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6" r:id="rId5"/>
    <p:sldId id="277" r:id="rId6"/>
    <p:sldId id="279" r:id="rId7"/>
    <p:sldId id="280" r:id="rId8"/>
    <p:sldId id="278" r:id="rId9"/>
    <p:sldId id="281" r:id="rId10"/>
    <p:sldId id="284" r:id="rId11"/>
    <p:sldId id="283" r:id="rId12"/>
    <p:sldId id="274" r:id="rId13"/>
    <p:sldId id="272" r:id="rId14"/>
    <p:sldId id="275" r:id="rId15"/>
    <p:sldId id="285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14428-42BC-4A84-B380-A9E8E3EDA4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ECF8AE-7464-49D7-9E5C-9254E6BB90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4539E-5ADA-4E43-B59B-D8F4F7587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7E0CD6-2EB4-4758-BAF8-6D53455C2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3931C2-82EB-427A-9FBA-B7977CB11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82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12953-4C8D-4E42-B680-57071A932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F82DF-657D-40D8-B2F8-5D1BE67E5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141A3-7714-4A01-97A3-C3E15D30B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566D4-CE42-48BB-9B5C-0ED12618A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D53A6-5FB2-4590-8E79-320465411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101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8C583-9B31-4DF5-9068-C6DDBEB8E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1B59C-3A7C-4DA7-BBDF-1C39B7BA60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AEF0D-156E-4102-A27C-71BB2E70F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0AE93-2792-4ED7-A918-25A36ECB1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909D5-29FE-4E2D-8F1C-F804EF96C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218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C344B-2BC2-4158-9C74-AF3D4DE4E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AB13D-9255-4430-9FB8-50FA497672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CCCC87-6A59-4C6E-A5F5-3E2F362FD2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E42693-7E9D-4392-AE2A-DFDC702F3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DD92B1-F1B6-44F5-BB71-A3DDE9BAB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1AF744-C6A8-4F8E-B202-B6378D43A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762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16516-56FA-4A6C-A7A3-C492F5A95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C12B1C-31FE-419F-81D5-15FAAB1CCD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8C8AE-667E-49AE-9174-D245D5678F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915EFB-8FBD-4B8D-B503-38BF0A7FD2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B6D049-286A-4C65-8E97-4611211BF56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D2D828-92A6-407D-8432-444F6D81A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D69C79-98E5-4786-9436-22E8A26F7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A09380-127C-4A6B-8389-99565816C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158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81432-4D1F-4CB6-9AAF-C7DDF527C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7E8228-90C4-419A-804C-7488F8F71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F68C7A-AC63-4760-A5AA-E08D2BB38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7358C-9791-4F28-BFD4-765421CB1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528A79-C177-48CC-8FF8-DFD7D3A37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CB474C-CA59-4FBD-8812-6FF6EDF40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05AE3A-509D-4954-B503-1A010B013A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528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8984-46BD-45EC-935D-B556E76F6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11382-26C2-450F-B90F-8123F07FB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F8AFDA-21D4-48FC-9D1D-4967A480A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3E06CE-17F5-4943-9951-12CE4D88F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2E0A0-0FA2-4787-9910-AE46471C5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11078A-059C-4794-A8DC-25766CF99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06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9981F-4037-4F20-BA31-B861A3FF3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AE5D41-07EB-4D36-986A-E182890623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ADF545-2E84-40F2-97F3-6E0BE46D24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AFA0B3-7C6F-4DE0-8D86-D844FDF7F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B8AC5-CE1D-4897-B6A5-08A789778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154B00-C855-4069-8C2E-CF04C63A4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929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C2E19-1DC7-41C8-8B4B-78786AD5E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D7E479-A00A-4DA0-B314-A333FA5770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F737A8-476E-4121-ADF6-8EB04BF98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91D7DB-42BE-47F2-8BFB-AB3165B2D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92D32-E4DA-4DA7-90D0-DD69777B7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854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B31DD0-16AB-491B-B6C8-235AEAF4DC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C9D638-5E4F-494F-8E55-A4CC47DCF9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078D1-0FFC-4B71-95DD-A762C2550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2669DA-6F33-4E15-9504-59E334772C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CB07F-115F-43BC-92BE-4F8CD47FA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089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16000"/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64CCBE-4A89-4C3D-8E51-D1ADD6D4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E318E-FE51-409F-915E-5F1E799C2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338C9-0EE2-416C-B966-D7BA6CD8FF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2D519-4958-4725-A51C-DD26D6C4AD1B}" type="datetimeFigureOut">
              <a:rPr lang="en-GB" smtClean="0"/>
              <a:t>18/12/2020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60008-75F4-4557-823E-E3E74379D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6FC5B-26EE-4054-AD14-3EFC9C73FF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FAF7E-C38D-4D0F-9C27-4F208DE7BB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12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garetthatcher.org/document/219459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C9hxsRO7pI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_v00iGJCLY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42caZmO0W9M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muAB5MqP0Y?start=57&amp;feature=oembed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os-3sF5L0E?start=114&amp;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1000" b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EF5DE-E7EA-4AB4-84F4-B7DFB1508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4039E-A3CD-4F58-A5CE-726671367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7100" y="123825"/>
            <a:ext cx="4695825" cy="2343150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en-US" b="1" i="0" dirty="0">
                <a:solidFill>
                  <a:srgbClr val="373A3C"/>
                </a:solidFill>
                <a:effectLst/>
                <a:latin typeface="Arial Black" panose="020B0A04020102020204" pitchFamily="34" charset="0"/>
              </a:rPr>
              <a:t>Week 4 Friday: The Eighties Today in the United States</a:t>
            </a:r>
            <a:endParaRPr lang="en-US" b="0" i="0" dirty="0">
              <a:solidFill>
                <a:srgbClr val="373A3C"/>
              </a:solidFill>
              <a:effectLst/>
              <a:latin typeface="Arial Black" panose="020B0A04020102020204" pitchFamily="34" charset="0"/>
            </a:endParaRPr>
          </a:p>
          <a:p>
            <a:pPr marL="0" indent="0" algn="r">
              <a:buNone/>
            </a:pPr>
            <a:r>
              <a:rPr lang="en-US" b="1" i="0" dirty="0">
                <a:solidFill>
                  <a:srgbClr val="373A3C"/>
                </a:solidFill>
                <a:effectLst/>
                <a:latin typeface="Arial Black" panose="020B0A04020102020204" pitchFamily="34" charset="0"/>
              </a:rPr>
              <a:t>Biden His Time: </a:t>
            </a:r>
          </a:p>
          <a:p>
            <a:pPr marL="0" indent="0" algn="r">
              <a:buNone/>
            </a:pPr>
            <a:r>
              <a:rPr lang="en-US" b="1" i="0" dirty="0">
                <a:solidFill>
                  <a:srgbClr val="373A3C"/>
                </a:solidFill>
                <a:effectLst/>
                <a:latin typeface="Arial Black" panose="020B0A04020102020204" pitchFamily="34" charset="0"/>
              </a:rPr>
              <a:t>Joe Biden’s 1980s</a:t>
            </a:r>
            <a:endParaRPr lang="en-US" b="0" i="0" dirty="0">
              <a:solidFill>
                <a:srgbClr val="373A3C"/>
              </a:solidFill>
              <a:effectLst/>
              <a:latin typeface="Arial Black" panose="020B0A04020102020204" pitchFamily="34" charset="0"/>
            </a:endParaRPr>
          </a:p>
          <a:p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369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95890-48B7-4C76-8AB4-71A49B603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Senator Joe Biden (Democrat, Delaware – first elected 1972)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1430C1-2B9A-48B8-A8EC-41FA3727A7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5019" y="1915936"/>
            <a:ext cx="5801784" cy="435133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E3251C-2EF5-4A5B-AA81-831C80E94A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643" y="1915936"/>
            <a:ext cx="6083829" cy="405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635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9D871-3911-4D91-9739-BE1CCB8B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Biden and Thatcher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EEBAF7E-FE57-4175-9850-DC5F3CEFC9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62013" y="1939893"/>
            <a:ext cx="5619750" cy="408622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5ADAA2-3D15-4413-9420-C3DA8AA3D79E}"/>
              </a:ext>
            </a:extLst>
          </p:cNvPr>
          <p:cNvSpPr txBox="1"/>
          <p:nvPr/>
        </p:nvSpPr>
        <p:spPr>
          <a:xfrm>
            <a:off x="1311564" y="193989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Biden and Thatcher pictured in 1975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93F18F6-199F-4337-B0B5-B52B0F261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85" t="24653" r="30741" b="27079"/>
          <a:stretch/>
        </p:blipFill>
        <p:spPr>
          <a:xfrm>
            <a:off x="936978" y="2558426"/>
            <a:ext cx="4763911" cy="33102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BC31DF8-56E3-48FA-83A3-22C1D9406C2C}"/>
              </a:ext>
            </a:extLst>
          </p:cNvPr>
          <p:cNvSpPr txBox="1"/>
          <p:nvPr/>
        </p:nvSpPr>
        <p:spPr>
          <a:xfrm>
            <a:off x="936978" y="6026118"/>
            <a:ext cx="6293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https://www.margaretthatcher.org/document/111713</a:t>
            </a:r>
          </a:p>
        </p:txBody>
      </p:sp>
    </p:spTree>
    <p:extLst>
      <p:ext uri="{BB962C8B-B14F-4D97-AF65-F5344CB8AC3E}">
        <p14:creationId xmlns:p14="http://schemas.microsoft.com/office/powerpoint/2010/main" val="3809549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A4DCA-0BE8-4013-A13C-B90938FA0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FA375D-641C-480E-B086-CD73A08EA5D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555" t="21233" r="32222" b="6503"/>
          <a:stretch/>
        </p:blipFill>
        <p:spPr>
          <a:xfrm>
            <a:off x="970844" y="365129"/>
            <a:ext cx="5611282" cy="61277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65F115-9F3F-4056-BDE3-0A922B0E7B6D}"/>
              </a:ext>
            </a:extLst>
          </p:cNvPr>
          <p:cNvSpPr txBox="1"/>
          <p:nvPr/>
        </p:nvSpPr>
        <p:spPr>
          <a:xfrm>
            <a:off x="7062216" y="3059668"/>
            <a:ext cx="381822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https://www.margaretthatcher.org/document/219459</a:t>
            </a:r>
            <a:endParaRPr lang="en-GB" dirty="0"/>
          </a:p>
          <a:p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27D5E74-B1F8-41F9-BD86-AC14C4764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216" y="1271016"/>
            <a:ext cx="4291584" cy="419672"/>
          </a:xfrm>
        </p:spPr>
        <p:txBody>
          <a:bodyPr>
            <a:normAutofit fontScale="90000"/>
          </a:bodyPr>
          <a:lstStyle/>
          <a:p>
            <a:pPr algn="r"/>
            <a:r>
              <a:rPr lang="en-US" dirty="0">
                <a:latin typeface="Arial Black" panose="020B0A04020102020204" pitchFamily="34" charset="0"/>
              </a:rPr>
              <a:t>Biden and the Falklands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250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6F3F-2969-4FB1-A800-4153CA0FF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Joe Biden on the Falklands conflict, 1982">
            <a:hlinkClick r:id="" action="ppaction://media"/>
            <a:extLst>
              <a:ext uri="{FF2B5EF4-FFF2-40B4-BE49-F238E27FC236}">
                <a16:creationId xmlns:a16="http://schemas.microsoft.com/office/drawing/2014/main" id="{6E8B22CB-EABF-4A76-8285-D64A0C6ABEC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1943644" cy="674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98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136C9-3018-4BE7-B104-4A9E427D7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40" y="63131"/>
            <a:ext cx="10754360" cy="1325563"/>
          </a:xfrm>
        </p:spPr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Biden and the Falklands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70EB6-56E6-4142-B6F7-090B845926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440" y="1480650"/>
            <a:ext cx="7416800" cy="516730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"I had the occasion numerous times to be with the Prime Minister, and this time was just prior to the Falklands War began. </a:t>
            </a:r>
          </a:p>
          <a:p>
            <a:pPr marL="0" indent="0">
              <a:buNone/>
            </a:pPr>
            <a:r>
              <a:rPr lang="en-US" dirty="0"/>
              <a:t>	"She came to visit, and she walked into the foreign relations committee room, and in all the 30 years I served with [Republican Senator] Jesse Helms, I never saw anyone melt this man's heart.</a:t>
            </a:r>
          </a:p>
          <a:p>
            <a:pPr marL="0" indent="0">
              <a:buNone/>
            </a:pPr>
            <a:r>
              <a:rPr lang="en-US" dirty="0"/>
              <a:t>	"She walked in and came over to Jesse and grabbed him by the lapels, she said, 'Jesse, I can't believe this, you're sympathetic to the Argentinians. I can't believe you'd do this to me Jesse.’</a:t>
            </a:r>
          </a:p>
          <a:p>
            <a:pPr marL="0" indent="0">
              <a:buNone/>
            </a:pPr>
            <a:r>
              <a:rPr lang="en-US" dirty="0"/>
              <a:t>	"And he </a:t>
            </a:r>
            <a:r>
              <a:rPr lang="en-US" dirty="0" err="1"/>
              <a:t>ummed</a:t>
            </a:r>
            <a:r>
              <a:rPr lang="en-US" dirty="0"/>
              <a:t> and </a:t>
            </a:r>
            <a:r>
              <a:rPr lang="en-US" dirty="0" err="1"/>
              <a:t>ahhed</a:t>
            </a:r>
            <a:r>
              <a:rPr lang="en-US" dirty="0"/>
              <a:t> and ended up changing his position - you think I'm joking, I am not joking.</a:t>
            </a:r>
          </a:p>
          <a:p>
            <a:pPr marL="0" indent="0">
              <a:buNone/>
            </a:pPr>
            <a:r>
              <a:rPr lang="en-US" dirty="0"/>
              <a:t>	"Everybody talks about her persuasive powers, well, with Jesse and with the President she was very persuasive, very effective."</a:t>
            </a:r>
          </a:p>
          <a:p>
            <a:pPr marL="0" indent="0" algn="r">
              <a:buNone/>
            </a:pPr>
            <a:r>
              <a:rPr lang="en-US" dirty="0"/>
              <a:t>- Joe Biden recalling Thatcher after her death in 2013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ED2D59-F45E-4FC9-B7AC-CFA942967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3277" y="785954"/>
            <a:ext cx="3614973" cy="52860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399A5A-7CB4-496D-B828-99E85C0EAB32}"/>
              </a:ext>
            </a:extLst>
          </p:cNvPr>
          <p:cNvSpPr txBox="1"/>
          <p:nvPr/>
        </p:nvSpPr>
        <p:spPr>
          <a:xfrm>
            <a:off x="8659907" y="6164002"/>
            <a:ext cx="3221715" cy="6577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Margaret Thatcher with Senator Helms, 1995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70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6F00D-D503-4BCF-8DDF-56B1F677C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Biden on Apartheid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6" name="Online Media 5" title="Joe Biden makes impassioned speech on apartheid in resurfaced 1986 footage">
            <a:hlinkClick r:id="" action="ppaction://media"/>
            <a:extLst>
              <a:ext uri="{FF2B5EF4-FFF2-40B4-BE49-F238E27FC236}">
                <a16:creationId xmlns:a16="http://schemas.microsoft.com/office/drawing/2014/main" id="{0A85E8D0-7EFA-46D7-AC6C-1891E4E31DB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59840" y="1532471"/>
            <a:ext cx="9083437" cy="51324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AFF2E50-09D6-4268-A1C1-6309438191CF}"/>
              </a:ext>
            </a:extLst>
          </p:cNvPr>
          <p:cNvSpPr txBox="1"/>
          <p:nvPr/>
        </p:nvSpPr>
        <p:spPr>
          <a:xfrm>
            <a:off x="7569200" y="365129"/>
            <a:ext cx="42265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Biden speech, during a senate hearing involving Reagan's then-Secretary of State, George Schultz, 23 July 1986, 23 July 1986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035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A89FC-1D66-41FD-BD3D-A668E3897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Arial Black" panose="020B0A04020102020204" pitchFamily="34" charset="0"/>
              </a:rPr>
              <a:t>Biden and Reagan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D2988A-9FAE-4BE9-83C2-8B134B67E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0" i="0" dirty="0">
                <a:solidFill>
                  <a:srgbClr val="292D42"/>
                </a:solidFill>
                <a:effectLst/>
                <a:latin typeface="Public Sans Web"/>
              </a:rPr>
              <a:t>Without … the Republican majority in the Senate, we'll find liberals like Joe Biden and a certain fellow from Massachusetts deciding who our judges are. I'll bet you will agree: I'd rather have a Judiciary Committee headed by [Republican veteran] Strom Thurmond than one run by Joe Biden or Teddy Kennedy.</a:t>
            </a:r>
          </a:p>
          <a:p>
            <a:pPr algn="r">
              <a:buFontTx/>
              <a:buChar char="-"/>
            </a:pPr>
            <a:r>
              <a:rPr lang="en-US" dirty="0">
                <a:solidFill>
                  <a:srgbClr val="292D42"/>
                </a:solidFill>
                <a:latin typeface="Public Sans Web"/>
              </a:rPr>
              <a:t>Ronald Reagan, </a:t>
            </a:r>
            <a:r>
              <a:rPr lang="en-US" i="0" dirty="0">
                <a:solidFill>
                  <a:srgbClr val="292D42"/>
                </a:solidFill>
                <a:effectLst/>
                <a:latin typeface="Merriweather Web"/>
              </a:rPr>
              <a:t>Remarks at a Campaign Rally for Senator Mack Mattingly in Columbus, Georgia, 28 </a:t>
            </a:r>
            <a:r>
              <a:rPr lang="en-US" dirty="0">
                <a:effectLst/>
              </a:rPr>
              <a:t>October 1986 – </a:t>
            </a:r>
            <a:r>
              <a:rPr lang="en-US" b="1" dirty="0">
                <a:effectLst/>
              </a:rPr>
              <a:t>note Biden did become chair of Senate Judiciary Committee, 1987–1995</a:t>
            </a:r>
          </a:p>
          <a:p>
            <a:pPr algn="r">
              <a:buFontTx/>
              <a:buChar char="-"/>
            </a:pPr>
            <a:endParaRPr lang="en-US" dirty="0">
              <a:effectLst/>
            </a:endParaRPr>
          </a:p>
          <a:p>
            <a:pPr marL="0" indent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9246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E070A-0DC0-4CAC-A62B-A8E727833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931310-B863-4DA3-9326-452498D7BB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98865" y="3618552"/>
            <a:ext cx="2543175" cy="244792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44C102-9430-4D9C-969D-8D7000D336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6134" y="0"/>
            <a:ext cx="4572000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9C357E5-0182-4C5C-8816-F5262404E7F8}"/>
              </a:ext>
            </a:extLst>
          </p:cNvPr>
          <p:cNvSpPr txBox="1">
            <a:spLocks/>
          </p:cNvSpPr>
          <p:nvPr/>
        </p:nvSpPr>
        <p:spPr>
          <a:xfrm>
            <a:off x="6278880" y="517529"/>
            <a:ext cx="5227320" cy="27219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dirty="0">
                <a:latin typeface="Arial Black" panose="020B0A04020102020204" pitchFamily="34" charset="0"/>
              </a:rPr>
              <a:t>Biden Presidential Primary Campaign 1987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8954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A8A6A-DB8E-4ABF-AA50-84D6E0319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Joe Biden for President '88">
            <a:hlinkClick r:id="" action="ppaction://media"/>
            <a:extLst>
              <a:ext uri="{FF2B5EF4-FFF2-40B4-BE49-F238E27FC236}">
                <a16:creationId xmlns:a16="http://schemas.microsoft.com/office/drawing/2014/main" id="{5DEDA3B9-841E-40F3-A92D-D26FDDB01E4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56266" y="-100967"/>
            <a:ext cx="9279467" cy="6958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20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2E71D-0404-465D-B9DE-A2A267208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lagiarism in Joe Biden's 1988 presidential campaign">
            <a:hlinkClick r:id="" action="ppaction://media"/>
            <a:extLst>
              <a:ext uri="{FF2B5EF4-FFF2-40B4-BE49-F238E27FC236}">
                <a16:creationId xmlns:a16="http://schemas.microsoft.com/office/drawing/2014/main" id="{3A61A5BC-6C99-4F25-BE8B-33CC0437B52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72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363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553C4-612C-4227-A3D5-58600A9A2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4B8CC-E437-42ED-BAC9-F59421239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Recent Kinnock interview on Biden: </a:t>
            </a:r>
            <a:r>
              <a:rPr lang="en-US"/>
              <a:t>https://www.youtube.com/watch?v=x9cIkAiVNXI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2837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5EA3F-3141-4F9D-A73C-4ADC8D4B7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President Reagan's Photo Opportunities on November 12, 1987">
            <a:hlinkClick r:id="" action="ppaction://media"/>
            <a:extLst>
              <a:ext uri="{FF2B5EF4-FFF2-40B4-BE49-F238E27FC236}">
                <a16:creationId xmlns:a16="http://schemas.microsoft.com/office/drawing/2014/main" id="{0E798391-1060-42CD-BC8F-4B1EB3FE247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65961" y="31778"/>
            <a:ext cx="9060083" cy="679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181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277D091-B828-4549-A67B-1359116A68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EAAE0D-871D-4927-B3A2-28295BF760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678D008-FE81-427D-8899-4F184FDFB61F}">
  <ds:schemaRefs>
    <ds:schemaRef ds:uri="http://purl.org/dc/terms/"/>
    <ds:schemaRef ds:uri="53eb33a0-f383-4069-9f53-0e79fd56955c"/>
    <ds:schemaRef ds:uri="http://schemas.microsoft.com/office/infopath/2007/PartnerControls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18e00798-69c8-4d73-a841-5247a1895ee0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388</Words>
  <Application>Microsoft Office PowerPoint</Application>
  <PresentationFormat>Widescreen</PresentationFormat>
  <Paragraphs>24</Paragraphs>
  <Slides>13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Black</vt:lpstr>
      <vt:lpstr>Calibri</vt:lpstr>
      <vt:lpstr>Calibri Light</vt:lpstr>
      <vt:lpstr>Merriweather Web</vt:lpstr>
      <vt:lpstr>Public Sans Web</vt:lpstr>
      <vt:lpstr>Office Theme</vt:lpstr>
      <vt:lpstr>PowerPoint Presentation</vt:lpstr>
      <vt:lpstr>Senator Joe Biden (Democrat, Delaware – first elected 1972)</vt:lpstr>
      <vt:lpstr>Biden and Thatcher</vt:lpstr>
      <vt:lpstr>Biden and the Falklands</vt:lpstr>
      <vt:lpstr>PowerPoint Presentation</vt:lpstr>
      <vt:lpstr>Biden and the Falklands</vt:lpstr>
      <vt:lpstr>Biden on Apartheid </vt:lpstr>
      <vt:lpstr>Biden and Reagan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</dc:creator>
  <cp:lastModifiedBy>Alexander</cp:lastModifiedBy>
  <cp:revision>1</cp:revision>
  <dcterms:created xsi:type="dcterms:W3CDTF">2020-12-18T06:36:35Z</dcterms:created>
  <dcterms:modified xsi:type="dcterms:W3CDTF">2020-12-18T06:43:07Z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