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0" autoAdjust="0"/>
    <p:restoredTop sz="94660"/>
  </p:normalViewPr>
  <p:slideViewPr>
    <p:cSldViewPr snapToGrid="0">
      <p:cViewPr varScale="1">
        <p:scale>
          <a:sx n="135" d="100"/>
          <a:sy n="135" d="100"/>
        </p:scale>
        <p:origin x="176" y="1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8B281F-F7FE-4C13-B8C7-07CBFF986075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5115CB-8AF3-485C-A313-F16F620D9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97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381C68C4-700C-854F-9F2A-B1F7EB0AB427}" type="slidenum">
              <a:rPr lang="en-GB" altLang="en-US"/>
              <a:t>3</a:t>
            </a:fld>
            <a:endParaRPr lang="en-GB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3544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560CD880-5BEE-814D-90A8-729CFA8F2DEC}" type="slidenum">
              <a:rPr lang="en-GB" altLang="en-US"/>
              <a:t>4</a:t>
            </a:fld>
            <a:endParaRPr lang="en-GB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1400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AC33C-DE2C-6B44-8B4F-42CADAD056A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122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AC33C-DE2C-6B44-8B4F-42CADAD056A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51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33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39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048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57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884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182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8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25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72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254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52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17356-9DD7-4B05-B361-631053E0C29F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ED108-FE28-40C5-BFF7-3EE931C32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67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/>
          <p:cNvSpPr/>
          <p:nvPr/>
        </p:nvSpPr>
        <p:spPr>
          <a:xfrm>
            <a:off x="964276" y="515388"/>
            <a:ext cx="10507288" cy="5453149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0" dirty="0" err="1"/>
              <a:t>Amserau’r</a:t>
            </a:r>
            <a:r>
              <a:rPr lang="en-US" sz="10000" dirty="0"/>
              <a:t> </a:t>
            </a:r>
            <a:r>
              <a:rPr lang="en-US" sz="10000" dirty="0" err="1"/>
              <a:t>Ferf</a:t>
            </a:r>
            <a:endParaRPr lang="en-US" sz="10000" dirty="0"/>
          </a:p>
        </p:txBody>
      </p:sp>
    </p:spTree>
    <p:extLst>
      <p:ext uri="{BB962C8B-B14F-4D97-AF65-F5344CB8AC3E}">
        <p14:creationId xmlns:p14="http://schemas.microsoft.com/office/powerpoint/2010/main" val="1749205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7354" y="1417639"/>
            <a:ext cx="8264162" cy="1604145"/>
          </a:xfrm>
        </p:spPr>
        <p:txBody>
          <a:bodyPr>
            <a:normAutofit/>
          </a:bodyPr>
          <a:lstStyle/>
          <a:p>
            <a:pPr marL="468630" lvl="1" indent="0">
              <a:buNone/>
            </a:pPr>
            <a:r>
              <a:rPr lang="en-US" sz="2400" dirty="0"/>
              <a:t>Y </a:t>
            </a:r>
            <a:r>
              <a:rPr lang="en-US" sz="2400" u="sng" dirty="0" err="1"/>
              <a:t>terfyniad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rhoi’r</a:t>
            </a:r>
            <a:r>
              <a:rPr lang="en-US" sz="2400" dirty="0"/>
              <a:t> </a:t>
            </a:r>
            <a:r>
              <a:rPr lang="en-US" sz="2400" dirty="0" err="1"/>
              <a:t>wybodaeth</a:t>
            </a:r>
            <a:r>
              <a:rPr lang="en-US" sz="2400" dirty="0"/>
              <a:t> </a:t>
            </a:r>
            <a:r>
              <a:rPr lang="en-US" sz="2400" dirty="0" err="1"/>
              <a:t>yma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</a:t>
            </a:r>
            <a:r>
              <a:rPr lang="en-US" sz="2400" dirty="0" err="1"/>
              <a:t>hefyd</a:t>
            </a:r>
            <a:r>
              <a:rPr lang="en-US" sz="2400" dirty="0"/>
              <a:t>.</a:t>
            </a:r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Mae </a:t>
            </a:r>
            <a:r>
              <a:rPr lang="en-US" sz="2400" dirty="0" err="1"/>
              <a:t>nifer</a:t>
            </a:r>
            <a:r>
              <a:rPr lang="en-US" sz="2400" dirty="0"/>
              <a:t> o </a:t>
            </a:r>
            <a:r>
              <a:rPr lang="en-US" sz="2400" dirty="0" err="1"/>
              <a:t>amseroedd</a:t>
            </a:r>
            <a:r>
              <a:rPr lang="en-US" sz="2400" dirty="0"/>
              <a:t>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ferf</a:t>
            </a:r>
            <a:r>
              <a:rPr lang="en-US" sz="2400" dirty="0"/>
              <a:t>,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…</a:t>
            </a:r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endParaRPr lang="en-US" sz="24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930091" y="3645897"/>
            <a:ext cx="10445262" cy="234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540375" y="3021784"/>
            <a:ext cx="0" cy="169180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691216" y="4893675"/>
            <a:ext cx="36983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/>
              <a:t>Y </a:t>
            </a:r>
            <a:r>
              <a:rPr lang="en-US" sz="2400" b="1" u="sng" dirty="0" err="1"/>
              <a:t>presennol</a:t>
            </a:r>
            <a:r>
              <a:rPr lang="en-US" sz="2400" b="1" u="sng" dirty="0"/>
              <a:t> </a:t>
            </a:r>
            <a:endParaRPr lang="en-US" sz="2400" dirty="0"/>
          </a:p>
          <a:p>
            <a:pPr algn="ctr"/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,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ai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gweithred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dal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ddigwydd</a:t>
            </a:r>
            <a:r>
              <a:rPr lang="en-US" dirty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77187" y="4205758"/>
            <a:ext cx="259816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Y </a:t>
            </a:r>
            <a:r>
              <a:rPr lang="en-US" sz="2400" b="1" dirty="0" err="1"/>
              <a:t>dyfodol</a:t>
            </a:r>
            <a:endParaRPr lang="en-US" sz="2400" b="1" dirty="0"/>
          </a:p>
          <a:p>
            <a:pPr algn="ctr"/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dyfodol</a:t>
            </a:r>
            <a:r>
              <a:rPr lang="en-US" dirty="0"/>
              <a:t> </a:t>
            </a:r>
            <a:r>
              <a:rPr lang="en-US" dirty="0" err="1"/>
              <a:t>h.y</a:t>
            </a:r>
            <a:r>
              <a:rPr lang="en-US" dirty="0"/>
              <a:t> </a:t>
            </a:r>
            <a:r>
              <a:rPr lang="en-US" dirty="0" err="1"/>
              <a:t>heb</a:t>
            </a:r>
            <a:r>
              <a:rPr lang="en-US" dirty="0"/>
              <a:t> </a:t>
            </a:r>
            <a:r>
              <a:rPr lang="en-US" dirty="0" err="1"/>
              <a:t>ddigwydd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2782" y="4870898"/>
            <a:ext cx="296061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  </a:t>
            </a:r>
            <a:r>
              <a:rPr lang="en-US" sz="2400" b="1" u="sng" dirty="0"/>
              <a:t>Y </a:t>
            </a:r>
            <a:r>
              <a:rPr lang="en-US" sz="2400" b="1" u="sng" dirty="0" err="1"/>
              <a:t>gorffennol</a:t>
            </a:r>
            <a:r>
              <a:rPr lang="en-US" sz="2400" b="1" u="sng" dirty="0"/>
              <a:t> </a:t>
            </a:r>
            <a:r>
              <a:rPr lang="en-US" sz="1600" b="1" u="sng" dirty="0"/>
              <a:t> </a:t>
            </a:r>
          </a:p>
          <a:p>
            <a:pPr algn="ctr"/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unwaith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gorffennol</a:t>
            </a:r>
            <a:r>
              <a:rPr lang="en-US" dirty="0"/>
              <a:t>,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weithred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ben.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49277" y="3836426"/>
            <a:ext cx="41034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/>
              <a:t>Yr</a:t>
            </a:r>
            <a:r>
              <a:rPr lang="en-US" sz="2400" b="1" u="sng" dirty="0"/>
              <a:t> </a:t>
            </a:r>
            <a:r>
              <a:rPr lang="en-US" sz="2400" b="1" u="sng" dirty="0" err="1"/>
              <a:t>amherffaith</a:t>
            </a:r>
            <a:r>
              <a:rPr lang="en-US" sz="2400" b="1" u="sng" dirty="0"/>
              <a:t> </a:t>
            </a:r>
            <a:r>
              <a:rPr lang="en-US" sz="2400" b="1" dirty="0"/>
              <a:t> </a:t>
            </a:r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aml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gorffennol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bellach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e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0927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rebuchet MS" panose="020B0603020202020204" charset="0"/>
              </a:rPr>
              <a:t>Y Presennol/Dyfodol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1983758" y="1458769"/>
            <a:ext cx="73453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/>
              <a:t>Defnyddir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ffurf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hon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ddisgrifio</a:t>
            </a:r>
            <a:r>
              <a:rPr lang="en-GB" altLang="en-US" sz="2800" dirty="0"/>
              <a:t>: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2063751" y="2276476"/>
            <a:ext cx="73437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/>
              <a:t>1)	Rhywbeth sy’n digwydd ar y pryd.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135189" y="2708276"/>
            <a:ext cx="79200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 dirty="0" err="1"/>
              <a:t>e.e</a:t>
            </a:r>
            <a:r>
              <a:rPr lang="en-GB" altLang="en-US" sz="2800" i="1" dirty="0"/>
              <a:t>.	</a:t>
            </a:r>
            <a:r>
              <a:rPr lang="en-GB" altLang="en-US" sz="2800" i="1" dirty="0" err="1">
                <a:solidFill>
                  <a:srgbClr val="FF0000"/>
                </a:solidFill>
              </a:rPr>
              <a:t>Gwelaf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i’r</a:t>
            </a:r>
            <a:r>
              <a:rPr lang="en-GB" altLang="en-US" sz="2800" i="1" dirty="0"/>
              <a:t> haul </a:t>
            </a:r>
            <a:r>
              <a:rPr lang="en-GB" altLang="en-US" sz="2800" i="1" dirty="0" err="1"/>
              <a:t>yn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yr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awyr</a:t>
            </a:r>
            <a:r>
              <a:rPr lang="en-GB" altLang="en-US" sz="2800" i="1" dirty="0"/>
              <a:t>, </a:t>
            </a:r>
            <a:r>
              <a:rPr lang="en-GB" altLang="en-US" sz="2800" i="1" dirty="0" err="1"/>
              <a:t>mae’n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braf</a:t>
            </a:r>
            <a:r>
              <a:rPr lang="en-GB" altLang="en-US" sz="2800" i="1" dirty="0"/>
              <a:t>.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2063750" y="3213101"/>
            <a:ext cx="76327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/>
              <a:t>2)	Rhywbeth fydd yn digwydd yn y dyfodol.</a:t>
            </a: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2063751" y="3789363"/>
            <a:ext cx="75612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/>
              <a:t>e.e.	</a:t>
            </a:r>
            <a:r>
              <a:rPr lang="en-GB" altLang="en-US" sz="2800" i="1">
                <a:solidFill>
                  <a:srgbClr val="FF0000"/>
                </a:solidFill>
              </a:rPr>
              <a:t>Rhedaf</a:t>
            </a:r>
            <a:r>
              <a:rPr lang="en-GB" altLang="en-US" sz="2800" i="1"/>
              <a:t> yn y ras yfory.</a:t>
            </a:r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2135188" y="4437063"/>
            <a:ext cx="76327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/>
              <a:t>3)	</a:t>
            </a:r>
            <a:r>
              <a:rPr lang="en-GB" altLang="en-US" sz="2800"/>
              <a:t>Rhywbeth sydd fel arfer yn digwydd.</a:t>
            </a:r>
            <a:endParaRPr lang="en-GB" altLang="en-US" sz="2800" i="1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2135189" y="5084763"/>
            <a:ext cx="77057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/>
              <a:t>e.e	</a:t>
            </a:r>
            <a:r>
              <a:rPr lang="en-GB" altLang="en-US" sz="2800" i="1">
                <a:solidFill>
                  <a:srgbClr val="FF0000"/>
                </a:solidFill>
              </a:rPr>
              <a:t>Edrychaf</a:t>
            </a:r>
            <a:r>
              <a:rPr lang="en-GB" altLang="en-US" sz="2800" i="1"/>
              <a:t> ar y teledu bob bore.</a:t>
            </a:r>
          </a:p>
        </p:txBody>
      </p:sp>
    </p:spTree>
    <p:extLst>
      <p:ext uri="{BB962C8B-B14F-4D97-AF65-F5344CB8AC3E}">
        <p14:creationId xmlns:p14="http://schemas.microsoft.com/office/powerpoint/2010/main" val="2499962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/>
      <p:bldP spid="6150" grpId="0"/>
      <p:bldP spid="6152" grpId="0"/>
      <p:bldP spid="6153" grpId="0"/>
      <p:bldP spid="6154" grpId="0"/>
      <p:bldP spid="61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rebuchet MS" panose="020B0603020202020204" charset="0"/>
              </a:rPr>
              <a:t>Terfyniadau’r Presennol: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43475" y="1484313"/>
            <a:ext cx="6267450" cy="44196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af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i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...a	</a:t>
            </a:r>
            <a:endParaRPr lang="en-GB" altLang="en-US" sz="2800" dirty="0">
              <a:solidFill>
                <a:srgbClr val="0000FF"/>
              </a:solidFill>
              <a:latin typeface="Trebuchet MS" panose="020B060302020202020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wn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wch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...ant	</a:t>
            </a:r>
            <a:r>
              <a:rPr lang="en-GB" altLang="en-US" sz="2400" dirty="0"/>
              <a:t>	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 …</a:t>
            </a:r>
            <a:r>
              <a:rPr lang="en-GB" altLang="en-US" sz="3600" dirty="0" err="1">
                <a:solidFill>
                  <a:srgbClr val="FF0000"/>
                </a:solidFill>
                <a:latin typeface="Trebuchet MS" panose="020B0603020202020204" charset="0"/>
              </a:rPr>
              <a:t>ir</a:t>
            </a:r>
            <a:r>
              <a:rPr lang="en-GB" altLang="en-US" sz="3600" dirty="0">
                <a:solidFill>
                  <a:srgbClr val="FF0000"/>
                </a:solidFill>
                <a:latin typeface="Trebuchet MS" panose="020B0603020202020204" charset="0"/>
              </a:rPr>
              <a:t> (</a:t>
            </a:r>
            <a:r>
              <a:rPr lang="en-GB" altLang="en-US" sz="3600" dirty="0" err="1">
                <a:solidFill>
                  <a:srgbClr val="FF0000"/>
                </a:solidFill>
                <a:latin typeface="Trebuchet MS" panose="020B0603020202020204" charset="0"/>
              </a:rPr>
              <a:t>amhersonol</a:t>
            </a:r>
            <a:r>
              <a:rPr lang="en-GB" altLang="en-US" sz="3600" dirty="0">
                <a:solidFill>
                  <a:srgbClr val="FF0000"/>
                </a:solidFill>
                <a:latin typeface="Trebuchet MS" panose="020B0603020202020204" charset="0"/>
              </a:rPr>
              <a:t>)</a:t>
            </a:r>
            <a:endParaRPr lang="en-GB" alt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76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latin typeface="Lucida Sans" charset="0"/>
              </a:rPr>
              <a:t>Presennol</a:t>
            </a:r>
            <a:endParaRPr lang="en-GB" altLang="en-US" dirty="0">
              <a:solidFill>
                <a:srgbClr val="0070C0"/>
              </a:solidFill>
              <a:latin typeface="Lucida Sans" charset="0"/>
            </a:endParaRPr>
          </a:p>
        </p:txBody>
      </p:sp>
      <p:sp>
        <p:nvSpPr>
          <p:cNvPr id="61442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117725" y="2193925"/>
            <a:ext cx="4698355" cy="407035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Lucida Sans" charset="0"/>
              </a:rPr>
              <a:t>...af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...i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...a </a:t>
            </a:r>
            <a:r>
              <a:rPr lang="en-US" altLang="en-US" sz="2000" i="1" dirty="0">
                <a:latin typeface="Lucida Sans" charset="0"/>
              </a:rPr>
              <a:t>(</a:t>
            </a:r>
            <a:r>
              <a:rPr lang="en-US" altLang="en-US" sz="2000" i="1" dirty="0" err="1">
                <a:latin typeface="Lucida Sans" charset="0"/>
              </a:rPr>
              <a:t>iff</a:t>
            </a:r>
            <a:r>
              <a:rPr lang="en-US" altLang="en-US" sz="2000" i="1" dirty="0">
                <a:latin typeface="Lucida Sans" charset="0"/>
              </a:rPr>
              <a:t> / </a:t>
            </a:r>
            <a:r>
              <a:rPr lang="en-US" altLang="en-US" sz="2000" i="1" dirty="0" err="1">
                <a:latin typeface="Lucida Sans" charset="0"/>
              </a:rPr>
              <a:t>ith</a:t>
            </a:r>
            <a:r>
              <a:rPr lang="en-US" altLang="en-US" sz="2000" i="1" dirty="0">
                <a:latin typeface="Lucida Sans" charset="0"/>
              </a:rPr>
              <a:t>)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...wn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...wch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...ant</a:t>
            </a:r>
          </a:p>
        </p:txBody>
      </p:sp>
      <p:sp>
        <p:nvSpPr>
          <p:cNvPr id="6144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600057" y="2193925"/>
            <a:ext cx="3908425" cy="407035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af 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</a:t>
            </a:r>
            <a:r>
              <a:rPr lang="en-US" altLang="en-US" i="1" dirty="0">
                <a:latin typeface="Lucida Sans" charset="0"/>
              </a:rPr>
              <a:t>i di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a ef/hi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gweithiwn </a:t>
            </a:r>
            <a:r>
              <a:rPr lang="en-US" altLang="en-US" i="1" dirty="0">
                <a:latin typeface="Lucida Sans" charset="0"/>
              </a:rPr>
              <a:t>ni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wch chi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ant hwy</a:t>
            </a:r>
          </a:p>
        </p:txBody>
      </p:sp>
    </p:spTree>
    <p:extLst>
      <p:ext uri="{BB962C8B-B14F-4D97-AF65-F5344CB8AC3E}">
        <p14:creationId xmlns:p14="http://schemas.microsoft.com/office/powerpoint/2010/main" val="1326349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pPr>
              <a:defRPr/>
            </a:pPr>
            <a:r>
              <a:rPr lang="en-US" altLang="en-US" sz="3600" dirty="0">
                <a:solidFill>
                  <a:schemeClr val="bg1"/>
                </a:solidFill>
                <a:latin typeface="Lucida Sans" charset="0"/>
              </a:rPr>
              <a:t>Berfau Afreolaidd</a:t>
            </a:r>
            <a:endParaRPr lang="en-GB" altLang="en-US" sz="3600" dirty="0">
              <a:solidFill>
                <a:schemeClr val="bg1"/>
              </a:solidFill>
              <a:latin typeface="Lucida Sans" charset="0"/>
            </a:endParaRPr>
          </a:p>
        </p:txBody>
      </p:sp>
      <p:sp>
        <p:nvSpPr>
          <p:cNvPr id="67586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093913" y="1700808"/>
            <a:ext cx="8004175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Nid yw’n bosib newid pob berfenw i ferf yn y presennol / dyfodol gan ychwanegu ‘-af’.</a:t>
            </a:r>
          </a:p>
          <a:p>
            <a:pPr eaLnBrk="1" hangingPunct="1">
              <a:buFontTx/>
              <a:buNone/>
            </a:pPr>
            <a:endParaRPr lang="en-US" altLang="en-US" sz="3000" dirty="0">
              <a:latin typeface="Lucida Sans" charset="0"/>
            </a:endParaRP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Mae’r ferf ei hunan yn gorfod newid.</a:t>
            </a:r>
          </a:p>
          <a:p>
            <a:pPr eaLnBrk="1" hangingPunct="1">
              <a:buFontTx/>
              <a:buNone/>
            </a:pPr>
            <a:r>
              <a:rPr lang="en-US" altLang="en-US" sz="3000" dirty="0" err="1">
                <a:latin typeface="Lucida Sans" charset="0"/>
              </a:rPr>
              <a:t>e.e</a:t>
            </a:r>
            <a:r>
              <a:rPr lang="en-US" altLang="en-US" sz="3000" dirty="0">
                <a:latin typeface="Lucida Sans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Presennol: Awn ni </a:t>
            </a: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Gorffennol: Aethom ni</a:t>
            </a:r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1789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4" y="476672"/>
            <a:ext cx="7488832" cy="1293812"/>
          </a:xfrm>
          <a:ln w="38100"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en-US" sz="3500" dirty="0" err="1"/>
              <a:t>Berfau</a:t>
            </a:r>
            <a:r>
              <a:rPr lang="en-US" sz="3500" dirty="0"/>
              <a:t> </a:t>
            </a:r>
            <a:r>
              <a:rPr lang="en-US" sz="3500" dirty="0" err="1"/>
              <a:t>Afreolaidd</a:t>
            </a:r>
            <a:br>
              <a:rPr lang="en-US" sz="3500" dirty="0"/>
            </a:br>
            <a:r>
              <a:rPr lang="en-US" sz="3500" dirty="0"/>
              <a:t> </a:t>
            </a:r>
            <a:r>
              <a:rPr lang="en-US" sz="3500" dirty="0" err="1"/>
              <a:t>Presennol</a:t>
            </a:r>
            <a:r>
              <a:rPr lang="en-US" sz="3500" dirty="0"/>
              <a:t>/ </a:t>
            </a:r>
            <a:r>
              <a:rPr lang="en-US" sz="3500" dirty="0" err="1"/>
              <a:t>Dyfodol</a:t>
            </a:r>
            <a:r>
              <a:rPr lang="en-US" sz="3500" dirty="0"/>
              <a:t> (</a:t>
            </a:r>
            <a:r>
              <a:rPr lang="en-US" sz="3500" dirty="0" err="1"/>
              <a:t>Ffurfiol</a:t>
            </a:r>
            <a:r>
              <a:rPr lang="en-US" sz="3500" dirty="0"/>
              <a:t>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864644" y="2356817"/>
          <a:ext cx="1782763" cy="3277997"/>
        </p:xfrm>
        <a:graphic>
          <a:graphicData uri="http://schemas.openxmlformats.org/drawingml/2006/table">
            <a:tbl>
              <a:tblPr/>
              <a:tblGrid>
                <a:gridCol w="17827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558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Mynd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Af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Ei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di</a:t>
                      </a: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Â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ef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Â 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Awn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Ewch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Ân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t hwy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007769" y="2348880"/>
          <a:ext cx="1800225" cy="3266440"/>
        </p:xfrm>
        <a:graphic>
          <a:graphicData uri="http://schemas.openxmlformats.org/drawingml/2006/table">
            <a:tbl>
              <a:tblPr firstRow="1" firstCol="1" bandRow="1"/>
              <a:tblGrid>
                <a:gridCol w="1800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45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Dod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Doi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di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Daw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ef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Daw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hi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Down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ni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Dowch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Dônt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hwy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8657556" y="2356817"/>
          <a:ext cx="1668462" cy="3277997"/>
        </p:xfrm>
        <a:graphic>
          <a:graphicData uri="http://schemas.openxmlformats.org/drawingml/2006/table">
            <a:tbl>
              <a:tblPr firstRow="1" firstCol="1" bandRow="1"/>
              <a:tblGrid>
                <a:gridCol w="16684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45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Gwneud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Gwnei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di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ef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Gwnawn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ni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Gwnewch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Gwnânt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hwy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298532" y="2356817"/>
          <a:ext cx="1857375" cy="3277997"/>
        </p:xfrm>
        <a:graphic>
          <a:graphicData uri="http://schemas.openxmlformats.org/drawingml/2006/table">
            <a:tbl>
              <a:tblPr/>
              <a:tblGrid>
                <a:gridCol w="1857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45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Cael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Cei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di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ef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Cawn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ni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Cewch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Cânt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hwy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1299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893" y="365175"/>
            <a:ext cx="8229600" cy="1143000"/>
          </a:xfrm>
        </p:spPr>
        <p:txBody>
          <a:bodyPr/>
          <a:lstStyle/>
          <a:p>
            <a:r>
              <a:rPr lang="en-US" dirty="0" err="1"/>
              <a:t>Ymarfer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4113" y="2133601"/>
            <a:ext cx="3668581" cy="3931920"/>
          </a:xfrm>
        </p:spPr>
        <p:txBody>
          <a:bodyPr/>
          <a:lstStyle/>
          <a:p>
            <a:r>
              <a:rPr lang="en-US" dirty="0"/>
              <a:t>I’ll wait</a:t>
            </a:r>
          </a:p>
          <a:p>
            <a:r>
              <a:rPr lang="en-US" dirty="0"/>
              <a:t>I’ll keep</a:t>
            </a:r>
          </a:p>
          <a:p>
            <a:r>
              <a:rPr lang="en-US" dirty="0"/>
              <a:t>They’ll walk</a:t>
            </a:r>
          </a:p>
          <a:p>
            <a:r>
              <a:rPr lang="en-US" dirty="0"/>
              <a:t>She’ll show</a:t>
            </a:r>
          </a:p>
          <a:p>
            <a:r>
              <a:rPr lang="en-US" dirty="0"/>
              <a:t>You’ll read (</a:t>
            </a:r>
            <a:r>
              <a:rPr lang="en-US" dirty="0" err="1"/>
              <a:t>ti</a:t>
            </a:r>
            <a:r>
              <a:rPr lang="en-US" dirty="0"/>
              <a:t>)</a:t>
            </a:r>
          </a:p>
          <a:p>
            <a:r>
              <a:rPr lang="en-US" dirty="0"/>
              <a:t>You’ll arrive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6245094" y="2161534"/>
            <a:ext cx="3668581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79755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8355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36955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65555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48590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71323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94818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174875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Arhosaf</a:t>
            </a:r>
            <a:r>
              <a:rPr lang="en-US" dirty="0"/>
              <a:t> </a:t>
            </a:r>
            <a:r>
              <a:rPr lang="en-US" dirty="0" err="1"/>
              <a:t>i</a:t>
            </a:r>
            <a:endParaRPr lang="en-US" dirty="0"/>
          </a:p>
          <a:p>
            <a:r>
              <a:rPr lang="en-US" dirty="0" err="1"/>
              <a:t>Cadwaf</a:t>
            </a:r>
            <a:r>
              <a:rPr lang="en-US" dirty="0"/>
              <a:t> </a:t>
            </a:r>
            <a:r>
              <a:rPr lang="en-US" dirty="0" err="1"/>
              <a:t>i</a:t>
            </a:r>
            <a:endParaRPr lang="en-US" dirty="0"/>
          </a:p>
          <a:p>
            <a:r>
              <a:rPr lang="en-US" dirty="0" err="1"/>
              <a:t>Cerddan</a:t>
            </a:r>
            <a:r>
              <a:rPr lang="en-US" dirty="0"/>
              <a:t> </a:t>
            </a:r>
            <a:r>
              <a:rPr lang="en-US" dirty="0" err="1"/>
              <a:t>nhw</a:t>
            </a:r>
            <a:endParaRPr lang="en-US" dirty="0"/>
          </a:p>
          <a:p>
            <a:r>
              <a:rPr lang="en-US" dirty="0" err="1"/>
              <a:t>Dangosiff</a:t>
            </a:r>
            <a:r>
              <a:rPr lang="en-US" dirty="0"/>
              <a:t> hi</a:t>
            </a:r>
          </a:p>
          <a:p>
            <a:r>
              <a:rPr lang="en-US" dirty="0" err="1"/>
              <a:t>Darlleni</a:t>
            </a:r>
            <a:r>
              <a:rPr lang="en-US" dirty="0"/>
              <a:t> di</a:t>
            </a:r>
          </a:p>
          <a:p>
            <a:r>
              <a:rPr lang="en-US" dirty="0" err="1"/>
              <a:t>Cyrhaeddwch</a:t>
            </a:r>
            <a:r>
              <a:rPr lang="en-US" dirty="0"/>
              <a:t> chi</a:t>
            </a:r>
          </a:p>
        </p:txBody>
      </p:sp>
      <p:sp>
        <p:nvSpPr>
          <p:cNvPr id="5" name="Rectangle 4"/>
          <p:cNvSpPr/>
          <p:nvPr/>
        </p:nvSpPr>
        <p:spPr>
          <a:xfrm>
            <a:off x="2073275" y="1508176"/>
            <a:ext cx="71608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/>
              <a:t>Cyfieithwch</a:t>
            </a:r>
            <a:r>
              <a:rPr lang="en-US" sz="2400" b="1" dirty="0"/>
              <a:t> </a:t>
            </a:r>
            <a:r>
              <a:rPr lang="en-US" sz="2400" b="1" dirty="0" err="1"/>
              <a:t>gan</a:t>
            </a:r>
            <a:r>
              <a:rPr lang="en-US" sz="2400" b="1" dirty="0"/>
              <a:t> </a:t>
            </a:r>
            <a:r>
              <a:rPr lang="en-US" sz="2400" b="1" dirty="0" err="1"/>
              <a:t>ddefnyddio’r</a:t>
            </a:r>
            <a:r>
              <a:rPr lang="en-US" sz="2400" b="1" dirty="0"/>
              <a:t> </a:t>
            </a:r>
            <a:r>
              <a:rPr lang="en-US" sz="2400" b="1" dirty="0" err="1"/>
              <a:t>ffurfiau</a:t>
            </a:r>
            <a:r>
              <a:rPr lang="en-US" sz="2400" b="1" dirty="0"/>
              <a:t> </a:t>
            </a:r>
            <a:r>
              <a:rPr lang="en-US" sz="2400" b="1" dirty="0" err="1"/>
              <a:t>cryno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6496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0" y="1417638"/>
            <a:ext cx="10795521" cy="503005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 </a:t>
            </a:r>
            <a:r>
              <a:rPr lang="en-US" dirty="0" err="1"/>
              <a:t>ffurfio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,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ychwnaegu</a:t>
            </a:r>
            <a:r>
              <a:rPr lang="en-US" dirty="0"/>
              <a:t> </a:t>
            </a:r>
            <a:r>
              <a:rPr lang="en-US" b="1" dirty="0"/>
              <a:t>A</a:t>
            </a:r>
            <a:r>
              <a:rPr lang="en-US" dirty="0"/>
              <a:t> o </a:t>
            </a:r>
            <a:r>
              <a:rPr lang="en-US" dirty="0" err="1"/>
              <a:t>flaen</a:t>
            </a:r>
            <a:r>
              <a:rPr lang="en-US" dirty="0"/>
              <a:t> y </a:t>
            </a:r>
            <a:r>
              <a:rPr lang="en-US" dirty="0" err="1"/>
              <a:t>ferf</a:t>
            </a:r>
            <a:r>
              <a:rPr lang="en-US" dirty="0"/>
              <a:t>.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b="1" dirty="0"/>
              <a:t>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.   </a:t>
            </a:r>
            <a:r>
              <a:rPr lang="en-US" dirty="0" err="1"/>
              <a:t>ee</a:t>
            </a:r>
            <a:r>
              <a:rPr lang="en-US" dirty="0"/>
              <a:t> </a:t>
            </a:r>
            <a:r>
              <a:rPr lang="en-US" b="1" dirty="0"/>
              <a:t>A</a:t>
            </a:r>
            <a:r>
              <a:rPr lang="en-US" dirty="0"/>
              <a:t> </a:t>
            </a:r>
            <a:r>
              <a:rPr lang="en-US" b="1" u="sng" dirty="0" err="1"/>
              <a:t>dd</a:t>
            </a:r>
            <a:r>
              <a:rPr lang="en-US" dirty="0" err="1"/>
              <a:t>arlleni</a:t>
            </a:r>
            <a:r>
              <a:rPr lang="en-US" dirty="0"/>
              <a:t> di?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Gallwn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hepgor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A,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y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aros</a:t>
            </a:r>
            <a:r>
              <a:rPr lang="en-US" dirty="0"/>
              <a:t> 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Ddarlleni</a:t>
            </a:r>
            <a:r>
              <a:rPr lang="en-US" dirty="0"/>
              <a:t> di?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itle 1"/>
          <p:cNvSpPr txBox="1"/>
          <p:nvPr/>
        </p:nvSpPr>
        <p:spPr>
          <a:xfrm>
            <a:off x="616950" y="274638"/>
            <a:ext cx="10972800" cy="11430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Ffurfio’r gofynnol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01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/>
              <a:t>Ffurfio’r</a:t>
            </a:r>
            <a:r>
              <a:rPr lang="en-US" dirty="0"/>
              <a:t> </a:t>
            </a:r>
            <a:r>
              <a:rPr lang="en-US" dirty="0" err="1"/>
              <a:t>gofynnol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sz="3200" dirty="0" err="1"/>
              <a:t>Bydd</a:t>
            </a:r>
            <a:r>
              <a:rPr lang="en-US" sz="3200" dirty="0"/>
              <a:t> P, T, C, B, D, G, </a:t>
            </a:r>
            <a:r>
              <a:rPr lang="en-US" sz="3200" dirty="0" err="1"/>
              <a:t>Ll</a:t>
            </a:r>
            <a:r>
              <a:rPr lang="en-US" sz="3200" dirty="0"/>
              <a:t>, M, Rh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treiglo’n</a:t>
            </a:r>
            <a:r>
              <a:rPr lang="en-US" sz="3200" dirty="0"/>
              <a:t> </a:t>
            </a:r>
            <a:r>
              <a:rPr lang="en-US" sz="3200" dirty="0" err="1"/>
              <a:t>feddal</a:t>
            </a:r>
            <a:r>
              <a:rPr lang="en-US" sz="3200" dirty="0"/>
              <a:t>.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sz="3200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sz="3200" dirty="0" err="1"/>
              <a:t>Er</a:t>
            </a:r>
            <a:r>
              <a:rPr lang="en-US" sz="3200" dirty="0"/>
              <a:t> </a:t>
            </a:r>
            <a:r>
              <a:rPr lang="en-US" sz="3200" dirty="0" err="1"/>
              <a:t>enghraifft</a:t>
            </a:r>
            <a:r>
              <a:rPr lang="en-US" sz="3200" dirty="0"/>
              <a:t>: 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sz="3200" dirty="0" err="1"/>
              <a:t>Pryniff</a:t>
            </a:r>
            <a:r>
              <a:rPr lang="en-US" sz="3200" dirty="0"/>
              <a:t> </a:t>
            </a:r>
            <a:r>
              <a:rPr lang="en-US" sz="3200" dirty="0" err="1"/>
              <a:t>e’r</a:t>
            </a:r>
            <a:r>
              <a:rPr lang="en-US" sz="3200" dirty="0"/>
              <a:t> </a:t>
            </a:r>
            <a:r>
              <a:rPr lang="en-US" sz="3200" dirty="0" err="1"/>
              <a:t>bwyd</a:t>
            </a:r>
            <a:r>
              <a:rPr lang="en-US" sz="3200" dirty="0"/>
              <a:t>? &gt;  </a:t>
            </a:r>
            <a:r>
              <a:rPr lang="en-US" sz="3200" b="1" dirty="0" err="1"/>
              <a:t>B</a:t>
            </a:r>
            <a:r>
              <a:rPr lang="en-US" sz="3200" dirty="0" err="1"/>
              <a:t>ryniff</a:t>
            </a:r>
            <a:r>
              <a:rPr lang="en-US" sz="3200" dirty="0"/>
              <a:t> </a:t>
            </a:r>
            <a:r>
              <a:rPr lang="en-US" sz="3200" dirty="0" err="1"/>
              <a:t>e’r</a:t>
            </a:r>
            <a:r>
              <a:rPr lang="en-US" sz="3200" dirty="0"/>
              <a:t> </a:t>
            </a:r>
            <a:r>
              <a:rPr lang="en-US" sz="3200" dirty="0" err="1"/>
              <a:t>bwyd</a:t>
            </a:r>
            <a:r>
              <a:rPr lang="en-US" sz="3200" dirty="0"/>
              <a:t>?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sz="3200" dirty="0" err="1"/>
              <a:t>Gweli</a:t>
            </a:r>
            <a:r>
              <a:rPr lang="en-US" sz="3200" dirty="0"/>
              <a:t> </a:t>
            </a:r>
            <a:r>
              <a:rPr lang="en-US" sz="3200" dirty="0" err="1"/>
              <a:t>di’r</a:t>
            </a:r>
            <a:r>
              <a:rPr lang="en-US" sz="3200" dirty="0"/>
              <a:t> </a:t>
            </a:r>
            <a:r>
              <a:rPr lang="en-US" sz="3200" dirty="0" err="1"/>
              <a:t>ferch</a:t>
            </a:r>
            <a:r>
              <a:rPr lang="en-US" sz="3200" dirty="0"/>
              <a:t>? &gt; 	 </a:t>
            </a:r>
            <a:r>
              <a:rPr lang="en-US" sz="3200" b="1" dirty="0" err="1"/>
              <a:t>W</a:t>
            </a:r>
            <a:r>
              <a:rPr lang="en-US" sz="3200" dirty="0" err="1"/>
              <a:t>eli</a:t>
            </a:r>
            <a:r>
              <a:rPr lang="en-US" sz="3200" dirty="0"/>
              <a:t> </a:t>
            </a:r>
            <a:r>
              <a:rPr lang="en-US" sz="3200" dirty="0" err="1"/>
              <a:t>di’r</a:t>
            </a:r>
            <a:r>
              <a:rPr lang="en-US" sz="3200" dirty="0"/>
              <a:t> </a:t>
            </a:r>
            <a:r>
              <a:rPr lang="en-US" sz="3200" dirty="0" err="1"/>
              <a:t>ferch</a:t>
            </a:r>
            <a:r>
              <a:rPr lang="en-US" sz="3200" dirty="0"/>
              <a:t>?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43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42962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Ffurfio’r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negyddol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17600"/>
            <a:ext cx="11277600" cy="5191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,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frawddeg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negyddol</a:t>
            </a:r>
            <a:r>
              <a:rPr lang="en-US" sz="3000" dirty="0"/>
              <a:t>,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dirty="0" err="1"/>
              <a:t>treiglo’r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. </a:t>
            </a:r>
          </a:p>
          <a:p>
            <a:pPr marL="0" indent="0">
              <a:buNone/>
            </a:pPr>
            <a:r>
              <a:rPr lang="en-US" sz="3000" dirty="0" err="1"/>
              <a:t>Clywais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i="1" dirty="0" err="1"/>
              <a:t>sŵn</a:t>
            </a:r>
            <a:r>
              <a:rPr lang="en-US" sz="3000" dirty="0"/>
              <a:t> &gt; </a:t>
            </a:r>
            <a:r>
              <a:rPr lang="en-US" sz="3000" b="1" i="1" dirty="0" err="1"/>
              <a:t>Ch</a:t>
            </a:r>
            <a:r>
              <a:rPr lang="en-US" sz="3000" i="1" dirty="0" err="1"/>
              <a:t>lywais</a:t>
            </a:r>
            <a:r>
              <a:rPr lang="en-US" sz="3000" i="1" dirty="0"/>
              <a:t> </a:t>
            </a:r>
            <a:r>
              <a:rPr lang="en-US" sz="3000" i="1" dirty="0" err="1"/>
              <a:t>i</a:t>
            </a:r>
            <a:r>
              <a:rPr lang="en-US" sz="3000" i="1" dirty="0"/>
              <a:t> </a:t>
            </a:r>
            <a:r>
              <a:rPr lang="en-US" sz="3000" b="1" i="1" dirty="0" err="1"/>
              <a:t>ddim</a:t>
            </a:r>
            <a:r>
              <a:rPr lang="en-US" sz="3000" b="1" i="1" dirty="0"/>
              <a:t> </a:t>
            </a:r>
            <a:r>
              <a:rPr lang="en-US" sz="3000" i="1" dirty="0" err="1"/>
              <a:t>sŵn</a:t>
            </a:r>
            <a:r>
              <a:rPr lang="en-US" sz="3000" i="1" dirty="0"/>
              <a:t>. 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yw’r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cychwyn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llythrennau</a:t>
            </a:r>
            <a:r>
              <a:rPr lang="en-US" sz="3000" dirty="0"/>
              <a:t> </a:t>
            </a:r>
            <a:r>
              <a:rPr lang="en-US" sz="3000" b="1" dirty="0"/>
              <a:t>C</a:t>
            </a:r>
            <a:r>
              <a:rPr lang="en-US" sz="3000" dirty="0"/>
              <a:t>, </a:t>
            </a:r>
            <a:r>
              <a:rPr lang="en-US" sz="3000" b="1" dirty="0"/>
              <a:t>P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b="1" dirty="0"/>
              <a:t>T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b="1" dirty="0" err="1"/>
              <a:t>treiglo’n</a:t>
            </a:r>
            <a:r>
              <a:rPr lang="en-US" sz="3000" b="1" dirty="0"/>
              <a:t> </a:t>
            </a:r>
            <a:r>
              <a:rPr lang="en-US" sz="3000" b="1" dirty="0" err="1"/>
              <a:t>llaes</a:t>
            </a:r>
            <a:r>
              <a:rPr lang="en-US" sz="3000" b="1" dirty="0"/>
              <a:t>.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yw’r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cychwyn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llythrennau</a:t>
            </a:r>
            <a:r>
              <a:rPr lang="en-US" sz="3000" dirty="0"/>
              <a:t> </a:t>
            </a:r>
            <a:r>
              <a:rPr lang="en-US" sz="3000" b="1" dirty="0"/>
              <a:t>B</a:t>
            </a:r>
            <a:r>
              <a:rPr lang="en-US" sz="3000" dirty="0"/>
              <a:t>, </a:t>
            </a:r>
            <a:r>
              <a:rPr lang="en-US" sz="3000" b="1" dirty="0"/>
              <a:t>D, G, </a:t>
            </a:r>
            <a:r>
              <a:rPr lang="en-US" sz="3000" b="1" dirty="0" err="1"/>
              <a:t>Ll</a:t>
            </a:r>
            <a:r>
              <a:rPr lang="en-US" sz="3000" b="1" dirty="0"/>
              <a:t>, Rh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b="1" dirty="0"/>
              <a:t>M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b="1" dirty="0" err="1"/>
              <a:t>treiglo’n</a:t>
            </a:r>
            <a:r>
              <a:rPr lang="en-US" sz="3000" b="1" dirty="0"/>
              <a:t> </a:t>
            </a:r>
            <a:r>
              <a:rPr lang="en-US" sz="3000" b="1" dirty="0" err="1"/>
              <a:t>feddal</a:t>
            </a:r>
            <a:r>
              <a:rPr lang="en-US" sz="3000" b="1" dirty="0"/>
              <a:t>. </a:t>
            </a: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e.e</a:t>
            </a:r>
            <a:r>
              <a:rPr lang="en-US" sz="3000" dirty="0"/>
              <a:t>. </a:t>
            </a:r>
          </a:p>
          <a:p>
            <a:pPr marL="0" indent="0">
              <a:buNone/>
            </a:pPr>
            <a:r>
              <a:rPr lang="en-US" sz="3000" b="1" dirty="0" err="1"/>
              <a:t>Ch</a:t>
            </a:r>
            <a:r>
              <a:rPr lang="en-US" sz="3000" dirty="0" err="1"/>
              <a:t>es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 		</a:t>
            </a:r>
            <a:r>
              <a:rPr lang="en-US" sz="3000" b="1" dirty="0" err="1"/>
              <a:t>Dd</a:t>
            </a:r>
            <a:r>
              <a:rPr lang="en-US" sz="3000" dirty="0" err="1"/>
              <a:t>ywedais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 </a:t>
            </a:r>
          </a:p>
          <a:p>
            <a:pPr marL="0" indent="0">
              <a:buNone/>
            </a:pPr>
            <a:r>
              <a:rPr lang="en-US" sz="3000" b="1" dirty="0" err="1"/>
              <a:t>W</a:t>
            </a:r>
            <a:r>
              <a:rPr lang="en-US" sz="3000" dirty="0" err="1"/>
              <a:t>elais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		</a:t>
            </a:r>
            <a:r>
              <a:rPr lang="en-US" sz="3000" b="1" dirty="0" err="1"/>
              <a:t>F</a:t>
            </a:r>
            <a:r>
              <a:rPr lang="en-US" sz="3000" dirty="0" err="1"/>
              <a:t>eddyliais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endParaRPr lang="en-US" sz="3000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72594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63282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Ffurfio’r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negyddol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0160"/>
            <a:ext cx="10972800" cy="4897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 err="1"/>
              <a:t>Neu</a:t>
            </a:r>
            <a:r>
              <a:rPr lang="en-US" sz="2800" b="1" dirty="0"/>
              <a:t>,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modd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chi </a:t>
            </a:r>
            <a:r>
              <a:rPr lang="en-US" sz="2800" dirty="0" err="1"/>
              <a:t>ychwanegu</a:t>
            </a:r>
            <a:r>
              <a:rPr lang="en-US" sz="2800" dirty="0"/>
              <a:t> </a:t>
            </a:r>
            <a:r>
              <a:rPr lang="en-US" sz="2800" b="1" dirty="0"/>
              <a:t>“</a:t>
            </a:r>
            <a:r>
              <a:rPr lang="en-US" sz="2800" b="1" dirty="0" err="1"/>
              <a:t>ni</a:t>
            </a:r>
            <a:r>
              <a:rPr lang="en-US" sz="2800" b="1" dirty="0"/>
              <a:t>”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ddechrau’r</a:t>
            </a:r>
            <a:r>
              <a:rPr lang="en-US" sz="2800" dirty="0"/>
              <a:t> </a:t>
            </a:r>
            <a:r>
              <a:rPr lang="en-US" sz="2800" dirty="0" err="1"/>
              <a:t>frawddeg</a:t>
            </a:r>
            <a:r>
              <a:rPr lang="en-US" sz="2800" dirty="0"/>
              <a:t> </a:t>
            </a:r>
            <a:r>
              <a:rPr lang="en-US" sz="2800" dirty="0" err="1"/>
              <a:t>ond</a:t>
            </a:r>
            <a:r>
              <a:rPr lang="en-US" sz="2800" dirty="0"/>
              <a:t> </a:t>
            </a:r>
            <a:r>
              <a:rPr lang="en-US" sz="2800" dirty="0" err="1"/>
              <a:t>bydd</a:t>
            </a:r>
            <a:r>
              <a:rPr lang="en-US" sz="2800" dirty="0"/>
              <a:t> dal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dirty="0" err="1"/>
              <a:t>treiglo’r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.</a:t>
            </a:r>
          </a:p>
          <a:p>
            <a:pPr marL="0" indent="0" algn="ctr">
              <a:buNone/>
            </a:pPr>
            <a:r>
              <a:rPr lang="en-US" sz="2800" dirty="0" err="1"/>
              <a:t>Clywais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i="1" dirty="0" err="1"/>
              <a:t>sŵn</a:t>
            </a:r>
            <a:r>
              <a:rPr lang="en-US" sz="2800" dirty="0"/>
              <a:t> &gt;  Ni </a:t>
            </a:r>
            <a:r>
              <a:rPr lang="en-US" sz="2800" dirty="0" err="1"/>
              <a:t>chlywais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sŵn</a:t>
            </a:r>
            <a:r>
              <a:rPr lang="en-US" sz="2800" dirty="0"/>
              <a:t> </a:t>
            </a:r>
          </a:p>
          <a:p>
            <a:pPr marL="0" indent="0" algn="ctr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cychwyn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llythrennau</a:t>
            </a:r>
            <a:r>
              <a:rPr lang="en-US" sz="2800" dirty="0"/>
              <a:t> </a:t>
            </a:r>
            <a:r>
              <a:rPr lang="en-US" sz="2800" b="1" dirty="0"/>
              <a:t>C</a:t>
            </a:r>
            <a:r>
              <a:rPr lang="en-US" sz="2800" dirty="0"/>
              <a:t>, </a:t>
            </a:r>
            <a:r>
              <a:rPr lang="en-US" sz="2800" b="1" dirty="0"/>
              <a:t>P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b="1" dirty="0"/>
              <a:t>T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b="1" dirty="0" err="1"/>
              <a:t>treiglo’n</a:t>
            </a:r>
            <a:r>
              <a:rPr lang="en-US" sz="2800" b="1" dirty="0"/>
              <a:t> </a:t>
            </a:r>
            <a:r>
              <a:rPr lang="en-US" sz="2800" b="1" dirty="0" err="1"/>
              <a:t>llaes</a:t>
            </a:r>
            <a:r>
              <a:rPr lang="en-US" sz="2800" b="1" dirty="0"/>
              <a:t>. </a:t>
            </a: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cychwyn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llythrennau</a:t>
            </a:r>
            <a:r>
              <a:rPr lang="en-US" sz="2800" dirty="0"/>
              <a:t> </a:t>
            </a:r>
            <a:r>
              <a:rPr lang="en-US" sz="2800" b="1" dirty="0"/>
              <a:t>B</a:t>
            </a:r>
            <a:r>
              <a:rPr lang="en-US" sz="2800" dirty="0"/>
              <a:t>, </a:t>
            </a:r>
            <a:r>
              <a:rPr lang="en-US" sz="2800" b="1" dirty="0"/>
              <a:t>D, G, </a:t>
            </a:r>
            <a:r>
              <a:rPr lang="en-US" sz="2800" b="1" dirty="0" err="1"/>
              <a:t>Ll</a:t>
            </a:r>
            <a:r>
              <a:rPr lang="en-US" sz="2800" b="1" dirty="0"/>
              <a:t>, Rh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b="1" dirty="0"/>
              <a:t>M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b="1" dirty="0" err="1"/>
              <a:t>treiglo’n</a:t>
            </a:r>
            <a:r>
              <a:rPr lang="en-US" sz="2800" b="1" dirty="0"/>
              <a:t> </a:t>
            </a:r>
            <a:r>
              <a:rPr lang="en-US" sz="2800" b="1" dirty="0" err="1"/>
              <a:t>feddal</a:t>
            </a:r>
            <a:r>
              <a:rPr lang="en-US" sz="2800" b="1" dirty="0"/>
              <a:t>. </a:t>
            </a:r>
            <a:endParaRPr lang="en-US" sz="2800" dirty="0"/>
          </a:p>
          <a:p>
            <a:pPr marL="0" indent="0">
              <a:buNone/>
            </a:pPr>
            <a:r>
              <a:rPr lang="en-US" sz="2800" dirty="0" err="1"/>
              <a:t>e.e</a:t>
            </a:r>
            <a:r>
              <a:rPr lang="en-US" sz="2800" dirty="0"/>
              <a:t> </a:t>
            </a:r>
          </a:p>
          <a:p>
            <a:pPr marL="0" indent="0">
              <a:buNone/>
            </a:pPr>
            <a:r>
              <a:rPr lang="en-US" sz="2800" dirty="0" err="1"/>
              <a:t>Ces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ches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	</a:t>
            </a:r>
            <a:r>
              <a:rPr lang="en-US" sz="2800" dirty="0" err="1"/>
              <a:t>Dywedais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ddywedais</a:t>
            </a:r>
            <a:r>
              <a:rPr lang="en-US" sz="2800" dirty="0"/>
              <a:t> </a:t>
            </a:r>
          </a:p>
          <a:p>
            <a:pPr marL="0" indent="0">
              <a:buNone/>
            </a:pPr>
            <a:r>
              <a:rPr lang="en-US" sz="2800" dirty="0" err="1"/>
              <a:t>Gwelais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welais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</a:t>
            </a:r>
            <a:r>
              <a:rPr lang="en-US" sz="2800" dirty="0" err="1"/>
              <a:t>Meddyliais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feddyliais</a:t>
            </a:r>
            <a:r>
              <a:rPr lang="en-US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0644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555</Words>
  <Application>Microsoft Macintosh PowerPoint</Application>
  <PresentationFormat>Widescreen</PresentationFormat>
  <Paragraphs>130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Calibri Light</vt:lpstr>
      <vt:lpstr>Lucida Sans</vt:lpstr>
      <vt:lpstr>Times New Roman</vt:lpstr>
      <vt:lpstr>Trebuchet MS</vt:lpstr>
      <vt:lpstr>Wingdings</vt:lpstr>
      <vt:lpstr>Office Theme</vt:lpstr>
      <vt:lpstr>PowerPoint Presentation</vt:lpstr>
      <vt:lpstr>Pryd mae’n cael ei wneud?</vt:lpstr>
      <vt:lpstr>Y Presennol/Dyfodol</vt:lpstr>
      <vt:lpstr>Terfyniadau’r Presennol:</vt:lpstr>
      <vt:lpstr>Presennol</vt:lpstr>
      <vt:lpstr>Berfau Afreolaidd</vt:lpstr>
      <vt:lpstr>Berfau Afreolaidd  Presennol/ Dyfodol (Ffurfiol)</vt:lpstr>
      <vt:lpstr>Ymarfer …</vt:lpstr>
      <vt:lpstr>PowerPoint Presentation</vt:lpstr>
      <vt:lpstr>Ffurfio’r gofynnol</vt:lpstr>
      <vt:lpstr>Ffurfio’r negyddol</vt:lpstr>
      <vt:lpstr>Ffurfio’r negyddol</vt:lpstr>
    </vt:vector>
  </TitlesOfParts>
  <Company>University of Wales Trinity Saint David</Company>
  <LinksUpToDate>false</LinksUpToDate>
  <SharedDoc>false</SharedDoc>
  <HyperlinksChanged>false</HyperlinksChanged>
  <AppVersion>16.0013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Trainer01</dc:creator>
  <cp:lastModifiedBy>Gwen J. Davies</cp:lastModifiedBy>
  <cp:revision>5</cp:revision>
  <cp:lastPrinted>2018-06-12T11:20:41Z</cp:lastPrinted>
  <dcterms:created xsi:type="dcterms:W3CDTF">2017-06-12T08:13:06Z</dcterms:created>
  <dcterms:modified xsi:type="dcterms:W3CDTF">2018-06-12T11:25:09Z</dcterms:modified>
</cp:coreProperties>
</file>