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6"/>
  </p:notesMasterIdLst>
  <p:sldIdLst>
    <p:sldId id="256" r:id="rId2"/>
    <p:sldId id="275" r:id="rId3"/>
    <p:sldId id="257" r:id="rId4"/>
    <p:sldId id="258" r:id="rId5"/>
    <p:sldId id="290" r:id="rId6"/>
    <p:sldId id="277" r:id="rId7"/>
    <p:sldId id="272" r:id="rId8"/>
    <p:sldId id="278" r:id="rId9"/>
    <p:sldId id="276" r:id="rId10"/>
    <p:sldId id="279" r:id="rId11"/>
    <p:sldId id="282" r:id="rId12"/>
    <p:sldId id="294" r:id="rId13"/>
    <p:sldId id="281" r:id="rId14"/>
    <p:sldId id="280" r:id="rId15"/>
    <p:sldId id="292" r:id="rId16"/>
    <p:sldId id="295" r:id="rId17"/>
    <p:sldId id="263" r:id="rId18"/>
    <p:sldId id="297" r:id="rId19"/>
    <p:sldId id="298" r:id="rId20"/>
    <p:sldId id="299" r:id="rId21"/>
    <p:sldId id="274" r:id="rId22"/>
    <p:sldId id="301" r:id="rId23"/>
    <p:sldId id="305" r:id="rId24"/>
    <p:sldId id="287" r:id="rId25"/>
    <p:sldId id="288" r:id="rId26"/>
    <p:sldId id="289" r:id="rId27"/>
    <p:sldId id="309" r:id="rId28"/>
    <p:sldId id="304" r:id="rId29"/>
    <p:sldId id="306" r:id="rId30"/>
    <p:sldId id="296" r:id="rId31"/>
    <p:sldId id="286" r:id="rId32"/>
    <p:sldId id="265" r:id="rId33"/>
    <p:sldId id="266" r:id="rId34"/>
    <p:sldId id="270" r:id="rId35"/>
    <p:sldId id="307" r:id="rId36"/>
    <p:sldId id="308" r:id="rId37"/>
    <p:sldId id="310" r:id="rId38"/>
    <p:sldId id="311" r:id="rId39"/>
    <p:sldId id="312" r:id="rId40"/>
    <p:sldId id="313" r:id="rId41"/>
    <p:sldId id="314" r:id="rId42"/>
    <p:sldId id="315" r:id="rId43"/>
    <p:sldId id="316" r:id="rId44"/>
    <p:sldId id="317" r:id="rId45"/>
    <p:sldId id="318" r:id="rId46"/>
    <p:sldId id="319" r:id="rId47"/>
    <p:sldId id="320" r:id="rId48"/>
    <p:sldId id="323" r:id="rId49"/>
    <p:sldId id="324" r:id="rId50"/>
    <p:sldId id="321" r:id="rId51"/>
    <p:sldId id="271" r:id="rId52"/>
    <p:sldId id="269" r:id="rId53"/>
    <p:sldId id="268" r:id="rId54"/>
    <p:sldId id="267"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57"/>
    <p:restoredTop sz="94567"/>
  </p:normalViewPr>
  <p:slideViewPr>
    <p:cSldViewPr snapToGrid="0">
      <p:cViewPr>
        <p:scale>
          <a:sx n="87" d="100"/>
          <a:sy n="87" d="100"/>
        </p:scale>
        <p:origin x="744"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https://d.docs.live.net/63D20FCC7EC0A8FF/Documents/Dissertation%20Work.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2400" dirty="0"/>
              <a:t>Practitioners</a:t>
            </a:r>
            <a:r>
              <a:rPr lang="en-US" sz="2400" baseline="0" dirty="0"/>
              <a:t> and quantity of their exercises referenced</a:t>
            </a:r>
            <a:endParaRPr lang="en-US" sz="2400" dirty="0"/>
          </a:p>
        </c:rich>
      </c:tx>
      <c:layout>
        <c:manualLayout>
          <c:xMode val="edge"/>
          <c:yMode val="edge"/>
          <c:x val="0.17199288221148995"/>
          <c:y val="0"/>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'[Dissertation Work.xlsx]Sheet4'!$B$1</c:f>
              <c:strCache>
                <c:ptCount val="1"/>
              </c:strCache>
            </c:strRef>
          </c:tx>
          <c:spPr>
            <a:solidFill>
              <a:srgbClr val="FF0000"/>
            </a:solidFill>
          </c:spPr>
          <c:explosion val="33"/>
          <c:dPt>
            <c:idx val="0"/>
            <c:bubble3D val="0"/>
            <c:explosion val="0"/>
            <c:spPr>
              <a:solidFill>
                <a:srgbClr val="0070C0"/>
              </a:solidFill>
              <a:ln w="19050">
                <a:solidFill>
                  <a:schemeClr val="lt1"/>
                </a:solidFill>
              </a:ln>
              <a:effectLst/>
            </c:spPr>
            <c:extLst>
              <c:ext xmlns:c16="http://schemas.microsoft.com/office/drawing/2014/chart" uri="{C3380CC4-5D6E-409C-BE32-E72D297353CC}">
                <c16:uniqueId val="{00000001-BAF2-F146-96C0-4B6D7DD1020F}"/>
              </c:ext>
            </c:extLst>
          </c:dPt>
          <c:dPt>
            <c:idx val="1"/>
            <c:bubble3D val="0"/>
            <c:explosion val="0"/>
            <c:spPr>
              <a:solidFill>
                <a:srgbClr val="7030A0"/>
              </a:solidFill>
              <a:ln w="19050">
                <a:solidFill>
                  <a:schemeClr val="lt1"/>
                </a:solidFill>
              </a:ln>
              <a:effectLst/>
            </c:spPr>
            <c:extLst>
              <c:ext xmlns:c16="http://schemas.microsoft.com/office/drawing/2014/chart" uri="{C3380CC4-5D6E-409C-BE32-E72D297353CC}">
                <c16:uniqueId val="{00000003-BAF2-F146-96C0-4B6D7DD1020F}"/>
              </c:ext>
            </c:extLst>
          </c:dPt>
          <c:dPt>
            <c:idx val="2"/>
            <c:bubble3D val="0"/>
            <c:explosion val="0"/>
            <c:spPr>
              <a:solidFill>
                <a:srgbClr val="FFC000"/>
              </a:solidFill>
              <a:ln w="19050">
                <a:solidFill>
                  <a:schemeClr val="lt1"/>
                </a:solidFill>
              </a:ln>
              <a:effectLst/>
            </c:spPr>
            <c:extLst>
              <c:ext xmlns:c16="http://schemas.microsoft.com/office/drawing/2014/chart" uri="{C3380CC4-5D6E-409C-BE32-E72D297353CC}">
                <c16:uniqueId val="{00000005-BAF2-F146-96C0-4B6D7DD1020F}"/>
              </c:ext>
            </c:extLst>
          </c:dPt>
          <c:dPt>
            <c:idx val="3"/>
            <c:bubble3D val="0"/>
            <c:explosion val="0"/>
            <c:spPr>
              <a:solidFill>
                <a:srgbClr val="FF0000"/>
              </a:solidFill>
              <a:ln w="19050">
                <a:solidFill>
                  <a:schemeClr val="lt1"/>
                </a:solidFill>
              </a:ln>
              <a:effectLst/>
            </c:spPr>
            <c:extLst>
              <c:ext xmlns:c16="http://schemas.microsoft.com/office/drawing/2014/chart" uri="{C3380CC4-5D6E-409C-BE32-E72D297353CC}">
                <c16:uniqueId val="{00000007-BAF2-F146-96C0-4B6D7DD1020F}"/>
              </c:ext>
            </c:extLst>
          </c:dPt>
          <c:dPt>
            <c:idx val="4"/>
            <c:bubble3D val="0"/>
            <c:explosion val="0"/>
            <c:spPr>
              <a:solidFill>
                <a:srgbClr val="00B050"/>
              </a:solidFill>
              <a:ln w="19050">
                <a:solidFill>
                  <a:schemeClr val="lt1"/>
                </a:solidFill>
              </a:ln>
              <a:effectLst/>
            </c:spPr>
            <c:extLst>
              <c:ext xmlns:c16="http://schemas.microsoft.com/office/drawing/2014/chart" uri="{C3380CC4-5D6E-409C-BE32-E72D297353CC}">
                <c16:uniqueId val="{00000009-BAF2-F146-96C0-4B6D7DD1020F}"/>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'[Dissertation Work.xlsx]Sheet4'!$A$2:$A$6</c:f>
              <c:strCache>
                <c:ptCount val="5"/>
                <c:pt idx="0">
                  <c:v>Konstantin Stanislavski</c:v>
                </c:pt>
                <c:pt idx="1">
                  <c:v>Michael Chekhov</c:v>
                </c:pt>
                <c:pt idx="2">
                  <c:v>Kristin Linklater</c:v>
                </c:pt>
                <c:pt idx="3">
                  <c:v>Emile Jaques-Dalcroze</c:v>
                </c:pt>
                <c:pt idx="4">
                  <c:v>Frankie Armstrong &amp; Janet Rodgers</c:v>
                </c:pt>
              </c:strCache>
            </c:strRef>
          </c:cat>
          <c:val>
            <c:numRef>
              <c:f>'[Dissertation Work.xlsx]Sheet4'!$B$2:$B$6</c:f>
              <c:numCache>
                <c:formatCode>General</c:formatCode>
                <c:ptCount val="5"/>
                <c:pt idx="0">
                  <c:v>5</c:v>
                </c:pt>
                <c:pt idx="1">
                  <c:v>4</c:v>
                </c:pt>
                <c:pt idx="2">
                  <c:v>2</c:v>
                </c:pt>
                <c:pt idx="3">
                  <c:v>1</c:v>
                </c:pt>
                <c:pt idx="4">
                  <c:v>1</c:v>
                </c:pt>
              </c:numCache>
            </c:numRef>
          </c:val>
          <c:extLst>
            <c:ext xmlns:c16="http://schemas.microsoft.com/office/drawing/2014/chart" uri="{C3380CC4-5D6E-409C-BE32-E72D297353CC}">
              <c16:uniqueId val="{0000000A-BAF2-F146-96C0-4B6D7DD1020F}"/>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0"/>
          <c:y val="0.82749484766003489"/>
          <c:w val="1"/>
          <c:h val="0.14472739191539191"/>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E8FD8C-D697-4B57-B62E-B61350EA32D4}"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5B20541F-4753-4C11-B4C9-7698D7D37335}">
      <dgm:prSet/>
      <dgm:spPr/>
      <dgm:t>
        <a:bodyPr/>
        <a:lstStyle/>
        <a:p>
          <a:r>
            <a:rPr lang="en-US" dirty="0"/>
            <a:t>Background and context</a:t>
          </a:r>
          <a:br>
            <a:rPr lang="en-US" dirty="0"/>
          </a:br>
          <a:endParaRPr lang="en-US" dirty="0"/>
        </a:p>
      </dgm:t>
    </dgm:pt>
    <dgm:pt modelId="{0BA3802E-22FE-4526-AAEE-47990FD09773}" type="parTrans" cxnId="{441E8122-2B18-49D5-A527-FFCC4D95A36D}">
      <dgm:prSet/>
      <dgm:spPr/>
      <dgm:t>
        <a:bodyPr/>
        <a:lstStyle/>
        <a:p>
          <a:endParaRPr lang="en-US"/>
        </a:p>
      </dgm:t>
    </dgm:pt>
    <dgm:pt modelId="{A32A9DA1-7444-490D-9E26-2D6B418E0D3B}" type="sibTrans" cxnId="{441E8122-2B18-49D5-A527-FFCC4D95A36D}">
      <dgm:prSet/>
      <dgm:spPr/>
      <dgm:t>
        <a:bodyPr/>
        <a:lstStyle/>
        <a:p>
          <a:endParaRPr lang="en-US"/>
        </a:p>
      </dgm:t>
    </dgm:pt>
    <dgm:pt modelId="{8E211871-2A7C-452F-B458-D5060317B4BE}">
      <dgm:prSet/>
      <dgm:spPr/>
      <dgm:t>
        <a:bodyPr/>
        <a:lstStyle/>
        <a:p>
          <a:r>
            <a:rPr lang="en-US" dirty="0"/>
            <a:t>Aims and objectives</a:t>
          </a:r>
        </a:p>
      </dgm:t>
    </dgm:pt>
    <dgm:pt modelId="{BFD27C92-8B4F-4A8B-B6D9-B97197528ECC}" type="parTrans" cxnId="{FBEE9ED4-F0FF-4775-93A0-72D8A46D2ACE}">
      <dgm:prSet/>
      <dgm:spPr/>
      <dgm:t>
        <a:bodyPr/>
        <a:lstStyle/>
        <a:p>
          <a:endParaRPr lang="en-US"/>
        </a:p>
      </dgm:t>
    </dgm:pt>
    <dgm:pt modelId="{CAD729B0-792C-4B99-9745-39E3E81FDC11}" type="sibTrans" cxnId="{FBEE9ED4-F0FF-4775-93A0-72D8A46D2ACE}">
      <dgm:prSet/>
      <dgm:spPr/>
      <dgm:t>
        <a:bodyPr/>
        <a:lstStyle/>
        <a:p>
          <a:endParaRPr lang="en-US"/>
        </a:p>
      </dgm:t>
    </dgm:pt>
    <dgm:pt modelId="{7E9358D3-DBAF-4113-86F2-687FB5C16D3A}">
      <dgm:prSet/>
      <dgm:spPr/>
      <dgm:t>
        <a:bodyPr/>
        <a:lstStyle/>
        <a:p>
          <a:r>
            <a:rPr lang="en-US" dirty="0"/>
            <a:t>Ethics and Insider Research</a:t>
          </a:r>
        </a:p>
      </dgm:t>
    </dgm:pt>
    <dgm:pt modelId="{F9D8E5AE-A779-4070-836C-18FD3FAA35B9}" type="parTrans" cxnId="{F7ED1CE1-97E6-490A-BE3A-6FC4645F82E7}">
      <dgm:prSet/>
      <dgm:spPr/>
      <dgm:t>
        <a:bodyPr/>
        <a:lstStyle/>
        <a:p>
          <a:endParaRPr lang="en-US"/>
        </a:p>
      </dgm:t>
    </dgm:pt>
    <dgm:pt modelId="{2F964FA9-51B2-476B-9023-900B5F3AF9AD}" type="sibTrans" cxnId="{F7ED1CE1-97E6-490A-BE3A-6FC4645F82E7}">
      <dgm:prSet/>
      <dgm:spPr/>
      <dgm:t>
        <a:bodyPr/>
        <a:lstStyle/>
        <a:p>
          <a:endParaRPr lang="en-US"/>
        </a:p>
      </dgm:t>
    </dgm:pt>
    <dgm:pt modelId="{B0BCFD88-A0F3-464A-B044-DDB78FB7A257}">
      <dgm:prSet/>
      <dgm:spPr/>
      <dgm:t>
        <a:bodyPr/>
        <a:lstStyle/>
        <a:p>
          <a:r>
            <a:rPr lang="en-US" dirty="0"/>
            <a:t>Research methodology and design</a:t>
          </a:r>
        </a:p>
      </dgm:t>
    </dgm:pt>
    <dgm:pt modelId="{EF9863C6-09B4-4646-8076-4DBCC023FC20}" type="parTrans" cxnId="{BF41452B-F843-4E22-88D0-151656C4AA7A}">
      <dgm:prSet/>
      <dgm:spPr/>
      <dgm:t>
        <a:bodyPr/>
        <a:lstStyle/>
        <a:p>
          <a:endParaRPr lang="en-US"/>
        </a:p>
      </dgm:t>
    </dgm:pt>
    <dgm:pt modelId="{A2738001-7791-402E-AC0F-560277B20FCF}" type="sibTrans" cxnId="{BF41452B-F843-4E22-88D0-151656C4AA7A}">
      <dgm:prSet/>
      <dgm:spPr/>
      <dgm:t>
        <a:bodyPr/>
        <a:lstStyle/>
        <a:p>
          <a:endParaRPr lang="en-US"/>
        </a:p>
      </dgm:t>
    </dgm:pt>
    <dgm:pt modelId="{829E2A2D-BECB-4C54-8B12-2BA890EDF47C}">
      <dgm:prSet/>
      <dgm:spPr/>
      <dgm:t>
        <a:bodyPr/>
        <a:lstStyle/>
        <a:p>
          <a:r>
            <a:rPr lang="en-US" dirty="0"/>
            <a:t>Findings</a:t>
          </a:r>
        </a:p>
      </dgm:t>
    </dgm:pt>
    <dgm:pt modelId="{F251E1DD-AB98-4D90-87FE-B0C053E3CD55}" type="parTrans" cxnId="{B5F48F9F-9035-4CE2-8CD4-FB2D2E5208C1}">
      <dgm:prSet/>
      <dgm:spPr/>
      <dgm:t>
        <a:bodyPr/>
        <a:lstStyle/>
        <a:p>
          <a:endParaRPr lang="en-US"/>
        </a:p>
      </dgm:t>
    </dgm:pt>
    <dgm:pt modelId="{1DBC4FA4-C717-4022-8DE9-A14E26D5CE03}" type="sibTrans" cxnId="{B5F48F9F-9035-4CE2-8CD4-FB2D2E5208C1}">
      <dgm:prSet/>
      <dgm:spPr/>
      <dgm:t>
        <a:bodyPr/>
        <a:lstStyle/>
        <a:p>
          <a:endParaRPr lang="en-US"/>
        </a:p>
      </dgm:t>
    </dgm:pt>
    <dgm:pt modelId="{53BB972C-6D4A-4840-BCFE-EB81798982FA}">
      <dgm:prSet/>
      <dgm:spPr/>
      <dgm:t>
        <a:bodyPr/>
        <a:lstStyle/>
        <a:p>
          <a:r>
            <a:rPr lang="en-US" dirty="0"/>
            <a:t>Limitations</a:t>
          </a:r>
        </a:p>
      </dgm:t>
    </dgm:pt>
    <dgm:pt modelId="{A3CE5867-4A24-48C6-BE6A-D81BBFAABAF4}" type="parTrans" cxnId="{756095A8-9A12-443E-BDF0-7F489E9CA124}">
      <dgm:prSet/>
      <dgm:spPr/>
      <dgm:t>
        <a:bodyPr/>
        <a:lstStyle/>
        <a:p>
          <a:endParaRPr lang="en-US"/>
        </a:p>
      </dgm:t>
    </dgm:pt>
    <dgm:pt modelId="{8B1298EA-C318-4648-993A-2C65EDD3DAE7}" type="sibTrans" cxnId="{756095A8-9A12-443E-BDF0-7F489E9CA124}">
      <dgm:prSet/>
      <dgm:spPr/>
      <dgm:t>
        <a:bodyPr/>
        <a:lstStyle/>
        <a:p>
          <a:endParaRPr lang="en-US"/>
        </a:p>
      </dgm:t>
    </dgm:pt>
    <dgm:pt modelId="{1265BEC2-4768-4227-A14F-81548F66BF70}">
      <dgm:prSet/>
      <dgm:spPr/>
      <dgm:t>
        <a:bodyPr/>
        <a:lstStyle/>
        <a:p>
          <a:r>
            <a:rPr lang="en-US" dirty="0"/>
            <a:t>Conclusion</a:t>
          </a:r>
        </a:p>
      </dgm:t>
    </dgm:pt>
    <dgm:pt modelId="{CC1414BF-3497-4786-AC97-D114424A71C8}" type="parTrans" cxnId="{148917DE-EF81-4455-8CC4-43AB7D162F0E}">
      <dgm:prSet/>
      <dgm:spPr/>
      <dgm:t>
        <a:bodyPr/>
        <a:lstStyle/>
        <a:p>
          <a:endParaRPr lang="en-US"/>
        </a:p>
      </dgm:t>
    </dgm:pt>
    <dgm:pt modelId="{BF014CE3-0032-47CF-85E2-1CDC42A97635}" type="sibTrans" cxnId="{148917DE-EF81-4455-8CC4-43AB7D162F0E}">
      <dgm:prSet/>
      <dgm:spPr/>
      <dgm:t>
        <a:bodyPr/>
        <a:lstStyle/>
        <a:p>
          <a:endParaRPr lang="en-US"/>
        </a:p>
      </dgm:t>
    </dgm:pt>
    <dgm:pt modelId="{680F8B97-62CC-3646-8C2A-F6C264483F50}">
      <dgm:prSet/>
      <dgm:spPr/>
      <dgm:t>
        <a:bodyPr/>
        <a:lstStyle/>
        <a:p>
          <a:r>
            <a:rPr lang="en-US" dirty="0"/>
            <a:t>Future Directions</a:t>
          </a:r>
        </a:p>
      </dgm:t>
    </dgm:pt>
    <dgm:pt modelId="{167F12A0-60A6-5247-8E65-9505E415F9ED}" type="parTrans" cxnId="{B670001B-D7F8-254F-9D91-7907DF7959DB}">
      <dgm:prSet/>
      <dgm:spPr/>
      <dgm:t>
        <a:bodyPr/>
        <a:lstStyle/>
        <a:p>
          <a:endParaRPr lang="en-GB"/>
        </a:p>
      </dgm:t>
    </dgm:pt>
    <dgm:pt modelId="{9B269BC2-43CB-EB4B-AA0F-0C69CFFFE6DC}" type="sibTrans" cxnId="{B670001B-D7F8-254F-9D91-7907DF7959DB}">
      <dgm:prSet/>
      <dgm:spPr/>
      <dgm:t>
        <a:bodyPr/>
        <a:lstStyle/>
        <a:p>
          <a:endParaRPr lang="en-GB"/>
        </a:p>
      </dgm:t>
    </dgm:pt>
    <dgm:pt modelId="{D27EF2EB-596A-5449-994D-4430F5D21DAF}">
      <dgm:prSet/>
      <dgm:spPr/>
      <dgm:t>
        <a:bodyPr/>
        <a:lstStyle/>
        <a:p>
          <a:r>
            <a:rPr lang="en-US" dirty="0"/>
            <a:t>References</a:t>
          </a:r>
        </a:p>
      </dgm:t>
    </dgm:pt>
    <dgm:pt modelId="{C1F742DF-3CD9-8047-B7E0-D1E66F88E666}" type="parTrans" cxnId="{7D4AC4A6-5CAA-3143-A973-22EA82C42776}">
      <dgm:prSet/>
      <dgm:spPr/>
      <dgm:t>
        <a:bodyPr/>
        <a:lstStyle/>
        <a:p>
          <a:endParaRPr lang="en-GB"/>
        </a:p>
      </dgm:t>
    </dgm:pt>
    <dgm:pt modelId="{9DBB6B5A-2444-3343-9BBE-D5A669143841}" type="sibTrans" cxnId="{7D4AC4A6-5CAA-3143-A973-22EA82C42776}">
      <dgm:prSet/>
      <dgm:spPr/>
      <dgm:t>
        <a:bodyPr/>
        <a:lstStyle/>
        <a:p>
          <a:endParaRPr lang="en-GB"/>
        </a:p>
      </dgm:t>
    </dgm:pt>
    <dgm:pt modelId="{DE809AC0-219A-8C43-B2C4-61F81EB21BAF}" type="pres">
      <dgm:prSet presAssocID="{66E8FD8C-D697-4B57-B62E-B61350EA32D4}" presName="vert0" presStyleCnt="0">
        <dgm:presLayoutVars>
          <dgm:dir/>
          <dgm:animOne val="branch"/>
          <dgm:animLvl val="lvl"/>
        </dgm:presLayoutVars>
      </dgm:prSet>
      <dgm:spPr/>
    </dgm:pt>
    <dgm:pt modelId="{FB4DB40C-84B7-1E4C-B006-D00AB4002658}" type="pres">
      <dgm:prSet presAssocID="{5B20541F-4753-4C11-B4C9-7698D7D37335}" presName="thickLine" presStyleLbl="alignNode1" presStyleIdx="0" presStyleCnt="9"/>
      <dgm:spPr/>
    </dgm:pt>
    <dgm:pt modelId="{858A3C97-0222-6E46-AF94-D0451494DCD5}" type="pres">
      <dgm:prSet presAssocID="{5B20541F-4753-4C11-B4C9-7698D7D37335}" presName="horz1" presStyleCnt="0"/>
      <dgm:spPr/>
    </dgm:pt>
    <dgm:pt modelId="{A7A4B857-D329-7844-A5A8-932CDB434B21}" type="pres">
      <dgm:prSet presAssocID="{5B20541F-4753-4C11-B4C9-7698D7D37335}" presName="tx1" presStyleLbl="revTx" presStyleIdx="0" presStyleCnt="9"/>
      <dgm:spPr/>
    </dgm:pt>
    <dgm:pt modelId="{35F2C94E-4589-2C42-B5AF-7AD65DA199CB}" type="pres">
      <dgm:prSet presAssocID="{5B20541F-4753-4C11-B4C9-7698D7D37335}" presName="vert1" presStyleCnt="0"/>
      <dgm:spPr/>
    </dgm:pt>
    <dgm:pt modelId="{DF12A563-2583-7C48-9B29-B136E9347205}" type="pres">
      <dgm:prSet presAssocID="{8E211871-2A7C-452F-B458-D5060317B4BE}" presName="thickLine" presStyleLbl="alignNode1" presStyleIdx="1" presStyleCnt="9"/>
      <dgm:spPr/>
    </dgm:pt>
    <dgm:pt modelId="{D37F5278-9A9A-3448-A7FA-6E67E9982B03}" type="pres">
      <dgm:prSet presAssocID="{8E211871-2A7C-452F-B458-D5060317B4BE}" presName="horz1" presStyleCnt="0"/>
      <dgm:spPr/>
    </dgm:pt>
    <dgm:pt modelId="{AB9318FD-2BF4-0646-894B-3C3BA8954D2B}" type="pres">
      <dgm:prSet presAssocID="{8E211871-2A7C-452F-B458-D5060317B4BE}" presName="tx1" presStyleLbl="revTx" presStyleIdx="1" presStyleCnt="9"/>
      <dgm:spPr/>
    </dgm:pt>
    <dgm:pt modelId="{4B69C9ED-6311-7D44-938D-2288DA4B9F2B}" type="pres">
      <dgm:prSet presAssocID="{8E211871-2A7C-452F-B458-D5060317B4BE}" presName="vert1" presStyleCnt="0"/>
      <dgm:spPr/>
    </dgm:pt>
    <dgm:pt modelId="{BB1CCC5D-5B56-254A-9FEF-53691493FEB5}" type="pres">
      <dgm:prSet presAssocID="{7E9358D3-DBAF-4113-86F2-687FB5C16D3A}" presName="thickLine" presStyleLbl="alignNode1" presStyleIdx="2" presStyleCnt="9"/>
      <dgm:spPr/>
    </dgm:pt>
    <dgm:pt modelId="{2C87AE52-A0E9-E04C-BECA-456B6BE078FB}" type="pres">
      <dgm:prSet presAssocID="{7E9358D3-DBAF-4113-86F2-687FB5C16D3A}" presName="horz1" presStyleCnt="0"/>
      <dgm:spPr/>
    </dgm:pt>
    <dgm:pt modelId="{7B5CAC33-B03F-0247-96C0-FDC06936B4A7}" type="pres">
      <dgm:prSet presAssocID="{7E9358D3-DBAF-4113-86F2-687FB5C16D3A}" presName="tx1" presStyleLbl="revTx" presStyleIdx="2" presStyleCnt="9"/>
      <dgm:spPr/>
    </dgm:pt>
    <dgm:pt modelId="{99F5C9C8-5922-444D-9F79-520C37057993}" type="pres">
      <dgm:prSet presAssocID="{7E9358D3-DBAF-4113-86F2-687FB5C16D3A}" presName="vert1" presStyleCnt="0"/>
      <dgm:spPr/>
    </dgm:pt>
    <dgm:pt modelId="{A27D6A62-4EA3-6340-8FF3-D98A3F62E672}" type="pres">
      <dgm:prSet presAssocID="{B0BCFD88-A0F3-464A-B044-DDB78FB7A257}" presName="thickLine" presStyleLbl="alignNode1" presStyleIdx="3" presStyleCnt="9"/>
      <dgm:spPr/>
    </dgm:pt>
    <dgm:pt modelId="{BFA2F77F-AA92-DC47-914C-16806E7BC16D}" type="pres">
      <dgm:prSet presAssocID="{B0BCFD88-A0F3-464A-B044-DDB78FB7A257}" presName="horz1" presStyleCnt="0"/>
      <dgm:spPr/>
    </dgm:pt>
    <dgm:pt modelId="{6F5BF0A1-C26C-A740-8EF3-F099CFBF20DC}" type="pres">
      <dgm:prSet presAssocID="{B0BCFD88-A0F3-464A-B044-DDB78FB7A257}" presName="tx1" presStyleLbl="revTx" presStyleIdx="3" presStyleCnt="9"/>
      <dgm:spPr/>
    </dgm:pt>
    <dgm:pt modelId="{55B2A9D7-3562-0A4A-AF3E-3486A89B2998}" type="pres">
      <dgm:prSet presAssocID="{B0BCFD88-A0F3-464A-B044-DDB78FB7A257}" presName="vert1" presStyleCnt="0"/>
      <dgm:spPr/>
    </dgm:pt>
    <dgm:pt modelId="{3F42A54F-6E8D-A640-BF82-704105A0A028}" type="pres">
      <dgm:prSet presAssocID="{829E2A2D-BECB-4C54-8B12-2BA890EDF47C}" presName="thickLine" presStyleLbl="alignNode1" presStyleIdx="4" presStyleCnt="9"/>
      <dgm:spPr/>
    </dgm:pt>
    <dgm:pt modelId="{308B7165-D84C-E841-9898-B16C2850188F}" type="pres">
      <dgm:prSet presAssocID="{829E2A2D-BECB-4C54-8B12-2BA890EDF47C}" presName="horz1" presStyleCnt="0"/>
      <dgm:spPr/>
    </dgm:pt>
    <dgm:pt modelId="{2996242B-2B08-9C46-89B5-09DBC4678545}" type="pres">
      <dgm:prSet presAssocID="{829E2A2D-BECB-4C54-8B12-2BA890EDF47C}" presName="tx1" presStyleLbl="revTx" presStyleIdx="4" presStyleCnt="9"/>
      <dgm:spPr/>
    </dgm:pt>
    <dgm:pt modelId="{1304E02E-0B52-E04E-9504-07DB93A53C1B}" type="pres">
      <dgm:prSet presAssocID="{829E2A2D-BECB-4C54-8B12-2BA890EDF47C}" presName="vert1" presStyleCnt="0"/>
      <dgm:spPr/>
    </dgm:pt>
    <dgm:pt modelId="{BD33E0A8-F2BB-7B44-A690-AF2D1812AD7C}" type="pres">
      <dgm:prSet presAssocID="{53BB972C-6D4A-4840-BCFE-EB81798982FA}" presName="thickLine" presStyleLbl="alignNode1" presStyleIdx="5" presStyleCnt="9"/>
      <dgm:spPr/>
    </dgm:pt>
    <dgm:pt modelId="{C72B87EC-C5F4-064D-BE7D-D317FE63B09A}" type="pres">
      <dgm:prSet presAssocID="{53BB972C-6D4A-4840-BCFE-EB81798982FA}" presName="horz1" presStyleCnt="0"/>
      <dgm:spPr/>
    </dgm:pt>
    <dgm:pt modelId="{D9837E9B-C306-0F42-92D7-5128B055146B}" type="pres">
      <dgm:prSet presAssocID="{53BB972C-6D4A-4840-BCFE-EB81798982FA}" presName="tx1" presStyleLbl="revTx" presStyleIdx="5" presStyleCnt="9"/>
      <dgm:spPr/>
    </dgm:pt>
    <dgm:pt modelId="{575619FA-26BC-4748-B634-5A9D94703478}" type="pres">
      <dgm:prSet presAssocID="{53BB972C-6D4A-4840-BCFE-EB81798982FA}" presName="vert1" presStyleCnt="0"/>
      <dgm:spPr/>
    </dgm:pt>
    <dgm:pt modelId="{8F6352E6-1206-5C48-8DAA-2F262D8CFF51}" type="pres">
      <dgm:prSet presAssocID="{1265BEC2-4768-4227-A14F-81548F66BF70}" presName="thickLine" presStyleLbl="alignNode1" presStyleIdx="6" presStyleCnt="9"/>
      <dgm:spPr/>
    </dgm:pt>
    <dgm:pt modelId="{97BDF937-717F-FD45-9756-9866FB4EAC8D}" type="pres">
      <dgm:prSet presAssocID="{1265BEC2-4768-4227-A14F-81548F66BF70}" presName="horz1" presStyleCnt="0"/>
      <dgm:spPr/>
    </dgm:pt>
    <dgm:pt modelId="{332E80E5-6F6A-4342-8E5B-17923192D326}" type="pres">
      <dgm:prSet presAssocID="{1265BEC2-4768-4227-A14F-81548F66BF70}" presName="tx1" presStyleLbl="revTx" presStyleIdx="6" presStyleCnt="9"/>
      <dgm:spPr/>
    </dgm:pt>
    <dgm:pt modelId="{9FDF149A-EA13-434D-B9DC-232F8210CDE5}" type="pres">
      <dgm:prSet presAssocID="{1265BEC2-4768-4227-A14F-81548F66BF70}" presName="vert1" presStyleCnt="0"/>
      <dgm:spPr/>
    </dgm:pt>
    <dgm:pt modelId="{5E2685E6-C188-CB47-9AB4-2664EE7B27D6}" type="pres">
      <dgm:prSet presAssocID="{680F8B97-62CC-3646-8C2A-F6C264483F50}" presName="thickLine" presStyleLbl="alignNode1" presStyleIdx="7" presStyleCnt="9"/>
      <dgm:spPr/>
    </dgm:pt>
    <dgm:pt modelId="{6B563672-0A00-5F47-AB8A-205C60C02AB5}" type="pres">
      <dgm:prSet presAssocID="{680F8B97-62CC-3646-8C2A-F6C264483F50}" presName="horz1" presStyleCnt="0"/>
      <dgm:spPr/>
    </dgm:pt>
    <dgm:pt modelId="{CF69AE79-7C56-914F-A5BA-721C3560920E}" type="pres">
      <dgm:prSet presAssocID="{680F8B97-62CC-3646-8C2A-F6C264483F50}" presName="tx1" presStyleLbl="revTx" presStyleIdx="7" presStyleCnt="9"/>
      <dgm:spPr/>
    </dgm:pt>
    <dgm:pt modelId="{1FAB6044-2383-3241-9373-0D39A1A7C813}" type="pres">
      <dgm:prSet presAssocID="{680F8B97-62CC-3646-8C2A-F6C264483F50}" presName="vert1" presStyleCnt="0"/>
      <dgm:spPr/>
    </dgm:pt>
    <dgm:pt modelId="{7D116C9B-E7FF-FF4F-8BB0-05CE86615C86}" type="pres">
      <dgm:prSet presAssocID="{D27EF2EB-596A-5449-994D-4430F5D21DAF}" presName="thickLine" presStyleLbl="alignNode1" presStyleIdx="8" presStyleCnt="9"/>
      <dgm:spPr/>
    </dgm:pt>
    <dgm:pt modelId="{79799AAC-A7D0-6940-9456-45D2D801F31A}" type="pres">
      <dgm:prSet presAssocID="{D27EF2EB-596A-5449-994D-4430F5D21DAF}" presName="horz1" presStyleCnt="0"/>
      <dgm:spPr/>
    </dgm:pt>
    <dgm:pt modelId="{BDEEC589-9077-F345-B824-90965EC6A2C7}" type="pres">
      <dgm:prSet presAssocID="{D27EF2EB-596A-5449-994D-4430F5D21DAF}" presName="tx1" presStyleLbl="revTx" presStyleIdx="8" presStyleCnt="9"/>
      <dgm:spPr/>
    </dgm:pt>
    <dgm:pt modelId="{634B770A-1C79-8541-BEB2-0606839466D1}" type="pres">
      <dgm:prSet presAssocID="{D27EF2EB-596A-5449-994D-4430F5D21DAF}" presName="vert1" presStyleCnt="0"/>
      <dgm:spPr/>
    </dgm:pt>
  </dgm:ptLst>
  <dgm:cxnLst>
    <dgm:cxn modelId="{ED827D08-F510-5241-9C00-FB186104FB09}" type="presOf" srcId="{D27EF2EB-596A-5449-994D-4430F5D21DAF}" destId="{BDEEC589-9077-F345-B824-90965EC6A2C7}" srcOrd="0" destOrd="0" presId="urn:microsoft.com/office/officeart/2008/layout/LinedList"/>
    <dgm:cxn modelId="{B670001B-D7F8-254F-9D91-7907DF7959DB}" srcId="{66E8FD8C-D697-4B57-B62E-B61350EA32D4}" destId="{680F8B97-62CC-3646-8C2A-F6C264483F50}" srcOrd="7" destOrd="0" parTransId="{167F12A0-60A6-5247-8E65-9505E415F9ED}" sibTransId="{9B269BC2-43CB-EB4B-AA0F-0C69CFFFE6DC}"/>
    <dgm:cxn modelId="{441E8122-2B18-49D5-A527-FFCC4D95A36D}" srcId="{66E8FD8C-D697-4B57-B62E-B61350EA32D4}" destId="{5B20541F-4753-4C11-B4C9-7698D7D37335}" srcOrd="0" destOrd="0" parTransId="{0BA3802E-22FE-4526-AAEE-47990FD09773}" sibTransId="{A32A9DA1-7444-490D-9E26-2D6B418E0D3B}"/>
    <dgm:cxn modelId="{BF41452B-F843-4E22-88D0-151656C4AA7A}" srcId="{66E8FD8C-D697-4B57-B62E-B61350EA32D4}" destId="{B0BCFD88-A0F3-464A-B044-DDB78FB7A257}" srcOrd="3" destOrd="0" parTransId="{EF9863C6-09B4-4646-8076-4DBCC023FC20}" sibTransId="{A2738001-7791-402E-AC0F-560277B20FCF}"/>
    <dgm:cxn modelId="{D6284F78-1CBC-FD43-A606-F0714FF050A0}" type="presOf" srcId="{1265BEC2-4768-4227-A14F-81548F66BF70}" destId="{332E80E5-6F6A-4342-8E5B-17923192D326}" srcOrd="0" destOrd="0" presId="urn:microsoft.com/office/officeart/2008/layout/LinedList"/>
    <dgm:cxn modelId="{80B8F184-8F52-9842-B6D2-6E742CD20F4E}" type="presOf" srcId="{66E8FD8C-D697-4B57-B62E-B61350EA32D4}" destId="{DE809AC0-219A-8C43-B2C4-61F81EB21BAF}" srcOrd="0" destOrd="0" presId="urn:microsoft.com/office/officeart/2008/layout/LinedList"/>
    <dgm:cxn modelId="{B5F48F9F-9035-4CE2-8CD4-FB2D2E5208C1}" srcId="{66E8FD8C-D697-4B57-B62E-B61350EA32D4}" destId="{829E2A2D-BECB-4C54-8B12-2BA890EDF47C}" srcOrd="4" destOrd="0" parTransId="{F251E1DD-AB98-4D90-87FE-B0C053E3CD55}" sibTransId="{1DBC4FA4-C717-4022-8DE9-A14E26D5CE03}"/>
    <dgm:cxn modelId="{7D4AC4A6-5CAA-3143-A973-22EA82C42776}" srcId="{66E8FD8C-D697-4B57-B62E-B61350EA32D4}" destId="{D27EF2EB-596A-5449-994D-4430F5D21DAF}" srcOrd="8" destOrd="0" parTransId="{C1F742DF-3CD9-8047-B7E0-D1E66F88E666}" sibTransId="{9DBB6B5A-2444-3343-9BBE-D5A669143841}"/>
    <dgm:cxn modelId="{756095A8-9A12-443E-BDF0-7F489E9CA124}" srcId="{66E8FD8C-D697-4B57-B62E-B61350EA32D4}" destId="{53BB972C-6D4A-4840-BCFE-EB81798982FA}" srcOrd="5" destOrd="0" parTransId="{A3CE5867-4A24-48C6-BE6A-D81BBFAABAF4}" sibTransId="{8B1298EA-C318-4648-993A-2C65EDD3DAE7}"/>
    <dgm:cxn modelId="{B3F078B1-4E27-0644-9580-5B4FF25F4835}" type="presOf" srcId="{680F8B97-62CC-3646-8C2A-F6C264483F50}" destId="{CF69AE79-7C56-914F-A5BA-721C3560920E}" srcOrd="0" destOrd="0" presId="urn:microsoft.com/office/officeart/2008/layout/LinedList"/>
    <dgm:cxn modelId="{8F2A7CB6-1313-CD47-8E8B-182707B5B3D2}" type="presOf" srcId="{5B20541F-4753-4C11-B4C9-7698D7D37335}" destId="{A7A4B857-D329-7844-A5A8-932CDB434B21}" srcOrd="0" destOrd="0" presId="urn:microsoft.com/office/officeart/2008/layout/LinedList"/>
    <dgm:cxn modelId="{F203BDBE-D254-214F-B726-FB06ABA0E366}" type="presOf" srcId="{B0BCFD88-A0F3-464A-B044-DDB78FB7A257}" destId="{6F5BF0A1-C26C-A740-8EF3-F099CFBF20DC}" srcOrd="0" destOrd="0" presId="urn:microsoft.com/office/officeart/2008/layout/LinedList"/>
    <dgm:cxn modelId="{FBEE9ED4-F0FF-4775-93A0-72D8A46D2ACE}" srcId="{66E8FD8C-D697-4B57-B62E-B61350EA32D4}" destId="{8E211871-2A7C-452F-B458-D5060317B4BE}" srcOrd="1" destOrd="0" parTransId="{BFD27C92-8B4F-4A8B-B6D9-B97197528ECC}" sibTransId="{CAD729B0-792C-4B99-9745-39E3E81FDC11}"/>
    <dgm:cxn modelId="{148917DE-EF81-4455-8CC4-43AB7D162F0E}" srcId="{66E8FD8C-D697-4B57-B62E-B61350EA32D4}" destId="{1265BEC2-4768-4227-A14F-81548F66BF70}" srcOrd="6" destOrd="0" parTransId="{CC1414BF-3497-4786-AC97-D114424A71C8}" sibTransId="{BF014CE3-0032-47CF-85E2-1CDC42A97635}"/>
    <dgm:cxn modelId="{F7ED1CE1-97E6-490A-BE3A-6FC4645F82E7}" srcId="{66E8FD8C-D697-4B57-B62E-B61350EA32D4}" destId="{7E9358D3-DBAF-4113-86F2-687FB5C16D3A}" srcOrd="2" destOrd="0" parTransId="{F9D8E5AE-A779-4070-836C-18FD3FAA35B9}" sibTransId="{2F964FA9-51B2-476B-9023-900B5F3AF9AD}"/>
    <dgm:cxn modelId="{49C496EE-78C3-4D42-8C34-9C2503DB95AE}" type="presOf" srcId="{829E2A2D-BECB-4C54-8B12-2BA890EDF47C}" destId="{2996242B-2B08-9C46-89B5-09DBC4678545}" srcOrd="0" destOrd="0" presId="urn:microsoft.com/office/officeart/2008/layout/LinedList"/>
    <dgm:cxn modelId="{0DD7F9F7-0ABB-8C4C-8674-CDB8ADA117DB}" type="presOf" srcId="{7E9358D3-DBAF-4113-86F2-687FB5C16D3A}" destId="{7B5CAC33-B03F-0247-96C0-FDC06936B4A7}" srcOrd="0" destOrd="0" presId="urn:microsoft.com/office/officeart/2008/layout/LinedList"/>
    <dgm:cxn modelId="{D34BC8F9-7363-D049-BB64-B9EAC767D1BD}" type="presOf" srcId="{53BB972C-6D4A-4840-BCFE-EB81798982FA}" destId="{D9837E9B-C306-0F42-92D7-5128B055146B}" srcOrd="0" destOrd="0" presId="urn:microsoft.com/office/officeart/2008/layout/LinedList"/>
    <dgm:cxn modelId="{ABE58DFC-6FA9-444A-98B9-5966C6BDC6C3}" type="presOf" srcId="{8E211871-2A7C-452F-B458-D5060317B4BE}" destId="{AB9318FD-2BF4-0646-894B-3C3BA8954D2B}" srcOrd="0" destOrd="0" presId="urn:microsoft.com/office/officeart/2008/layout/LinedList"/>
    <dgm:cxn modelId="{A79778A5-4383-0F4A-9E94-1B3B99516EF7}" type="presParOf" srcId="{DE809AC0-219A-8C43-B2C4-61F81EB21BAF}" destId="{FB4DB40C-84B7-1E4C-B006-D00AB4002658}" srcOrd="0" destOrd="0" presId="urn:microsoft.com/office/officeart/2008/layout/LinedList"/>
    <dgm:cxn modelId="{5C09016A-A59C-4E42-A673-288C7988FEB3}" type="presParOf" srcId="{DE809AC0-219A-8C43-B2C4-61F81EB21BAF}" destId="{858A3C97-0222-6E46-AF94-D0451494DCD5}" srcOrd="1" destOrd="0" presId="urn:microsoft.com/office/officeart/2008/layout/LinedList"/>
    <dgm:cxn modelId="{85BC274A-18A3-5545-8507-1AA231ADCAD7}" type="presParOf" srcId="{858A3C97-0222-6E46-AF94-D0451494DCD5}" destId="{A7A4B857-D329-7844-A5A8-932CDB434B21}" srcOrd="0" destOrd="0" presId="urn:microsoft.com/office/officeart/2008/layout/LinedList"/>
    <dgm:cxn modelId="{4D9FF2AB-5CA5-C24C-AFB9-577F07F7ECB6}" type="presParOf" srcId="{858A3C97-0222-6E46-AF94-D0451494DCD5}" destId="{35F2C94E-4589-2C42-B5AF-7AD65DA199CB}" srcOrd="1" destOrd="0" presId="urn:microsoft.com/office/officeart/2008/layout/LinedList"/>
    <dgm:cxn modelId="{10722595-8CE2-254A-889F-9913E9685804}" type="presParOf" srcId="{DE809AC0-219A-8C43-B2C4-61F81EB21BAF}" destId="{DF12A563-2583-7C48-9B29-B136E9347205}" srcOrd="2" destOrd="0" presId="urn:microsoft.com/office/officeart/2008/layout/LinedList"/>
    <dgm:cxn modelId="{1FA9F8FB-E5D0-6049-8AEF-55341A17316D}" type="presParOf" srcId="{DE809AC0-219A-8C43-B2C4-61F81EB21BAF}" destId="{D37F5278-9A9A-3448-A7FA-6E67E9982B03}" srcOrd="3" destOrd="0" presId="urn:microsoft.com/office/officeart/2008/layout/LinedList"/>
    <dgm:cxn modelId="{B71110BF-7770-5940-9E31-DC14097AE11A}" type="presParOf" srcId="{D37F5278-9A9A-3448-A7FA-6E67E9982B03}" destId="{AB9318FD-2BF4-0646-894B-3C3BA8954D2B}" srcOrd="0" destOrd="0" presId="urn:microsoft.com/office/officeart/2008/layout/LinedList"/>
    <dgm:cxn modelId="{A258FF69-3631-7E47-A970-C5C0A843E059}" type="presParOf" srcId="{D37F5278-9A9A-3448-A7FA-6E67E9982B03}" destId="{4B69C9ED-6311-7D44-938D-2288DA4B9F2B}" srcOrd="1" destOrd="0" presId="urn:microsoft.com/office/officeart/2008/layout/LinedList"/>
    <dgm:cxn modelId="{385ADB93-CE33-D54D-901F-B1464F1D8703}" type="presParOf" srcId="{DE809AC0-219A-8C43-B2C4-61F81EB21BAF}" destId="{BB1CCC5D-5B56-254A-9FEF-53691493FEB5}" srcOrd="4" destOrd="0" presId="urn:microsoft.com/office/officeart/2008/layout/LinedList"/>
    <dgm:cxn modelId="{5149A975-9D30-AF45-AE5C-3CDAAC759354}" type="presParOf" srcId="{DE809AC0-219A-8C43-B2C4-61F81EB21BAF}" destId="{2C87AE52-A0E9-E04C-BECA-456B6BE078FB}" srcOrd="5" destOrd="0" presId="urn:microsoft.com/office/officeart/2008/layout/LinedList"/>
    <dgm:cxn modelId="{4541B411-4AEA-3140-A86C-E62ABDD97B36}" type="presParOf" srcId="{2C87AE52-A0E9-E04C-BECA-456B6BE078FB}" destId="{7B5CAC33-B03F-0247-96C0-FDC06936B4A7}" srcOrd="0" destOrd="0" presId="urn:microsoft.com/office/officeart/2008/layout/LinedList"/>
    <dgm:cxn modelId="{0CF4B52E-E206-C347-9687-FFE2B6B1DC96}" type="presParOf" srcId="{2C87AE52-A0E9-E04C-BECA-456B6BE078FB}" destId="{99F5C9C8-5922-444D-9F79-520C37057993}" srcOrd="1" destOrd="0" presId="urn:microsoft.com/office/officeart/2008/layout/LinedList"/>
    <dgm:cxn modelId="{5FBACC25-036F-5946-8620-58F5BD344560}" type="presParOf" srcId="{DE809AC0-219A-8C43-B2C4-61F81EB21BAF}" destId="{A27D6A62-4EA3-6340-8FF3-D98A3F62E672}" srcOrd="6" destOrd="0" presId="urn:microsoft.com/office/officeart/2008/layout/LinedList"/>
    <dgm:cxn modelId="{5A017794-7FBD-B548-91D6-6F1770179748}" type="presParOf" srcId="{DE809AC0-219A-8C43-B2C4-61F81EB21BAF}" destId="{BFA2F77F-AA92-DC47-914C-16806E7BC16D}" srcOrd="7" destOrd="0" presId="urn:microsoft.com/office/officeart/2008/layout/LinedList"/>
    <dgm:cxn modelId="{3839A9A1-3523-2840-AE38-042406A4202B}" type="presParOf" srcId="{BFA2F77F-AA92-DC47-914C-16806E7BC16D}" destId="{6F5BF0A1-C26C-A740-8EF3-F099CFBF20DC}" srcOrd="0" destOrd="0" presId="urn:microsoft.com/office/officeart/2008/layout/LinedList"/>
    <dgm:cxn modelId="{CCDED983-74A3-6043-B7B0-E45178D67BC0}" type="presParOf" srcId="{BFA2F77F-AA92-DC47-914C-16806E7BC16D}" destId="{55B2A9D7-3562-0A4A-AF3E-3486A89B2998}" srcOrd="1" destOrd="0" presId="urn:microsoft.com/office/officeart/2008/layout/LinedList"/>
    <dgm:cxn modelId="{28514A22-25F7-5A44-95C2-EC6910F1251C}" type="presParOf" srcId="{DE809AC0-219A-8C43-B2C4-61F81EB21BAF}" destId="{3F42A54F-6E8D-A640-BF82-704105A0A028}" srcOrd="8" destOrd="0" presId="urn:microsoft.com/office/officeart/2008/layout/LinedList"/>
    <dgm:cxn modelId="{DB4402D2-E4F5-4B4B-9FFF-B0211D2BFE14}" type="presParOf" srcId="{DE809AC0-219A-8C43-B2C4-61F81EB21BAF}" destId="{308B7165-D84C-E841-9898-B16C2850188F}" srcOrd="9" destOrd="0" presId="urn:microsoft.com/office/officeart/2008/layout/LinedList"/>
    <dgm:cxn modelId="{6BE768B3-2134-FF4B-8752-2FD2C1A8D743}" type="presParOf" srcId="{308B7165-D84C-E841-9898-B16C2850188F}" destId="{2996242B-2B08-9C46-89B5-09DBC4678545}" srcOrd="0" destOrd="0" presId="urn:microsoft.com/office/officeart/2008/layout/LinedList"/>
    <dgm:cxn modelId="{7355D910-FE64-3E40-898F-07A42A3302F5}" type="presParOf" srcId="{308B7165-D84C-E841-9898-B16C2850188F}" destId="{1304E02E-0B52-E04E-9504-07DB93A53C1B}" srcOrd="1" destOrd="0" presId="urn:microsoft.com/office/officeart/2008/layout/LinedList"/>
    <dgm:cxn modelId="{D3F9A26D-54E6-2B4B-B702-33706E359CE7}" type="presParOf" srcId="{DE809AC0-219A-8C43-B2C4-61F81EB21BAF}" destId="{BD33E0A8-F2BB-7B44-A690-AF2D1812AD7C}" srcOrd="10" destOrd="0" presId="urn:microsoft.com/office/officeart/2008/layout/LinedList"/>
    <dgm:cxn modelId="{756D6C95-45D8-7943-8DBE-AB4BDAB9BE68}" type="presParOf" srcId="{DE809AC0-219A-8C43-B2C4-61F81EB21BAF}" destId="{C72B87EC-C5F4-064D-BE7D-D317FE63B09A}" srcOrd="11" destOrd="0" presId="urn:microsoft.com/office/officeart/2008/layout/LinedList"/>
    <dgm:cxn modelId="{90460D72-70A3-C540-BFCC-37C366D523AD}" type="presParOf" srcId="{C72B87EC-C5F4-064D-BE7D-D317FE63B09A}" destId="{D9837E9B-C306-0F42-92D7-5128B055146B}" srcOrd="0" destOrd="0" presId="urn:microsoft.com/office/officeart/2008/layout/LinedList"/>
    <dgm:cxn modelId="{1BA4415D-6B92-6046-B32C-A8489810C91B}" type="presParOf" srcId="{C72B87EC-C5F4-064D-BE7D-D317FE63B09A}" destId="{575619FA-26BC-4748-B634-5A9D94703478}" srcOrd="1" destOrd="0" presId="urn:microsoft.com/office/officeart/2008/layout/LinedList"/>
    <dgm:cxn modelId="{960929FB-E46E-F049-BF8F-7E66EBB71077}" type="presParOf" srcId="{DE809AC0-219A-8C43-B2C4-61F81EB21BAF}" destId="{8F6352E6-1206-5C48-8DAA-2F262D8CFF51}" srcOrd="12" destOrd="0" presId="urn:microsoft.com/office/officeart/2008/layout/LinedList"/>
    <dgm:cxn modelId="{BBFF48D9-BF7D-E14F-BFE6-C4E8B465F0A4}" type="presParOf" srcId="{DE809AC0-219A-8C43-B2C4-61F81EB21BAF}" destId="{97BDF937-717F-FD45-9756-9866FB4EAC8D}" srcOrd="13" destOrd="0" presId="urn:microsoft.com/office/officeart/2008/layout/LinedList"/>
    <dgm:cxn modelId="{9838E2B1-E2D7-924F-BAC1-A766FBEC7B74}" type="presParOf" srcId="{97BDF937-717F-FD45-9756-9866FB4EAC8D}" destId="{332E80E5-6F6A-4342-8E5B-17923192D326}" srcOrd="0" destOrd="0" presId="urn:microsoft.com/office/officeart/2008/layout/LinedList"/>
    <dgm:cxn modelId="{EAFD1F55-852B-424B-9AA3-D74D6B0E605A}" type="presParOf" srcId="{97BDF937-717F-FD45-9756-9866FB4EAC8D}" destId="{9FDF149A-EA13-434D-B9DC-232F8210CDE5}" srcOrd="1" destOrd="0" presId="urn:microsoft.com/office/officeart/2008/layout/LinedList"/>
    <dgm:cxn modelId="{13B623D2-BF2D-8B42-B8E6-E72CE74B8B79}" type="presParOf" srcId="{DE809AC0-219A-8C43-B2C4-61F81EB21BAF}" destId="{5E2685E6-C188-CB47-9AB4-2664EE7B27D6}" srcOrd="14" destOrd="0" presId="urn:microsoft.com/office/officeart/2008/layout/LinedList"/>
    <dgm:cxn modelId="{D465E20D-09A4-8F4F-9176-AE6ACFFD321E}" type="presParOf" srcId="{DE809AC0-219A-8C43-B2C4-61F81EB21BAF}" destId="{6B563672-0A00-5F47-AB8A-205C60C02AB5}" srcOrd="15" destOrd="0" presId="urn:microsoft.com/office/officeart/2008/layout/LinedList"/>
    <dgm:cxn modelId="{EE528BE6-CAF2-1541-9FB6-A5CAA80E0381}" type="presParOf" srcId="{6B563672-0A00-5F47-AB8A-205C60C02AB5}" destId="{CF69AE79-7C56-914F-A5BA-721C3560920E}" srcOrd="0" destOrd="0" presId="urn:microsoft.com/office/officeart/2008/layout/LinedList"/>
    <dgm:cxn modelId="{D81E3B1B-7C0D-2C4F-9CF2-155F23D66A6F}" type="presParOf" srcId="{6B563672-0A00-5F47-AB8A-205C60C02AB5}" destId="{1FAB6044-2383-3241-9373-0D39A1A7C813}" srcOrd="1" destOrd="0" presId="urn:microsoft.com/office/officeart/2008/layout/LinedList"/>
    <dgm:cxn modelId="{2EB2BEA1-830B-2749-9FBD-A615EDD8C643}" type="presParOf" srcId="{DE809AC0-219A-8C43-B2C4-61F81EB21BAF}" destId="{7D116C9B-E7FF-FF4F-8BB0-05CE86615C86}" srcOrd="16" destOrd="0" presId="urn:microsoft.com/office/officeart/2008/layout/LinedList"/>
    <dgm:cxn modelId="{66ED7861-2589-A648-B652-4A88FE8EF086}" type="presParOf" srcId="{DE809AC0-219A-8C43-B2C4-61F81EB21BAF}" destId="{79799AAC-A7D0-6940-9456-45D2D801F31A}" srcOrd="17" destOrd="0" presId="urn:microsoft.com/office/officeart/2008/layout/LinedList"/>
    <dgm:cxn modelId="{9D4920B2-EB3D-8A4D-B3F5-8972A6A882B5}" type="presParOf" srcId="{79799AAC-A7D0-6940-9456-45D2D801F31A}" destId="{BDEEC589-9077-F345-B824-90965EC6A2C7}" srcOrd="0" destOrd="0" presId="urn:microsoft.com/office/officeart/2008/layout/LinedList"/>
    <dgm:cxn modelId="{F9BD3644-132F-CA40-BF89-882884F95934}" type="presParOf" srcId="{79799AAC-A7D0-6940-9456-45D2D801F31A}" destId="{634B770A-1C79-8541-BEB2-0606839466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D9AF59-1DC7-4F8C-BF0E-E1AEE467CE3A}" type="doc">
      <dgm:prSet loTypeId="urn:microsoft.com/office/officeart/2005/8/layout/hierarchy1" loCatId="hierarchy" qsTypeId="urn:microsoft.com/office/officeart/2005/8/quickstyle/simple3" qsCatId="simple" csTypeId="urn:microsoft.com/office/officeart/2005/8/colors/accent4_3" csCatId="accent4"/>
      <dgm:spPr/>
      <dgm:t>
        <a:bodyPr/>
        <a:lstStyle/>
        <a:p>
          <a:endParaRPr lang="en-US"/>
        </a:p>
      </dgm:t>
    </dgm:pt>
    <dgm:pt modelId="{24BC713E-E1AF-4512-BF35-AD625069A02C}">
      <dgm:prSet/>
      <dgm:spPr/>
      <dgm:t>
        <a:bodyPr/>
        <a:lstStyle/>
        <a:p>
          <a:pPr algn="ctr"/>
          <a:r>
            <a:rPr lang="en-US"/>
            <a:t>Code of conduct</a:t>
          </a:r>
        </a:p>
      </dgm:t>
    </dgm:pt>
    <dgm:pt modelId="{EF4E6269-65A2-4FCF-83E0-745C3A6AC363}" type="parTrans" cxnId="{169C0D0C-7C80-4EBC-BA2E-0D983759B93C}">
      <dgm:prSet/>
      <dgm:spPr/>
      <dgm:t>
        <a:bodyPr/>
        <a:lstStyle/>
        <a:p>
          <a:pPr algn="ctr"/>
          <a:endParaRPr lang="en-US"/>
        </a:p>
      </dgm:t>
    </dgm:pt>
    <dgm:pt modelId="{27C183BF-F3D3-441F-AC46-CE21AB9F4B68}" type="sibTrans" cxnId="{169C0D0C-7C80-4EBC-BA2E-0D983759B93C}">
      <dgm:prSet/>
      <dgm:spPr/>
      <dgm:t>
        <a:bodyPr/>
        <a:lstStyle/>
        <a:p>
          <a:pPr algn="ctr"/>
          <a:endParaRPr lang="en-US"/>
        </a:p>
      </dgm:t>
    </dgm:pt>
    <dgm:pt modelId="{6D2B7FEE-3A6F-4050-A2AC-06FB2566BEC2}">
      <dgm:prSet/>
      <dgm:spPr/>
      <dgm:t>
        <a:bodyPr/>
        <a:lstStyle/>
        <a:p>
          <a:pPr algn="ctr"/>
          <a:r>
            <a:rPr lang="en-US" dirty="0"/>
            <a:t>Responsible data collection</a:t>
          </a:r>
        </a:p>
      </dgm:t>
    </dgm:pt>
    <dgm:pt modelId="{BED230A4-7D1C-423F-A759-71595E58DD6E}" type="parTrans" cxnId="{95BA0BF5-AC0B-4730-90B9-053A82BD6816}">
      <dgm:prSet/>
      <dgm:spPr/>
      <dgm:t>
        <a:bodyPr/>
        <a:lstStyle/>
        <a:p>
          <a:pPr algn="ctr"/>
          <a:endParaRPr lang="en-US"/>
        </a:p>
      </dgm:t>
    </dgm:pt>
    <dgm:pt modelId="{AFB48A97-DBB8-4BC5-9477-49D5C2C5BABA}" type="sibTrans" cxnId="{95BA0BF5-AC0B-4730-90B9-053A82BD6816}">
      <dgm:prSet/>
      <dgm:spPr/>
      <dgm:t>
        <a:bodyPr/>
        <a:lstStyle/>
        <a:p>
          <a:pPr algn="ctr"/>
          <a:endParaRPr lang="en-US"/>
        </a:p>
      </dgm:t>
    </dgm:pt>
    <dgm:pt modelId="{C5F8131D-A87E-49BD-BD9E-449BDBD94F11}">
      <dgm:prSet/>
      <dgm:spPr/>
      <dgm:t>
        <a:bodyPr/>
        <a:lstStyle/>
        <a:p>
          <a:pPr algn="ctr"/>
          <a:r>
            <a:rPr lang="en-US" dirty="0"/>
            <a:t>Participant Safety</a:t>
          </a:r>
        </a:p>
      </dgm:t>
    </dgm:pt>
    <dgm:pt modelId="{56FDBF5A-857F-4DF4-B491-7AD1638725EE}" type="parTrans" cxnId="{CE5FD2F9-6E29-42CF-BC8B-491BD733A60C}">
      <dgm:prSet/>
      <dgm:spPr/>
      <dgm:t>
        <a:bodyPr/>
        <a:lstStyle/>
        <a:p>
          <a:pPr algn="ctr"/>
          <a:endParaRPr lang="en-US"/>
        </a:p>
      </dgm:t>
    </dgm:pt>
    <dgm:pt modelId="{BEF97F70-382A-4443-AE44-9826AD2586C1}" type="sibTrans" cxnId="{CE5FD2F9-6E29-42CF-BC8B-491BD733A60C}">
      <dgm:prSet/>
      <dgm:spPr/>
      <dgm:t>
        <a:bodyPr/>
        <a:lstStyle/>
        <a:p>
          <a:pPr algn="ctr"/>
          <a:endParaRPr lang="en-US"/>
        </a:p>
      </dgm:t>
    </dgm:pt>
    <dgm:pt modelId="{83E628A3-4F82-4009-BA6B-D5D04458293D}">
      <dgm:prSet/>
      <dgm:spPr/>
      <dgm:t>
        <a:bodyPr/>
        <a:lstStyle/>
        <a:p>
          <a:pPr algn="ctr"/>
          <a:r>
            <a:rPr lang="en-GB"/>
            <a:t>Minimising</a:t>
          </a:r>
          <a:r>
            <a:rPr lang="en-US"/>
            <a:t> harm</a:t>
          </a:r>
        </a:p>
      </dgm:t>
    </dgm:pt>
    <dgm:pt modelId="{9EFBB01E-EF59-480A-90CF-58576CE11DC9}" type="parTrans" cxnId="{F7230B02-3A1A-4AB1-ABD4-964DCCA67D2B}">
      <dgm:prSet/>
      <dgm:spPr/>
      <dgm:t>
        <a:bodyPr/>
        <a:lstStyle/>
        <a:p>
          <a:pPr algn="ctr"/>
          <a:endParaRPr lang="en-US"/>
        </a:p>
      </dgm:t>
    </dgm:pt>
    <dgm:pt modelId="{6A456A3E-758F-4E86-A4D4-CED14E2AB17F}" type="sibTrans" cxnId="{F7230B02-3A1A-4AB1-ABD4-964DCCA67D2B}">
      <dgm:prSet/>
      <dgm:spPr/>
      <dgm:t>
        <a:bodyPr/>
        <a:lstStyle/>
        <a:p>
          <a:pPr algn="ctr"/>
          <a:endParaRPr lang="en-US"/>
        </a:p>
      </dgm:t>
    </dgm:pt>
    <dgm:pt modelId="{5F1717A0-0641-D04A-83C6-39F8DDDEAE12}" type="pres">
      <dgm:prSet presAssocID="{76D9AF59-1DC7-4F8C-BF0E-E1AEE467CE3A}" presName="hierChild1" presStyleCnt="0">
        <dgm:presLayoutVars>
          <dgm:chPref val="1"/>
          <dgm:dir/>
          <dgm:animOne val="branch"/>
          <dgm:animLvl val="lvl"/>
          <dgm:resizeHandles/>
        </dgm:presLayoutVars>
      </dgm:prSet>
      <dgm:spPr/>
    </dgm:pt>
    <dgm:pt modelId="{8027EC72-1405-954C-828A-67BCBEF1447C}" type="pres">
      <dgm:prSet presAssocID="{24BC713E-E1AF-4512-BF35-AD625069A02C}" presName="hierRoot1" presStyleCnt="0"/>
      <dgm:spPr/>
    </dgm:pt>
    <dgm:pt modelId="{D399D09E-786E-7D4D-AD72-E322D8FDC03D}" type="pres">
      <dgm:prSet presAssocID="{24BC713E-E1AF-4512-BF35-AD625069A02C}" presName="composite" presStyleCnt="0"/>
      <dgm:spPr/>
    </dgm:pt>
    <dgm:pt modelId="{F6CA02DD-B2B1-B44C-83C6-A47C715CEAFB}" type="pres">
      <dgm:prSet presAssocID="{24BC713E-E1AF-4512-BF35-AD625069A02C}" presName="background" presStyleLbl="node0" presStyleIdx="0" presStyleCnt="4"/>
      <dgm:spPr/>
    </dgm:pt>
    <dgm:pt modelId="{0FC703F6-3A26-0E4D-B05F-46241F3A4FFA}" type="pres">
      <dgm:prSet presAssocID="{24BC713E-E1AF-4512-BF35-AD625069A02C}" presName="text" presStyleLbl="fgAcc0" presStyleIdx="0" presStyleCnt="4">
        <dgm:presLayoutVars>
          <dgm:chPref val="3"/>
        </dgm:presLayoutVars>
      </dgm:prSet>
      <dgm:spPr/>
    </dgm:pt>
    <dgm:pt modelId="{9102F565-CD83-3846-B43A-D13EBF985853}" type="pres">
      <dgm:prSet presAssocID="{24BC713E-E1AF-4512-BF35-AD625069A02C}" presName="hierChild2" presStyleCnt="0"/>
      <dgm:spPr/>
    </dgm:pt>
    <dgm:pt modelId="{90CE8442-FF16-4C4C-9C52-0CA12ABCEFEB}" type="pres">
      <dgm:prSet presAssocID="{6D2B7FEE-3A6F-4050-A2AC-06FB2566BEC2}" presName="hierRoot1" presStyleCnt="0"/>
      <dgm:spPr/>
    </dgm:pt>
    <dgm:pt modelId="{E77FCDB0-C84E-864D-9BD5-CA06DE887413}" type="pres">
      <dgm:prSet presAssocID="{6D2B7FEE-3A6F-4050-A2AC-06FB2566BEC2}" presName="composite" presStyleCnt="0"/>
      <dgm:spPr/>
    </dgm:pt>
    <dgm:pt modelId="{72CEEEF2-F005-CA44-B1D8-292D6214ADB8}" type="pres">
      <dgm:prSet presAssocID="{6D2B7FEE-3A6F-4050-A2AC-06FB2566BEC2}" presName="background" presStyleLbl="node0" presStyleIdx="1" presStyleCnt="4"/>
      <dgm:spPr/>
    </dgm:pt>
    <dgm:pt modelId="{A1E3A9B0-C453-7443-9F9D-8E5FF54A1D47}" type="pres">
      <dgm:prSet presAssocID="{6D2B7FEE-3A6F-4050-A2AC-06FB2566BEC2}" presName="text" presStyleLbl="fgAcc0" presStyleIdx="1" presStyleCnt="4">
        <dgm:presLayoutVars>
          <dgm:chPref val="3"/>
        </dgm:presLayoutVars>
      </dgm:prSet>
      <dgm:spPr/>
    </dgm:pt>
    <dgm:pt modelId="{BD2B5AEB-1D52-A04D-80D0-110E69060BD6}" type="pres">
      <dgm:prSet presAssocID="{6D2B7FEE-3A6F-4050-A2AC-06FB2566BEC2}" presName="hierChild2" presStyleCnt="0"/>
      <dgm:spPr/>
    </dgm:pt>
    <dgm:pt modelId="{B1192748-C4C4-104C-9F5C-96ADE92D28DF}" type="pres">
      <dgm:prSet presAssocID="{C5F8131D-A87E-49BD-BD9E-449BDBD94F11}" presName="hierRoot1" presStyleCnt="0"/>
      <dgm:spPr/>
    </dgm:pt>
    <dgm:pt modelId="{69073F85-B147-9342-BF5C-595CB943FDC1}" type="pres">
      <dgm:prSet presAssocID="{C5F8131D-A87E-49BD-BD9E-449BDBD94F11}" presName="composite" presStyleCnt="0"/>
      <dgm:spPr/>
    </dgm:pt>
    <dgm:pt modelId="{92DD6FC8-85FA-AB40-84F6-77614BD829AD}" type="pres">
      <dgm:prSet presAssocID="{C5F8131D-A87E-49BD-BD9E-449BDBD94F11}" presName="background" presStyleLbl="node0" presStyleIdx="2" presStyleCnt="4"/>
      <dgm:spPr/>
    </dgm:pt>
    <dgm:pt modelId="{0D909AED-7609-2941-80BA-8190C92FCD08}" type="pres">
      <dgm:prSet presAssocID="{C5F8131D-A87E-49BD-BD9E-449BDBD94F11}" presName="text" presStyleLbl="fgAcc0" presStyleIdx="2" presStyleCnt="4">
        <dgm:presLayoutVars>
          <dgm:chPref val="3"/>
        </dgm:presLayoutVars>
      </dgm:prSet>
      <dgm:spPr/>
    </dgm:pt>
    <dgm:pt modelId="{A6BB354E-843F-F641-9AFC-6CDDD7873028}" type="pres">
      <dgm:prSet presAssocID="{C5F8131D-A87E-49BD-BD9E-449BDBD94F11}" presName="hierChild2" presStyleCnt="0"/>
      <dgm:spPr/>
    </dgm:pt>
    <dgm:pt modelId="{BB7C775F-C9FD-364A-A9A4-D27A0990ED1F}" type="pres">
      <dgm:prSet presAssocID="{83E628A3-4F82-4009-BA6B-D5D04458293D}" presName="hierRoot1" presStyleCnt="0"/>
      <dgm:spPr/>
    </dgm:pt>
    <dgm:pt modelId="{879B2307-08E7-D44D-BBC9-54B149BDA665}" type="pres">
      <dgm:prSet presAssocID="{83E628A3-4F82-4009-BA6B-D5D04458293D}" presName="composite" presStyleCnt="0"/>
      <dgm:spPr/>
    </dgm:pt>
    <dgm:pt modelId="{7062E9E0-8FEC-114A-9C4B-24F439A876F2}" type="pres">
      <dgm:prSet presAssocID="{83E628A3-4F82-4009-BA6B-D5D04458293D}" presName="background" presStyleLbl="node0" presStyleIdx="3" presStyleCnt="4"/>
      <dgm:spPr/>
    </dgm:pt>
    <dgm:pt modelId="{D7D8661F-1172-9C4A-AB0D-8651F38BFC24}" type="pres">
      <dgm:prSet presAssocID="{83E628A3-4F82-4009-BA6B-D5D04458293D}" presName="text" presStyleLbl="fgAcc0" presStyleIdx="3" presStyleCnt="4">
        <dgm:presLayoutVars>
          <dgm:chPref val="3"/>
        </dgm:presLayoutVars>
      </dgm:prSet>
      <dgm:spPr/>
    </dgm:pt>
    <dgm:pt modelId="{B3B0DF0B-95C6-294C-A525-E280513BA2B9}" type="pres">
      <dgm:prSet presAssocID="{83E628A3-4F82-4009-BA6B-D5D04458293D}" presName="hierChild2" presStyleCnt="0"/>
      <dgm:spPr/>
    </dgm:pt>
  </dgm:ptLst>
  <dgm:cxnLst>
    <dgm:cxn modelId="{F7230B02-3A1A-4AB1-ABD4-964DCCA67D2B}" srcId="{76D9AF59-1DC7-4F8C-BF0E-E1AEE467CE3A}" destId="{83E628A3-4F82-4009-BA6B-D5D04458293D}" srcOrd="3" destOrd="0" parTransId="{9EFBB01E-EF59-480A-90CF-58576CE11DC9}" sibTransId="{6A456A3E-758F-4E86-A4D4-CED14E2AB17F}"/>
    <dgm:cxn modelId="{169C0D0C-7C80-4EBC-BA2E-0D983759B93C}" srcId="{76D9AF59-1DC7-4F8C-BF0E-E1AEE467CE3A}" destId="{24BC713E-E1AF-4512-BF35-AD625069A02C}" srcOrd="0" destOrd="0" parTransId="{EF4E6269-65A2-4FCF-83E0-745C3A6AC363}" sibTransId="{27C183BF-F3D3-441F-AC46-CE21AB9F4B68}"/>
    <dgm:cxn modelId="{5EC1FC49-9A83-334C-ACCC-3BA71E521CEB}" type="presOf" srcId="{C5F8131D-A87E-49BD-BD9E-449BDBD94F11}" destId="{0D909AED-7609-2941-80BA-8190C92FCD08}" srcOrd="0" destOrd="0" presId="urn:microsoft.com/office/officeart/2005/8/layout/hierarchy1"/>
    <dgm:cxn modelId="{25266074-853A-1040-9666-AFED8363955B}" type="presOf" srcId="{6D2B7FEE-3A6F-4050-A2AC-06FB2566BEC2}" destId="{A1E3A9B0-C453-7443-9F9D-8E5FF54A1D47}" srcOrd="0" destOrd="0" presId="urn:microsoft.com/office/officeart/2005/8/layout/hierarchy1"/>
    <dgm:cxn modelId="{5DC0E586-6632-6542-9E60-986771231556}" type="presOf" srcId="{24BC713E-E1AF-4512-BF35-AD625069A02C}" destId="{0FC703F6-3A26-0E4D-B05F-46241F3A4FFA}" srcOrd="0" destOrd="0" presId="urn:microsoft.com/office/officeart/2005/8/layout/hierarchy1"/>
    <dgm:cxn modelId="{961231C0-7999-B849-8E45-4A4A7E2A4059}" type="presOf" srcId="{83E628A3-4F82-4009-BA6B-D5D04458293D}" destId="{D7D8661F-1172-9C4A-AB0D-8651F38BFC24}" srcOrd="0" destOrd="0" presId="urn:microsoft.com/office/officeart/2005/8/layout/hierarchy1"/>
    <dgm:cxn modelId="{95BA0BF5-AC0B-4730-90B9-053A82BD6816}" srcId="{76D9AF59-1DC7-4F8C-BF0E-E1AEE467CE3A}" destId="{6D2B7FEE-3A6F-4050-A2AC-06FB2566BEC2}" srcOrd="1" destOrd="0" parTransId="{BED230A4-7D1C-423F-A759-71595E58DD6E}" sibTransId="{AFB48A97-DBB8-4BC5-9477-49D5C2C5BABA}"/>
    <dgm:cxn modelId="{23996AF7-C780-5548-B392-E84BDF3DD28B}" type="presOf" srcId="{76D9AF59-1DC7-4F8C-BF0E-E1AEE467CE3A}" destId="{5F1717A0-0641-D04A-83C6-39F8DDDEAE12}" srcOrd="0" destOrd="0" presId="urn:microsoft.com/office/officeart/2005/8/layout/hierarchy1"/>
    <dgm:cxn modelId="{CE5FD2F9-6E29-42CF-BC8B-491BD733A60C}" srcId="{76D9AF59-1DC7-4F8C-BF0E-E1AEE467CE3A}" destId="{C5F8131D-A87E-49BD-BD9E-449BDBD94F11}" srcOrd="2" destOrd="0" parTransId="{56FDBF5A-857F-4DF4-B491-7AD1638725EE}" sibTransId="{BEF97F70-382A-4443-AE44-9826AD2586C1}"/>
    <dgm:cxn modelId="{BB6F7E71-934E-144F-9EFE-965B731B32E0}" type="presParOf" srcId="{5F1717A0-0641-D04A-83C6-39F8DDDEAE12}" destId="{8027EC72-1405-954C-828A-67BCBEF1447C}" srcOrd="0" destOrd="0" presId="urn:microsoft.com/office/officeart/2005/8/layout/hierarchy1"/>
    <dgm:cxn modelId="{2A184F9A-3F97-B443-B411-6E535C8C9754}" type="presParOf" srcId="{8027EC72-1405-954C-828A-67BCBEF1447C}" destId="{D399D09E-786E-7D4D-AD72-E322D8FDC03D}" srcOrd="0" destOrd="0" presId="urn:microsoft.com/office/officeart/2005/8/layout/hierarchy1"/>
    <dgm:cxn modelId="{30C75DC1-6A1C-BB44-8244-5137721F7A0A}" type="presParOf" srcId="{D399D09E-786E-7D4D-AD72-E322D8FDC03D}" destId="{F6CA02DD-B2B1-B44C-83C6-A47C715CEAFB}" srcOrd="0" destOrd="0" presId="urn:microsoft.com/office/officeart/2005/8/layout/hierarchy1"/>
    <dgm:cxn modelId="{A8DED89F-AF33-D64B-AD0E-6AFF62343DD3}" type="presParOf" srcId="{D399D09E-786E-7D4D-AD72-E322D8FDC03D}" destId="{0FC703F6-3A26-0E4D-B05F-46241F3A4FFA}" srcOrd="1" destOrd="0" presId="urn:microsoft.com/office/officeart/2005/8/layout/hierarchy1"/>
    <dgm:cxn modelId="{EE43020B-9667-5944-850B-3E8347849FF2}" type="presParOf" srcId="{8027EC72-1405-954C-828A-67BCBEF1447C}" destId="{9102F565-CD83-3846-B43A-D13EBF985853}" srcOrd="1" destOrd="0" presId="urn:microsoft.com/office/officeart/2005/8/layout/hierarchy1"/>
    <dgm:cxn modelId="{1D6F2FED-0D59-F044-B280-BCB89C83F2CB}" type="presParOf" srcId="{5F1717A0-0641-D04A-83C6-39F8DDDEAE12}" destId="{90CE8442-FF16-4C4C-9C52-0CA12ABCEFEB}" srcOrd="1" destOrd="0" presId="urn:microsoft.com/office/officeart/2005/8/layout/hierarchy1"/>
    <dgm:cxn modelId="{A093C233-7561-444D-AAB1-88F2DB0F16EF}" type="presParOf" srcId="{90CE8442-FF16-4C4C-9C52-0CA12ABCEFEB}" destId="{E77FCDB0-C84E-864D-9BD5-CA06DE887413}" srcOrd="0" destOrd="0" presId="urn:microsoft.com/office/officeart/2005/8/layout/hierarchy1"/>
    <dgm:cxn modelId="{4C79BF59-543B-F947-B9EA-F88B3BA73305}" type="presParOf" srcId="{E77FCDB0-C84E-864D-9BD5-CA06DE887413}" destId="{72CEEEF2-F005-CA44-B1D8-292D6214ADB8}" srcOrd="0" destOrd="0" presId="urn:microsoft.com/office/officeart/2005/8/layout/hierarchy1"/>
    <dgm:cxn modelId="{97CC3D94-7967-6C46-991D-D5FD8174C3A4}" type="presParOf" srcId="{E77FCDB0-C84E-864D-9BD5-CA06DE887413}" destId="{A1E3A9B0-C453-7443-9F9D-8E5FF54A1D47}" srcOrd="1" destOrd="0" presId="urn:microsoft.com/office/officeart/2005/8/layout/hierarchy1"/>
    <dgm:cxn modelId="{C27B9829-1B95-D647-A403-2056BCB55943}" type="presParOf" srcId="{90CE8442-FF16-4C4C-9C52-0CA12ABCEFEB}" destId="{BD2B5AEB-1D52-A04D-80D0-110E69060BD6}" srcOrd="1" destOrd="0" presId="urn:microsoft.com/office/officeart/2005/8/layout/hierarchy1"/>
    <dgm:cxn modelId="{62F28664-E83F-BF43-B0CE-6F194BD9D7DB}" type="presParOf" srcId="{5F1717A0-0641-D04A-83C6-39F8DDDEAE12}" destId="{B1192748-C4C4-104C-9F5C-96ADE92D28DF}" srcOrd="2" destOrd="0" presId="urn:microsoft.com/office/officeart/2005/8/layout/hierarchy1"/>
    <dgm:cxn modelId="{BECD1153-03C1-764A-85E1-518B034B7A6C}" type="presParOf" srcId="{B1192748-C4C4-104C-9F5C-96ADE92D28DF}" destId="{69073F85-B147-9342-BF5C-595CB943FDC1}" srcOrd="0" destOrd="0" presId="urn:microsoft.com/office/officeart/2005/8/layout/hierarchy1"/>
    <dgm:cxn modelId="{75FF562B-EFDD-F145-8AFC-78616C4405A2}" type="presParOf" srcId="{69073F85-B147-9342-BF5C-595CB943FDC1}" destId="{92DD6FC8-85FA-AB40-84F6-77614BD829AD}" srcOrd="0" destOrd="0" presId="urn:microsoft.com/office/officeart/2005/8/layout/hierarchy1"/>
    <dgm:cxn modelId="{160D95F9-4B13-4944-B2A7-56E7556E647F}" type="presParOf" srcId="{69073F85-B147-9342-BF5C-595CB943FDC1}" destId="{0D909AED-7609-2941-80BA-8190C92FCD08}" srcOrd="1" destOrd="0" presId="urn:microsoft.com/office/officeart/2005/8/layout/hierarchy1"/>
    <dgm:cxn modelId="{014430BF-7F73-2F42-BDD7-1EAAC2DD560C}" type="presParOf" srcId="{B1192748-C4C4-104C-9F5C-96ADE92D28DF}" destId="{A6BB354E-843F-F641-9AFC-6CDDD7873028}" srcOrd="1" destOrd="0" presId="urn:microsoft.com/office/officeart/2005/8/layout/hierarchy1"/>
    <dgm:cxn modelId="{6395830D-037E-BB40-838A-F6E8316D8266}" type="presParOf" srcId="{5F1717A0-0641-D04A-83C6-39F8DDDEAE12}" destId="{BB7C775F-C9FD-364A-A9A4-D27A0990ED1F}" srcOrd="3" destOrd="0" presId="urn:microsoft.com/office/officeart/2005/8/layout/hierarchy1"/>
    <dgm:cxn modelId="{486131F0-475D-F341-A0D7-4542640ED27F}" type="presParOf" srcId="{BB7C775F-C9FD-364A-A9A4-D27A0990ED1F}" destId="{879B2307-08E7-D44D-BBC9-54B149BDA665}" srcOrd="0" destOrd="0" presId="urn:microsoft.com/office/officeart/2005/8/layout/hierarchy1"/>
    <dgm:cxn modelId="{16661B9D-0303-1246-8BC0-3DF0C5BDCC93}" type="presParOf" srcId="{879B2307-08E7-D44D-BBC9-54B149BDA665}" destId="{7062E9E0-8FEC-114A-9C4B-24F439A876F2}" srcOrd="0" destOrd="0" presId="urn:microsoft.com/office/officeart/2005/8/layout/hierarchy1"/>
    <dgm:cxn modelId="{D5E1B9BA-6879-7F40-AC6D-6965C9D759BE}" type="presParOf" srcId="{879B2307-08E7-D44D-BBC9-54B149BDA665}" destId="{D7D8661F-1172-9C4A-AB0D-8651F38BFC24}" srcOrd="1" destOrd="0" presId="urn:microsoft.com/office/officeart/2005/8/layout/hierarchy1"/>
    <dgm:cxn modelId="{2B53A4BA-A32E-524F-BC75-7A5C70049D35}" type="presParOf" srcId="{BB7C775F-C9FD-364A-A9A4-D27A0990ED1F}" destId="{B3B0DF0B-95C6-294C-A525-E280513BA2B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4DB40C-84B7-1E4C-B006-D00AB4002658}">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4B857-D329-7844-A5A8-932CDB434B21}">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Background and context</a:t>
          </a:r>
          <a:br>
            <a:rPr lang="en-US" sz="1700" kern="1200" dirty="0"/>
          </a:br>
          <a:endParaRPr lang="en-US" sz="1700" kern="1200" dirty="0"/>
        </a:p>
      </dsp:txBody>
      <dsp:txXfrm>
        <a:off x="0" y="675"/>
        <a:ext cx="6900512" cy="614976"/>
      </dsp:txXfrm>
    </dsp:sp>
    <dsp:sp modelId="{DF12A563-2583-7C48-9B29-B136E9347205}">
      <dsp:nvSpPr>
        <dsp:cNvPr id="0" name=""/>
        <dsp:cNvSpPr/>
      </dsp:nvSpPr>
      <dsp:spPr>
        <a:xfrm>
          <a:off x="0" y="61565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9318FD-2BF4-0646-894B-3C3BA8954D2B}">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Aims and objectives</a:t>
          </a:r>
        </a:p>
      </dsp:txBody>
      <dsp:txXfrm>
        <a:off x="0" y="615652"/>
        <a:ext cx="6900512" cy="614976"/>
      </dsp:txXfrm>
    </dsp:sp>
    <dsp:sp modelId="{BB1CCC5D-5B56-254A-9FEF-53691493FEB5}">
      <dsp:nvSpPr>
        <dsp:cNvPr id="0" name=""/>
        <dsp:cNvSpPr/>
      </dsp:nvSpPr>
      <dsp:spPr>
        <a:xfrm>
          <a:off x="0" y="12306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5CAC33-B03F-0247-96C0-FDC06936B4A7}">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Ethics and Insider Research</a:t>
          </a:r>
        </a:p>
      </dsp:txBody>
      <dsp:txXfrm>
        <a:off x="0" y="1230628"/>
        <a:ext cx="6900512" cy="614976"/>
      </dsp:txXfrm>
    </dsp:sp>
    <dsp:sp modelId="{A27D6A62-4EA3-6340-8FF3-D98A3F62E672}">
      <dsp:nvSpPr>
        <dsp:cNvPr id="0" name=""/>
        <dsp:cNvSpPr/>
      </dsp:nvSpPr>
      <dsp:spPr>
        <a:xfrm>
          <a:off x="0" y="18456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5BF0A1-C26C-A740-8EF3-F099CFBF20DC}">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Research methodology and design</a:t>
          </a:r>
        </a:p>
      </dsp:txBody>
      <dsp:txXfrm>
        <a:off x="0" y="1845605"/>
        <a:ext cx="6900512" cy="614976"/>
      </dsp:txXfrm>
    </dsp:sp>
    <dsp:sp modelId="{3F42A54F-6E8D-A640-BF82-704105A0A028}">
      <dsp:nvSpPr>
        <dsp:cNvPr id="0" name=""/>
        <dsp:cNvSpPr/>
      </dsp:nvSpPr>
      <dsp:spPr>
        <a:xfrm>
          <a:off x="0" y="246058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6242B-2B08-9C46-89B5-09DBC4678545}">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Findings</a:t>
          </a:r>
        </a:p>
      </dsp:txBody>
      <dsp:txXfrm>
        <a:off x="0" y="2460582"/>
        <a:ext cx="6900512" cy="614976"/>
      </dsp:txXfrm>
    </dsp:sp>
    <dsp:sp modelId="{BD33E0A8-F2BB-7B44-A690-AF2D1812AD7C}">
      <dsp:nvSpPr>
        <dsp:cNvPr id="0" name=""/>
        <dsp:cNvSpPr/>
      </dsp:nvSpPr>
      <dsp:spPr>
        <a:xfrm>
          <a:off x="0" y="307555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37E9B-C306-0F42-92D7-5128B055146B}">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Limitations</a:t>
          </a:r>
        </a:p>
      </dsp:txBody>
      <dsp:txXfrm>
        <a:off x="0" y="3075558"/>
        <a:ext cx="6900512" cy="614976"/>
      </dsp:txXfrm>
    </dsp:sp>
    <dsp:sp modelId="{8F6352E6-1206-5C48-8DAA-2F262D8CFF51}">
      <dsp:nvSpPr>
        <dsp:cNvPr id="0" name=""/>
        <dsp:cNvSpPr/>
      </dsp:nvSpPr>
      <dsp:spPr>
        <a:xfrm>
          <a:off x="0" y="36905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E80E5-6F6A-4342-8E5B-17923192D326}">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Conclusion</a:t>
          </a:r>
        </a:p>
      </dsp:txBody>
      <dsp:txXfrm>
        <a:off x="0" y="3690535"/>
        <a:ext cx="6900512" cy="614976"/>
      </dsp:txXfrm>
    </dsp:sp>
    <dsp:sp modelId="{5E2685E6-C188-CB47-9AB4-2664EE7B27D6}">
      <dsp:nvSpPr>
        <dsp:cNvPr id="0" name=""/>
        <dsp:cNvSpPr/>
      </dsp:nvSpPr>
      <dsp:spPr>
        <a:xfrm>
          <a:off x="0" y="43055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69AE79-7C56-914F-A5BA-721C3560920E}">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Future Directions</a:t>
          </a:r>
        </a:p>
      </dsp:txBody>
      <dsp:txXfrm>
        <a:off x="0" y="4305512"/>
        <a:ext cx="6900512" cy="614976"/>
      </dsp:txXfrm>
    </dsp:sp>
    <dsp:sp modelId="{7D116C9B-E7FF-FF4F-8BB0-05CE86615C86}">
      <dsp:nvSpPr>
        <dsp:cNvPr id="0" name=""/>
        <dsp:cNvSpPr/>
      </dsp:nvSpPr>
      <dsp:spPr>
        <a:xfrm>
          <a:off x="0" y="492048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EEC589-9077-F345-B824-90965EC6A2C7}">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References</a:t>
          </a:r>
        </a:p>
      </dsp:txBody>
      <dsp:txXfrm>
        <a:off x="0" y="4920488"/>
        <a:ext cx="6900512" cy="614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CA02DD-B2B1-B44C-83C6-A47C715CEAFB}">
      <dsp:nvSpPr>
        <dsp:cNvPr id="0" name=""/>
        <dsp:cNvSpPr/>
      </dsp:nvSpPr>
      <dsp:spPr>
        <a:xfrm>
          <a:off x="2054" y="1692843"/>
          <a:ext cx="1466734" cy="931376"/>
        </a:xfrm>
        <a:prstGeom prst="roundRect">
          <a:avLst>
            <a:gd name="adj" fmla="val 10000"/>
          </a:avLst>
        </a:prstGeom>
        <a:gradFill rotWithShape="0">
          <a:gsLst>
            <a:gs pos="0">
              <a:schemeClr val="accent4">
                <a:shade val="80000"/>
                <a:hueOff val="0"/>
                <a:satOff val="0"/>
                <a:lumOff val="0"/>
                <a:alphaOff val="0"/>
                <a:lumMod val="110000"/>
                <a:satMod val="105000"/>
                <a:tint val="67000"/>
              </a:schemeClr>
            </a:gs>
            <a:gs pos="50000">
              <a:schemeClr val="accent4">
                <a:shade val="80000"/>
                <a:hueOff val="0"/>
                <a:satOff val="0"/>
                <a:lumOff val="0"/>
                <a:alphaOff val="0"/>
                <a:lumMod val="105000"/>
                <a:satMod val="103000"/>
                <a:tint val="73000"/>
              </a:schemeClr>
            </a:gs>
            <a:gs pos="100000">
              <a:schemeClr val="accent4">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FC703F6-3A26-0E4D-B05F-46241F3A4FFA}">
      <dsp:nvSpPr>
        <dsp:cNvPr id="0" name=""/>
        <dsp:cNvSpPr/>
      </dsp:nvSpPr>
      <dsp:spPr>
        <a:xfrm>
          <a:off x="165024" y="1847665"/>
          <a:ext cx="1466734" cy="931376"/>
        </a:xfrm>
        <a:prstGeom prst="roundRect">
          <a:avLst>
            <a:gd name="adj" fmla="val 10000"/>
          </a:avLst>
        </a:prstGeom>
        <a:solidFill>
          <a:schemeClr val="lt1">
            <a:alpha val="90000"/>
            <a:hueOff val="0"/>
            <a:satOff val="0"/>
            <a:lumOff val="0"/>
            <a:alphaOff val="0"/>
          </a:schemeClr>
        </a:solidFill>
        <a:ln w="6350" cap="flat" cmpd="sng" algn="ctr">
          <a:solidFill>
            <a:schemeClr val="accent4">
              <a:shade val="8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Code of conduct</a:t>
          </a:r>
        </a:p>
      </dsp:txBody>
      <dsp:txXfrm>
        <a:off x="192303" y="1874944"/>
        <a:ext cx="1412176" cy="876818"/>
      </dsp:txXfrm>
    </dsp:sp>
    <dsp:sp modelId="{72CEEEF2-F005-CA44-B1D8-292D6214ADB8}">
      <dsp:nvSpPr>
        <dsp:cNvPr id="0" name=""/>
        <dsp:cNvSpPr/>
      </dsp:nvSpPr>
      <dsp:spPr>
        <a:xfrm>
          <a:off x="1794729" y="1692843"/>
          <a:ext cx="1466734" cy="931376"/>
        </a:xfrm>
        <a:prstGeom prst="roundRect">
          <a:avLst>
            <a:gd name="adj" fmla="val 10000"/>
          </a:avLst>
        </a:prstGeom>
        <a:gradFill rotWithShape="0">
          <a:gsLst>
            <a:gs pos="0">
              <a:schemeClr val="accent4">
                <a:shade val="80000"/>
                <a:hueOff val="0"/>
                <a:satOff val="0"/>
                <a:lumOff val="0"/>
                <a:alphaOff val="0"/>
                <a:lumMod val="110000"/>
                <a:satMod val="105000"/>
                <a:tint val="67000"/>
              </a:schemeClr>
            </a:gs>
            <a:gs pos="50000">
              <a:schemeClr val="accent4">
                <a:shade val="80000"/>
                <a:hueOff val="0"/>
                <a:satOff val="0"/>
                <a:lumOff val="0"/>
                <a:alphaOff val="0"/>
                <a:lumMod val="105000"/>
                <a:satMod val="103000"/>
                <a:tint val="73000"/>
              </a:schemeClr>
            </a:gs>
            <a:gs pos="100000">
              <a:schemeClr val="accent4">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1E3A9B0-C453-7443-9F9D-8E5FF54A1D47}">
      <dsp:nvSpPr>
        <dsp:cNvPr id="0" name=""/>
        <dsp:cNvSpPr/>
      </dsp:nvSpPr>
      <dsp:spPr>
        <a:xfrm>
          <a:off x="1957699" y="1847665"/>
          <a:ext cx="1466734" cy="931376"/>
        </a:xfrm>
        <a:prstGeom prst="roundRect">
          <a:avLst>
            <a:gd name="adj" fmla="val 10000"/>
          </a:avLst>
        </a:prstGeom>
        <a:solidFill>
          <a:schemeClr val="lt1">
            <a:alpha val="90000"/>
            <a:hueOff val="0"/>
            <a:satOff val="0"/>
            <a:lumOff val="0"/>
            <a:alphaOff val="0"/>
          </a:schemeClr>
        </a:solidFill>
        <a:ln w="6350" cap="flat" cmpd="sng" algn="ctr">
          <a:solidFill>
            <a:schemeClr val="accent4">
              <a:shade val="8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Responsible data collection</a:t>
          </a:r>
        </a:p>
      </dsp:txBody>
      <dsp:txXfrm>
        <a:off x="1984978" y="1874944"/>
        <a:ext cx="1412176" cy="876818"/>
      </dsp:txXfrm>
    </dsp:sp>
    <dsp:sp modelId="{92DD6FC8-85FA-AB40-84F6-77614BD829AD}">
      <dsp:nvSpPr>
        <dsp:cNvPr id="0" name=""/>
        <dsp:cNvSpPr/>
      </dsp:nvSpPr>
      <dsp:spPr>
        <a:xfrm>
          <a:off x="3587404" y="1692843"/>
          <a:ext cx="1466734" cy="931376"/>
        </a:xfrm>
        <a:prstGeom prst="roundRect">
          <a:avLst>
            <a:gd name="adj" fmla="val 10000"/>
          </a:avLst>
        </a:prstGeom>
        <a:gradFill rotWithShape="0">
          <a:gsLst>
            <a:gs pos="0">
              <a:schemeClr val="accent4">
                <a:shade val="80000"/>
                <a:hueOff val="0"/>
                <a:satOff val="0"/>
                <a:lumOff val="0"/>
                <a:alphaOff val="0"/>
                <a:lumMod val="110000"/>
                <a:satMod val="105000"/>
                <a:tint val="67000"/>
              </a:schemeClr>
            </a:gs>
            <a:gs pos="50000">
              <a:schemeClr val="accent4">
                <a:shade val="80000"/>
                <a:hueOff val="0"/>
                <a:satOff val="0"/>
                <a:lumOff val="0"/>
                <a:alphaOff val="0"/>
                <a:lumMod val="105000"/>
                <a:satMod val="103000"/>
                <a:tint val="73000"/>
              </a:schemeClr>
            </a:gs>
            <a:gs pos="100000">
              <a:schemeClr val="accent4">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D909AED-7609-2941-80BA-8190C92FCD08}">
      <dsp:nvSpPr>
        <dsp:cNvPr id="0" name=""/>
        <dsp:cNvSpPr/>
      </dsp:nvSpPr>
      <dsp:spPr>
        <a:xfrm>
          <a:off x="3750375" y="1847665"/>
          <a:ext cx="1466734" cy="931376"/>
        </a:xfrm>
        <a:prstGeom prst="roundRect">
          <a:avLst>
            <a:gd name="adj" fmla="val 10000"/>
          </a:avLst>
        </a:prstGeom>
        <a:solidFill>
          <a:schemeClr val="lt1">
            <a:alpha val="90000"/>
            <a:hueOff val="0"/>
            <a:satOff val="0"/>
            <a:lumOff val="0"/>
            <a:alphaOff val="0"/>
          </a:schemeClr>
        </a:solidFill>
        <a:ln w="6350" cap="flat" cmpd="sng" algn="ctr">
          <a:solidFill>
            <a:schemeClr val="accent4">
              <a:shade val="8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Participant Safety</a:t>
          </a:r>
        </a:p>
      </dsp:txBody>
      <dsp:txXfrm>
        <a:off x="3777654" y="1874944"/>
        <a:ext cx="1412176" cy="876818"/>
      </dsp:txXfrm>
    </dsp:sp>
    <dsp:sp modelId="{7062E9E0-8FEC-114A-9C4B-24F439A876F2}">
      <dsp:nvSpPr>
        <dsp:cNvPr id="0" name=""/>
        <dsp:cNvSpPr/>
      </dsp:nvSpPr>
      <dsp:spPr>
        <a:xfrm>
          <a:off x="5380079" y="1692843"/>
          <a:ext cx="1466734" cy="931376"/>
        </a:xfrm>
        <a:prstGeom prst="roundRect">
          <a:avLst>
            <a:gd name="adj" fmla="val 10000"/>
          </a:avLst>
        </a:prstGeom>
        <a:gradFill rotWithShape="0">
          <a:gsLst>
            <a:gs pos="0">
              <a:schemeClr val="accent4">
                <a:shade val="80000"/>
                <a:hueOff val="0"/>
                <a:satOff val="0"/>
                <a:lumOff val="0"/>
                <a:alphaOff val="0"/>
                <a:lumMod val="110000"/>
                <a:satMod val="105000"/>
                <a:tint val="67000"/>
              </a:schemeClr>
            </a:gs>
            <a:gs pos="50000">
              <a:schemeClr val="accent4">
                <a:shade val="80000"/>
                <a:hueOff val="0"/>
                <a:satOff val="0"/>
                <a:lumOff val="0"/>
                <a:alphaOff val="0"/>
                <a:lumMod val="105000"/>
                <a:satMod val="103000"/>
                <a:tint val="73000"/>
              </a:schemeClr>
            </a:gs>
            <a:gs pos="100000">
              <a:schemeClr val="accent4">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7D8661F-1172-9C4A-AB0D-8651F38BFC24}">
      <dsp:nvSpPr>
        <dsp:cNvPr id="0" name=""/>
        <dsp:cNvSpPr/>
      </dsp:nvSpPr>
      <dsp:spPr>
        <a:xfrm>
          <a:off x="5543050" y="1847665"/>
          <a:ext cx="1466734" cy="931376"/>
        </a:xfrm>
        <a:prstGeom prst="roundRect">
          <a:avLst>
            <a:gd name="adj" fmla="val 10000"/>
          </a:avLst>
        </a:prstGeom>
        <a:solidFill>
          <a:schemeClr val="lt1">
            <a:alpha val="90000"/>
            <a:hueOff val="0"/>
            <a:satOff val="0"/>
            <a:lumOff val="0"/>
            <a:alphaOff val="0"/>
          </a:schemeClr>
        </a:solidFill>
        <a:ln w="6350" cap="flat" cmpd="sng" algn="ctr">
          <a:solidFill>
            <a:schemeClr val="accent4">
              <a:shade val="8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Minimising</a:t>
          </a:r>
          <a:r>
            <a:rPr lang="en-US" sz="1700" kern="1200"/>
            <a:t> harm</a:t>
          </a:r>
        </a:p>
      </dsp:txBody>
      <dsp:txXfrm>
        <a:off x="5570329" y="1874944"/>
        <a:ext cx="1412176" cy="8768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89E01D-D3F0-7342-80DC-A07351DA6611}" type="datetimeFigureOut">
              <a:rPr lang="en-US" smtClean="0"/>
              <a:t>3/26/25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065B3-C936-D14E-A5C3-ADF7EF7DF2DB}" type="slidenum">
              <a:rPr lang="en-US" smtClean="0"/>
              <a:t>‹#›</a:t>
            </a:fld>
            <a:endParaRPr lang="en-US"/>
          </a:p>
        </p:txBody>
      </p:sp>
    </p:spTree>
    <p:extLst>
      <p:ext uri="{BB962C8B-B14F-4D97-AF65-F5344CB8AC3E}">
        <p14:creationId xmlns:p14="http://schemas.microsoft.com/office/powerpoint/2010/main" val="3953695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065B3-C936-D14E-A5C3-ADF7EF7DF2DB}" type="slidenum">
              <a:rPr lang="en-US" smtClean="0"/>
              <a:t>1</a:t>
            </a:fld>
            <a:endParaRPr lang="en-US"/>
          </a:p>
        </p:txBody>
      </p:sp>
    </p:spTree>
    <p:extLst>
      <p:ext uri="{BB962C8B-B14F-4D97-AF65-F5344CB8AC3E}">
        <p14:creationId xmlns:p14="http://schemas.microsoft.com/office/powerpoint/2010/main" val="3589954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 a singing voice teacher, and I graduated from a degree in music and musical theatre in 2016.  I currently see more than 40 students a week</a:t>
            </a:r>
          </a:p>
        </p:txBody>
      </p:sp>
      <p:sp>
        <p:nvSpPr>
          <p:cNvPr id="4" name="Slide Number Placeholder 3"/>
          <p:cNvSpPr>
            <a:spLocks noGrp="1"/>
          </p:cNvSpPr>
          <p:nvPr>
            <p:ph type="sldNum" sz="quarter" idx="5"/>
          </p:nvPr>
        </p:nvSpPr>
        <p:spPr/>
        <p:txBody>
          <a:bodyPr/>
          <a:lstStyle/>
          <a:p>
            <a:fld id="{D7D065B3-C936-D14E-A5C3-ADF7EF7DF2DB}" type="slidenum">
              <a:rPr lang="en-US" smtClean="0"/>
              <a:t>2</a:t>
            </a:fld>
            <a:endParaRPr lang="en-US"/>
          </a:p>
        </p:txBody>
      </p:sp>
    </p:spTree>
    <p:extLst>
      <p:ext uri="{BB962C8B-B14F-4D97-AF65-F5344CB8AC3E}">
        <p14:creationId xmlns:p14="http://schemas.microsoft.com/office/powerpoint/2010/main" val="4054127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D065B3-C936-D14E-A5C3-ADF7EF7DF2DB}" type="slidenum">
              <a:rPr lang="en-US" smtClean="0"/>
              <a:t>4</a:t>
            </a:fld>
            <a:endParaRPr lang="en-US"/>
          </a:p>
        </p:txBody>
      </p:sp>
    </p:spTree>
    <p:extLst>
      <p:ext uri="{BB962C8B-B14F-4D97-AF65-F5344CB8AC3E}">
        <p14:creationId xmlns:p14="http://schemas.microsoft.com/office/powerpoint/2010/main" val="3310947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D065B3-C936-D14E-A5C3-ADF7EF7DF2DB}" type="slidenum">
              <a:rPr lang="en-US" smtClean="0"/>
              <a:t>6</a:t>
            </a:fld>
            <a:endParaRPr lang="en-US"/>
          </a:p>
        </p:txBody>
      </p:sp>
    </p:spTree>
    <p:extLst>
      <p:ext uri="{BB962C8B-B14F-4D97-AF65-F5344CB8AC3E}">
        <p14:creationId xmlns:p14="http://schemas.microsoft.com/office/powerpoint/2010/main" val="622726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065B3-C936-D14E-A5C3-ADF7EF7DF2DB}" type="slidenum">
              <a:rPr lang="en-US" smtClean="0"/>
              <a:t>7</a:t>
            </a:fld>
            <a:endParaRPr lang="en-US"/>
          </a:p>
        </p:txBody>
      </p:sp>
    </p:spTree>
    <p:extLst>
      <p:ext uri="{BB962C8B-B14F-4D97-AF65-F5344CB8AC3E}">
        <p14:creationId xmlns:p14="http://schemas.microsoft.com/office/powerpoint/2010/main" val="3812231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D065B3-C936-D14E-A5C3-ADF7EF7DF2DB}" type="slidenum">
              <a:rPr lang="en-US" smtClean="0"/>
              <a:t>16</a:t>
            </a:fld>
            <a:endParaRPr lang="en-US"/>
          </a:p>
        </p:txBody>
      </p:sp>
    </p:spTree>
    <p:extLst>
      <p:ext uri="{BB962C8B-B14F-4D97-AF65-F5344CB8AC3E}">
        <p14:creationId xmlns:p14="http://schemas.microsoft.com/office/powerpoint/2010/main" val="3327839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Movement and Voice (Linklater)</a:t>
            </a:r>
          </a:p>
          <a:p>
            <a:r>
              <a:rPr lang="en-GB" dirty="0" err="1"/>
              <a:t>Elchuk</a:t>
            </a:r>
            <a:r>
              <a:rPr lang="en-GB" dirty="0"/>
              <a:t>)</a:t>
            </a:r>
          </a:p>
        </p:txBody>
      </p:sp>
      <p:sp>
        <p:nvSpPr>
          <p:cNvPr id="4" name="Slide Number Placeholder 3"/>
          <p:cNvSpPr>
            <a:spLocks noGrp="1"/>
          </p:cNvSpPr>
          <p:nvPr>
            <p:ph type="sldNum" sz="quarter" idx="5"/>
          </p:nvPr>
        </p:nvSpPr>
        <p:spPr/>
        <p:txBody>
          <a:bodyPr/>
          <a:lstStyle/>
          <a:p>
            <a:fld id="{D7D065B3-C936-D14E-A5C3-ADF7EF7DF2DB}" type="slidenum">
              <a:rPr lang="en-US" smtClean="0"/>
              <a:t>34</a:t>
            </a:fld>
            <a:endParaRPr lang="en-US"/>
          </a:p>
        </p:txBody>
      </p:sp>
    </p:spTree>
    <p:extLst>
      <p:ext uri="{BB962C8B-B14F-4D97-AF65-F5344CB8AC3E}">
        <p14:creationId xmlns:p14="http://schemas.microsoft.com/office/powerpoint/2010/main" val="4181679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5DFB0-4347-9268-7549-DF75F8EA897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A44EDEC-C325-8177-72BA-D37B0A9339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7F20BF-48AC-A833-A4F6-CFFABDB17E6D}"/>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5" name="Footer Placeholder 4">
            <a:extLst>
              <a:ext uri="{FF2B5EF4-FFF2-40B4-BE49-F238E27FC236}">
                <a16:creationId xmlns:a16="http://schemas.microsoft.com/office/drawing/2014/main" id="{23F2388C-843A-9F27-EA8A-57CEB7FC2C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CC4199-151F-F819-EBFD-DFB3222490C7}"/>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2199507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5DDCA-1F45-9070-3651-E5136765DCB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4386A6-4E06-E980-2CFD-8494142D02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E0CCC3-ECAF-FA4B-FA1B-AA047A074204}"/>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5" name="Footer Placeholder 4">
            <a:extLst>
              <a:ext uri="{FF2B5EF4-FFF2-40B4-BE49-F238E27FC236}">
                <a16:creationId xmlns:a16="http://schemas.microsoft.com/office/drawing/2014/main" id="{05C0EE02-6707-D40F-20AD-A734F55AD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AE7E88-E8E3-B552-96E4-90C36A1B9468}"/>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3997506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8E1FE-95AF-1B26-B85C-46339F71E88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CB8D24F-A8AC-58C1-4208-195BD93FA5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CC2DE1-1D50-B642-C377-26D38F362AD7}"/>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5" name="Footer Placeholder 4">
            <a:extLst>
              <a:ext uri="{FF2B5EF4-FFF2-40B4-BE49-F238E27FC236}">
                <a16:creationId xmlns:a16="http://schemas.microsoft.com/office/drawing/2014/main" id="{3B86B681-BC59-2782-7509-9CB278361A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C7D416-D12D-C159-1BD5-6E607E27907F}"/>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2941497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249B-9B8E-31C7-2005-B1CF48359E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D706DC-326C-843E-6F92-E000BE41A28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91AD10C-0D01-690F-28B7-9F0C8B9C75A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78FDD29-DF44-E36E-8A48-50B72BD88586}"/>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6" name="Footer Placeholder 5">
            <a:extLst>
              <a:ext uri="{FF2B5EF4-FFF2-40B4-BE49-F238E27FC236}">
                <a16:creationId xmlns:a16="http://schemas.microsoft.com/office/drawing/2014/main" id="{B81CAD84-4EDB-833E-B459-2F0405526D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BC5FF2-3FC5-11D6-5CCF-72647A0F9624}"/>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2345126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A8FA7-263F-6C4E-940D-F339C13B1C2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4D9B0E4-2425-7E63-B303-A616DCFA32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A9DC16-8981-12DA-5566-39764099227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73BE811-F954-1570-588D-A76B1D441C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67DF9D-7070-3FC1-6786-207E431BE0C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9308B63-FAEF-79CA-5DA4-B623E7D8EB9E}"/>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8" name="Footer Placeholder 7">
            <a:extLst>
              <a:ext uri="{FF2B5EF4-FFF2-40B4-BE49-F238E27FC236}">
                <a16:creationId xmlns:a16="http://schemas.microsoft.com/office/drawing/2014/main" id="{F1BD848E-5A56-F979-CC35-FF9E60ACE3E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8D2455F-E639-9CF9-AF82-A93216994D0E}"/>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1227655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9DF7D-9851-5FAD-B7DA-8338573CB0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B3E9E7C-0B06-B70F-C2D2-50C1C352E9F1}"/>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4" name="Footer Placeholder 3">
            <a:extLst>
              <a:ext uri="{FF2B5EF4-FFF2-40B4-BE49-F238E27FC236}">
                <a16:creationId xmlns:a16="http://schemas.microsoft.com/office/drawing/2014/main" id="{22D468D2-FD88-13C4-684B-DC80848EDA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D77701F-0EAF-9014-ABA9-C675B1AE4D2E}"/>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3602483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209400-BBBE-83AE-28F1-E548DBDBAE94}"/>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3" name="Footer Placeholder 2">
            <a:extLst>
              <a:ext uri="{FF2B5EF4-FFF2-40B4-BE49-F238E27FC236}">
                <a16:creationId xmlns:a16="http://schemas.microsoft.com/office/drawing/2014/main" id="{E6D3D0E6-4FE3-1783-FB78-04F4DCFD1D4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DEA7DC-E935-CBF0-951E-18A714C76E1A}"/>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1100295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7EB84-AABE-8280-8209-539B366FEB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01F7E1-3284-8A18-7849-220DFB8BFD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C9D5F8-4E7A-7FBB-7E32-DEBEA322A7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A4ACDC-A897-6931-89F2-D60ED6CFB565}"/>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6" name="Footer Placeholder 5">
            <a:extLst>
              <a:ext uri="{FF2B5EF4-FFF2-40B4-BE49-F238E27FC236}">
                <a16:creationId xmlns:a16="http://schemas.microsoft.com/office/drawing/2014/main" id="{B822BE44-5558-19BF-1A7E-80DF981EF2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1FA9D1-E6C1-3071-07C0-D69F1E2DCC93}"/>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1744865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2E352-E6CF-61B5-14DD-DBEA81765C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61877BF-F95C-F0CF-DFB0-01BAB397C2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6A2D963-E0FC-64EA-5252-6CB082A7E2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4E2704-AC6A-E9FE-D33E-39D07E621A04}"/>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6" name="Footer Placeholder 5">
            <a:extLst>
              <a:ext uri="{FF2B5EF4-FFF2-40B4-BE49-F238E27FC236}">
                <a16:creationId xmlns:a16="http://schemas.microsoft.com/office/drawing/2014/main" id="{EC8C9FBC-BC5F-1AAE-D636-BFE94F75FA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D464C8-E8EB-DC59-779B-A1671B5A2CB4}"/>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604764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06321-4BF8-7285-2279-BFB60EC55CC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0A58E7-EC28-1FD4-32DC-A30EF0FF80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955F28-2ADE-F6A9-4AD7-3D4FFD70A310}"/>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5" name="Footer Placeholder 4">
            <a:extLst>
              <a:ext uri="{FF2B5EF4-FFF2-40B4-BE49-F238E27FC236}">
                <a16:creationId xmlns:a16="http://schemas.microsoft.com/office/drawing/2014/main" id="{C5FF730B-D84F-56C7-47B0-2E96209897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FB4F94-A0E3-47F3-7BFA-0E4D49B5E113}"/>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1931393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3983FD-2E8A-C21F-A4B4-1FA3F81D5F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FE50F2F-B51A-9F06-4730-9C95CDA2905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E681AD-6D27-9FF5-1ADE-8F9A3DCD9186}"/>
              </a:ext>
            </a:extLst>
          </p:cNvPr>
          <p:cNvSpPr>
            <a:spLocks noGrp="1"/>
          </p:cNvSpPr>
          <p:nvPr>
            <p:ph type="dt" sz="half" idx="10"/>
          </p:nvPr>
        </p:nvSpPr>
        <p:spPr/>
        <p:txBody>
          <a:bodyPr/>
          <a:lstStyle/>
          <a:p>
            <a:fld id="{C2A3FFFD-DDE7-D444-8EA6-C6080F3A5852}" type="datetimeFigureOut">
              <a:rPr lang="en-US" smtClean="0"/>
              <a:t>3/26/25</a:t>
            </a:fld>
            <a:endParaRPr lang="en-US"/>
          </a:p>
        </p:txBody>
      </p:sp>
      <p:sp>
        <p:nvSpPr>
          <p:cNvPr id="5" name="Footer Placeholder 4">
            <a:extLst>
              <a:ext uri="{FF2B5EF4-FFF2-40B4-BE49-F238E27FC236}">
                <a16:creationId xmlns:a16="http://schemas.microsoft.com/office/drawing/2014/main" id="{8990A3DC-BFBE-C35D-534F-5E83B28EBD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F85DB-BB6D-85C8-48B8-F6EA9D03CDF1}"/>
              </a:ext>
            </a:extLst>
          </p:cNvPr>
          <p:cNvSpPr>
            <a:spLocks noGrp="1"/>
          </p:cNvSpPr>
          <p:nvPr>
            <p:ph type="sldNum" sz="quarter" idx="12"/>
          </p:nvPr>
        </p:nvSpPr>
        <p:spPr/>
        <p:txBody>
          <a:bodyPr/>
          <a:lstStyle/>
          <a:p>
            <a:fld id="{D3E6261E-1115-C543-805A-8187C631D554}" type="slidenum">
              <a:rPr lang="en-US" smtClean="0"/>
              <a:t>‹#›</a:t>
            </a:fld>
            <a:endParaRPr lang="en-US"/>
          </a:p>
        </p:txBody>
      </p:sp>
    </p:spTree>
    <p:extLst>
      <p:ext uri="{BB962C8B-B14F-4D97-AF65-F5344CB8AC3E}">
        <p14:creationId xmlns:p14="http://schemas.microsoft.com/office/powerpoint/2010/main" val="1250956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BEB362-AAE7-3EA5-3A12-F80BA2879E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EC3BBFE-F2EF-7A03-FEF8-40EA6AC49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14E09D-C768-01F0-7699-7CB8259750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A3FFFD-DDE7-D444-8EA6-C6080F3A5852}" type="datetimeFigureOut">
              <a:rPr lang="en-US" smtClean="0"/>
              <a:t>3/26/25</a:t>
            </a:fld>
            <a:endParaRPr lang="en-US"/>
          </a:p>
        </p:txBody>
      </p:sp>
      <p:sp>
        <p:nvSpPr>
          <p:cNvPr id="5" name="Footer Placeholder 4">
            <a:extLst>
              <a:ext uri="{FF2B5EF4-FFF2-40B4-BE49-F238E27FC236}">
                <a16:creationId xmlns:a16="http://schemas.microsoft.com/office/drawing/2014/main" id="{DD0AD361-3716-65B5-19F0-C94DCED5E2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2973798-8F4E-7BE2-EBC6-2813A7C353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E6261E-1115-C543-805A-8187C631D554}" type="slidenum">
              <a:rPr lang="en-US" smtClean="0"/>
              <a:t>‹#›</a:t>
            </a:fld>
            <a:endParaRPr lang="en-US"/>
          </a:p>
        </p:txBody>
      </p:sp>
    </p:spTree>
    <p:extLst>
      <p:ext uri="{BB962C8B-B14F-4D97-AF65-F5344CB8AC3E}">
        <p14:creationId xmlns:p14="http://schemas.microsoft.com/office/powerpoint/2010/main" val="11076940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www.medicalnewstoday.com/articles/body-doubling-adhd"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ism.org/images/images/Equity-ISM-MU-Dignity-in-Study-report.pdf" TargetMode="External"/><Relationship Id="rId2" Type="http://schemas.openxmlformats.org/officeDocument/2006/relationships/hyperlink" Target="https://www.medicalnewstoday.com/articles/body-doubling-adhd"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D8299-9CBE-B194-161D-71B00D6277D1}"/>
              </a:ext>
            </a:extLst>
          </p:cNvPr>
          <p:cNvSpPr>
            <a:spLocks noGrp="1"/>
          </p:cNvSpPr>
          <p:nvPr>
            <p:ph type="ctrTitle"/>
          </p:nvPr>
        </p:nvSpPr>
        <p:spPr>
          <a:xfrm>
            <a:off x="838200" y="451381"/>
            <a:ext cx="10512552" cy="4066540"/>
          </a:xfrm>
        </p:spPr>
        <p:txBody>
          <a:bodyPr anchor="b">
            <a:normAutofit/>
          </a:bodyPr>
          <a:lstStyle/>
          <a:p>
            <a:pPr algn="l"/>
            <a:r>
              <a:rPr lang="en-US" sz="6600" dirty="0"/>
              <a:t>A modern study of acting through song.</a:t>
            </a:r>
            <a:br>
              <a:rPr lang="en-US" sz="6600" dirty="0"/>
            </a:br>
            <a:br>
              <a:rPr lang="en-US" sz="6600" dirty="0"/>
            </a:br>
            <a:r>
              <a:rPr lang="en-US" sz="6600" dirty="0"/>
              <a:t>A document analysis</a:t>
            </a:r>
          </a:p>
        </p:txBody>
      </p:sp>
      <p:sp>
        <p:nvSpPr>
          <p:cNvPr id="3" name="Subtitle 2">
            <a:extLst>
              <a:ext uri="{FF2B5EF4-FFF2-40B4-BE49-F238E27FC236}">
                <a16:creationId xmlns:a16="http://schemas.microsoft.com/office/drawing/2014/main" id="{EDFB87E5-3F63-272B-A049-20F2A3F6017F}"/>
              </a:ext>
            </a:extLst>
          </p:cNvPr>
          <p:cNvSpPr>
            <a:spLocks noGrp="1"/>
          </p:cNvSpPr>
          <p:nvPr>
            <p:ph type="subTitle" idx="1"/>
          </p:nvPr>
        </p:nvSpPr>
        <p:spPr>
          <a:xfrm>
            <a:off x="838199" y="4983276"/>
            <a:ext cx="10512552" cy="1126680"/>
          </a:xfrm>
        </p:spPr>
        <p:txBody>
          <a:bodyPr>
            <a:normAutofit fontScale="70000" lnSpcReduction="20000"/>
          </a:bodyPr>
          <a:lstStyle/>
          <a:p>
            <a:pPr algn="l"/>
            <a:r>
              <a:rPr lang="en-US" dirty="0"/>
              <a:t>Lydia Froud – 1921124 – BMPF 7010</a:t>
            </a:r>
          </a:p>
          <a:p>
            <a:pPr algn="l"/>
            <a:endParaRPr lang="en-US" dirty="0"/>
          </a:p>
          <a:p>
            <a:pPr algn="l"/>
            <a:r>
              <a:rPr lang="en-US" i="1" dirty="0"/>
              <a:t>28</a:t>
            </a:r>
            <a:r>
              <a:rPr lang="en-US" i="1" baseline="30000" dirty="0"/>
              <a:t>th</a:t>
            </a:r>
            <a:r>
              <a:rPr lang="en-US" i="1" dirty="0"/>
              <a:t> March 2025 @ 3pm.</a:t>
            </a:r>
            <a:br>
              <a:rPr lang="en-US" dirty="0"/>
            </a:br>
            <a:endParaRPr lang="en-US" dirty="0"/>
          </a:p>
        </p:txBody>
      </p:sp>
      <p:sp>
        <p:nvSpPr>
          <p:cNvPr id="28"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421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1000"/>
                                        <p:tgtEl>
                                          <p:spTgt spid="3">
                                            <p:txEl>
                                              <p:pRg st="2" end="2"/>
                                            </p:txEl>
                                          </p:spTgt>
                                        </p:tgtEl>
                                      </p:cBhvr>
                                    </p:animEffect>
                                  </p:childTnLst>
                                </p:cTn>
                              </p:par>
                              <p:par>
                                <p:cTn id="11" presetID="10" presetClass="entr" presetSubtype="0" fill="hold" grpId="0" nodeType="withEffect">
                                  <p:stCondLst>
                                    <p:cond delay="500"/>
                                  </p:stCondLst>
                                  <p:iterate type="wd">
                                    <p:tmPct val="15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F54E2-5E18-C489-746A-142F1CAA1C1F}"/>
              </a:ext>
            </a:extLst>
          </p:cNvPr>
          <p:cNvSpPr>
            <a:spLocks noGrp="1"/>
          </p:cNvSpPr>
          <p:nvPr>
            <p:ph type="title"/>
          </p:nvPr>
        </p:nvSpPr>
        <p:spPr>
          <a:xfrm>
            <a:off x="2281683" y="247129"/>
            <a:ext cx="3295172" cy="1434415"/>
          </a:xfrm>
        </p:spPr>
        <p:txBody>
          <a:bodyPr vert="horz" lIns="91440" tIns="45720" rIns="91440" bIns="45720" rtlCol="0" anchor="b">
            <a:normAutofit/>
          </a:bodyPr>
          <a:lstStyle/>
          <a:p>
            <a:r>
              <a:rPr lang="en-US" sz="5400" dirty="0"/>
              <a:t>About me</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66F7B13-39FC-91EC-E289-438878757698}"/>
              </a:ext>
            </a:extLst>
          </p:cNvPr>
          <p:cNvSpPr txBox="1"/>
          <p:nvPr/>
        </p:nvSpPr>
        <p:spPr>
          <a:xfrm>
            <a:off x="572493" y="2738828"/>
            <a:ext cx="6713552" cy="4119172"/>
          </a:xfrm>
          <a:prstGeom prst="rect">
            <a:avLst/>
          </a:prstGeom>
        </p:spPr>
        <p:txBody>
          <a:bodyPr vert="horz" lIns="91440" tIns="45720" rIns="91440" bIns="45720" rtlCol="0" anchor="t">
            <a:normAutofit/>
          </a:bodyPr>
          <a:lstStyle/>
          <a:p>
            <a:pPr marL="285750" indent="-228600" algn="ctr">
              <a:lnSpc>
                <a:spcPct val="90000"/>
              </a:lnSpc>
              <a:spcAft>
                <a:spcPts val="600"/>
              </a:spcAft>
              <a:buFont typeface="Arial" panose="020B0604020202020204" pitchFamily="34" charset="0"/>
              <a:buChar char="•"/>
            </a:pPr>
            <a:r>
              <a:rPr lang="en-US" sz="2200" dirty="0"/>
              <a:t>Former musical theatre performer</a:t>
            </a:r>
            <a:br>
              <a:rPr lang="en-US" sz="2200" dirty="0"/>
            </a:br>
            <a:endParaRPr lang="en-US" sz="2200" dirty="0"/>
          </a:p>
          <a:p>
            <a:pPr marL="285750" indent="-228600" algn="ctr">
              <a:lnSpc>
                <a:spcPct val="90000"/>
              </a:lnSpc>
              <a:spcAft>
                <a:spcPts val="600"/>
              </a:spcAft>
              <a:buFont typeface="Arial" panose="020B0604020202020204" pitchFamily="34" charset="0"/>
              <a:buChar char="•"/>
            </a:pPr>
            <a:r>
              <a:rPr lang="en-US" sz="2200" dirty="0"/>
              <a:t>Started singing voice teaching in 2018</a:t>
            </a:r>
          </a:p>
          <a:p>
            <a:pPr marL="285750" indent="-228600" algn="ctr">
              <a:lnSpc>
                <a:spcPct val="90000"/>
              </a:lnSpc>
              <a:spcAft>
                <a:spcPts val="600"/>
              </a:spcAft>
              <a:buFont typeface="Arial" panose="020B0604020202020204" pitchFamily="34" charset="0"/>
              <a:buChar char="•"/>
            </a:pPr>
            <a:endParaRPr lang="en-US" sz="2200" dirty="0"/>
          </a:p>
          <a:p>
            <a:pPr marL="285750" indent="-228600" algn="ctr">
              <a:lnSpc>
                <a:spcPct val="90000"/>
              </a:lnSpc>
              <a:spcAft>
                <a:spcPts val="600"/>
              </a:spcAft>
              <a:buFont typeface="Arial" panose="020B0604020202020204" pitchFamily="34" charset="0"/>
              <a:buChar char="•"/>
            </a:pPr>
            <a:r>
              <a:rPr lang="en-US" sz="2200" dirty="0"/>
              <a:t>Peripatetic Singing Teacher</a:t>
            </a:r>
          </a:p>
          <a:p>
            <a:pPr marL="285750" indent="-228600" algn="ctr">
              <a:lnSpc>
                <a:spcPct val="90000"/>
              </a:lnSpc>
              <a:spcAft>
                <a:spcPts val="600"/>
              </a:spcAft>
              <a:buFont typeface="Arial" panose="020B0604020202020204" pitchFamily="34" charset="0"/>
              <a:buChar char="•"/>
            </a:pPr>
            <a:endParaRPr lang="en-US" sz="2200" dirty="0"/>
          </a:p>
          <a:p>
            <a:pPr marL="285750" indent="-228600" algn="ctr">
              <a:lnSpc>
                <a:spcPct val="90000"/>
              </a:lnSpc>
              <a:spcAft>
                <a:spcPts val="600"/>
              </a:spcAft>
              <a:buFont typeface="Arial" panose="020B0604020202020204" pitchFamily="34" charset="0"/>
              <a:buChar char="•"/>
            </a:pPr>
            <a:r>
              <a:rPr lang="en-US" sz="2200" dirty="0"/>
              <a:t>Run my own singing school since 2021</a:t>
            </a:r>
          </a:p>
          <a:p>
            <a:pPr marL="285750" indent="-228600" algn="ctr">
              <a:lnSpc>
                <a:spcPct val="90000"/>
              </a:lnSpc>
              <a:spcAft>
                <a:spcPts val="600"/>
              </a:spcAft>
              <a:buFont typeface="Arial" panose="020B0604020202020204" pitchFamily="34" charset="0"/>
              <a:buChar char="•"/>
            </a:pPr>
            <a:endParaRPr lang="en-US" sz="2200" dirty="0"/>
          </a:p>
        </p:txBody>
      </p:sp>
      <p:pic>
        <p:nvPicPr>
          <p:cNvPr id="5" name="Content Placeholder 4" descr="A person sitting at a piano&#10;&#10;Description automatically generated">
            <a:extLst>
              <a:ext uri="{FF2B5EF4-FFF2-40B4-BE49-F238E27FC236}">
                <a16:creationId xmlns:a16="http://schemas.microsoft.com/office/drawing/2014/main" id="{D32EDDEF-04D4-FEA3-B9F4-1251FBA4B282}"/>
              </a:ext>
            </a:extLst>
          </p:cNvPr>
          <p:cNvPicPr>
            <a:picLocks noGrp="1" noChangeAspect="1"/>
          </p:cNvPicPr>
          <p:nvPr>
            <p:ph idx="1"/>
          </p:nvPr>
        </p:nvPicPr>
        <p:blipFill>
          <a:blip r:embed="rId3"/>
          <a:srcRect r="1" b="22042"/>
          <a:stretch/>
        </p:blipFill>
        <p:spPr>
          <a:xfrm>
            <a:off x="7678443" y="2093976"/>
            <a:ext cx="3941064" cy="4096512"/>
          </a:xfrm>
          <a:prstGeom prst="rect">
            <a:avLst/>
          </a:prstGeom>
        </p:spPr>
      </p:pic>
    </p:spTree>
    <p:extLst>
      <p:ext uri="{BB962C8B-B14F-4D97-AF65-F5344CB8AC3E}">
        <p14:creationId xmlns:p14="http://schemas.microsoft.com/office/powerpoint/2010/main" val="2730526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B70E2A-DFA4-97CF-3A78-1AFA132B771F}"/>
              </a:ext>
            </a:extLst>
          </p:cNvPr>
          <p:cNvSpPr>
            <a:spLocks noGrp="1"/>
          </p:cNvSpPr>
          <p:nvPr>
            <p:ph type="title"/>
          </p:nvPr>
        </p:nvSpPr>
        <p:spPr>
          <a:xfrm>
            <a:off x="635000" y="640823"/>
            <a:ext cx="3418659" cy="5583148"/>
          </a:xfrm>
        </p:spPr>
        <p:txBody>
          <a:bodyPr anchor="ctr">
            <a:normAutofit/>
          </a:bodyPr>
          <a:lstStyle/>
          <a:p>
            <a:r>
              <a:rPr lang="en-US" sz="5400" b="1" dirty="0"/>
              <a:t>Overview</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36CB1E-9FD7-D0C5-DC97-F0F61232E77E}"/>
              </a:ext>
            </a:extLst>
          </p:cNvPr>
          <p:cNvGraphicFramePr>
            <a:graphicFrameLocks noGrp="1"/>
          </p:cNvGraphicFramePr>
          <p:nvPr>
            <p:ph idx="1"/>
            <p:extLst>
              <p:ext uri="{D42A27DB-BD31-4B8C-83A1-F6EECF244321}">
                <p14:modId xmlns:p14="http://schemas.microsoft.com/office/powerpoint/2010/main" val="22146081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9694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9D6EE29-A4C4-8B65-7EA1-0E17E5DB14FE}"/>
              </a:ext>
            </a:extLst>
          </p:cNvPr>
          <p:cNvSpPr>
            <a:spLocks noGrp="1"/>
          </p:cNvSpPr>
          <p:nvPr>
            <p:ph type="title"/>
          </p:nvPr>
        </p:nvSpPr>
        <p:spPr>
          <a:xfrm>
            <a:off x="838200" y="713312"/>
            <a:ext cx="4038600" cy="5431376"/>
          </a:xfrm>
        </p:spPr>
        <p:txBody>
          <a:bodyPr>
            <a:normAutofit/>
          </a:bodyPr>
          <a:lstStyle/>
          <a:p>
            <a:r>
              <a:rPr lang="en-US" dirty="0"/>
              <a:t>Background and Context</a:t>
            </a:r>
          </a:p>
        </p:txBody>
      </p:sp>
      <p:sp>
        <p:nvSpPr>
          <p:cNvPr id="3" name="Content Placeholder 2">
            <a:extLst>
              <a:ext uri="{FF2B5EF4-FFF2-40B4-BE49-F238E27FC236}">
                <a16:creationId xmlns:a16="http://schemas.microsoft.com/office/drawing/2014/main" id="{4380136A-AB7D-4F45-BA31-D3EA5C816CFC}"/>
              </a:ext>
            </a:extLst>
          </p:cNvPr>
          <p:cNvSpPr>
            <a:spLocks noGrp="1"/>
          </p:cNvSpPr>
          <p:nvPr>
            <p:ph idx="1"/>
          </p:nvPr>
        </p:nvSpPr>
        <p:spPr>
          <a:xfrm>
            <a:off x="6050932" y="713312"/>
            <a:ext cx="5257801" cy="5431376"/>
          </a:xfrm>
        </p:spPr>
        <p:txBody>
          <a:bodyPr anchor="ctr">
            <a:normAutofit/>
          </a:bodyPr>
          <a:lstStyle/>
          <a:p>
            <a:pPr marL="0" indent="0">
              <a:lnSpc>
                <a:spcPct val="150000"/>
              </a:lnSpc>
              <a:buNone/>
            </a:pPr>
            <a:endParaRPr lang="en-US" sz="2000" dirty="0"/>
          </a:p>
          <a:p>
            <a:pPr>
              <a:lnSpc>
                <a:spcPct val="150000"/>
              </a:lnSpc>
            </a:pPr>
            <a:r>
              <a:rPr lang="en-US" sz="2000" dirty="0"/>
              <a:t>Reasons for choosing this project</a:t>
            </a:r>
          </a:p>
          <a:p>
            <a:pPr>
              <a:lnSpc>
                <a:spcPct val="150000"/>
              </a:lnSpc>
            </a:pPr>
            <a:r>
              <a:rPr lang="en-US" sz="2000" dirty="0"/>
              <a:t>No clear consensus on what to teach.</a:t>
            </a:r>
          </a:p>
          <a:p>
            <a:pPr>
              <a:lnSpc>
                <a:spcPct val="150000"/>
              </a:lnSpc>
            </a:pPr>
            <a:r>
              <a:rPr lang="en-US" sz="2000" dirty="0"/>
              <a:t>Theoretical &amp; practical-knowledge gap </a:t>
            </a:r>
            <a:br>
              <a:rPr lang="en-US" sz="2000" dirty="0"/>
            </a:br>
            <a:r>
              <a:rPr lang="en-US" sz="2000" dirty="0"/>
              <a:t>(Jacobs, 2011; Miles, 2017)</a:t>
            </a:r>
          </a:p>
          <a:p>
            <a:pPr>
              <a:lnSpc>
                <a:spcPct val="150000"/>
              </a:lnSpc>
            </a:pPr>
            <a:r>
              <a:rPr lang="en-US" sz="2000" dirty="0"/>
              <a:t>Ethically, how should singing voice teachers approach emotion?</a:t>
            </a:r>
          </a:p>
          <a:p>
            <a:pPr marL="0" indent="0">
              <a:buNone/>
            </a:pPr>
            <a:endParaRPr lang="en-US" sz="2000" dirty="0"/>
          </a:p>
        </p:txBody>
      </p:sp>
    </p:spTree>
    <p:extLst>
      <p:ext uri="{BB962C8B-B14F-4D97-AF65-F5344CB8AC3E}">
        <p14:creationId xmlns:p14="http://schemas.microsoft.com/office/powerpoint/2010/main" val="3835285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660C813-2AB1-FC17-BE8A-C26B37DF1076}"/>
              </a:ext>
            </a:extLst>
          </p:cNvPr>
          <p:cNvSpPr>
            <a:spLocks noGrp="1"/>
          </p:cNvSpPr>
          <p:nvPr>
            <p:ph idx="1"/>
          </p:nvPr>
        </p:nvSpPr>
        <p:spPr>
          <a:xfrm>
            <a:off x="1156996" y="1793350"/>
            <a:ext cx="10196804" cy="4351338"/>
          </a:xfrm>
        </p:spPr>
        <p:txBody>
          <a:bodyPr>
            <a:normAutofit fontScale="92500" lnSpcReduction="20000"/>
          </a:bodyPr>
          <a:lstStyle/>
          <a:p>
            <a:pPr marL="0" indent="0">
              <a:buNone/>
            </a:pPr>
            <a:endParaRPr lang="en-US" sz="2200" dirty="0"/>
          </a:p>
          <a:p>
            <a:pPr marL="0" indent="0">
              <a:buNone/>
            </a:pPr>
            <a:r>
              <a:rPr lang="en-US" sz="2200" b="1" dirty="0"/>
              <a:t>A study of drama schools found 42% of respondents were harassed, bullied, discriminated against, or abused by a permanent staff member whilst enrolled as a student. </a:t>
            </a:r>
          </a:p>
          <a:p>
            <a:pPr marL="0" indent="0">
              <a:buNone/>
            </a:pPr>
            <a:endParaRPr lang="en-US" sz="2200" dirty="0"/>
          </a:p>
          <a:p>
            <a:pPr marL="0" indent="0">
              <a:lnSpc>
                <a:spcPct val="160000"/>
              </a:lnSpc>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a:t>
            </a:r>
            <a:r>
              <a:rPr lang="en-GB" sz="2200" b="1" i="1" dirty="0">
                <a:effectLst/>
                <a:latin typeface="Calibri" panose="020F0502020204030204" pitchFamily="34" charset="0"/>
                <a:ea typeface="Calibri" panose="020F0502020204030204" pitchFamily="34" charset="0"/>
                <a:cs typeface="Times New Roman" panose="02020603050405020304" pitchFamily="18" charset="0"/>
              </a:rPr>
              <a:t>57%</a:t>
            </a:r>
            <a:r>
              <a:rPr lang="en-GB" sz="2200" i="1" dirty="0">
                <a:effectLst/>
                <a:latin typeface="Calibri" panose="020F0502020204030204" pitchFamily="34" charset="0"/>
                <a:ea typeface="Calibri" panose="020F0502020204030204" pitchFamily="34" charset="0"/>
                <a:cs typeface="Times New Roman" panose="02020603050405020304" pitchFamily="18" charset="0"/>
              </a:rPr>
              <a:t> reported experiencing inappropriate behaviour, </a:t>
            </a:r>
          </a:p>
          <a:p>
            <a:pPr marL="0" indent="0">
              <a:lnSpc>
                <a:spcPct val="160000"/>
              </a:lnSpc>
              <a:buNone/>
            </a:pPr>
            <a:r>
              <a:rPr lang="en-GB" sz="2200" b="1" i="1" dirty="0">
                <a:effectLst/>
                <a:latin typeface="Calibri" panose="020F0502020204030204" pitchFamily="34" charset="0"/>
                <a:ea typeface="Calibri" panose="020F0502020204030204" pitchFamily="34" charset="0"/>
                <a:cs typeface="Times New Roman" panose="02020603050405020304" pitchFamily="18" charset="0"/>
              </a:rPr>
              <a:t>42%</a:t>
            </a:r>
            <a:r>
              <a:rPr lang="en-GB" sz="2200" i="1" dirty="0">
                <a:effectLst/>
                <a:latin typeface="Calibri" panose="020F0502020204030204" pitchFamily="34" charset="0"/>
                <a:ea typeface="Calibri" panose="020F0502020204030204" pitchFamily="34" charset="0"/>
                <a:cs typeface="Times New Roman" panose="02020603050405020304" pitchFamily="18" charset="0"/>
              </a:rPr>
              <a:t> experienced bullying, </a:t>
            </a:r>
          </a:p>
          <a:p>
            <a:pPr marL="0" indent="0">
              <a:lnSpc>
                <a:spcPct val="160000"/>
              </a:lnSpc>
              <a:buNone/>
            </a:pPr>
            <a:r>
              <a:rPr lang="en-GB" sz="2200" b="1" i="1" dirty="0">
                <a:effectLst/>
                <a:latin typeface="Calibri" panose="020F0502020204030204" pitchFamily="34" charset="0"/>
                <a:ea typeface="Calibri" panose="020F0502020204030204" pitchFamily="34" charset="0"/>
                <a:cs typeface="Times New Roman" panose="02020603050405020304" pitchFamily="18" charset="0"/>
              </a:rPr>
              <a:t>36%</a:t>
            </a:r>
            <a:r>
              <a:rPr lang="en-GB" sz="2200" i="1" dirty="0">
                <a:effectLst/>
                <a:latin typeface="Calibri" panose="020F0502020204030204" pitchFamily="34" charset="0"/>
                <a:ea typeface="Calibri" panose="020F0502020204030204" pitchFamily="34" charset="0"/>
                <a:cs typeface="Times New Roman" panose="02020603050405020304" pitchFamily="18" charset="0"/>
              </a:rPr>
              <a:t> experienced gender discrimination, and </a:t>
            </a:r>
          </a:p>
          <a:p>
            <a:pPr marL="0" indent="0">
              <a:lnSpc>
                <a:spcPct val="160000"/>
              </a:lnSpc>
              <a:buNone/>
            </a:pPr>
            <a:r>
              <a:rPr lang="en-GB" sz="2200" b="1" i="1" dirty="0">
                <a:effectLst/>
                <a:latin typeface="Calibri" panose="020F0502020204030204" pitchFamily="34" charset="0"/>
                <a:ea typeface="Calibri" panose="020F0502020204030204" pitchFamily="34" charset="0"/>
                <a:cs typeface="Times New Roman" panose="02020603050405020304" pitchFamily="18" charset="0"/>
              </a:rPr>
              <a:t>27%</a:t>
            </a:r>
            <a:r>
              <a:rPr lang="en-GB" sz="2200" i="1" dirty="0">
                <a:effectLst/>
                <a:latin typeface="Calibri" panose="020F0502020204030204" pitchFamily="34" charset="0"/>
                <a:ea typeface="Calibri" panose="020F0502020204030204" pitchFamily="34" charset="0"/>
                <a:cs typeface="Times New Roman" panose="02020603050405020304" pitchFamily="18" charset="0"/>
              </a:rPr>
              <a:t> experienced sexual harassment</a:t>
            </a:r>
            <a:r>
              <a:rPr lang="en-GB" sz="2200" dirty="0">
                <a:effectLst/>
                <a:latin typeface="Calibri" panose="020F0502020204030204" pitchFamily="34" charset="0"/>
                <a:ea typeface="Calibri" panose="020F0502020204030204" pitchFamily="34" charset="0"/>
                <a:cs typeface="Times New Roman" panose="02020603050405020304" pitchFamily="18" charset="0"/>
              </a:rPr>
              <a:t>” (p.3)</a:t>
            </a:r>
          </a:p>
          <a:p>
            <a:pPr marL="0" indent="0">
              <a:buNone/>
            </a:pPr>
            <a:endParaRPr lang="en-US" sz="2200" dirty="0"/>
          </a:p>
          <a:p>
            <a:pPr marL="0" indent="0" algn="r">
              <a:buNone/>
            </a:pPr>
            <a:r>
              <a:rPr lang="en-US" sz="2200" i="1" dirty="0"/>
              <a:t>(Equity, ISM, and MU, 2018)</a:t>
            </a:r>
          </a:p>
          <a:p>
            <a:endParaRPr lang="en-GB" sz="2200" dirty="0"/>
          </a:p>
        </p:txBody>
      </p:sp>
      <p:sp>
        <p:nvSpPr>
          <p:cNvPr id="2" name="Title 1">
            <a:extLst>
              <a:ext uri="{FF2B5EF4-FFF2-40B4-BE49-F238E27FC236}">
                <a16:creationId xmlns:a16="http://schemas.microsoft.com/office/drawing/2014/main" id="{7A9991E4-E7DE-7C7D-2C36-17A1C40F3407}"/>
              </a:ext>
            </a:extLst>
          </p:cNvPr>
          <p:cNvSpPr>
            <a:spLocks noGrp="1"/>
          </p:cNvSpPr>
          <p:nvPr>
            <p:ph type="title"/>
          </p:nvPr>
        </p:nvSpPr>
        <p:spPr>
          <a:xfrm>
            <a:off x="838200" y="534672"/>
            <a:ext cx="7425907" cy="1202005"/>
          </a:xfrm>
        </p:spPr>
        <p:txBody>
          <a:bodyPr>
            <a:normAutofit/>
          </a:bodyPr>
          <a:lstStyle/>
          <a:p>
            <a:pPr algn="ctr"/>
            <a:r>
              <a:rPr lang="en-US" sz="3200" dirty="0"/>
              <a:t>Background and Context Continued…</a:t>
            </a:r>
          </a:p>
        </p:txBody>
      </p:sp>
    </p:spTree>
    <p:extLst>
      <p:ext uri="{BB962C8B-B14F-4D97-AF65-F5344CB8AC3E}">
        <p14:creationId xmlns:p14="http://schemas.microsoft.com/office/powerpoint/2010/main" val="4019814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21A69-B9FA-10C0-413C-E8991077E359}"/>
              </a:ext>
            </a:extLst>
          </p:cNvPr>
          <p:cNvSpPr>
            <a:spLocks noGrp="1"/>
          </p:cNvSpPr>
          <p:nvPr>
            <p:ph type="title"/>
          </p:nvPr>
        </p:nvSpPr>
        <p:spPr>
          <a:xfrm>
            <a:off x="838200" y="365125"/>
            <a:ext cx="10515600" cy="1325563"/>
          </a:xfrm>
        </p:spPr>
        <p:txBody>
          <a:bodyPr>
            <a:normAutofit/>
          </a:bodyPr>
          <a:lstStyle/>
          <a:p>
            <a:r>
              <a:rPr lang="en-US" sz="5400"/>
              <a:t>Aims &amp; objectives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B257EA-13ED-9959-CB8C-6714CC0D7F0D}"/>
              </a:ext>
            </a:extLst>
          </p:cNvPr>
          <p:cNvSpPr>
            <a:spLocks noGrp="1"/>
          </p:cNvSpPr>
          <p:nvPr>
            <p:ph idx="1"/>
          </p:nvPr>
        </p:nvSpPr>
        <p:spPr>
          <a:xfrm>
            <a:off x="838200" y="1929384"/>
            <a:ext cx="10515600" cy="4251960"/>
          </a:xfrm>
        </p:spPr>
        <p:txBody>
          <a:bodyPr>
            <a:normAutofit fontScale="85000" lnSpcReduction="20000"/>
          </a:bodyPr>
          <a:lstStyle/>
          <a:p>
            <a:pPr marL="0" indent="0">
              <a:buNone/>
            </a:pPr>
            <a:r>
              <a:rPr lang="en-US" sz="2200" b="1" dirty="0"/>
              <a:t>Aims</a:t>
            </a:r>
          </a:p>
          <a:p>
            <a:pPr lvl="1">
              <a:lnSpc>
                <a:spcPct val="160000"/>
              </a:lnSpc>
            </a:pPr>
            <a:r>
              <a:rPr lang="en-US" sz="2200" dirty="0"/>
              <a:t>Answer my research question</a:t>
            </a:r>
          </a:p>
          <a:p>
            <a:pPr lvl="1">
              <a:lnSpc>
                <a:spcPct val="160000"/>
              </a:lnSpc>
            </a:pPr>
            <a:r>
              <a:rPr lang="en-US" sz="2200" dirty="0"/>
              <a:t>Critically review recent literature</a:t>
            </a:r>
          </a:p>
          <a:p>
            <a:pPr lvl="1">
              <a:lnSpc>
                <a:spcPct val="160000"/>
              </a:lnSpc>
            </a:pPr>
            <a:r>
              <a:rPr lang="en-US" sz="2200" dirty="0"/>
              <a:t>Form an evidence-based understanding</a:t>
            </a:r>
            <a:br>
              <a:rPr lang="en-US" sz="2200" dirty="0"/>
            </a:br>
            <a:endParaRPr lang="en-US" sz="2200" dirty="0"/>
          </a:p>
          <a:p>
            <a:pPr marL="0" indent="0">
              <a:buNone/>
            </a:pPr>
            <a:r>
              <a:rPr lang="en-US" sz="2200" b="1" dirty="0"/>
              <a:t>Objectives</a:t>
            </a:r>
          </a:p>
          <a:p>
            <a:pPr lvl="1">
              <a:lnSpc>
                <a:spcPct val="150000"/>
              </a:lnSpc>
            </a:pPr>
            <a:r>
              <a:rPr lang="en-US" sz="2200" dirty="0"/>
              <a:t>Learn about current trends</a:t>
            </a:r>
          </a:p>
          <a:p>
            <a:pPr lvl="1">
              <a:lnSpc>
                <a:spcPct val="150000"/>
              </a:lnSpc>
            </a:pPr>
            <a:r>
              <a:rPr lang="en-US" sz="2200" dirty="0"/>
              <a:t>Understand subjective emotion experience</a:t>
            </a:r>
          </a:p>
          <a:p>
            <a:pPr lvl="1">
              <a:lnSpc>
                <a:spcPct val="150000"/>
              </a:lnSpc>
            </a:pPr>
            <a:r>
              <a:rPr lang="en-US" sz="2200" dirty="0"/>
              <a:t>Improve my own vocal pedagogy</a:t>
            </a:r>
          </a:p>
          <a:p>
            <a:pPr lvl="1">
              <a:lnSpc>
                <a:spcPct val="150000"/>
              </a:lnSpc>
            </a:pPr>
            <a:r>
              <a:rPr lang="en-US" sz="2200" dirty="0"/>
              <a:t>To develop expertise</a:t>
            </a:r>
          </a:p>
        </p:txBody>
      </p:sp>
    </p:spTree>
    <p:extLst>
      <p:ext uri="{BB962C8B-B14F-4D97-AF65-F5344CB8AC3E}">
        <p14:creationId xmlns:p14="http://schemas.microsoft.com/office/powerpoint/2010/main" val="359710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4455-1972-B276-C599-2CB039EDD50C}"/>
              </a:ext>
            </a:extLst>
          </p:cNvPr>
          <p:cNvSpPr>
            <a:spLocks noGrp="1"/>
          </p:cNvSpPr>
          <p:nvPr>
            <p:ph type="title"/>
          </p:nvPr>
        </p:nvSpPr>
        <p:spPr>
          <a:xfrm>
            <a:off x="838200" y="365125"/>
            <a:ext cx="3287233" cy="1325563"/>
          </a:xfrm>
        </p:spPr>
        <p:txBody>
          <a:bodyPr/>
          <a:lstStyle/>
          <a:p>
            <a:r>
              <a:rPr lang="en-US" dirty="0"/>
              <a:t>Ethics</a:t>
            </a:r>
          </a:p>
        </p:txBody>
      </p:sp>
      <p:graphicFrame>
        <p:nvGraphicFramePr>
          <p:cNvPr id="11" name="Content Placeholder 2">
            <a:extLst>
              <a:ext uri="{FF2B5EF4-FFF2-40B4-BE49-F238E27FC236}">
                <a16:creationId xmlns:a16="http://schemas.microsoft.com/office/drawing/2014/main" id="{56ACF183-0DB0-F669-D195-6C655C253660}"/>
              </a:ext>
            </a:extLst>
          </p:cNvPr>
          <p:cNvGraphicFramePr>
            <a:graphicFrameLocks noGrp="1"/>
          </p:cNvGraphicFramePr>
          <p:nvPr>
            <p:ph idx="1"/>
            <p:extLst>
              <p:ext uri="{D42A27DB-BD31-4B8C-83A1-F6EECF244321}">
                <p14:modId xmlns:p14="http://schemas.microsoft.com/office/powerpoint/2010/main" val="22213768"/>
              </p:ext>
            </p:extLst>
          </p:nvPr>
        </p:nvGraphicFramePr>
        <p:xfrm>
          <a:off x="303361" y="186612"/>
          <a:ext cx="7011839" cy="4471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5E39088-4221-8EFA-8CD1-16D80C0B006A}"/>
              </a:ext>
            </a:extLst>
          </p:cNvPr>
          <p:cNvSpPr txBox="1"/>
          <p:nvPr/>
        </p:nvSpPr>
        <p:spPr>
          <a:xfrm>
            <a:off x="6936370" y="3249552"/>
            <a:ext cx="4593265" cy="769441"/>
          </a:xfrm>
          <a:prstGeom prst="rect">
            <a:avLst/>
          </a:prstGeom>
          <a:noFill/>
        </p:spPr>
        <p:txBody>
          <a:bodyPr wrap="square" rtlCol="0">
            <a:spAutoFit/>
          </a:bodyPr>
          <a:lstStyle/>
          <a:p>
            <a:r>
              <a:rPr lang="en-GB" sz="4400" b="1" dirty="0">
                <a:latin typeface="+mj-lt"/>
              </a:rPr>
              <a:t>Insider</a:t>
            </a:r>
            <a:r>
              <a:rPr lang="en-GB" sz="4400" b="1" dirty="0"/>
              <a:t> </a:t>
            </a:r>
            <a:r>
              <a:rPr lang="en-GB" sz="4400" b="1" dirty="0">
                <a:latin typeface="+mj-lt"/>
              </a:rPr>
              <a:t>Research</a:t>
            </a:r>
          </a:p>
        </p:txBody>
      </p:sp>
      <p:sp>
        <p:nvSpPr>
          <p:cNvPr id="7" name="TextBox 6">
            <a:extLst>
              <a:ext uri="{FF2B5EF4-FFF2-40B4-BE49-F238E27FC236}">
                <a16:creationId xmlns:a16="http://schemas.microsoft.com/office/drawing/2014/main" id="{C5AE85E6-D784-907F-E60D-636457BB40B0}"/>
              </a:ext>
            </a:extLst>
          </p:cNvPr>
          <p:cNvSpPr txBox="1"/>
          <p:nvPr/>
        </p:nvSpPr>
        <p:spPr>
          <a:xfrm>
            <a:off x="7315200" y="4018993"/>
            <a:ext cx="4784318" cy="267765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t>Musical Theatre Graduate </a:t>
            </a:r>
            <a:br>
              <a:rPr lang="en-GB" sz="2000" dirty="0"/>
            </a:br>
            <a:endParaRPr lang="en-GB" sz="2000" dirty="0"/>
          </a:p>
          <a:p>
            <a:pPr marL="285750" indent="-285750">
              <a:lnSpc>
                <a:spcPct val="150000"/>
              </a:lnSpc>
              <a:buFont typeface="Arial" panose="020B0604020202020204" pitchFamily="34" charset="0"/>
              <a:buChar char="•"/>
            </a:pPr>
            <a:r>
              <a:rPr lang="en-GB" sz="2000" dirty="0"/>
              <a:t>Desensitised to the culture </a:t>
            </a:r>
            <a:r>
              <a:rPr lang="en-GB" sz="1600" dirty="0"/>
              <a:t>(</a:t>
            </a:r>
            <a:r>
              <a:rPr lang="en-GB" sz="1600" dirty="0" err="1"/>
              <a:t>Aguiler</a:t>
            </a:r>
            <a:r>
              <a:rPr lang="en-GB" sz="1600" dirty="0"/>
              <a:t>, 1981)</a:t>
            </a:r>
            <a:endParaRPr lang="en-GB" sz="2000" dirty="0"/>
          </a:p>
          <a:p>
            <a:pPr marL="285750" indent="-285750">
              <a:lnSpc>
                <a:spcPct val="150000"/>
              </a:lnSpc>
              <a:buFont typeface="Arial" panose="020B0604020202020204" pitchFamily="34" charset="0"/>
              <a:buChar char="•"/>
            </a:pPr>
            <a:endParaRPr lang="en-GB" sz="2000" dirty="0"/>
          </a:p>
          <a:p>
            <a:pPr marL="285750" indent="-285750">
              <a:lnSpc>
                <a:spcPct val="150000"/>
              </a:lnSpc>
              <a:buFont typeface="Arial" panose="020B0604020202020204" pitchFamily="34" charset="0"/>
              <a:buChar char="•"/>
            </a:pPr>
            <a:r>
              <a:rPr lang="en-GB" sz="2000" dirty="0"/>
              <a:t>Lacking Objectivity </a:t>
            </a:r>
            <a:r>
              <a:rPr lang="en-GB" sz="1600" dirty="0"/>
              <a:t>(</a:t>
            </a:r>
            <a:r>
              <a:rPr lang="en-GB" sz="1600" dirty="0" err="1"/>
              <a:t>DeLyser</a:t>
            </a:r>
            <a:r>
              <a:rPr lang="en-GB" sz="1600" dirty="0"/>
              <a:t>, 2001)</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55111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C5FA74-7456-D8B3-DCC1-94022FD8DCAA}"/>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8000" b="1" kern="1200" dirty="0">
                <a:solidFill>
                  <a:schemeClr val="tx1"/>
                </a:solidFill>
                <a:latin typeface="+mj-lt"/>
                <a:ea typeface="+mj-ea"/>
                <a:cs typeface="+mj-cs"/>
              </a:rPr>
              <a:t>Research Design</a:t>
            </a:r>
          </a:p>
        </p:txBody>
      </p:sp>
    </p:spTree>
    <p:extLst>
      <p:ext uri="{BB962C8B-B14F-4D97-AF65-F5344CB8AC3E}">
        <p14:creationId xmlns:p14="http://schemas.microsoft.com/office/powerpoint/2010/main" val="2941931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4">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EA8CF0DC-D23A-4CA2-8463-27F89928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a:extLst>
              <a:ext uri="{FF2B5EF4-FFF2-40B4-BE49-F238E27FC236}">
                <a16:creationId xmlns:a16="http://schemas.microsoft.com/office/drawing/2014/main" id="{B8A381C4-0C0D-491F-90D8-63CF760B4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5698">
            <a:off x="-195643" y="67946"/>
            <a:ext cx="6408310" cy="6912725"/>
          </a:xfrm>
          <a:custGeom>
            <a:avLst/>
            <a:gdLst>
              <a:gd name="connsiteX0" fmla="*/ 0 w 6408310"/>
              <a:gd name="connsiteY0" fmla="*/ 108934 h 6912725"/>
              <a:gd name="connsiteX1" fmla="*/ 1911522 w 6408310"/>
              <a:gd name="connsiteY1" fmla="*/ 0 h 6912725"/>
              <a:gd name="connsiteX2" fmla="*/ 1916026 w 6408310"/>
              <a:gd name="connsiteY2" fmla="*/ 4704 h 6912725"/>
              <a:gd name="connsiteX3" fmla="*/ 1911112 w 6408310"/>
              <a:gd name="connsiteY3" fmla="*/ 17418 h 6912725"/>
              <a:gd name="connsiteX4" fmla="*/ 1972871 w 6408310"/>
              <a:gd name="connsiteY4" fmla="*/ 72530 h 6912725"/>
              <a:gd name="connsiteX5" fmla="*/ 2069180 w 6408310"/>
              <a:gd name="connsiteY5" fmla="*/ 173199 h 6912725"/>
              <a:gd name="connsiteX6" fmla="*/ 2131569 w 6408310"/>
              <a:gd name="connsiteY6" fmla="*/ 227805 h 6912725"/>
              <a:gd name="connsiteX7" fmla="*/ 2162747 w 6408310"/>
              <a:gd name="connsiteY7" fmla="*/ 239714 h 6912725"/>
              <a:gd name="connsiteX8" fmla="*/ 2220499 w 6408310"/>
              <a:gd name="connsiteY8" fmla="*/ 289903 h 6912725"/>
              <a:gd name="connsiteX9" fmla="*/ 2381978 w 6408310"/>
              <a:gd name="connsiteY9" fmla="*/ 391093 h 6912725"/>
              <a:gd name="connsiteX10" fmla="*/ 2445910 w 6408310"/>
              <a:gd name="connsiteY10" fmla="*/ 463815 h 6912725"/>
              <a:gd name="connsiteX11" fmla="*/ 2531236 w 6408310"/>
              <a:gd name="connsiteY11" fmla="*/ 600817 h 6912725"/>
              <a:gd name="connsiteX12" fmla="*/ 2617149 w 6408310"/>
              <a:gd name="connsiteY12" fmla="*/ 703748 h 6912725"/>
              <a:gd name="connsiteX13" fmla="*/ 2650333 w 6408310"/>
              <a:gd name="connsiteY13" fmla="*/ 720900 h 6912725"/>
              <a:gd name="connsiteX14" fmla="*/ 2705541 w 6408310"/>
              <a:gd name="connsiteY14" fmla="*/ 750090 h 6912725"/>
              <a:gd name="connsiteX15" fmla="*/ 2757210 w 6408310"/>
              <a:gd name="connsiteY15" fmla="*/ 789489 h 6912725"/>
              <a:gd name="connsiteX16" fmla="*/ 2791660 w 6408310"/>
              <a:gd name="connsiteY16" fmla="*/ 816041 h 6912725"/>
              <a:gd name="connsiteX17" fmla="*/ 2840975 w 6408310"/>
              <a:gd name="connsiteY17" fmla="*/ 842225 h 6912725"/>
              <a:gd name="connsiteX18" fmla="*/ 2917970 w 6408310"/>
              <a:gd name="connsiteY18" fmla="*/ 879392 h 6912725"/>
              <a:gd name="connsiteX19" fmla="*/ 2957236 w 6408310"/>
              <a:gd name="connsiteY19" fmla="*/ 906835 h 6912725"/>
              <a:gd name="connsiteX20" fmla="*/ 3117215 w 6408310"/>
              <a:gd name="connsiteY20" fmla="*/ 1073714 h 6912725"/>
              <a:gd name="connsiteX21" fmla="*/ 3250958 w 6408310"/>
              <a:gd name="connsiteY21" fmla="*/ 1130397 h 6912725"/>
              <a:gd name="connsiteX22" fmla="*/ 3496717 w 6408310"/>
              <a:gd name="connsiteY22" fmla="*/ 1260412 h 6912725"/>
              <a:gd name="connsiteX23" fmla="*/ 3494992 w 6408310"/>
              <a:gd name="connsiteY23" fmla="*/ 1268283 h 6912725"/>
              <a:gd name="connsiteX24" fmla="*/ 3508993 w 6408310"/>
              <a:gd name="connsiteY24" fmla="*/ 1287737 h 6912725"/>
              <a:gd name="connsiteX25" fmla="*/ 3512115 w 6408310"/>
              <a:gd name="connsiteY25" fmla="*/ 1288544 h 6912725"/>
              <a:gd name="connsiteX26" fmla="*/ 3548697 w 6408310"/>
              <a:gd name="connsiteY26" fmla="*/ 1363739 h 6912725"/>
              <a:gd name="connsiteX27" fmla="*/ 3656567 w 6408310"/>
              <a:gd name="connsiteY27" fmla="*/ 1479533 h 6912725"/>
              <a:gd name="connsiteX28" fmla="*/ 3661987 w 6408310"/>
              <a:gd name="connsiteY28" fmla="*/ 1491779 h 6912725"/>
              <a:gd name="connsiteX29" fmla="*/ 3667389 w 6408310"/>
              <a:gd name="connsiteY29" fmla="*/ 1495409 h 6912725"/>
              <a:gd name="connsiteX30" fmla="*/ 3800461 w 6408310"/>
              <a:gd name="connsiteY30" fmla="*/ 1696689 h 6912725"/>
              <a:gd name="connsiteX31" fmla="*/ 3933737 w 6408310"/>
              <a:gd name="connsiteY31" fmla="*/ 1853325 h 6912725"/>
              <a:gd name="connsiteX32" fmla="*/ 3946446 w 6408310"/>
              <a:gd name="connsiteY32" fmla="*/ 1903446 h 6912725"/>
              <a:gd name="connsiteX33" fmla="*/ 3960581 w 6408310"/>
              <a:gd name="connsiteY33" fmla="*/ 1913244 h 6912725"/>
              <a:gd name="connsiteX34" fmla="*/ 4015111 w 6408310"/>
              <a:gd name="connsiteY34" fmla="*/ 1956512 h 6912725"/>
              <a:gd name="connsiteX35" fmla="*/ 4070740 w 6408310"/>
              <a:gd name="connsiteY35" fmla="*/ 1999693 h 6912725"/>
              <a:gd name="connsiteX36" fmla="*/ 4091495 w 6408310"/>
              <a:gd name="connsiteY36" fmla="*/ 2064313 h 6912725"/>
              <a:gd name="connsiteX37" fmla="*/ 4118353 w 6408310"/>
              <a:gd name="connsiteY37" fmla="*/ 2073901 h 6912725"/>
              <a:gd name="connsiteX38" fmla="*/ 4123293 w 6408310"/>
              <a:gd name="connsiteY38" fmla="*/ 2075261 h 6912725"/>
              <a:gd name="connsiteX39" fmla="*/ 4166582 w 6408310"/>
              <a:gd name="connsiteY39" fmla="*/ 2120685 h 6912725"/>
              <a:gd name="connsiteX40" fmla="*/ 4213721 w 6408310"/>
              <a:gd name="connsiteY40" fmla="*/ 2168493 h 6912725"/>
              <a:gd name="connsiteX41" fmla="*/ 4250795 w 6408310"/>
              <a:gd name="connsiteY41" fmla="*/ 2261746 h 6912725"/>
              <a:gd name="connsiteX42" fmla="*/ 4295408 w 6408310"/>
              <a:gd name="connsiteY42" fmla="*/ 2340515 h 6912725"/>
              <a:gd name="connsiteX43" fmla="*/ 4318976 w 6408310"/>
              <a:gd name="connsiteY43" fmla="*/ 2371504 h 6912725"/>
              <a:gd name="connsiteX44" fmla="*/ 4323314 w 6408310"/>
              <a:gd name="connsiteY44" fmla="*/ 2378166 h 6912725"/>
              <a:gd name="connsiteX45" fmla="*/ 4323235 w 6408310"/>
              <a:gd name="connsiteY45" fmla="*/ 2378475 h 6912725"/>
              <a:gd name="connsiteX46" fmla="*/ 4327479 w 6408310"/>
              <a:gd name="connsiteY46" fmla="*/ 2385858 h 6912725"/>
              <a:gd name="connsiteX47" fmla="*/ 4331226 w 6408310"/>
              <a:gd name="connsiteY47" fmla="*/ 2390318 h 6912725"/>
              <a:gd name="connsiteX48" fmla="*/ 4339643 w 6408310"/>
              <a:gd name="connsiteY48" fmla="*/ 2403246 h 6912725"/>
              <a:gd name="connsiteX49" fmla="*/ 4341435 w 6408310"/>
              <a:gd name="connsiteY49" fmla="*/ 2408870 h 6912725"/>
              <a:gd name="connsiteX50" fmla="*/ 4340548 w 6408310"/>
              <a:gd name="connsiteY50" fmla="*/ 2412798 h 6912725"/>
              <a:gd name="connsiteX51" fmla="*/ 4351634 w 6408310"/>
              <a:gd name="connsiteY51" fmla="*/ 2443869 h 6912725"/>
              <a:gd name="connsiteX52" fmla="*/ 4380688 w 6408310"/>
              <a:gd name="connsiteY52" fmla="*/ 2504819 h 6912725"/>
              <a:gd name="connsiteX53" fmla="*/ 4399892 w 6408310"/>
              <a:gd name="connsiteY53" fmla="*/ 2537002 h 6912725"/>
              <a:gd name="connsiteX54" fmla="*/ 4449690 w 6408310"/>
              <a:gd name="connsiteY54" fmla="*/ 2628144 h 6912725"/>
              <a:gd name="connsiteX55" fmla="*/ 4512427 w 6408310"/>
              <a:gd name="connsiteY55" fmla="*/ 2840755 h 6912725"/>
              <a:gd name="connsiteX56" fmla="*/ 4591091 w 6408310"/>
              <a:gd name="connsiteY56" fmla="*/ 3036586 h 6912725"/>
              <a:gd name="connsiteX57" fmla="*/ 4757297 w 6408310"/>
              <a:gd name="connsiteY57" fmla="*/ 3388741 h 6912725"/>
              <a:gd name="connsiteX58" fmla="*/ 4755264 w 6408310"/>
              <a:gd name="connsiteY58" fmla="*/ 3461211 h 6912725"/>
              <a:gd name="connsiteX59" fmla="*/ 4776842 w 6408310"/>
              <a:gd name="connsiteY59" fmla="*/ 3503606 h 6912725"/>
              <a:gd name="connsiteX60" fmla="*/ 4815953 w 6408310"/>
              <a:gd name="connsiteY60" fmla="*/ 3543897 h 6912725"/>
              <a:gd name="connsiteX61" fmla="*/ 4826382 w 6408310"/>
              <a:gd name="connsiteY61" fmla="*/ 3589602 h 6912725"/>
              <a:gd name="connsiteX62" fmla="*/ 4900664 w 6408310"/>
              <a:gd name="connsiteY62" fmla="*/ 3697326 h 6912725"/>
              <a:gd name="connsiteX63" fmla="*/ 4944717 w 6408310"/>
              <a:gd name="connsiteY63" fmla="*/ 3795461 h 6912725"/>
              <a:gd name="connsiteX64" fmla="*/ 4981260 w 6408310"/>
              <a:gd name="connsiteY64" fmla="*/ 3887734 h 6912725"/>
              <a:gd name="connsiteX65" fmla="*/ 5000423 w 6408310"/>
              <a:gd name="connsiteY65" fmla="*/ 3933089 h 6912725"/>
              <a:gd name="connsiteX66" fmla="*/ 5033013 w 6408310"/>
              <a:gd name="connsiteY66" fmla="*/ 3937041 h 6912725"/>
              <a:gd name="connsiteX67" fmla="*/ 5081597 w 6408310"/>
              <a:gd name="connsiteY67" fmla="*/ 4013154 h 6912725"/>
              <a:gd name="connsiteX68" fmla="*/ 5088052 w 6408310"/>
              <a:gd name="connsiteY68" fmla="*/ 4027525 h 6912725"/>
              <a:gd name="connsiteX69" fmla="*/ 5189054 w 6408310"/>
              <a:gd name="connsiteY69" fmla="*/ 4098668 h 6912725"/>
              <a:gd name="connsiteX70" fmla="*/ 5228545 w 6408310"/>
              <a:gd name="connsiteY70" fmla="*/ 4146658 h 6912725"/>
              <a:gd name="connsiteX71" fmla="*/ 5268336 w 6408310"/>
              <a:gd name="connsiteY71" fmla="*/ 4194504 h 6912725"/>
              <a:gd name="connsiteX72" fmla="*/ 5317950 w 6408310"/>
              <a:gd name="connsiteY72" fmla="*/ 4267325 h 6912725"/>
              <a:gd name="connsiteX73" fmla="*/ 5598270 w 6408310"/>
              <a:gd name="connsiteY73" fmla="*/ 4563876 h 6912725"/>
              <a:gd name="connsiteX74" fmla="*/ 5833068 w 6408310"/>
              <a:gd name="connsiteY74" fmla="*/ 5016605 h 6912725"/>
              <a:gd name="connsiteX75" fmla="*/ 6045916 w 6408310"/>
              <a:gd name="connsiteY75" fmla="*/ 5405287 h 6912725"/>
              <a:gd name="connsiteX76" fmla="*/ 6117737 w 6408310"/>
              <a:gd name="connsiteY76" fmla="*/ 5538137 h 6912725"/>
              <a:gd name="connsiteX77" fmla="*/ 6144230 w 6408310"/>
              <a:gd name="connsiteY77" fmla="*/ 5635151 h 6912725"/>
              <a:gd name="connsiteX78" fmla="*/ 6176742 w 6408310"/>
              <a:gd name="connsiteY78" fmla="*/ 5809044 h 6912725"/>
              <a:gd name="connsiteX79" fmla="*/ 6245199 w 6408310"/>
              <a:gd name="connsiteY79" fmla="*/ 6038018 h 6912725"/>
              <a:gd name="connsiteX80" fmla="*/ 6303931 w 6408310"/>
              <a:gd name="connsiteY80" fmla="*/ 6175618 h 6912725"/>
              <a:gd name="connsiteX81" fmla="*/ 6336313 w 6408310"/>
              <a:gd name="connsiteY81" fmla="*/ 6345837 h 6912725"/>
              <a:gd name="connsiteX82" fmla="*/ 6401195 w 6408310"/>
              <a:gd name="connsiteY82" fmla="*/ 6542084 h 6912725"/>
              <a:gd name="connsiteX83" fmla="*/ 6408310 w 6408310"/>
              <a:gd name="connsiteY83" fmla="*/ 6612865 h 6912725"/>
              <a:gd name="connsiteX84" fmla="*/ 1146484 w 6408310"/>
              <a:gd name="connsiteY84" fmla="*/ 6912725 h 6912725"/>
              <a:gd name="connsiteX85" fmla="*/ 1108438 w 6408310"/>
              <a:gd name="connsiteY85" fmla="*/ 6825083 h 6912725"/>
              <a:gd name="connsiteX86" fmla="*/ 997867 w 6408310"/>
              <a:gd name="connsiteY86" fmla="*/ 6378703 h 6912725"/>
              <a:gd name="connsiteX87" fmla="*/ 858750 w 6408310"/>
              <a:gd name="connsiteY87" fmla="*/ 5923784 h 6912725"/>
              <a:gd name="connsiteX88" fmla="*/ 860408 w 6408310"/>
              <a:gd name="connsiteY88" fmla="*/ 5860728 h 6912725"/>
              <a:gd name="connsiteX89" fmla="*/ 853644 w 6408310"/>
              <a:gd name="connsiteY89" fmla="*/ 5771381 h 6912725"/>
              <a:gd name="connsiteX90" fmla="*/ 852164 w 6408310"/>
              <a:gd name="connsiteY90" fmla="*/ 5615193 h 6912725"/>
              <a:gd name="connsiteX91" fmla="*/ 831986 w 6408310"/>
              <a:gd name="connsiteY91" fmla="*/ 5402745 h 6912725"/>
              <a:gd name="connsiteX92" fmla="*/ 759590 w 6408310"/>
              <a:gd name="connsiteY92" fmla="*/ 5239800 h 6912725"/>
              <a:gd name="connsiteX93" fmla="*/ 767251 w 6408310"/>
              <a:gd name="connsiteY93" fmla="*/ 5227414 h 6912725"/>
              <a:gd name="connsiteX94" fmla="*/ 745427 w 6408310"/>
              <a:gd name="connsiteY94" fmla="*/ 5118958 h 6912725"/>
              <a:gd name="connsiteX95" fmla="*/ 635950 w 6408310"/>
              <a:gd name="connsiteY95" fmla="*/ 4788294 h 6912725"/>
              <a:gd name="connsiteX96" fmla="*/ 558787 w 6408310"/>
              <a:gd name="connsiteY96" fmla="*/ 4518070 h 6912725"/>
              <a:gd name="connsiteX97" fmla="*/ 555530 w 6408310"/>
              <a:gd name="connsiteY97" fmla="*/ 4444433 h 6912725"/>
              <a:gd name="connsiteX98" fmla="*/ 549378 w 6408310"/>
              <a:gd name="connsiteY98" fmla="*/ 4320965 h 6912725"/>
              <a:gd name="connsiteX99" fmla="*/ 572361 w 6408310"/>
              <a:gd name="connsiteY99" fmla="*/ 4232369 h 6912725"/>
              <a:gd name="connsiteX100" fmla="*/ 556288 w 6408310"/>
              <a:gd name="connsiteY100" fmla="*/ 4127673 h 6912725"/>
              <a:gd name="connsiteX101" fmla="*/ 506660 w 6408310"/>
              <a:gd name="connsiteY101" fmla="*/ 3821119 h 6912725"/>
              <a:gd name="connsiteX102" fmla="*/ 494791 w 6408310"/>
              <a:gd name="connsiteY102" fmla="*/ 3723556 h 6912725"/>
              <a:gd name="connsiteX103" fmla="*/ 490230 w 6408310"/>
              <a:gd name="connsiteY103" fmla="*/ 3508893 h 6912725"/>
              <a:gd name="connsiteX104" fmla="*/ 484223 w 6408310"/>
              <a:gd name="connsiteY104" fmla="*/ 3233179 h 6912725"/>
              <a:gd name="connsiteX105" fmla="*/ 460329 w 6408310"/>
              <a:gd name="connsiteY105" fmla="*/ 3041244 h 6912725"/>
              <a:gd name="connsiteX106" fmla="*/ 407197 w 6408310"/>
              <a:gd name="connsiteY106" fmla="*/ 2812292 h 6912725"/>
              <a:gd name="connsiteX107" fmla="*/ 386122 w 6408310"/>
              <a:gd name="connsiteY107" fmla="*/ 2757841 h 6912725"/>
              <a:gd name="connsiteX108" fmla="*/ 363684 w 6408310"/>
              <a:gd name="connsiteY108" fmla="*/ 2714608 h 6912725"/>
              <a:gd name="connsiteX109" fmla="*/ 330746 w 6408310"/>
              <a:gd name="connsiteY109" fmla="*/ 2625146 h 6912725"/>
              <a:gd name="connsiteX110" fmla="*/ 299927 w 6408310"/>
              <a:gd name="connsiteY110" fmla="*/ 2566177 h 6912725"/>
              <a:gd name="connsiteX111" fmla="*/ 288272 w 6408310"/>
              <a:gd name="connsiteY111" fmla="*/ 2439923 h 6912725"/>
              <a:gd name="connsiteX112" fmla="*/ 233611 w 6408310"/>
              <a:gd name="connsiteY112" fmla="*/ 2326248 h 6912725"/>
              <a:gd name="connsiteX113" fmla="*/ 115057 w 6408310"/>
              <a:gd name="connsiteY113" fmla="*/ 2127916 h 6912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408310" h="6912725">
                <a:moveTo>
                  <a:pt x="0" y="108934"/>
                </a:moveTo>
                <a:lnTo>
                  <a:pt x="1911522" y="0"/>
                </a:lnTo>
                <a:lnTo>
                  <a:pt x="1916026" y="4704"/>
                </a:lnTo>
                <a:cubicBezTo>
                  <a:pt x="1916562" y="7914"/>
                  <a:pt x="1915147" y="12061"/>
                  <a:pt x="1911112" y="17418"/>
                </a:cubicBezTo>
                <a:cubicBezTo>
                  <a:pt x="1943271" y="27853"/>
                  <a:pt x="1947645" y="36373"/>
                  <a:pt x="1972871" y="72530"/>
                </a:cubicBezTo>
                <a:cubicBezTo>
                  <a:pt x="1980767" y="117667"/>
                  <a:pt x="2061296" y="115435"/>
                  <a:pt x="2069180" y="173199"/>
                </a:cubicBezTo>
                <a:cubicBezTo>
                  <a:pt x="2075196" y="191586"/>
                  <a:pt x="2112853" y="231006"/>
                  <a:pt x="2131569" y="227805"/>
                </a:cubicBezTo>
                <a:cubicBezTo>
                  <a:pt x="2141808" y="233828"/>
                  <a:pt x="2146631" y="247405"/>
                  <a:pt x="2162747" y="239714"/>
                </a:cubicBezTo>
                <a:cubicBezTo>
                  <a:pt x="2183739" y="232191"/>
                  <a:pt x="2206491" y="310465"/>
                  <a:pt x="2220499" y="289903"/>
                </a:cubicBezTo>
                <a:cubicBezTo>
                  <a:pt x="2257038" y="315132"/>
                  <a:pt x="2344409" y="362107"/>
                  <a:pt x="2381978" y="391093"/>
                </a:cubicBezTo>
                <a:cubicBezTo>
                  <a:pt x="2419547" y="420079"/>
                  <a:pt x="2445794" y="442621"/>
                  <a:pt x="2445910" y="463815"/>
                </a:cubicBezTo>
                <a:cubicBezTo>
                  <a:pt x="2462109" y="546053"/>
                  <a:pt x="2496860" y="553382"/>
                  <a:pt x="2531236" y="600817"/>
                </a:cubicBezTo>
                <a:cubicBezTo>
                  <a:pt x="2573647" y="650501"/>
                  <a:pt x="2589314" y="613369"/>
                  <a:pt x="2617149" y="703748"/>
                </a:cubicBezTo>
                <a:cubicBezTo>
                  <a:pt x="2635983" y="695546"/>
                  <a:pt x="2643943" y="702017"/>
                  <a:pt x="2650333" y="720900"/>
                </a:cubicBezTo>
                <a:cubicBezTo>
                  <a:pt x="2671881" y="743975"/>
                  <a:pt x="2701744" y="706344"/>
                  <a:pt x="2705541" y="750090"/>
                </a:cubicBezTo>
                <a:cubicBezTo>
                  <a:pt x="2730861" y="760850"/>
                  <a:pt x="2742856" y="778498"/>
                  <a:pt x="2757210" y="789489"/>
                </a:cubicBezTo>
                <a:cubicBezTo>
                  <a:pt x="2776836" y="801882"/>
                  <a:pt x="2774652" y="796949"/>
                  <a:pt x="2791660" y="816041"/>
                </a:cubicBezTo>
                <a:cubicBezTo>
                  <a:pt x="2815343" y="835699"/>
                  <a:pt x="2784183" y="871086"/>
                  <a:pt x="2840975" y="842225"/>
                </a:cubicBezTo>
                <a:cubicBezTo>
                  <a:pt x="2854681" y="875427"/>
                  <a:pt x="2877032" y="859395"/>
                  <a:pt x="2917970" y="879392"/>
                </a:cubicBezTo>
                <a:cubicBezTo>
                  <a:pt x="2921487" y="903353"/>
                  <a:pt x="2937122" y="907916"/>
                  <a:pt x="2957236" y="906835"/>
                </a:cubicBezTo>
                <a:lnTo>
                  <a:pt x="3117215" y="1073714"/>
                </a:lnTo>
                <a:cubicBezTo>
                  <a:pt x="3153906" y="1089285"/>
                  <a:pt x="3232612" y="1124062"/>
                  <a:pt x="3250958" y="1130397"/>
                </a:cubicBezTo>
                <a:cubicBezTo>
                  <a:pt x="3409574" y="1172733"/>
                  <a:pt x="3456045" y="1237431"/>
                  <a:pt x="3496717" y="1260412"/>
                </a:cubicBezTo>
                <a:lnTo>
                  <a:pt x="3494992" y="1268283"/>
                </a:lnTo>
                <a:cubicBezTo>
                  <a:pt x="3495362" y="1274688"/>
                  <a:pt x="3498760" y="1281160"/>
                  <a:pt x="3508993" y="1287737"/>
                </a:cubicBezTo>
                <a:lnTo>
                  <a:pt x="3512115" y="1288544"/>
                </a:lnTo>
                <a:lnTo>
                  <a:pt x="3548697" y="1363739"/>
                </a:lnTo>
                <a:cubicBezTo>
                  <a:pt x="3572773" y="1395571"/>
                  <a:pt x="3623148" y="1421050"/>
                  <a:pt x="3656567" y="1479533"/>
                </a:cubicBezTo>
                <a:lnTo>
                  <a:pt x="3661987" y="1491779"/>
                </a:lnTo>
                <a:lnTo>
                  <a:pt x="3667389" y="1495409"/>
                </a:lnTo>
                <a:lnTo>
                  <a:pt x="3800461" y="1696689"/>
                </a:lnTo>
                <a:cubicBezTo>
                  <a:pt x="3835546" y="1747791"/>
                  <a:pt x="3913146" y="1811386"/>
                  <a:pt x="3933737" y="1853325"/>
                </a:cubicBezTo>
                <a:lnTo>
                  <a:pt x="3946446" y="1903446"/>
                </a:lnTo>
                <a:lnTo>
                  <a:pt x="3960581" y="1913244"/>
                </a:lnTo>
                <a:cubicBezTo>
                  <a:pt x="3979608" y="1926434"/>
                  <a:pt x="3998210" y="1940240"/>
                  <a:pt x="4015111" y="1956512"/>
                </a:cubicBezTo>
                <a:cubicBezTo>
                  <a:pt x="4083226" y="1956238"/>
                  <a:pt x="4031943" y="1969929"/>
                  <a:pt x="4070740" y="1999693"/>
                </a:cubicBezTo>
                <a:cubicBezTo>
                  <a:pt x="4027554" y="2022282"/>
                  <a:pt x="4128681" y="2025600"/>
                  <a:pt x="4091495" y="2064313"/>
                </a:cubicBezTo>
                <a:cubicBezTo>
                  <a:pt x="4099733" y="2068504"/>
                  <a:pt x="4108887" y="2071343"/>
                  <a:pt x="4118353" y="2073901"/>
                </a:cubicBezTo>
                <a:lnTo>
                  <a:pt x="4123293" y="2075261"/>
                </a:lnTo>
                <a:lnTo>
                  <a:pt x="4166582" y="2120685"/>
                </a:lnTo>
                <a:lnTo>
                  <a:pt x="4213721" y="2168493"/>
                </a:lnTo>
                <a:lnTo>
                  <a:pt x="4250795" y="2261746"/>
                </a:lnTo>
                <a:lnTo>
                  <a:pt x="4295408" y="2340515"/>
                </a:lnTo>
                <a:cubicBezTo>
                  <a:pt x="4303294" y="2350172"/>
                  <a:pt x="4311232" y="2360551"/>
                  <a:pt x="4318976" y="2371504"/>
                </a:cubicBezTo>
                <a:lnTo>
                  <a:pt x="4323314" y="2378166"/>
                </a:lnTo>
                <a:cubicBezTo>
                  <a:pt x="4323288" y="2378269"/>
                  <a:pt x="4323261" y="2378372"/>
                  <a:pt x="4323235" y="2378475"/>
                </a:cubicBezTo>
                <a:cubicBezTo>
                  <a:pt x="4323820" y="2380303"/>
                  <a:pt x="4325112" y="2382633"/>
                  <a:pt x="4327479" y="2385858"/>
                </a:cubicBezTo>
                <a:lnTo>
                  <a:pt x="4331226" y="2390318"/>
                </a:lnTo>
                <a:lnTo>
                  <a:pt x="4339643" y="2403246"/>
                </a:lnTo>
                <a:lnTo>
                  <a:pt x="4341435" y="2408870"/>
                </a:lnTo>
                <a:lnTo>
                  <a:pt x="4340548" y="2412798"/>
                </a:lnTo>
                <a:lnTo>
                  <a:pt x="4351634" y="2443869"/>
                </a:lnTo>
                <a:cubicBezTo>
                  <a:pt x="4370557" y="2458176"/>
                  <a:pt x="4365119" y="2472379"/>
                  <a:pt x="4380688" y="2504819"/>
                </a:cubicBezTo>
                <a:cubicBezTo>
                  <a:pt x="4393528" y="2510493"/>
                  <a:pt x="4397884" y="2522485"/>
                  <a:pt x="4399892" y="2537002"/>
                </a:cubicBezTo>
                <a:cubicBezTo>
                  <a:pt x="4420218" y="2562143"/>
                  <a:pt x="4430910" y="2594831"/>
                  <a:pt x="4449690" y="2628144"/>
                </a:cubicBezTo>
                <a:cubicBezTo>
                  <a:pt x="4468446" y="2678770"/>
                  <a:pt x="4488860" y="2772681"/>
                  <a:pt x="4512427" y="2840755"/>
                </a:cubicBezTo>
                <a:lnTo>
                  <a:pt x="4591091" y="3036586"/>
                </a:lnTo>
                <a:cubicBezTo>
                  <a:pt x="4639934" y="3158078"/>
                  <a:pt x="4730818" y="3310586"/>
                  <a:pt x="4757297" y="3388741"/>
                </a:cubicBezTo>
                <a:cubicBezTo>
                  <a:pt x="4756620" y="3412898"/>
                  <a:pt x="4755942" y="3437054"/>
                  <a:pt x="4755264" y="3461211"/>
                </a:cubicBezTo>
                <a:cubicBezTo>
                  <a:pt x="4763881" y="3469559"/>
                  <a:pt x="4774382" y="3498341"/>
                  <a:pt x="4776842" y="3503606"/>
                </a:cubicBezTo>
                <a:cubicBezTo>
                  <a:pt x="4776789" y="3503947"/>
                  <a:pt x="4816006" y="3543555"/>
                  <a:pt x="4815953" y="3543897"/>
                </a:cubicBezTo>
                <a:lnTo>
                  <a:pt x="4826382" y="3589602"/>
                </a:lnTo>
                <a:cubicBezTo>
                  <a:pt x="4854724" y="3618181"/>
                  <a:pt x="4872282" y="3672884"/>
                  <a:pt x="4900664" y="3697326"/>
                </a:cubicBezTo>
                <a:cubicBezTo>
                  <a:pt x="4872593" y="3751610"/>
                  <a:pt x="4889332" y="3712092"/>
                  <a:pt x="4944717" y="3795461"/>
                </a:cubicBezTo>
                <a:cubicBezTo>
                  <a:pt x="4981269" y="3830092"/>
                  <a:pt x="4951776" y="3836266"/>
                  <a:pt x="4981260" y="3887734"/>
                </a:cubicBezTo>
                <a:cubicBezTo>
                  <a:pt x="4992187" y="3900180"/>
                  <a:pt x="5000945" y="3922491"/>
                  <a:pt x="5000423" y="3933089"/>
                </a:cubicBezTo>
                <a:lnTo>
                  <a:pt x="5033013" y="3937041"/>
                </a:lnTo>
                <a:lnTo>
                  <a:pt x="5081597" y="4013154"/>
                </a:lnTo>
                <a:lnTo>
                  <a:pt x="5088052" y="4027525"/>
                </a:lnTo>
                <a:lnTo>
                  <a:pt x="5189054" y="4098668"/>
                </a:lnTo>
                <a:lnTo>
                  <a:pt x="5228545" y="4146658"/>
                </a:lnTo>
                <a:lnTo>
                  <a:pt x="5268336" y="4194504"/>
                </a:lnTo>
                <a:cubicBezTo>
                  <a:pt x="5282676" y="4201217"/>
                  <a:pt x="5302948" y="4267012"/>
                  <a:pt x="5317950" y="4267325"/>
                </a:cubicBezTo>
                <a:cubicBezTo>
                  <a:pt x="5371561" y="4431932"/>
                  <a:pt x="5512417" y="4438996"/>
                  <a:pt x="5598270" y="4563876"/>
                </a:cubicBezTo>
                <a:cubicBezTo>
                  <a:pt x="5684123" y="4688756"/>
                  <a:pt x="5658748" y="4766617"/>
                  <a:pt x="5833068" y="5016605"/>
                </a:cubicBezTo>
                <a:cubicBezTo>
                  <a:pt x="5917959" y="5167124"/>
                  <a:pt x="6007541" y="5258633"/>
                  <a:pt x="6045916" y="5405287"/>
                </a:cubicBezTo>
                <a:cubicBezTo>
                  <a:pt x="6053001" y="5431110"/>
                  <a:pt x="6137180" y="5517469"/>
                  <a:pt x="6117737" y="5538137"/>
                </a:cubicBezTo>
                <a:cubicBezTo>
                  <a:pt x="6096856" y="5567956"/>
                  <a:pt x="6185855" y="5633330"/>
                  <a:pt x="6144230" y="5635151"/>
                </a:cubicBezTo>
                <a:cubicBezTo>
                  <a:pt x="6206267" y="5682015"/>
                  <a:pt x="6167034" y="5753331"/>
                  <a:pt x="6176742" y="5809044"/>
                </a:cubicBezTo>
                <a:cubicBezTo>
                  <a:pt x="6181644" y="5871497"/>
                  <a:pt x="6197878" y="5926431"/>
                  <a:pt x="6245199" y="6038018"/>
                </a:cubicBezTo>
                <a:cubicBezTo>
                  <a:pt x="6276717" y="6104340"/>
                  <a:pt x="6288745" y="6124315"/>
                  <a:pt x="6303931" y="6175618"/>
                </a:cubicBezTo>
                <a:cubicBezTo>
                  <a:pt x="6319117" y="6226921"/>
                  <a:pt x="6298592" y="6320971"/>
                  <a:pt x="6336313" y="6345837"/>
                </a:cubicBezTo>
                <a:cubicBezTo>
                  <a:pt x="6368454" y="6400251"/>
                  <a:pt x="6388884" y="6464262"/>
                  <a:pt x="6401195" y="6542084"/>
                </a:cubicBezTo>
                <a:lnTo>
                  <a:pt x="6408310" y="6612865"/>
                </a:lnTo>
                <a:lnTo>
                  <a:pt x="1146484" y="6912725"/>
                </a:lnTo>
                <a:lnTo>
                  <a:pt x="1108438" y="6825083"/>
                </a:lnTo>
                <a:cubicBezTo>
                  <a:pt x="1057133" y="6684904"/>
                  <a:pt x="1090669" y="6637010"/>
                  <a:pt x="997867" y="6378703"/>
                </a:cubicBezTo>
                <a:cubicBezTo>
                  <a:pt x="956253" y="6228487"/>
                  <a:pt x="874761" y="6010797"/>
                  <a:pt x="858750" y="5923784"/>
                </a:cubicBezTo>
                <a:cubicBezTo>
                  <a:pt x="856924" y="5899993"/>
                  <a:pt x="844018" y="5873122"/>
                  <a:pt x="860408" y="5860728"/>
                </a:cubicBezTo>
                <a:cubicBezTo>
                  <a:pt x="878957" y="5840950"/>
                  <a:pt x="823834" y="5761906"/>
                  <a:pt x="853644" y="5771381"/>
                </a:cubicBezTo>
                <a:cubicBezTo>
                  <a:pt x="815383" y="5715186"/>
                  <a:pt x="852133" y="5665047"/>
                  <a:pt x="852164" y="5615193"/>
                </a:cubicBezTo>
                <a:cubicBezTo>
                  <a:pt x="817076" y="5571334"/>
                  <a:pt x="851740" y="5509975"/>
                  <a:pt x="831986" y="5402745"/>
                </a:cubicBezTo>
                <a:cubicBezTo>
                  <a:pt x="792037" y="5354630"/>
                  <a:pt x="819063" y="5330513"/>
                  <a:pt x="759590" y="5239800"/>
                </a:cubicBezTo>
                <a:cubicBezTo>
                  <a:pt x="762665" y="5236543"/>
                  <a:pt x="765245" y="5232371"/>
                  <a:pt x="767251" y="5227414"/>
                </a:cubicBezTo>
                <a:cubicBezTo>
                  <a:pt x="778914" y="5198604"/>
                  <a:pt x="769142" y="5150045"/>
                  <a:pt x="745427" y="5118958"/>
                </a:cubicBezTo>
                <a:cubicBezTo>
                  <a:pt x="660991" y="4975263"/>
                  <a:pt x="672599" y="4907855"/>
                  <a:pt x="635950" y="4788294"/>
                </a:cubicBezTo>
                <a:cubicBezTo>
                  <a:pt x="600650" y="4653678"/>
                  <a:pt x="646752" y="4690694"/>
                  <a:pt x="558787" y="4518070"/>
                </a:cubicBezTo>
                <a:cubicBezTo>
                  <a:pt x="577057" y="4502442"/>
                  <a:pt x="573633" y="4481342"/>
                  <a:pt x="555530" y="4444433"/>
                </a:cubicBezTo>
                <a:cubicBezTo>
                  <a:pt x="540027" y="4379200"/>
                  <a:pt x="596616" y="4390343"/>
                  <a:pt x="549378" y="4320965"/>
                </a:cubicBezTo>
                <a:cubicBezTo>
                  <a:pt x="581692" y="4336040"/>
                  <a:pt x="535024" y="4198883"/>
                  <a:pt x="572361" y="4232369"/>
                </a:cubicBezTo>
                <a:cubicBezTo>
                  <a:pt x="590648" y="4193014"/>
                  <a:pt x="541489" y="4167113"/>
                  <a:pt x="556288" y="4127673"/>
                </a:cubicBezTo>
                <a:lnTo>
                  <a:pt x="506660" y="3821119"/>
                </a:lnTo>
                <a:cubicBezTo>
                  <a:pt x="481478" y="3781010"/>
                  <a:pt x="483894" y="3751446"/>
                  <a:pt x="494791" y="3723556"/>
                </a:cubicBezTo>
                <a:cubicBezTo>
                  <a:pt x="472516" y="3634460"/>
                  <a:pt x="499836" y="3607209"/>
                  <a:pt x="490230" y="3508893"/>
                </a:cubicBezTo>
                <a:cubicBezTo>
                  <a:pt x="525541" y="3397546"/>
                  <a:pt x="482951" y="3307116"/>
                  <a:pt x="484223" y="3233179"/>
                </a:cubicBezTo>
                <a:cubicBezTo>
                  <a:pt x="465844" y="3133672"/>
                  <a:pt x="460855" y="3219289"/>
                  <a:pt x="460329" y="3041244"/>
                </a:cubicBezTo>
                <a:lnTo>
                  <a:pt x="407197" y="2812292"/>
                </a:lnTo>
                <a:cubicBezTo>
                  <a:pt x="391019" y="2768219"/>
                  <a:pt x="344571" y="2745090"/>
                  <a:pt x="386122" y="2757841"/>
                </a:cubicBezTo>
                <a:cubicBezTo>
                  <a:pt x="381879" y="2743275"/>
                  <a:pt x="360306" y="2721346"/>
                  <a:pt x="363684" y="2714608"/>
                </a:cubicBezTo>
                <a:lnTo>
                  <a:pt x="330746" y="2625146"/>
                </a:lnTo>
                <a:lnTo>
                  <a:pt x="299927" y="2566177"/>
                </a:lnTo>
                <a:cubicBezTo>
                  <a:pt x="300505" y="2524092"/>
                  <a:pt x="287694" y="2482008"/>
                  <a:pt x="288272" y="2439923"/>
                </a:cubicBezTo>
                <a:cubicBezTo>
                  <a:pt x="243273" y="2349673"/>
                  <a:pt x="278610" y="2382839"/>
                  <a:pt x="233611" y="2326248"/>
                </a:cubicBezTo>
                <a:lnTo>
                  <a:pt x="115057" y="212791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1177FB-941F-DA8A-3E0E-EE7BABAA3402}"/>
              </a:ext>
            </a:extLst>
          </p:cNvPr>
          <p:cNvSpPr>
            <a:spLocks noGrp="1"/>
          </p:cNvSpPr>
          <p:nvPr>
            <p:ph type="title"/>
          </p:nvPr>
        </p:nvSpPr>
        <p:spPr>
          <a:xfrm>
            <a:off x="818459" y="3023354"/>
            <a:ext cx="4055418" cy="811291"/>
          </a:xfrm>
        </p:spPr>
        <p:txBody>
          <a:bodyPr anchor="b">
            <a:normAutofit/>
          </a:bodyPr>
          <a:lstStyle/>
          <a:p>
            <a:r>
              <a:rPr lang="en-US" b="1" dirty="0">
                <a:solidFill>
                  <a:schemeClr val="tx1">
                    <a:lumMod val="85000"/>
                    <a:lumOff val="15000"/>
                  </a:schemeClr>
                </a:solidFill>
              </a:rPr>
              <a:t>Methodology</a:t>
            </a:r>
          </a:p>
        </p:txBody>
      </p:sp>
      <p:sp>
        <p:nvSpPr>
          <p:cNvPr id="3" name="Content Placeholder 2">
            <a:extLst>
              <a:ext uri="{FF2B5EF4-FFF2-40B4-BE49-F238E27FC236}">
                <a16:creationId xmlns:a16="http://schemas.microsoft.com/office/drawing/2014/main" id="{96E60CA3-FB2C-FED1-541F-0C505BDA39C8}"/>
              </a:ext>
            </a:extLst>
          </p:cNvPr>
          <p:cNvSpPr>
            <a:spLocks noGrp="1"/>
          </p:cNvSpPr>
          <p:nvPr>
            <p:ph idx="1"/>
          </p:nvPr>
        </p:nvSpPr>
        <p:spPr>
          <a:xfrm>
            <a:off x="5692336" y="2438400"/>
            <a:ext cx="6263876" cy="1928023"/>
          </a:xfrm>
        </p:spPr>
        <p:txBody>
          <a:bodyPr>
            <a:normAutofit/>
          </a:bodyPr>
          <a:lstStyle/>
          <a:p>
            <a:r>
              <a:rPr lang="en-GB" i="1" dirty="0">
                <a:solidFill>
                  <a:schemeClr val="tx1">
                    <a:lumMod val="85000"/>
                    <a:lumOff val="15000"/>
                  </a:schemeClr>
                </a:solidFill>
              </a:rPr>
              <a:t>Recognising</a:t>
            </a:r>
            <a:r>
              <a:rPr lang="en-US" i="1" dirty="0">
                <a:solidFill>
                  <a:schemeClr val="tx1">
                    <a:lumMod val="85000"/>
                    <a:lumOff val="15000"/>
                  </a:schemeClr>
                </a:solidFill>
              </a:rPr>
              <a:t> my ontological position.</a:t>
            </a:r>
          </a:p>
          <a:p>
            <a:pPr marL="0" indent="0">
              <a:buNone/>
            </a:pPr>
            <a:endParaRPr lang="en-GB" i="1" dirty="0">
              <a:solidFill>
                <a:schemeClr val="tx1">
                  <a:lumMod val="85000"/>
                  <a:lumOff val="15000"/>
                </a:schemeClr>
              </a:solidFill>
            </a:endParaRPr>
          </a:p>
          <a:p>
            <a:r>
              <a:rPr lang="en-US" i="1" dirty="0">
                <a:solidFill>
                  <a:schemeClr val="tx1">
                    <a:lumMod val="85000"/>
                    <a:lumOff val="15000"/>
                  </a:schemeClr>
                </a:solidFill>
              </a:rPr>
              <a:t>What is my paradigm?</a:t>
            </a:r>
          </a:p>
        </p:txBody>
      </p:sp>
    </p:spTree>
    <p:extLst>
      <p:ext uri="{BB962C8B-B14F-4D97-AF65-F5344CB8AC3E}">
        <p14:creationId xmlns:p14="http://schemas.microsoft.com/office/powerpoint/2010/main" val="2399773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3DB0E6A-7304-2A4C-17FF-AC156B6ADF82}"/>
              </a:ext>
            </a:extLst>
          </p:cNvPr>
          <p:cNvSpPr>
            <a:spLocks noGrp="1"/>
          </p:cNvSpPr>
          <p:nvPr>
            <p:ph type="title"/>
          </p:nvPr>
        </p:nvSpPr>
        <p:spPr>
          <a:xfrm>
            <a:off x="838200" y="713312"/>
            <a:ext cx="4038600" cy="5431376"/>
          </a:xfrm>
        </p:spPr>
        <p:txBody>
          <a:bodyPr>
            <a:normAutofit/>
          </a:bodyPr>
          <a:lstStyle/>
          <a:p>
            <a:r>
              <a:rPr lang="en-US" b="1"/>
              <a:t>Method</a:t>
            </a:r>
          </a:p>
        </p:txBody>
      </p:sp>
      <p:sp>
        <p:nvSpPr>
          <p:cNvPr id="39" name="Content Placeholder 2">
            <a:extLst>
              <a:ext uri="{FF2B5EF4-FFF2-40B4-BE49-F238E27FC236}">
                <a16:creationId xmlns:a16="http://schemas.microsoft.com/office/drawing/2014/main" id="{0490C36E-6D25-57B4-94A2-F4F378F1B510}"/>
              </a:ext>
            </a:extLst>
          </p:cNvPr>
          <p:cNvSpPr>
            <a:spLocks noGrp="1"/>
          </p:cNvSpPr>
          <p:nvPr>
            <p:ph idx="1"/>
          </p:nvPr>
        </p:nvSpPr>
        <p:spPr>
          <a:xfrm>
            <a:off x="6095999" y="713313"/>
            <a:ext cx="5257801" cy="5431376"/>
          </a:xfrm>
        </p:spPr>
        <p:txBody>
          <a:bodyPr anchor="ctr">
            <a:normAutofit/>
          </a:bodyPr>
          <a:lstStyle/>
          <a:p>
            <a:r>
              <a:rPr lang="en-US" sz="2400" i="1" dirty="0"/>
              <a:t>Document Analysis</a:t>
            </a:r>
          </a:p>
          <a:p>
            <a:pPr marL="0" indent="0">
              <a:buNone/>
            </a:pPr>
            <a:endParaRPr lang="en-US" sz="2400" i="1" dirty="0"/>
          </a:p>
          <a:p>
            <a:r>
              <a:rPr lang="en-US" sz="2400" i="1" dirty="0"/>
              <a:t>Grounded Theory</a:t>
            </a:r>
          </a:p>
          <a:p>
            <a:pPr marL="0" indent="0">
              <a:buNone/>
            </a:pPr>
            <a:endParaRPr lang="en-US" sz="2400" i="1" dirty="0"/>
          </a:p>
          <a:p>
            <a:r>
              <a:rPr lang="en-US" sz="2400" i="1" dirty="0"/>
              <a:t>Journaling</a:t>
            </a:r>
          </a:p>
        </p:txBody>
      </p:sp>
    </p:spTree>
    <p:extLst>
      <p:ext uri="{BB962C8B-B14F-4D97-AF65-F5344CB8AC3E}">
        <p14:creationId xmlns:p14="http://schemas.microsoft.com/office/powerpoint/2010/main" val="1903780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52C18A2-B57E-3C8C-F672-862CA4529044}"/>
              </a:ext>
            </a:extLst>
          </p:cNvPr>
          <p:cNvSpPr>
            <a:spLocks noGrp="1"/>
          </p:cNvSpPr>
          <p:nvPr>
            <p:ph type="title"/>
          </p:nvPr>
        </p:nvSpPr>
        <p:spPr>
          <a:xfrm>
            <a:off x="1137036" y="548640"/>
            <a:ext cx="9916632" cy="1188720"/>
          </a:xfrm>
        </p:spPr>
        <p:txBody>
          <a:bodyPr>
            <a:normAutofit/>
          </a:bodyPr>
          <a:lstStyle/>
          <a:p>
            <a:r>
              <a:rPr lang="en-US">
                <a:solidFill>
                  <a:schemeClr val="tx1">
                    <a:lumMod val="85000"/>
                    <a:lumOff val="15000"/>
                  </a:schemeClr>
                </a:solidFill>
              </a:rPr>
              <a:t>Document Analysis</a:t>
            </a:r>
          </a:p>
        </p:txBody>
      </p:sp>
      <p:sp>
        <p:nvSpPr>
          <p:cNvPr id="3" name="Content Placeholder 2">
            <a:extLst>
              <a:ext uri="{FF2B5EF4-FFF2-40B4-BE49-F238E27FC236}">
                <a16:creationId xmlns:a16="http://schemas.microsoft.com/office/drawing/2014/main" id="{5E8F080C-6FA2-0158-B188-3172BB8B2950}"/>
              </a:ext>
            </a:extLst>
          </p:cNvPr>
          <p:cNvSpPr>
            <a:spLocks noGrp="1"/>
          </p:cNvSpPr>
          <p:nvPr>
            <p:ph idx="1"/>
          </p:nvPr>
        </p:nvSpPr>
        <p:spPr>
          <a:xfrm>
            <a:off x="1957987" y="2431767"/>
            <a:ext cx="8276026" cy="3685156"/>
          </a:xfrm>
        </p:spPr>
        <p:txBody>
          <a:bodyPr anchor="ctr">
            <a:normAutofit/>
          </a:bodyPr>
          <a:lstStyle/>
          <a:p>
            <a:r>
              <a:rPr lang="en-US" sz="2000" dirty="0">
                <a:solidFill>
                  <a:schemeClr val="tx1">
                    <a:lumMod val="85000"/>
                    <a:lumOff val="15000"/>
                  </a:schemeClr>
                </a:solidFill>
              </a:rPr>
              <a:t>What is a Document Analysis? </a:t>
            </a:r>
          </a:p>
          <a:p>
            <a:pPr marL="0" indent="0">
              <a:buNone/>
            </a:pPr>
            <a:br>
              <a:rPr lang="en-US" sz="2000" dirty="0">
                <a:solidFill>
                  <a:schemeClr val="tx1">
                    <a:lumMod val="85000"/>
                    <a:lumOff val="15000"/>
                  </a:schemeClr>
                </a:solidFill>
              </a:rPr>
            </a:br>
            <a:endParaRPr lang="en-US" sz="2000" dirty="0">
              <a:solidFill>
                <a:schemeClr val="tx1">
                  <a:lumMod val="85000"/>
                  <a:lumOff val="15000"/>
                </a:schemeClr>
              </a:solidFill>
            </a:endParaRPr>
          </a:p>
          <a:p>
            <a:r>
              <a:rPr lang="en-US" sz="2000" dirty="0">
                <a:solidFill>
                  <a:schemeClr val="tx1">
                    <a:lumMod val="85000"/>
                    <a:lumOff val="15000"/>
                  </a:schemeClr>
                </a:solidFill>
              </a:rPr>
              <a:t>Why was this research method chosen?</a:t>
            </a:r>
          </a:p>
          <a:p>
            <a:pPr marL="0" indent="0">
              <a:buNone/>
            </a:pPr>
            <a:endParaRPr lang="en-US" sz="2000" dirty="0">
              <a:solidFill>
                <a:schemeClr val="tx1">
                  <a:lumMod val="85000"/>
                  <a:lumOff val="15000"/>
                </a:schemeClr>
              </a:solidFill>
            </a:endParaRPr>
          </a:p>
        </p:txBody>
      </p:sp>
    </p:spTree>
    <p:extLst>
      <p:ext uri="{BB962C8B-B14F-4D97-AF65-F5344CB8AC3E}">
        <p14:creationId xmlns:p14="http://schemas.microsoft.com/office/powerpoint/2010/main" val="4003961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CF84B3-DCE6-5957-6FD7-F14A5F6490C6}"/>
              </a:ext>
            </a:extLst>
          </p:cNvPr>
          <p:cNvSpPr>
            <a:spLocks noGrp="1"/>
          </p:cNvSpPr>
          <p:nvPr>
            <p:ph type="title"/>
          </p:nvPr>
        </p:nvSpPr>
        <p:spPr>
          <a:xfrm>
            <a:off x="688463" y="553263"/>
            <a:ext cx="9543405" cy="1188720"/>
          </a:xfrm>
        </p:spPr>
        <p:txBody>
          <a:bodyPr>
            <a:normAutofit/>
          </a:bodyPr>
          <a:lstStyle/>
          <a:p>
            <a:r>
              <a:rPr lang="en-GB" b="1" dirty="0">
                <a:solidFill>
                  <a:schemeClr val="tx1">
                    <a:lumMod val="85000"/>
                    <a:lumOff val="15000"/>
                  </a:schemeClr>
                </a:solidFill>
              </a:rPr>
              <a:t>Grounded Theory</a:t>
            </a:r>
          </a:p>
        </p:txBody>
      </p:sp>
      <p:sp>
        <p:nvSpPr>
          <p:cNvPr id="3" name="Content Placeholder 2">
            <a:extLst>
              <a:ext uri="{FF2B5EF4-FFF2-40B4-BE49-F238E27FC236}">
                <a16:creationId xmlns:a16="http://schemas.microsoft.com/office/drawing/2014/main" id="{448CFA8F-41B3-7460-0EAE-AB2FDE89EFF1}"/>
              </a:ext>
            </a:extLst>
          </p:cNvPr>
          <p:cNvSpPr>
            <a:spLocks noGrp="1"/>
          </p:cNvSpPr>
          <p:nvPr>
            <p:ph idx="1"/>
          </p:nvPr>
        </p:nvSpPr>
        <p:spPr>
          <a:xfrm>
            <a:off x="4632176" y="2473053"/>
            <a:ext cx="4080503" cy="3320031"/>
          </a:xfrm>
        </p:spPr>
        <p:txBody>
          <a:bodyPr anchor="ctr">
            <a:normAutofit/>
          </a:bodyPr>
          <a:lstStyle/>
          <a:p>
            <a:r>
              <a:rPr lang="en-GB" i="1" dirty="0">
                <a:solidFill>
                  <a:schemeClr val="tx1">
                    <a:lumMod val="85000"/>
                    <a:lumOff val="15000"/>
                  </a:schemeClr>
                </a:solidFill>
              </a:rPr>
              <a:t>Open coding</a:t>
            </a:r>
          </a:p>
          <a:p>
            <a:pPr marL="0" indent="0">
              <a:buNone/>
            </a:pPr>
            <a:endParaRPr lang="en-GB" i="1" dirty="0">
              <a:solidFill>
                <a:schemeClr val="tx1">
                  <a:lumMod val="85000"/>
                  <a:lumOff val="15000"/>
                </a:schemeClr>
              </a:solidFill>
            </a:endParaRPr>
          </a:p>
          <a:p>
            <a:r>
              <a:rPr lang="en-GB" i="1" dirty="0">
                <a:solidFill>
                  <a:schemeClr val="tx1">
                    <a:lumMod val="85000"/>
                    <a:lumOff val="15000"/>
                  </a:schemeClr>
                </a:solidFill>
              </a:rPr>
              <a:t>Axial coding</a:t>
            </a:r>
          </a:p>
          <a:p>
            <a:pPr marL="0" indent="0">
              <a:buNone/>
            </a:pPr>
            <a:endParaRPr lang="en-GB" i="1" dirty="0">
              <a:solidFill>
                <a:schemeClr val="tx1">
                  <a:lumMod val="85000"/>
                  <a:lumOff val="15000"/>
                </a:schemeClr>
              </a:solidFill>
            </a:endParaRPr>
          </a:p>
          <a:p>
            <a:r>
              <a:rPr lang="en-GB" i="1" dirty="0">
                <a:solidFill>
                  <a:schemeClr val="tx1">
                    <a:lumMod val="85000"/>
                    <a:lumOff val="15000"/>
                  </a:schemeClr>
                </a:solidFill>
              </a:rPr>
              <a:t>Selective coding</a:t>
            </a:r>
          </a:p>
        </p:txBody>
      </p:sp>
      <p:sp>
        <p:nvSpPr>
          <p:cNvPr id="30" name="Freeform: Shape 2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0715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9ECBDA-51E6-4484-8F25-E777102F7D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6749" y="720952"/>
            <a:ext cx="6959544" cy="5545704"/>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75C910-6AA9-FA1A-9969-70784E0D0A67}"/>
              </a:ext>
            </a:extLst>
          </p:cNvPr>
          <p:cNvSpPr>
            <a:spLocks noGrp="1"/>
          </p:cNvSpPr>
          <p:nvPr>
            <p:ph type="title"/>
          </p:nvPr>
        </p:nvSpPr>
        <p:spPr>
          <a:xfrm>
            <a:off x="6316087" y="3185491"/>
            <a:ext cx="4379495" cy="1514675"/>
          </a:xfrm>
        </p:spPr>
        <p:txBody>
          <a:bodyPr vert="horz" lIns="91440" tIns="45720" rIns="91440" bIns="45720" rtlCol="0" anchor="b">
            <a:normAutofit fontScale="90000"/>
          </a:bodyPr>
          <a:lstStyle/>
          <a:p>
            <a:pPr algn="ctr"/>
            <a:r>
              <a:rPr lang="en-US" sz="4000" kern="1200" dirty="0">
                <a:solidFill>
                  <a:schemeClr val="tx1"/>
                </a:solidFill>
                <a:latin typeface="+mj-lt"/>
                <a:ea typeface="+mj-ea"/>
                <a:cs typeface="+mj-cs"/>
              </a:rPr>
              <a:t>Reflection-On-Action</a:t>
            </a:r>
            <a:br>
              <a:rPr lang="en-US" sz="3700" kern="1200" dirty="0">
                <a:solidFill>
                  <a:schemeClr val="tx1"/>
                </a:solidFill>
                <a:latin typeface="+mj-lt"/>
                <a:ea typeface="+mj-ea"/>
                <a:cs typeface="+mj-cs"/>
              </a:rPr>
            </a:br>
            <a:r>
              <a:rPr lang="en-US" sz="2400" kern="1200" dirty="0">
                <a:solidFill>
                  <a:schemeClr val="tx1"/>
                </a:solidFill>
                <a:latin typeface="+mj-lt"/>
                <a:ea typeface="+mj-ea"/>
                <a:cs typeface="+mj-cs"/>
              </a:rPr>
              <a:t>(Schön, 1983</a:t>
            </a:r>
            <a:endParaRPr lang="en-US" sz="3700" kern="1200" dirty="0">
              <a:solidFill>
                <a:schemeClr val="tx1"/>
              </a:solidFill>
              <a:latin typeface="+mj-lt"/>
              <a:ea typeface="+mj-ea"/>
              <a:cs typeface="+mj-cs"/>
            </a:endParaRPr>
          </a:p>
        </p:txBody>
      </p:sp>
      <p:sp>
        <p:nvSpPr>
          <p:cNvPr id="5" name="Title 1">
            <a:extLst>
              <a:ext uri="{FF2B5EF4-FFF2-40B4-BE49-F238E27FC236}">
                <a16:creationId xmlns:a16="http://schemas.microsoft.com/office/drawing/2014/main" id="{D0FAB5EF-6339-19AC-26E0-5E4897C33761}"/>
              </a:ext>
            </a:extLst>
          </p:cNvPr>
          <p:cNvSpPr txBox="1">
            <a:spLocks/>
          </p:cNvSpPr>
          <p:nvPr/>
        </p:nvSpPr>
        <p:spPr>
          <a:xfrm>
            <a:off x="3302419" y="6109102"/>
            <a:ext cx="4379494" cy="5420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000" dirty="0"/>
              <a:t>(Self-taped) body doubling</a:t>
            </a:r>
          </a:p>
        </p:txBody>
      </p:sp>
      <p:sp>
        <p:nvSpPr>
          <p:cNvPr id="3" name="TextBox 2">
            <a:extLst>
              <a:ext uri="{FF2B5EF4-FFF2-40B4-BE49-F238E27FC236}">
                <a16:creationId xmlns:a16="http://schemas.microsoft.com/office/drawing/2014/main" id="{C24C12C8-7D38-F8F2-24D6-8792DFE72D21}"/>
              </a:ext>
            </a:extLst>
          </p:cNvPr>
          <p:cNvSpPr txBox="1"/>
          <p:nvPr/>
        </p:nvSpPr>
        <p:spPr>
          <a:xfrm>
            <a:off x="6937924" y="2760637"/>
            <a:ext cx="3945512" cy="646331"/>
          </a:xfrm>
          <a:prstGeom prst="rect">
            <a:avLst/>
          </a:prstGeom>
          <a:noFill/>
        </p:spPr>
        <p:txBody>
          <a:bodyPr wrap="square" rtlCol="0">
            <a:spAutoFit/>
          </a:bodyPr>
          <a:lstStyle/>
          <a:p>
            <a:r>
              <a:rPr lang="en-GB" sz="3600" dirty="0">
                <a:latin typeface="+mj-lt"/>
              </a:rPr>
              <a:t>Reflexive Memo</a:t>
            </a:r>
          </a:p>
        </p:txBody>
      </p:sp>
      <p:sp>
        <p:nvSpPr>
          <p:cNvPr id="6" name="TextBox 5">
            <a:extLst>
              <a:ext uri="{FF2B5EF4-FFF2-40B4-BE49-F238E27FC236}">
                <a16:creationId xmlns:a16="http://schemas.microsoft.com/office/drawing/2014/main" id="{63EDC74C-15AF-D6F2-2DEF-A12BD9700246}"/>
              </a:ext>
            </a:extLst>
          </p:cNvPr>
          <p:cNvSpPr txBox="1"/>
          <p:nvPr/>
        </p:nvSpPr>
        <p:spPr>
          <a:xfrm>
            <a:off x="7156083" y="1007114"/>
            <a:ext cx="2699502" cy="769441"/>
          </a:xfrm>
          <a:prstGeom prst="rect">
            <a:avLst/>
          </a:prstGeom>
          <a:noFill/>
        </p:spPr>
        <p:txBody>
          <a:bodyPr wrap="square" rtlCol="0">
            <a:spAutoFit/>
          </a:bodyPr>
          <a:lstStyle/>
          <a:p>
            <a:r>
              <a:rPr lang="en-GB" sz="4400" b="1" dirty="0"/>
              <a:t>Journaling</a:t>
            </a:r>
          </a:p>
        </p:txBody>
      </p:sp>
      <p:pic>
        <p:nvPicPr>
          <p:cNvPr id="10" name="ScreenRecording_03-27-2025 05-03-43_1_pY18ya.mp4">
            <a:hlinkClick r:id="" action="ppaction://media"/>
            <a:extLst>
              <a:ext uri="{FF2B5EF4-FFF2-40B4-BE49-F238E27FC236}">
                <a16:creationId xmlns:a16="http://schemas.microsoft.com/office/drawing/2014/main" id="{923C7FEC-49C5-5B02-3603-705C3567DD7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45459" y="-407112"/>
            <a:ext cx="3407145" cy="7366800"/>
          </a:xfrm>
          <a:prstGeom prst="rect">
            <a:avLst/>
          </a:prstGeom>
        </p:spPr>
      </p:pic>
    </p:spTree>
    <p:extLst>
      <p:ext uri="{BB962C8B-B14F-4D97-AF65-F5344CB8AC3E}">
        <p14:creationId xmlns:p14="http://schemas.microsoft.com/office/powerpoint/2010/main" val="19598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6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26AEE95D-680A-E775-6518-1B17F8E023C3}"/>
              </a:ext>
            </a:extLst>
          </p:cNvPr>
          <p:cNvGraphicFramePr>
            <a:graphicFrameLocks noGrp="1"/>
          </p:cNvGraphicFramePr>
          <p:nvPr>
            <p:extLst>
              <p:ext uri="{D42A27DB-BD31-4B8C-83A1-F6EECF244321}">
                <p14:modId xmlns:p14="http://schemas.microsoft.com/office/powerpoint/2010/main" val="3381177028"/>
              </p:ext>
            </p:extLst>
          </p:nvPr>
        </p:nvGraphicFramePr>
        <p:xfrm>
          <a:off x="209863" y="209862"/>
          <a:ext cx="11691076" cy="6412235"/>
        </p:xfrm>
        <a:graphic>
          <a:graphicData uri="http://schemas.openxmlformats.org/drawingml/2006/table">
            <a:tbl>
              <a:tblPr firstRow="1" firstCol="1" bandRow="1">
                <a:noFill/>
                <a:tableStyleId>{5C22544A-7EE6-4342-B048-85BDC9FD1C3A}</a:tableStyleId>
              </a:tblPr>
              <a:tblGrid>
                <a:gridCol w="6015696">
                  <a:extLst>
                    <a:ext uri="{9D8B030D-6E8A-4147-A177-3AD203B41FA5}">
                      <a16:colId xmlns:a16="http://schemas.microsoft.com/office/drawing/2014/main" val="2470671273"/>
                    </a:ext>
                  </a:extLst>
                </a:gridCol>
                <a:gridCol w="5675380">
                  <a:extLst>
                    <a:ext uri="{9D8B030D-6E8A-4147-A177-3AD203B41FA5}">
                      <a16:colId xmlns:a16="http://schemas.microsoft.com/office/drawing/2014/main" val="3177937614"/>
                    </a:ext>
                  </a:extLst>
                </a:gridCol>
              </a:tblGrid>
              <a:tr h="440323">
                <a:tc>
                  <a:txBody>
                    <a:bodyPr/>
                    <a:lstStyle/>
                    <a:p>
                      <a:pPr algn="ctr"/>
                      <a:r>
                        <a:rPr lang="en-GB" sz="2400" b="1" cap="none" spc="30" dirty="0">
                          <a:solidFill>
                            <a:schemeClr val="tx1"/>
                          </a:solidFill>
                          <a:effectLst/>
                        </a:rPr>
                        <a:t>Inclusion</a:t>
                      </a:r>
                      <a:endParaRPr lang="en-GB" sz="2400" b="1" cap="none" spc="3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8400" marT="15444" marB="115829" anchor="ctr">
                    <a:lnL w="12700" cmpd="sng">
                      <a:noFill/>
                      <a:prstDash val="solid"/>
                    </a:lnL>
                    <a:lnR w="12700" cmpd="sng">
                      <a:noFill/>
                      <a:prstDash val="solid"/>
                    </a:lnR>
                    <a:lnT w="19050" cap="flat" cmpd="sng" algn="ctr">
                      <a:solidFill>
                        <a:schemeClr val="accent1"/>
                      </a:solidFill>
                      <a:prstDash val="solid"/>
                    </a:lnT>
                    <a:lnB w="12700" cmpd="sng">
                      <a:noFill/>
                      <a:prstDash val="solid"/>
                    </a:lnB>
                    <a:noFill/>
                  </a:tcPr>
                </a:tc>
                <a:tc>
                  <a:txBody>
                    <a:bodyPr/>
                    <a:lstStyle/>
                    <a:p>
                      <a:pPr algn="ctr"/>
                      <a:r>
                        <a:rPr lang="en-GB" sz="2400" b="1" cap="none" spc="30" dirty="0">
                          <a:solidFill>
                            <a:schemeClr val="tx1"/>
                          </a:solidFill>
                          <a:effectLst/>
                        </a:rPr>
                        <a:t>Exclusion</a:t>
                      </a:r>
                      <a:endParaRPr lang="en-GB" sz="2400" b="1" cap="none" spc="3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8400" marT="15444" marB="115829" anchor="ctr">
                    <a:lnL w="12700" cmpd="sng">
                      <a:noFill/>
                      <a:prstDash val="solid"/>
                    </a:lnL>
                    <a:lnR w="12700" cmpd="sng">
                      <a:noFill/>
                      <a:prstDash val="solid"/>
                    </a:lnR>
                    <a:lnT w="19050" cap="flat" cmpd="sng" algn="ctr">
                      <a:solidFill>
                        <a:schemeClr val="accent1"/>
                      </a:solidFill>
                      <a:prstDash val="solid"/>
                    </a:lnT>
                    <a:lnB w="12700" cmpd="sng">
                      <a:noFill/>
                      <a:prstDash val="solid"/>
                    </a:lnB>
                    <a:noFill/>
                  </a:tcPr>
                </a:tc>
                <a:extLst>
                  <a:ext uri="{0D108BD9-81ED-4DB2-BD59-A6C34878D82A}">
                    <a16:rowId xmlns:a16="http://schemas.microsoft.com/office/drawing/2014/main" val="2417460064"/>
                  </a:ext>
                </a:extLst>
              </a:tr>
              <a:tr h="605771">
                <a:tc>
                  <a:txBody>
                    <a:bodyPr/>
                    <a:lstStyle/>
                    <a:p>
                      <a:r>
                        <a:rPr lang="en-GB" sz="1400" b="1" cap="none" spc="0" dirty="0">
                          <a:solidFill>
                            <a:schemeClr val="tx1"/>
                          </a:solidFill>
                          <a:effectLst/>
                        </a:rPr>
                        <a:t>1. Literature published in </a:t>
                      </a:r>
                      <a:r>
                        <a:rPr lang="en-GB" sz="1400" b="1" i="1" cap="none" spc="0" dirty="0">
                          <a:solidFill>
                            <a:schemeClr val="tx1"/>
                          </a:solidFill>
                          <a:effectLst/>
                        </a:rPr>
                        <a:t>Journal of Voice</a:t>
                      </a:r>
                      <a:r>
                        <a:rPr lang="en-GB" sz="1400" b="1" cap="none" spc="0" dirty="0">
                          <a:solidFill>
                            <a:schemeClr val="tx1"/>
                          </a:solidFill>
                          <a:effectLst/>
                        </a:rPr>
                        <a:t>, or </a:t>
                      </a:r>
                      <a:r>
                        <a:rPr lang="en-GB" sz="1400" b="1" i="1" cap="none" spc="0" dirty="0">
                          <a:solidFill>
                            <a:schemeClr val="tx1"/>
                          </a:solidFill>
                          <a:effectLst/>
                        </a:rPr>
                        <a:t>Voice and Speech Review</a:t>
                      </a:r>
                      <a:r>
                        <a:rPr lang="en-GB" sz="1400" b="1" cap="none" spc="0" dirty="0">
                          <a:solidFill>
                            <a:schemeClr val="tx1"/>
                          </a:solidFill>
                          <a:effectLst/>
                        </a:rPr>
                        <a:t>, or </a:t>
                      </a:r>
                      <a:r>
                        <a:rPr lang="en-GB" sz="1400" b="1" i="1" cap="none" spc="0" dirty="0">
                          <a:solidFill>
                            <a:schemeClr val="tx1"/>
                          </a:solidFill>
                          <a:effectLst/>
                        </a:rPr>
                        <a:t>Stanislavski Studies</a:t>
                      </a:r>
                      <a:r>
                        <a:rPr lang="en-GB" sz="1400" b="1" cap="none" spc="0" dirty="0">
                          <a:solidFill>
                            <a:schemeClr val="tx1"/>
                          </a:solidFill>
                          <a:effectLst/>
                        </a:rPr>
                        <a:t>.</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r>
                        <a:rPr lang="en-GB" sz="1400" cap="none" spc="0">
                          <a:solidFill>
                            <a:schemeClr val="tx1"/>
                          </a:solidFill>
                          <a:effectLst/>
                        </a:rPr>
                        <a:t>10. Literature published in another journal, website, or found in web searches.</a:t>
                      </a:r>
                      <a:endParaRPr lang="en-GB" sz="14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482182767"/>
                  </a:ext>
                </a:extLst>
              </a:tr>
              <a:tr h="605771">
                <a:tc>
                  <a:txBody>
                    <a:bodyPr/>
                    <a:lstStyle/>
                    <a:p>
                      <a:r>
                        <a:rPr lang="en-GB" sz="1400" b="1" cap="none" spc="0" dirty="0">
                          <a:solidFill>
                            <a:schemeClr val="tx1"/>
                          </a:solidFill>
                          <a:effectLst/>
                        </a:rPr>
                        <a:t>2. Published in English with full-text online access</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2002" marR="38610" marT="15444" marB="11582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400" cap="none" spc="0">
                          <a:solidFill>
                            <a:schemeClr val="tx1"/>
                          </a:solidFill>
                          <a:effectLst/>
                        </a:rPr>
                        <a:t>11. </a:t>
                      </a:r>
                      <a:r>
                        <a:rPr lang="en-GB" sz="1400" u="sng" cap="none" spc="0">
                          <a:solidFill>
                            <a:schemeClr val="tx1"/>
                          </a:solidFill>
                          <a:effectLst/>
                        </a:rPr>
                        <a:t>Not</a:t>
                      </a:r>
                      <a:r>
                        <a:rPr lang="en-GB" sz="1400" cap="none" spc="0">
                          <a:solidFill>
                            <a:schemeClr val="tx1"/>
                          </a:solidFill>
                          <a:effectLst/>
                        </a:rPr>
                        <a:t> published in English, and without full-text online access.</a:t>
                      </a:r>
                      <a:endParaRPr lang="en-GB" sz="14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2002" marR="38610" marT="15444" marB="11582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2755024553"/>
                  </a:ext>
                </a:extLst>
              </a:tr>
              <a:tr h="605771">
                <a:tc>
                  <a:txBody>
                    <a:bodyPr/>
                    <a:lstStyle/>
                    <a:p>
                      <a:r>
                        <a:rPr lang="en-GB" sz="1400" b="1" cap="none" spc="0" dirty="0">
                          <a:solidFill>
                            <a:schemeClr val="tx1"/>
                          </a:solidFill>
                          <a:effectLst/>
                        </a:rPr>
                        <a:t>3. Published within the last 5 years, from 3</a:t>
                      </a:r>
                      <a:r>
                        <a:rPr lang="en-GB" sz="1400" b="1" cap="none" spc="0" baseline="30000" dirty="0">
                          <a:solidFill>
                            <a:schemeClr val="tx1"/>
                          </a:solidFill>
                          <a:effectLst/>
                        </a:rPr>
                        <a:t>rd</a:t>
                      </a:r>
                      <a:r>
                        <a:rPr lang="en-GB" sz="1400" b="1" cap="none" spc="0" dirty="0">
                          <a:solidFill>
                            <a:schemeClr val="tx1"/>
                          </a:solidFill>
                          <a:effectLst/>
                        </a:rPr>
                        <a:t> September 2019.</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r>
                        <a:rPr lang="en-GB" sz="1400" cap="none" spc="0">
                          <a:solidFill>
                            <a:schemeClr val="tx1"/>
                          </a:solidFill>
                          <a:effectLst/>
                        </a:rPr>
                        <a:t>12. Anything published </a:t>
                      </a:r>
                      <a:r>
                        <a:rPr lang="en-GB" sz="1400" u="sng" cap="none" spc="0">
                          <a:solidFill>
                            <a:schemeClr val="tx1"/>
                          </a:solidFill>
                          <a:effectLst/>
                        </a:rPr>
                        <a:t>before</a:t>
                      </a:r>
                      <a:r>
                        <a:rPr lang="en-GB" sz="1400" cap="none" spc="0">
                          <a:solidFill>
                            <a:schemeClr val="tx1"/>
                          </a:solidFill>
                          <a:effectLst/>
                        </a:rPr>
                        <a:t> 3</a:t>
                      </a:r>
                      <a:r>
                        <a:rPr lang="en-GB" sz="1400" cap="none" spc="0" baseline="30000">
                          <a:solidFill>
                            <a:schemeClr val="tx1"/>
                          </a:solidFill>
                          <a:effectLst/>
                        </a:rPr>
                        <a:t>rd </a:t>
                      </a:r>
                      <a:r>
                        <a:rPr lang="en-GB" sz="1400" cap="none" spc="0">
                          <a:solidFill>
                            <a:schemeClr val="tx1"/>
                          </a:solidFill>
                          <a:effectLst/>
                        </a:rPr>
                        <a:t>September 2019 will not be considered.</a:t>
                      </a:r>
                      <a:endParaRPr lang="en-GB" sz="14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2756740631"/>
                  </a:ext>
                </a:extLst>
              </a:tr>
              <a:tr h="837401">
                <a:tc>
                  <a:txBody>
                    <a:bodyPr/>
                    <a:lstStyle/>
                    <a:p>
                      <a:r>
                        <a:rPr lang="en-GB" sz="1400" b="1" cap="none" spc="0">
                          <a:solidFill>
                            <a:schemeClr val="tx1"/>
                          </a:solidFill>
                          <a:effectLst/>
                        </a:rPr>
                        <a:t>4. Includes the terms, ‘acting through song’ or, ‘emotion’ or, ‘musical theatre’ or, ‘drama school’ within the titles, abstract, or keywords.</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2002" marR="38610" marT="15444" marB="11582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400" cap="none" spc="0" dirty="0">
                          <a:solidFill>
                            <a:schemeClr val="tx1"/>
                          </a:solidFill>
                          <a:effectLst/>
                        </a:rPr>
                        <a:t>13. Papers that </a:t>
                      </a:r>
                      <a:r>
                        <a:rPr lang="en-GB" sz="1400" u="sng" cap="none" spc="0" dirty="0">
                          <a:solidFill>
                            <a:schemeClr val="tx1"/>
                          </a:solidFill>
                          <a:effectLst/>
                        </a:rPr>
                        <a:t>do not</a:t>
                      </a:r>
                      <a:r>
                        <a:rPr lang="en-GB" sz="1400" cap="none" spc="0" dirty="0">
                          <a:solidFill>
                            <a:schemeClr val="tx1"/>
                          </a:solidFill>
                          <a:effectLst/>
                        </a:rPr>
                        <a:t> include the search terms ‘acting through song’, ‘emotion’, ‘musical theatre’, and ‘drama school’.</a:t>
                      </a:r>
                      <a:endParaRPr lang="en-GB" sz="14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2002" marR="38610" marT="15444" marB="11582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831578987"/>
                  </a:ext>
                </a:extLst>
              </a:tr>
              <a:tr h="837401">
                <a:tc>
                  <a:txBody>
                    <a:bodyPr/>
                    <a:lstStyle/>
                    <a:p>
                      <a:r>
                        <a:rPr lang="en-GB" sz="1400" b="1" cap="none" spc="0" dirty="0">
                          <a:solidFill>
                            <a:schemeClr val="tx1"/>
                          </a:solidFill>
                          <a:effectLst/>
                        </a:rPr>
                        <a:t>5. Discusses singing with emotion, the student or teacher experience of acting through song, or expert performance pedagogies dealing with this topic.</a:t>
                      </a:r>
                      <a:endParaRPr lang="en-GB" sz="14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r>
                        <a:rPr lang="en-GB" sz="1400" cap="none" spc="0" dirty="0">
                          <a:solidFill>
                            <a:schemeClr val="tx1"/>
                          </a:solidFill>
                          <a:effectLst/>
                        </a:rPr>
                        <a:t>14. Does </a:t>
                      </a:r>
                      <a:r>
                        <a:rPr lang="en-GB" sz="1400" u="sng" cap="none" spc="0" dirty="0">
                          <a:solidFill>
                            <a:schemeClr val="tx1"/>
                          </a:solidFill>
                          <a:effectLst/>
                        </a:rPr>
                        <a:t>not</a:t>
                      </a:r>
                      <a:r>
                        <a:rPr lang="en-GB" sz="1400" cap="none" spc="0" dirty="0">
                          <a:solidFill>
                            <a:schemeClr val="tx1"/>
                          </a:solidFill>
                          <a:effectLst/>
                        </a:rPr>
                        <a:t> focus on acting through song or singing with emotion, regardless of author or pedagogy.</a:t>
                      </a:r>
                      <a:endParaRPr lang="en-GB" sz="14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201865042"/>
                  </a:ext>
                </a:extLst>
              </a:tr>
              <a:tr h="605771">
                <a:tc>
                  <a:txBody>
                    <a:bodyPr/>
                    <a:lstStyle/>
                    <a:p>
                      <a:r>
                        <a:rPr lang="en-GB" sz="1400" b="1" cap="none" spc="0">
                          <a:solidFill>
                            <a:schemeClr val="tx1"/>
                          </a:solidFill>
                          <a:effectLst/>
                        </a:rPr>
                        <a:t>6. Reviewing or collating data from adult participants or environments.</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2002" marR="38610" marT="15444" marB="11582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400" cap="none" spc="0" dirty="0">
                          <a:solidFill>
                            <a:schemeClr val="tx1"/>
                          </a:solidFill>
                          <a:effectLst/>
                        </a:rPr>
                        <a:t>15. Data/information involving children.</a:t>
                      </a:r>
                      <a:endParaRPr lang="en-GB" sz="14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2002" marR="38610" marT="15444" marB="11582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997949792"/>
                  </a:ext>
                </a:extLst>
              </a:tr>
              <a:tr h="605771">
                <a:tc>
                  <a:txBody>
                    <a:bodyPr/>
                    <a:lstStyle/>
                    <a:p>
                      <a:r>
                        <a:rPr lang="en-GB" sz="1400" b="1" cap="none" spc="0">
                          <a:solidFill>
                            <a:schemeClr val="tx1"/>
                          </a:solidFill>
                          <a:effectLst/>
                        </a:rPr>
                        <a:t>7. Discusses or uses Contemporary Commercial Music (CCM) only.</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r>
                        <a:rPr lang="en-GB" sz="1400" cap="none" spc="0">
                          <a:solidFill>
                            <a:schemeClr val="tx1"/>
                          </a:solidFill>
                          <a:effectLst/>
                        </a:rPr>
                        <a:t>16. Focus on Classical styles.</a:t>
                      </a:r>
                      <a:endParaRPr lang="en-GB" sz="14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1136028111"/>
                  </a:ext>
                </a:extLst>
              </a:tr>
              <a:tr h="837401">
                <a:tc>
                  <a:txBody>
                    <a:bodyPr/>
                    <a:lstStyle/>
                    <a:p>
                      <a:r>
                        <a:rPr lang="en-GB" sz="1400" b="1" cap="none" spc="0">
                          <a:solidFill>
                            <a:schemeClr val="tx1"/>
                          </a:solidFill>
                          <a:effectLst/>
                        </a:rPr>
                        <a:t>8. Qualitative studies, interviews, or documents involving spoken or written word as the basis of the study</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2002" marR="38610" marT="15444" marB="11582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GB" sz="1400" cap="none" spc="0" dirty="0">
                          <a:solidFill>
                            <a:schemeClr val="tx1"/>
                          </a:solidFill>
                          <a:effectLst/>
                        </a:rPr>
                        <a:t>17. Quantitative studies, data involving statistics, or </a:t>
                      </a:r>
                      <a:endParaRPr lang="en-GB" sz="14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2002" marR="38610" marT="15444" marB="11582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603621891"/>
                  </a:ext>
                </a:extLst>
              </a:tr>
              <a:tr h="374144">
                <a:tc>
                  <a:txBody>
                    <a:bodyPr/>
                    <a:lstStyle/>
                    <a:p>
                      <a:r>
                        <a:rPr lang="en-GB" sz="1400" b="1" cap="none" spc="0">
                          <a:solidFill>
                            <a:schemeClr val="tx1"/>
                          </a:solidFill>
                          <a:effectLst/>
                        </a:rPr>
                        <a:t>9. Inclusion based on additional reason.</a:t>
                      </a:r>
                      <a:endParaRPr lang="en-GB" sz="14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400" cap="none" spc="0" dirty="0">
                          <a:solidFill>
                            <a:schemeClr val="tx1"/>
                          </a:solidFill>
                          <a:effectLst/>
                        </a:rPr>
                        <a:t>18. Exclusion based on additional reason.</a:t>
                      </a:r>
                      <a:endParaRPr lang="en-GB" sz="14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38610" marT="15444" marB="11582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352359664"/>
                  </a:ext>
                </a:extLst>
              </a:tr>
            </a:tbl>
          </a:graphicData>
        </a:graphic>
      </p:graphicFrame>
    </p:spTree>
    <p:extLst>
      <p:ext uri="{BB962C8B-B14F-4D97-AF65-F5344CB8AC3E}">
        <p14:creationId xmlns:p14="http://schemas.microsoft.com/office/powerpoint/2010/main" val="3336955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5">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17">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19">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CED6FBE-981B-A88F-1FD8-2BB728A01378}"/>
              </a:ext>
            </a:extLst>
          </p:cNvPr>
          <p:cNvSpPr>
            <a:spLocks noGrp="1"/>
          </p:cNvSpPr>
          <p:nvPr>
            <p:ph idx="1"/>
          </p:nvPr>
        </p:nvSpPr>
        <p:spPr>
          <a:xfrm>
            <a:off x="841248" y="2252870"/>
            <a:ext cx="3412219" cy="3560251"/>
          </a:xfrm>
        </p:spPr>
        <p:txBody>
          <a:bodyPr>
            <a:normAutofit/>
          </a:bodyPr>
          <a:lstStyle/>
          <a:p>
            <a:pPr marL="0" indent="0">
              <a:buNone/>
            </a:pPr>
            <a:r>
              <a:rPr lang="en-GB" sz="2000" dirty="0"/>
              <a:t>“</a:t>
            </a:r>
            <a:r>
              <a:rPr lang="en-GB" sz="2000" i="1" dirty="0"/>
              <a:t>A limitation that systematic reviewers sometimes face is a shortage of relevant studies- those that address the purpose of the review</a:t>
            </a:r>
            <a:r>
              <a:rPr lang="en-GB" sz="2000" dirty="0"/>
              <a:t>”</a:t>
            </a:r>
          </a:p>
          <a:p>
            <a:pPr marL="0" indent="0">
              <a:buNone/>
            </a:pPr>
            <a:br>
              <a:rPr lang="en-GB" sz="1700" dirty="0"/>
            </a:br>
            <a:r>
              <a:rPr lang="en-GB" sz="1700" dirty="0"/>
              <a:t>- Meline (2006)</a:t>
            </a:r>
          </a:p>
          <a:p>
            <a:pPr marL="0" indent="0">
              <a:buNone/>
            </a:pPr>
            <a:endParaRPr lang="en-GB" sz="1700" dirty="0"/>
          </a:p>
          <a:p>
            <a:pPr marL="0" indent="0">
              <a:buNone/>
            </a:pPr>
            <a:endParaRPr lang="en-GB" sz="1700" dirty="0"/>
          </a:p>
        </p:txBody>
      </p:sp>
      <p:graphicFrame>
        <p:nvGraphicFramePr>
          <p:cNvPr id="4" name="Table 3">
            <a:extLst>
              <a:ext uri="{FF2B5EF4-FFF2-40B4-BE49-F238E27FC236}">
                <a16:creationId xmlns:a16="http://schemas.microsoft.com/office/drawing/2014/main" id="{6687468B-39A4-65BD-0982-AAE6D8C73B08}"/>
              </a:ext>
            </a:extLst>
          </p:cNvPr>
          <p:cNvGraphicFramePr>
            <a:graphicFrameLocks noGrp="1"/>
          </p:cNvGraphicFramePr>
          <p:nvPr>
            <p:extLst>
              <p:ext uri="{D42A27DB-BD31-4B8C-83A1-F6EECF244321}">
                <p14:modId xmlns:p14="http://schemas.microsoft.com/office/powerpoint/2010/main" val="42245919"/>
              </p:ext>
            </p:extLst>
          </p:nvPr>
        </p:nvGraphicFramePr>
        <p:xfrm>
          <a:off x="5142068" y="2571987"/>
          <a:ext cx="6656833" cy="1714026"/>
        </p:xfrm>
        <a:graphic>
          <a:graphicData uri="http://schemas.openxmlformats.org/drawingml/2006/table">
            <a:tbl>
              <a:tblPr firstRow="1" firstCol="1" bandRow="1">
                <a:tableStyleId>{8799B23B-EC83-4686-B30A-512413B5E67A}</a:tableStyleId>
              </a:tblPr>
              <a:tblGrid>
                <a:gridCol w="3322310">
                  <a:extLst>
                    <a:ext uri="{9D8B030D-6E8A-4147-A177-3AD203B41FA5}">
                      <a16:colId xmlns:a16="http://schemas.microsoft.com/office/drawing/2014/main" val="623017804"/>
                    </a:ext>
                  </a:extLst>
                </a:gridCol>
                <a:gridCol w="3334523">
                  <a:extLst>
                    <a:ext uri="{9D8B030D-6E8A-4147-A177-3AD203B41FA5}">
                      <a16:colId xmlns:a16="http://schemas.microsoft.com/office/drawing/2014/main" val="2052775294"/>
                    </a:ext>
                  </a:extLst>
                </a:gridCol>
              </a:tblGrid>
              <a:tr h="1714026">
                <a:tc>
                  <a:txBody>
                    <a:bodyPr/>
                    <a:lstStyle/>
                    <a:p>
                      <a:pPr algn="ctr"/>
                      <a:r>
                        <a:rPr lang="en-GB" sz="2000" dirty="0">
                          <a:effectLst/>
                        </a:rPr>
                        <a:t>3. </a:t>
                      </a:r>
                      <a:br>
                        <a:rPr lang="en-GB" sz="2000" dirty="0">
                          <a:effectLst/>
                        </a:rPr>
                      </a:br>
                      <a:r>
                        <a:rPr lang="en-GB" sz="2000" b="0" dirty="0">
                          <a:effectLst/>
                        </a:rPr>
                        <a:t>Published within the last 10 years, from 3</a:t>
                      </a:r>
                      <a:r>
                        <a:rPr lang="en-GB" sz="2000" b="0" baseline="30000" dirty="0">
                          <a:effectLst/>
                        </a:rPr>
                        <a:t>rd</a:t>
                      </a:r>
                      <a:r>
                        <a:rPr lang="en-GB" sz="2000" b="0" dirty="0">
                          <a:effectLst/>
                        </a:rPr>
                        <a:t> September 2014.</a:t>
                      </a:r>
                      <a:endParaRPr lang="en-GB" sz="2400" b="0" dirty="0">
                        <a:effectLst/>
                        <a:latin typeface="Calibri" panose="020F0502020204030204" pitchFamily="34" charset="0"/>
                        <a:ea typeface="Calibri" panose="020F0502020204030204" pitchFamily="34" charset="0"/>
                        <a:cs typeface="Times New Roman" panose="02020603050405020304" pitchFamily="18" charset="0"/>
                      </a:endParaRPr>
                    </a:p>
                  </a:txBody>
                  <a:tcPr marL="206687" marR="206687" marT="0" marB="0" anchor="ctr"/>
                </a:tc>
                <a:tc>
                  <a:txBody>
                    <a:bodyPr/>
                    <a:lstStyle/>
                    <a:p>
                      <a:pPr algn="ctr"/>
                      <a:r>
                        <a:rPr lang="en-GB" sz="2000" dirty="0">
                          <a:effectLst/>
                        </a:rPr>
                        <a:t>12. </a:t>
                      </a:r>
                      <a:br>
                        <a:rPr lang="en-GB" sz="2000" dirty="0">
                          <a:effectLst/>
                        </a:rPr>
                      </a:br>
                      <a:r>
                        <a:rPr lang="en-GB" sz="2000" b="0" dirty="0">
                          <a:effectLst/>
                        </a:rPr>
                        <a:t>Anything published </a:t>
                      </a:r>
                      <a:r>
                        <a:rPr lang="en-GB" sz="2000" b="0" u="sng" dirty="0">
                          <a:effectLst/>
                        </a:rPr>
                        <a:t>before</a:t>
                      </a:r>
                      <a:r>
                        <a:rPr lang="en-GB" sz="2000" b="0" dirty="0">
                          <a:effectLst/>
                        </a:rPr>
                        <a:t> </a:t>
                      </a:r>
                    </a:p>
                    <a:p>
                      <a:pPr algn="ctr"/>
                      <a:r>
                        <a:rPr lang="en-GB" sz="2000" b="0" dirty="0">
                          <a:effectLst/>
                        </a:rPr>
                        <a:t>3</a:t>
                      </a:r>
                      <a:r>
                        <a:rPr lang="en-GB" sz="2000" b="0" baseline="30000" dirty="0">
                          <a:effectLst/>
                        </a:rPr>
                        <a:t>rd </a:t>
                      </a:r>
                      <a:r>
                        <a:rPr lang="en-GB" sz="2000" b="0" dirty="0">
                          <a:effectLst/>
                        </a:rPr>
                        <a:t>September 2014 will not be considered.</a:t>
                      </a:r>
                      <a:endParaRPr lang="en-GB" sz="2400" b="0" dirty="0">
                        <a:effectLst/>
                        <a:latin typeface="Calibri" panose="020F0502020204030204" pitchFamily="34" charset="0"/>
                        <a:ea typeface="Calibri" panose="020F0502020204030204" pitchFamily="34" charset="0"/>
                        <a:cs typeface="Times New Roman" panose="02020603050405020304" pitchFamily="18" charset="0"/>
                      </a:endParaRPr>
                    </a:p>
                  </a:txBody>
                  <a:tcPr marL="206687" marR="206687" marT="0" marB="0" anchor="ctr"/>
                </a:tc>
                <a:extLst>
                  <a:ext uri="{0D108BD9-81ED-4DB2-BD59-A6C34878D82A}">
                    <a16:rowId xmlns:a16="http://schemas.microsoft.com/office/drawing/2014/main" val="470706319"/>
                  </a:ext>
                </a:extLst>
              </a:tr>
            </a:tbl>
          </a:graphicData>
        </a:graphic>
      </p:graphicFrame>
    </p:spTree>
    <p:extLst>
      <p:ext uri="{BB962C8B-B14F-4D97-AF65-F5344CB8AC3E}">
        <p14:creationId xmlns:p14="http://schemas.microsoft.com/office/powerpoint/2010/main" val="1653420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396CA-90CF-507B-7D88-ABA9DD8AC655}"/>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a:solidFill>
                  <a:schemeClr val="tx1"/>
                </a:solidFill>
                <a:latin typeface="+mj-lt"/>
                <a:ea typeface="+mj-ea"/>
                <a:cs typeface="+mj-cs"/>
              </a:rPr>
              <a:t>Findings</a:t>
            </a:r>
          </a:p>
        </p:txBody>
      </p:sp>
    </p:spTree>
    <p:extLst>
      <p:ext uri="{BB962C8B-B14F-4D97-AF65-F5344CB8AC3E}">
        <p14:creationId xmlns:p14="http://schemas.microsoft.com/office/powerpoint/2010/main" val="4267090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396CA-90CF-507B-7D88-ABA9DD8AC655}"/>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b="1" dirty="0"/>
              <a:t>Open Coding</a:t>
            </a:r>
          </a:p>
        </p:txBody>
      </p:sp>
      <p:sp>
        <p:nvSpPr>
          <p:cNvPr id="28"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up of a paper&#10;&#10;Description automatically generated">
            <a:extLst>
              <a:ext uri="{FF2B5EF4-FFF2-40B4-BE49-F238E27FC236}">
                <a16:creationId xmlns:a16="http://schemas.microsoft.com/office/drawing/2014/main" id="{A5938C76-783C-F91C-2896-FE57877A4CFC}"/>
              </a:ext>
            </a:extLst>
          </p:cNvPr>
          <p:cNvPicPr>
            <a:picLocks noChangeAspect="1"/>
          </p:cNvPicPr>
          <p:nvPr/>
        </p:nvPicPr>
        <p:blipFill>
          <a:blip r:embed="rId2"/>
          <a:srcRect t="3177" r="-2" b="14314"/>
          <a:stretch/>
        </p:blipFill>
        <p:spPr>
          <a:xfrm>
            <a:off x="0" y="2791921"/>
            <a:ext cx="5820757" cy="3902076"/>
          </a:xfrm>
          <a:prstGeom prst="rect">
            <a:avLst/>
          </a:prstGeom>
        </p:spPr>
      </p:pic>
      <p:pic>
        <p:nvPicPr>
          <p:cNvPr id="5" name="Content Placeholder 4" descr="A paper with text on it&#10;&#10;Description automatically generated">
            <a:extLst>
              <a:ext uri="{FF2B5EF4-FFF2-40B4-BE49-F238E27FC236}">
                <a16:creationId xmlns:a16="http://schemas.microsoft.com/office/drawing/2014/main" id="{1683DB77-521F-D7FE-7120-0C4872920EFD}"/>
              </a:ext>
            </a:extLst>
          </p:cNvPr>
          <p:cNvPicPr>
            <a:picLocks noGrp="1" noChangeAspect="1"/>
          </p:cNvPicPr>
          <p:nvPr>
            <p:ph idx="1"/>
          </p:nvPr>
        </p:nvPicPr>
        <p:blipFill>
          <a:blip r:embed="rId3"/>
          <a:srcRect t="833" r="-2" b="943"/>
          <a:stretch/>
        </p:blipFill>
        <p:spPr>
          <a:xfrm>
            <a:off x="6089440" y="2791921"/>
            <a:ext cx="6102559" cy="4090948"/>
          </a:xfrm>
          <a:prstGeom prst="rect">
            <a:avLst/>
          </a:prstGeom>
        </p:spPr>
      </p:pic>
      <p:sp>
        <p:nvSpPr>
          <p:cNvPr id="10" name="TextBox 9">
            <a:extLst>
              <a:ext uri="{FF2B5EF4-FFF2-40B4-BE49-F238E27FC236}">
                <a16:creationId xmlns:a16="http://schemas.microsoft.com/office/drawing/2014/main" id="{5F941EC8-DA4C-FB18-8B8F-0905BC6F1BA9}"/>
              </a:ext>
            </a:extLst>
          </p:cNvPr>
          <p:cNvSpPr txBox="1"/>
          <p:nvPr/>
        </p:nvSpPr>
        <p:spPr>
          <a:xfrm>
            <a:off x="638881" y="1961114"/>
            <a:ext cx="3728906" cy="369332"/>
          </a:xfrm>
          <a:prstGeom prst="rect">
            <a:avLst/>
          </a:prstGeom>
          <a:noFill/>
        </p:spPr>
        <p:txBody>
          <a:bodyPr wrap="none" rtlCol="0">
            <a:spAutoFit/>
          </a:bodyPr>
          <a:lstStyle/>
          <a:p>
            <a:r>
              <a:rPr lang="en-GB" dirty="0"/>
              <a:t>Annotated excerpt from </a:t>
            </a:r>
            <a:r>
              <a:rPr lang="en-GB" dirty="0" err="1"/>
              <a:t>Elchuk</a:t>
            </a:r>
            <a:r>
              <a:rPr lang="en-GB" dirty="0"/>
              <a:t>, 2021 </a:t>
            </a:r>
          </a:p>
        </p:txBody>
      </p:sp>
      <p:sp>
        <p:nvSpPr>
          <p:cNvPr id="11" name="TextBox 10">
            <a:extLst>
              <a:ext uri="{FF2B5EF4-FFF2-40B4-BE49-F238E27FC236}">
                <a16:creationId xmlns:a16="http://schemas.microsoft.com/office/drawing/2014/main" id="{2A8B4E8F-E6DB-9841-A2F9-2564CC8212B0}"/>
              </a:ext>
            </a:extLst>
          </p:cNvPr>
          <p:cNvSpPr txBox="1"/>
          <p:nvPr/>
        </p:nvSpPr>
        <p:spPr>
          <a:xfrm>
            <a:off x="7955544" y="1961114"/>
            <a:ext cx="3744615" cy="369332"/>
          </a:xfrm>
          <a:prstGeom prst="rect">
            <a:avLst/>
          </a:prstGeom>
          <a:noFill/>
        </p:spPr>
        <p:txBody>
          <a:bodyPr wrap="none" rtlCol="0">
            <a:spAutoFit/>
          </a:bodyPr>
          <a:lstStyle/>
          <a:p>
            <a:r>
              <a:rPr lang="en-GB" dirty="0"/>
              <a:t>Annotated excerpt from Dunbar, 2016</a:t>
            </a:r>
          </a:p>
        </p:txBody>
      </p:sp>
    </p:spTree>
    <p:extLst>
      <p:ext uri="{BB962C8B-B14F-4D97-AF65-F5344CB8AC3E}">
        <p14:creationId xmlns:p14="http://schemas.microsoft.com/office/powerpoint/2010/main" val="7933950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64A70-AE34-CC7A-E7C7-50E18796075E}"/>
              </a:ext>
            </a:extLst>
          </p:cNvPr>
          <p:cNvSpPr>
            <a:spLocks noGrp="1"/>
          </p:cNvSpPr>
          <p:nvPr>
            <p:ph type="title"/>
          </p:nvPr>
        </p:nvSpPr>
        <p:spPr>
          <a:xfrm>
            <a:off x="3019521" y="365126"/>
            <a:ext cx="3208284" cy="1325563"/>
          </a:xfrm>
        </p:spPr>
        <p:txBody>
          <a:bodyPr>
            <a:normAutofit/>
          </a:bodyPr>
          <a:lstStyle/>
          <a:p>
            <a:r>
              <a:rPr lang="en-GB" sz="4800" b="1"/>
              <a:t>Axial Coding</a:t>
            </a:r>
            <a:endParaRPr lang="en-GB" sz="4800" b="1" dirty="0"/>
          </a:p>
        </p:txBody>
      </p:sp>
      <p:pic>
        <p:nvPicPr>
          <p:cNvPr id="5" name="Content Placeholder 4" descr="A close-up of a notebook&#10;&#10;Description automatically generated">
            <a:extLst>
              <a:ext uri="{FF2B5EF4-FFF2-40B4-BE49-F238E27FC236}">
                <a16:creationId xmlns:a16="http://schemas.microsoft.com/office/drawing/2014/main" id="{A0178C15-E5D6-A65D-E1E9-D287076CEB7A}"/>
              </a:ext>
            </a:extLst>
          </p:cNvPr>
          <p:cNvPicPr>
            <a:picLocks noGrp="1" noChangeAspect="1"/>
          </p:cNvPicPr>
          <p:nvPr>
            <p:ph idx="1"/>
          </p:nvPr>
        </p:nvPicPr>
        <p:blipFill>
          <a:blip r:embed="rId2"/>
          <a:stretch>
            <a:fillRect/>
          </a:stretch>
        </p:blipFill>
        <p:spPr>
          <a:xfrm>
            <a:off x="7208219" y="93306"/>
            <a:ext cx="4836136" cy="6671388"/>
          </a:xfrm>
        </p:spPr>
      </p:pic>
      <p:pic>
        <p:nvPicPr>
          <p:cNvPr id="7" name="Picture 6" descr="A list of text on a piece of paper&#10;&#10;Description automatically generated">
            <a:extLst>
              <a:ext uri="{FF2B5EF4-FFF2-40B4-BE49-F238E27FC236}">
                <a16:creationId xmlns:a16="http://schemas.microsoft.com/office/drawing/2014/main" id="{1354966A-DE58-8CC2-331B-60C9F264A1F9}"/>
              </a:ext>
            </a:extLst>
          </p:cNvPr>
          <p:cNvPicPr>
            <a:picLocks noChangeAspect="1"/>
          </p:cNvPicPr>
          <p:nvPr/>
        </p:nvPicPr>
        <p:blipFill>
          <a:blip r:embed="rId3"/>
          <a:stretch>
            <a:fillRect/>
          </a:stretch>
        </p:blipFill>
        <p:spPr>
          <a:xfrm>
            <a:off x="105476" y="1857078"/>
            <a:ext cx="5547740" cy="4907616"/>
          </a:xfrm>
          <a:prstGeom prst="rect">
            <a:avLst/>
          </a:prstGeom>
        </p:spPr>
      </p:pic>
    </p:spTree>
    <p:extLst>
      <p:ext uri="{BB962C8B-B14F-4D97-AF65-F5344CB8AC3E}">
        <p14:creationId xmlns:p14="http://schemas.microsoft.com/office/powerpoint/2010/main" val="4079511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5" name="Rectangle 34">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DCFD44-90C2-54A9-DFAA-E0A002FB9D2F}"/>
              </a:ext>
            </a:extLst>
          </p:cNvPr>
          <p:cNvSpPr>
            <a:spLocks noGrp="1"/>
          </p:cNvSpPr>
          <p:nvPr>
            <p:ph type="title"/>
          </p:nvPr>
        </p:nvSpPr>
        <p:spPr>
          <a:xfrm>
            <a:off x="1115568" y="548640"/>
            <a:ext cx="10168128" cy="1179576"/>
          </a:xfrm>
        </p:spPr>
        <p:txBody>
          <a:bodyPr>
            <a:normAutofit/>
          </a:bodyPr>
          <a:lstStyle/>
          <a:p>
            <a:r>
              <a:rPr lang="en-GB" sz="3700"/>
              <a:t>Axial Coding - Categories</a:t>
            </a:r>
            <a:br>
              <a:rPr lang="en-GB" sz="3700"/>
            </a:br>
            <a:r>
              <a:rPr lang="en-GB" sz="3700" i="1"/>
              <a:t>Round One.</a:t>
            </a:r>
          </a:p>
        </p:txBody>
      </p:sp>
      <p:sp>
        <p:nvSpPr>
          <p:cNvPr id="37" name="Rectangle 36">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6">
            <a:extLst>
              <a:ext uri="{FF2B5EF4-FFF2-40B4-BE49-F238E27FC236}">
                <a16:creationId xmlns:a16="http://schemas.microsoft.com/office/drawing/2014/main" id="{3A5B013F-3377-5A9E-AAE2-3A21798114D1}"/>
              </a:ext>
            </a:extLst>
          </p:cNvPr>
          <p:cNvGraphicFramePr>
            <a:graphicFrameLocks noGrp="1"/>
          </p:cNvGraphicFramePr>
          <p:nvPr>
            <p:ph idx="1"/>
            <p:extLst>
              <p:ext uri="{D42A27DB-BD31-4B8C-83A1-F6EECF244321}">
                <p14:modId xmlns:p14="http://schemas.microsoft.com/office/powerpoint/2010/main" val="2822985650"/>
              </p:ext>
            </p:extLst>
          </p:nvPr>
        </p:nvGraphicFramePr>
        <p:xfrm>
          <a:off x="166687" y="2213991"/>
          <a:ext cx="11858625" cy="4423410"/>
        </p:xfrm>
        <a:graphic>
          <a:graphicData uri="http://schemas.openxmlformats.org/drawingml/2006/table">
            <a:tbl>
              <a:tblPr firstRow="1" bandRow="1"/>
              <a:tblGrid>
                <a:gridCol w="1652600">
                  <a:extLst>
                    <a:ext uri="{9D8B030D-6E8A-4147-A177-3AD203B41FA5}">
                      <a16:colId xmlns:a16="http://schemas.microsoft.com/office/drawing/2014/main" val="510729380"/>
                    </a:ext>
                  </a:extLst>
                </a:gridCol>
                <a:gridCol w="1838665">
                  <a:extLst>
                    <a:ext uri="{9D8B030D-6E8A-4147-A177-3AD203B41FA5}">
                      <a16:colId xmlns:a16="http://schemas.microsoft.com/office/drawing/2014/main" val="3038870567"/>
                    </a:ext>
                  </a:extLst>
                </a:gridCol>
                <a:gridCol w="1990509">
                  <a:extLst>
                    <a:ext uri="{9D8B030D-6E8A-4147-A177-3AD203B41FA5}">
                      <a16:colId xmlns:a16="http://schemas.microsoft.com/office/drawing/2014/main" val="2270403775"/>
                    </a:ext>
                  </a:extLst>
                </a:gridCol>
                <a:gridCol w="1648321">
                  <a:extLst>
                    <a:ext uri="{9D8B030D-6E8A-4147-A177-3AD203B41FA5}">
                      <a16:colId xmlns:a16="http://schemas.microsoft.com/office/drawing/2014/main" val="2832841358"/>
                    </a:ext>
                  </a:extLst>
                </a:gridCol>
                <a:gridCol w="1996925">
                  <a:extLst>
                    <a:ext uri="{9D8B030D-6E8A-4147-A177-3AD203B41FA5}">
                      <a16:colId xmlns:a16="http://schemas.microsoft.com/office/drawing/2014/main" val="3682391940"/>
                    </a:ext>
                  </a:extLst>
                </a:gridCol>
                <a:gridCol w="897220">
                  <a:extLst>
                    <a:ext uri="{9D8B030D-6E8A-4147-A177-3AD203B41FA5}">
                      <a16:colId xmlns:a16="http://schemas.microsoft.com/office/drawing/2014/main" val="1326607570"/>
                    </a:ext>
                  </a:extLst>
                </a:gridCol>
                <a:gridCol w="1834385">
                  <a:extLst>
                    <a:ext uri="{9D8B030D-6E8A-4147-A177-3AD203B41FA5}">
                      <a16:colId xmlns:a16="http://schemas.microsoft.com/office/drawing/2014/main" val="1894692452"/>
                    </a:ext>
                  </a:extLst>
                </a:gridCol>
              </a:tblGrid>
              <a:tr h="506648">
                <a:tc>
                  <a:txBody>
                    <a:bodyPr/>
                    <a:lstStyle/>
                    <a:p>
                      <a:pPr algn="ctr" fontAlgn="ctr">
                        <a:buNone/>
                      </a:pPr>
                      <a:r>
                        <a:rPr lang="en-GB" sz="1400" b="1" i="0" u="none" strike="noStrike">
                          <a:solidFill>
                            <a:srgbClr val="000000"/>
                          </a:solidFill>
                          <a:effectLst/>
                          <a:latin typeface="Calibri" panose="020F0502020204030204" pitchFamily="34" charset="0"/>
                        </a:rPr>
                        <a:t>Respiratory process</a:t>
                      </a:r>
                      <a:endParaRPr lang="en-GB" sz="1900" b="0" i="0" u="none" strike="noStrike">
                        <a:effectLst/>
                        <a:latin typeface="Arial" panose="020B0604020202020204" pitchFamily="34" charset="0"/>
                      </a:endParaRPr>
                    </a:p>
                  </a:txBody>
                  <a:tcPr marL="10330" marR="10330" marT="10330" marB="0" anchor="ctr">
                    <a:lnL>
                      <a:noFill/>
                    </a:lnL>
                    <a:lnR>
                      <a:noFill/>
                    </a:lnR>
                    <a:lnT>
                      <a:noFill/>
                    </a:lnT>
                    <a:lnB w="6350" cap="flat" cmpd="sng" algn="ctr">
                      <a:solidFill>
                        <a:srgbClr val="000000"/>
                      </a:solidFill>
                      <a:prstDash val="solid"/>
                      <a:round/>
                      <a:headEnd type="none" w="med" len="med"/>
                      <a:tailEnd type="none" w="med" len="med"/>
                    </a:lnB>
                    <a:solidFill>
                      <a:srgbClr val="F4B084"/>
                    </a:solidFill>
                  </a:tcPr>
                </a:tc>
                <a:tc>
                  <a:txBody>
                    <a:bodyPr/>
                    <a:lstStyle/>
                    <a:p>
                      <a:pPr algn="ctr" fontAlgn="ctr">
                        <a:buNone/>
                      </a:pPr>
                      <a:r>
                        <a:rPr lang="en-GB" sz="1400" b="1" i="0" u="none" strike="noStrike">
                          <a:solidFill>
                            <a:srgbClr val="000000"/>
                          </a:solidFill>
                          <a:effectLst/>
                          <a:latin typeface="Calibri" panose="020F0502020204030204" pitchFamily="34" charset="0"/>
                        </a:rPr>
                        <a:t>Internal feeling and awareness</a:t>
                      </a:r>
                      <a:endParaRPr lang="en-GB" sz="1900" b="0" i="0" u="none" strike="noStrike">
                        <a:effectLst/>
                        <a:latin typeface="Arial" panose="020B0604020202020204" pitchFamily="34" charset="0"/>
                      </a:endParaRPr>
                    </a:p>
                  </a:txBody>
                  <a:tcPr marL="10330" marR="10330" marT="10330" marB="0" anchor="ctr">
                    <a:lnL>
                      <a:noFill/>
                    </a:lnL>
                    <a:lnR>
                      <a:noFill/>
                    </a:lnR>
                    <a:lnT>
                      <a:noFill/>
                    </a:lnT>
                    <a:lnB w="6350" cap="flat" cmpd="sng" algn="ctr">
                      <a:solidFill>
                        <a:srgbClr val="000000"/>
                      </a:solidFill>
                      <a:prstDash val="solid"/>
                      <a:round/>
                      <a:headEnd type="none" w="med" len="med"/>
                      <a:tailEnd type="none" w="med" len="med"/>
                    </a:lnB>
                    <a:solidFill>
                      <a:srgbClr val="9BC2E6"/>
                    </a:solidFill>
                  </a:tcPr>
                </a:tc>
                <a:tc>
                  <a:txBody>
                    <a:bodyPr/>
                    <a:lstStyle/>
                    <a:p>
                      <a:pPr algn="ctr" fontAlgn="ctr">
                        <a:buNone/>
                      </a:pPr>
                      <a:r>
                        <a:rPr lang="en-GB" sz="1400" b="1" i="0" u="none" strike="noStrike">
                          <a:solidFill>
                            <a:srgbClr val="000000"/>
                          </a:solidFill>
                          <a:effectLst/>
                          <a:latin typeface="Calibri" panose="020F0502020204030204" pitchFamily="34" charset="0"/>
                        </a:rPr>
                        <a:t>External feeling and awareness</a:t>
                      </a:r>
                      <a:endParaRPr lang="en-GB" sz="1900" b="0" i="0" u="none" strike="noStrike">
                        <a:effectLst/>
                        <a:latin typeface="Arial" panose="020B0604020202020204" pitchFamily="34" charset="0"/>
                      </a:endParaRPr>
                    </a:p>
                  </a:txBody>
                  <a:tcPr marL="10330" marR="10330" marT="10330" marB="0" anchor="ctr">
                    <a:lnL>
                      <a:noFill/>
                    </a:lnL>
                    <a:lnR>
                      <a:noFill/>
                    </a:lnR>
                    <a:lnT>
                      <a:noFill/>
                    </a:lnT>
                    <a:lnB w="6350" cap="flat" cmpd="sng" algn="ctr">
                      <a:solidFill>
                        <a:srgbClr val="000000"/>
                      </a:solidFill>
                      <a:prstDash val="solid"/>
                      <a:round/>
                      <a:headEnd type="none" w="med" len="med"/>
                      <a:tailEnd type="none" w="med" len="med"/>
                    </a:lnB>
                    <a:solidFill>
                      <a:srgbClr val="FFD966"/>
                    </a:solidFill>
                  </a:tcPr>
                </a:tc>
                <a:tc>
                  <a:txBody>
                    <a:bodyPr/>
                    <a:lstStyle/>
                    <a:p>
                      <a:pPr algn="ctr" fontAlgn="ctr">
                        <a:buNone/>
                      </a:pPr>
                      <a:r>
                        <a:rPr lang="en-GB" sz="1400" b="1" i="0" u="none" strike="noStrike" dirty="0">
                          <a:solidFill>
                            <a:srgbClr val="000000"/>
                          </a:solidFill>
                          <a:effectLst/>
                          <a:latin typeface="Calibri" panose="020F0502020204030204" pitchFamily="34" charset="0"/>
                        </a:rPr>
                        <a:t>Science informed</a:t>
                      </a:r>
                      <a:endParaRPr lang="en-GB" sz="1900" b="0" i="0" u="none" strike="noStrike" dirty="0">
                        <a:effectLst/>
                        <a:latin typeface="Arial" panose="020B0604020202020204" pitchFamily="34" charset="0"/>
                      </a:endParaRPr>
                    </a:p>
                  </a:txBody>
                  <a:tcPr marL="10330" marR="10330" marT="10330" marB="0" anchor="ctr">
                    <a:lnL>
                      <a:noFill/>
                    </a:lnL>
                    <a:lnR>
                      <a:noFill/>
                    </a:lnR>
                    <a:lnT>
                      <a:noFill/>
                    </a:lnT>
                    <a:lnB w="6350" cap="flat" cmpd="sng" algn="ctr">
                      <a:solidFill>
                        <a:srgbClr val="000000"/>
                      </a:solidFill>
                      <a:prstDash val="solid"/>
                      <a:round/>
                      <a:headEnd type="none" w="med" len="med"/>
                      <a:tailEnd type="none" w="med" len="med"/>
                    </a:lnB>
                    <a:solidFill>
                      <a:srgbClr val="9A60FC"/>
                    </a:solidFill>
                  </a:tcPr>
                </a:tc>
                <a:tc>
                  <a:txBody>
                    <a:bodyPr/>
                    <a:lstStyle/>
                    <a:p>
                      <a:pPr algn="ctr" fontAlgn="ctr">
                        <a:buNone/>
                      </a:pPr>
                      <a:r>
                        <a:rPr lang="en-GB" sz="1400" b="1" i="0" u="none" strike="noStrike">
                          <a:solidFill>
                            <a:srgbClr val="000000"/>
                          </a:solidFill>
                          <a:effectLst/>
                          <a:latin typeface="Calibri" panose="020F0502020204030204" pitchFamily="34" charset="0"/>
                        </a:rPr>
                        <a:t>Teaching considerations</a:t>
                      </a:r>
                      <a:endParaRPr lang="en-GB" sz="1900" b="0" i="0" u="none" strike="noStrike">
                        <a:effectLst/>
                        <a:latin typeface="Arial" panose="020B0604020202020204" pitchFamily="34" charset="0"/>
                      </a:endParaRPr>
                    </a:p>
                  </a:txBody>
                  <a:tcPr marL="10330" marR="10330" marT="10330" marB="0" anchor="ctr">
                    <a:lnL>
                      <a:noFill/>
                    </a:lnL>
                    <a:lnR>
                      <a:noFill/>
                    </a:lnR>
                    <a:lnT>
                      <a:noFill/>
                    </a:lnT>
                    <a:lnB w="6350" cap="flat" cmpd="sng" algn="ctr">
                      <a:solidFill>
                        <a:srgbClr val="000000"/>
                      </a:solidFill>
                      <a:prstDash val="solid"/>
                      <a:round/>
                      <a:headEnd type="none" w="med" len="med"/>
                      <a:tailEnd type="none" w="med" len="med"/>
                    </a:lnB>
                    <a:solidFill>
                      <a:srgbClr val="A9D08E"/>
                    </a:solid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ctr" fontAlgn="ctr">
                        <a:buNone/>
                      </a:pPr>
                      <a:r>
                        <a:rPr lang="en-GB" sz="1400" b="1" i="1" u="none" strike="noStrike" dirty="0">
                          <a:solidFill>
                            <a:srgbClr val="000000"/>
                          </a:solidFill>
                          <a:effectLst/>
                          <a:latin typeface="Calibri" panose="020F0502020204030204" pitchFamily="34" charset="0"/>
                        </a:rPr>
                        <a:t>Synonymous Terminology</a:t>
                      </a:r>
                      <a:endParaRPr lang="en-GB" sz="1900" b="1" i="0" u="none" strike="noStrike" dirty="0">
                        <a:effectLst/>
                        <a:latin typeface="Arial" panose="020B0604020202020204" pitchFamily="34" charset="0"/>
                      </a:endParaRPr>
                    </a:p>
                  </a:txBody>
                  <a:tcPr marL="10330" marR="10330" marT="10330" marB="0" anchor="ctr">
                    <a:lnL>
                      <a:noFill/>
                    </a:lnL>
                    <a:lnR>
                      <a:noFill/>
                    </a:lnR>
                    <a:lnT>
                      <a:noFill/>
                    </a:lnT>
                    <a:lnB w="6350" cap="flat" cmpd="sng" algn="ctr">
                      <a:solidFill>
                        <a:srgbClr val="000000"/>
                      </a:solidFill>
                      <a:prstDash val="solid"/>
                      <a:round/>
                      <a:headEnd type="none" w="med" len="med"/>
                      <a:tailEnd type="none" w="med" len="med"/>
                    </a:lnB>
                    <a:solidFill>
                      <a:srgbClr val="FF69FC"/>
                    </a:solidFill>
                  </a:tcPr>
                </a:tc>
                <a:extLst>
                  <a:ext uri="{0D108BD9-81ED-4DB2-BD59-A6C34878D82A}">
                    <a16:rowId xmlns:a16="http://schemas.microsoft.com/office/drawing/2014/main" val="2259246083"/>
                  </a:ext>
                </a:extLst>
              </a:tr>
              <a:tr h="469119">
                <a:tc>
                  <a:txBody>
                    <a:bodyPr/>
                    <a:lstStyle/>
                    <a:p>
                      <a:pPr algn="ctr" fontAlgn="ctr">
                        <a:buNone/>
                      </a:pPr>
                      <a:r>
                        <a:rPr lang="en-GB" sz="1200" b="0" i="0" u="none" strike="noStrike">
                          <a:solidFill>
                            <a:srgbClr val="000000"/>
                          </a:solidFill>
                          <a:effectLst/>
                          <a:latin typeface="Calibri" panose="020F0502020204030204" pitchFamily="34" charset="0"/>
                        </a:rPr>
                        <a:t>Relaxed, free-flowing breath</a:t>
                      </a:r>
                      <a:endParaRPr lang="en-GB" sz="1900" b="0" i="0" u="none" strike="noStrike">
                        <a:effectLst/>
                        <a:latin typeface="Arial" panose="020B0604020202020204" pitchFamily="34" charset="0"/>
                      </a:endParaRPr>
                    </a:p>
                  </a:txBody>
                  <a:tcPr marL="10330" marR="10330" marT="10330" marB="0" anchor="ctr">
                    <a:lnL>
                      <a:noFill/>
                    </a:lnL>
                    <a:lnR>
                      <a:noFill/>
                    </a:lnR>
                    <a:lnT w="635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ctr">
                        <a:buNone/>
                      </a:pPr>
                      <a:r>
                        <a:rPr lang="en-GB" sz="1200" b="0" i="0" u="none" strike="noStrike">
                          <a:solidFill>
                            <a:srgbClr val="000000"/>
                          </a:solidFill>
                          <a:effectLst/>
                          <a:latin typeface="Calibri" panose="020F0502020204030204" pitchFamily="34" charset="0"/>
                        </a:rPr>
                        <a:t>Emotional literacy</a:t>
                      </a:r>
                      <a:endParaRPr lang="en-GB" sz="1900" b="0" i="0" u="none" strike="noStrike">
                        <a:effectLst/>
                        <a:latin typeface="Arial" panose="020B0604020202020204" pitchFamily="34" charset="0"/>
                      </a:endParaRPr>
                    </a:p>
                  </a:txBody>
                  <a:tcPr marL="10330" marR="10330" marT="10330" marB="0" anchor="ctr">
                    <a:lnL>
                      <a:noFill/>
                    </a:lnL>
                    <a:lnR>
                      <a:noFill/>
                    </a:lnR>
                    <a:lnT w="6350" cap="flat" cmpd="sng" algn="ctr">
                      <a:solidFill>
                        <a:srgbClr val="000000"/>
                      </a:solidFill>
                      <a:prstDash val="solid"/>
                      <a:round/>
                      <a:headEnd type="none" w="med" len="med"/>
                      <a:tailEnd type="none" w="med" len="med"/>
                    </a:lnT>
                    <a:lnB>
                      <a:noFill/>
                    </a:lnB>
                    <a:solidFill>
                      <a:srgbClr val="DDEBF7"/>
                    </a:solidFill>
                  </a:tcPr>
                </a:tc>
                <a:tc>
                  <a:txBody>
                    <a:bodyPr/>
                    <a:lstStyle/>
                    <a:p>
                      <a:pPr algn="ctr" fontAlgn="ctr">
                        <a:buNone/>
                      </a:pPr>
                      <a:r>
                        <a:rPr lang="en-GB" sz="1200" b="0" i="0" u="none" strike="noStrike">
                          <a:solidFill>
                            <a:srgbClr val="000000"/>
                          </a:solidFill>
                          <a:effectLst/>
                          <a:latin typeface="Calibri" panose="020F0502020204030204" pitchFamily="34" charset="0"/>
                        </a:rPr>
                        <a:t>Our bodies are a history of our experiences</a:t>
                      </a:r>
                      <a:endParaRPr lang="en-GB" sz="1900" b="0" i="0" u="none" strike="noStrike">
                        <a:effectLst/>
                        <a:latin typeface="Arial" panose="020B0604020202020204" pitchFamily="34" charset="0"/>
                      </a:endParaRPr>
                    </a:p>
                  </a:txBody>
                  <a:tcPr marL="10330" marR="10330" marT="10330" marB="0" anchor="ctr">
                    <a:lnL>
                      <a:noFill/>
                    </a:lnL>
                    <a:lnR>
                      <a:noFill/>
                    </a:lnR>
                    <a:lnT w="6350" cap="flat" cmpd="sng" algn="ctr">
                      <a:solidFill>
                        <a:srgbClr val="000000"/>
                      </a:solidFill>
                      <a:prstDash val="solid"/>
                      <a:round/>
                      <a:headEnd type="none" w="med" len="med"/>
                      <a:tailEnd type="none" w="med" len="med"/>
                    </a:lnT>
                    <a:lnB>
                      <a:noFill/>
                    </a:lnB>
                    <a:solidFill>
                      <a:srgbClr val="FFF2CC"/>
                    </a:solidFill>
                  </a:tcPr>
                </a:tc>
                <a:tc>
                  <a:txBody>
                    <a:bodyPr/>
                    <a:lstStyle/>
                    <a:p>
                      <a:pPr algn="ctr" fontAlgn="ctr">
                        <a:buNone/>
                      </a:pPr>
                      <a:r>
                        <a:rPr lang="en-GB" sz="1200" b="0" i="0" u="none" strike="noStrike" dirty="0">
                          <a:solidFill>
                            <a:srgbClr val="000000"/>
                          </a:solidFill>
                          <a:effectLst/>
                          <a:latin typeface="Calibri" panose="020F0502020204030204" pitchFamily="34" charset="0"/>
                        </a:rPr>
                        <a:t>Nervous system regulation</a:t>
                      </a:r>
                      <a:endParaRPr lang="en-GB" sz="1900" b="0" i="0" u="none" strike="noStrike" dirty="0">
                        <a:effectLst/>
                        <a:latin typeface="Arial" panose="020B0604020202020204" pitchFamily="34" charset="0"/>
                      </a:endParaRPr>
                    </a:p>
                  </a:txBody>
                  <a:tcPr marL="10330" marR="10330" marT="10330" marB="0" anchor="ctr">
                    <a:lnL>
                      <a:noFill/>
                    </a:lnL>
                    <a:lnR>
                      <a:noFill/>
                    </a:lnR>
                    <a:lnT w="6350" cap="flat" cmpd="sng" algn="ctr">
                      <a:solidFill>
                        <a:srgbClr val="000000"/>
                      </a:solidFill>
                      <a:prstDash val="solid"/>
                      <a:round/>
                      <a:headEnd type="none" w="med" len="med"/>
                      <a:tailEnd type="none" w="med" len="med"/>
                    </a:lnT>
                    <a:lnB>
                      <a:noFill/>
                    </a:lnB>
                    <a:solidFill>
                      <a:srgbClr val="C8B9FC"/>
                    </a:solidFill>
                  </a:tcPr>
                </a:tc>
                <a:tc>
                  <a:txBody>
                    <a:bodyPr/>
                    <a:lstStyle/>
                    <a:p>
                      <a:pPr algn="ctr" fontAlgn="ctr">
                        <a:buNone/>
                      </a:pPr>
                      <a:r>
                        <a:rPr lang="en-GB" sz="1200" b="0" i="0" u="none" strike="noStrike">
                          <a:solidFill>
                            <a:srgbClr val="000000"/>
                          </a:solidFill>
                          <a:effectLst/>
                          <a:latin typeface="Calibri" panose="020F0502020204030204" pitchFamily="34" charset="0"/>
                        </a:rPr>
                        <a:t>Pursuit of authenticity </a:t>
                      </a:r>
                      <a:endParaRPr lang="en-GB" sz="1900" b="0" i="0" u="none" strike="noStrike">
                        <a:effectLst/>
                        <a:latin typeface="Arial" panose="020B0604020202020204" pitchFamily="34" charset="0"/>
                      </a:endParaRPr>
                    </a:p>
                  </a:txBody>
                  <a:tcPr marL="10330" marR="10330" marT="10330" marB="0" anchor="ctr">
                    <a:lnL>
                      <a:noFill/>
                    </a:lnL>
                    <a:lnR>
                      <a:noFill/>
                    </a:lnR>
                    <a:lnT w="6350" cap="flat" cmpd="sng" algn="ctr">
                      <a:solidFill>
                        <a:srgbClr val="000000"/>
                      </a:solidFill>
                      <a:prstDash val="solid"/>
                      <a:round/>
                      <a:headEnd type="none" w="med" len="med"/>
                      <a:tailEnd type="none" w="med" len="med"/>
                    </a:lnT>
                    <a:lnB>
                      <a:noFill/>
                    </a:lnB>
                    <a:solidFill>
                      <a:srgbClr val="E2EFDA"/>
                    </a:solid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ctr" fontAlgn="b">
                        <a:buNone/>
                      </a:pPr>
                      <a:r>
                        <a:rPr lang="en-GB" sz="1400" b="0" i="0" u="none" strike="noStrike">
                          <a:solidFill>
                            <a:srgbClr val="000000"/>
                          </a:solidFill>
                          <a:effectLst/>
                          <a:latin typeface="Calibri" panose="020F0502020204030204" pitchFamily="34" charset="0"/>
                        </a:rPr>
                        <a:t>Body Mind</a:t>
                      </a:r>
                      <a:endParaRPr lang="en-GB" sz="1900" b="0" i="0" u="none" strike="noStrike">
                        <a:effectLst/>
                        <a:latin typeface="Arial" panose="020B0604020202020204" pitchFamily="34" charset="0"/>
                      </a:endParaRPr>
                    </a:p>
                  </a:txBody>
                  <a:tcPr marL="10330" marR="10330" marT="10330" marB="0" anchor="b">
                    <a:lnL>
                      <a:noFill/>
                    </a:lnL>
                    <a:lnR>
                      <a:noFill/>
                    </a:lnR>
                    <a:lnT w="6350" cap="flat" cmpd="sng" algn="ctr">
                      <a:solidFill>
                        <a:srgbClr val="000000"/>
                      </a:solidFill>
                      <a:prstDash val="solid"/>
                      <a:round/>
                      <a:headEnd type="none" w="med" len="med"/>
                      <a:tailEnd type="none" w="med" len="med"/>
                    </a:lnT>
                    <a:lnB>
                      <a:noFill/>
                    </a:lnB>
                    <a:solidFill>
                      <a:srgbClr val="F9A6FF"/>
                    </a:solidFill>
                  </a:tcPr>
                </a:tc>
                <a:extLst>
                  <a:ext uri="{0D108BD9-81ED-4DB2-BD59-A6C34878D82A}">
                    <a16:rowId xmlns:a16="http://schemas.microsoft.com/office/drawing/2014/main" val="3362405535"/>
                  </a:ext>
                </a:extLst>
              </a:tr>
              <a:tr h="881942">
                <a:tc>
                  <a:txBody>
                    <a:bodyPr/>
                    <a:lstStyle/>
                    <a:p>
                      <a:pPr algn="ctr" fontAlgn="ctr">
                        <a:buNone/>
                      </a:pPr>
                      <a:r>
                        <a:rPr lang="en-GB" sz="1200" b="0" i="0" u="none" strike="noStrike">
                          <a:solidFill>
                            <a:srgbClr val="000000"/>
                          </a:solidFill>
                          <a:effectLst/>
                          <a:latin typeface="Calibri" panose="020F0502020204030204" pitchFamily="34" charset="0"/>
                        </a:rPr>
                        <a:t>Tension restricts free-flowing breath</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FCE4D6"/>
                    </a:solidFill>
                  </a:tcPr>
                </a:tc>
                <a:tc>
                  <a:txBody>
                    <a:bodyPr/>
                    <a:lstStyle/>
                    <a:p>
                      <a:pPr algn="ctr" fontAlgn="ctr">
                        <a:buNone/>
                      </a:pPr>
                      <a:r>
                        <a:rPr lang="en-GB" sz="1200" b="0" i="0" u="none" strike="noStrike">
                          <a:solidFill>
                            <a:srgbClr val="000000"/>
                          </a:solidFill>
                          <a:effectLst/>
                          <a:latin typeface="Calibri" panose="020F0502020204030204" pitchFamily="34" charset="0"/>
                        </a:rPr>
                        <a:t>Somatic Sensing</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DDEBF7"/>
                    </a:solidFill>
                  </a:tcPr>
                </a:tc>
                <a:tc>
                  <a:txBody>
                    <a:bodyPr/>
                    <a:lstStyle/>
                    <a:p>
                      <a:pPr algn="ctr" fontAlgn="ctr">
                        <a:buNone/>
                      </a:pPr>
                      <a:r>
                        <a:rPr lang="en-GB" sz="1200" b="0" i="0" u="none" strike="noStrike">
                          <a:solidFill>
                            <a:srgbClr val="000000"/>
                          </a:solidFill>
                          <a:effectLst/>
                          <a:latin typeface="Calibri" panose="020F0502020204030204" pitchFamily="34" charset="0"/>
                        </a:rPr>
                        <a:t>Motion for emotive singing freedom</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FFF2CC"/>
                    </a:solidFill>
                  </a:tcPr>
                </a:tc>
                <a:tc>
                  <a:txBody>
                    <a:bodyPr/>
                    <a:lstStyle/>
                    <a:p>
                      <a:pPr algn="ctr" fontAlgn="ctr">
                        <a:buNone/>
                      </a:pP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noFill/>
                  </a:tcPr>
                </a:tc>
                <a:tc>
                  <a:txBody>
                    <a:bodyPr/>
                    <a:lstStyle/>
                    <a:p>
                      <a:pPr algn="ctr" fontAlgn="ctr">
                        <a:buNone/>
                      </a:pPr>
                      <a:r>
                        <a:rPr lang="en-GB" sz="1200" b="0" i="0" u="none" strike="noStrike">
                          <a:solidFill>
                            <a:srgbClr val="000000"/>
                          </a:solidFill>
                          <a:effectLst/>
                          <a:latin typeface="Calibri" panose="020F0502020204030204" pitchFamily="34" charset="0"/>
                        </a:rPr>
                        <a:t>Lack of sustainable, suitable, and known vocal performance pedagogy</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E2EFDA"/>
                    </a:solid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ctr" fontAlgn="b">
                        <a:buNone/>
                      </a:pPr>
                      <a:r>
                        <a:rPr lang="en-GB" sz="1400" b="0" i="0" u="none" strike="noStrike">
                          <a:solidFill>
                            <a:srgbClr val="000000"/>
                          </a:solidFill>
                          <a:effectLst/>
                          <a:latin typeface="Calibri" panose="020F0502020204030204" pitchFamily="34" charset="0"/>
                        </a:rPr>
                        <a:t>Connected</a:t>
                      </a: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solidFill>
                      <a:srgbClr val="F9A6FF"/>
                    </a:solidFill>
                  </a:tcPr>
                </a:tc>
                <a:extLst>
                  <a:ext uri="{0D108BD9-81ED-4DB2-BD59-A6C34878D82A}">
                    <a16:rowId xmlns:a16="http://schemas.microsoft.com/office/drawing/2014/main" val="4054830880"/>
                  </a:ext>
                </a:extLst>
              </a:tr>
              <a:tr h="609285">
                <a:tc>
                  <a:txBody>
                    <a:bodyPr/>
                    <a:lstStyle/>
                    <a:p>
                      <a:pPr algn="ctr" fontAlgn="ctr">
                        <a:buNone/>
                      </a:pPr>
                      <a:r>
                        <a:rPr lang="en-GB" sz="1200" b="0" i="0" u="none" strike="noStrike">
                          <a:solidFill>
                            <a:srgbClr val="000000"/>
                          </a:solidFill>
                          <a:effectLst/>
                          <a:latin typeface="Calibri" panose="020F0502020204030204" pitchFamily="34" charset="0"/>
                        </a:rPr>
                        <a:t>Emotional information held in the breath</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FCE4D6"/>
                    </a:solidFill>
                  </a:tcPr>
                </a:tc>
                <a:tc>
                  <a:txBody>
                    <a:bodyPr/>
                    <a:lstStyle/>
                    <a:p>
                      <a:pPr algn="ctr" fontAlgn="ctr">
                        <a:buNone/>
                      </a:pPr>
                      <a:r>
                        <a:rPr lang="en-GB" sz="1200" b="0" i="0" u="none" strike="noStrike">
                          <a:solidFill>
                            <a:srgbClr val="000000"/>
                          </a:solidFill>
                          <a:effectLst/>
                          <a:latin typeface="Calibri" panose="020F0502020204030204" pitchFamily="34" charset="0"/>
                        </a:rPr>
                        <a:t>Holistic approach</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DDEBF7"/>
                    </a:solidFill>
                  </a:tcPr>
                </a:tc>
                <a:tc>
                  <a:txBody>
                    <a:bodyPr/>
                    <a:lstStyle/>
                    <a:p>
                      <a:pPr algn="ctr" fontAlgn="ctr">
                        <a:buNone/>
                      </a:pPr>
                      <a:r>
                        <a:rPr lang="en-GB" sz="1200" b="0" i="0" u="none" strike="noStrike" dirty="0">
                          <a:solidFill>
                            <a:srgbClr val="000000"/>
                          </a:solidFill>
                          <a:effectLst/>
                          <a:latin typeface="Calibri" panose="020F0502020204030204" pitchFamily="34" charset="0"/>
                        </a:rPr>
                        <a:t>Muscular tension affecting vocalisation</a:t>
                      </a:r>
                      <a:endParaRPr lang="en-GB" sz="1900" b="0" i="0" u="none" strike="noStrike" dirty="0">
                        <a:effectLst/>
                        <a:latin typeface="Arial" panose="020B0604020202020204" pitchFamily="34" charset="0"/>
                      </a:endParaRPr>
                    </a:p>
                  </a:txBody>
                  <a:tcPr marL="10330" marR="10330" marT="10330" marB="0" anchor="ctr">
                    <a:lnL>
                      <a:noFill/>
                    </a:lnL>
                    <a:lnR>
                      <a:noFill/>
                    </a:lnR>
                    <a:lnT>
                      <a:noFill/>
                    </a:lnT>
                    <a:lnB>
                      <a:noFill/>
                    </a:lnB>
                    <a:solidFill>
                      <a:srgbClr val="FFF2CC"/>
                    </a:solidFill>
                  </a:tcPr>
                </a:tc>
                <a:tc>
                  <a:txBody>
                    <a:bodyPr/>
                    <a:lstStyle/>
                    <a:p>
                      <a:pPr algn="ctr" fontAlgn="ctr">
                        <a:buNone/>
                      </a:pP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noFill/>
                  </a:tcPr>
                </a:tc>
                <a:tc>
                  <a:txBody>
                    <a:bodyPr/>
                    <a:lstStyle/>
                    <a:p>
                      <a:pPr algn="ctr" fontAlgn="ctr">
                        <a:buNone/>
                      </a:pPr>
                      <a:r>
                        <a:rPr lang="en-GB" sz="1200" b="0" i="0" u="none" strike="noStrike">
                          <a:solidFill>
                            <a:srgbClr val="000000"/>
                          </a:solidFill>
                          <a:effectLst/>
                          <a:latin typeface="Calibri" panose="020F0502020204030204" pitchFamily="34" charset="0"/>
                        </a:rPr>
                        <a:t>Stanislavski exercises</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E2EFDA"/>
                    </a:solid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ctr" fontAlgn="b">
                        <a:buNone/>
                      </a:pPr>
                      <a:r>
                        <a:rPr lang="en-GB" sz="1400" b="0" i="0" u="none" strike="noStrike" dirty="0">
                          <a:solidFill>
                            <a:srgbClr val="000000"/>
                          </a:solidFill>
                          <a:effectLst/>
                          <a:latin typeface="Calibri" panose="020F0502020204030204" pitchFamily="34" charset="0"/>
                        </a:rPr>
                        <a:t>Embodied</a:t>
                      </a:r>
                      <a:endParaRPr lang="en-GB" sz="1900" b="0" i="0" u="none" strike="noStrike" dirty="0">
                        <a:effectLst/>
                        <a:latin typeface="Arial" panose="020B0604020202020204" pitchFamily="34" charset="0"/>
                      </a:endParaRPr>
                    </a:p>
                  </a:txBody>
                  <a:tcPr marL="10330" marR="10330" marT="10330" marB="0" anchor="b">
                    <a:lnL>
                      <a:noFill/>
                    </a:lnL>
                    <a:lnR>
                      <a:noFill/>
                    </a:lnR>
                    <a:lnT>
                      <a:noFill/>
                    </a:lnT>
                    <a:lnB>
                      <a:noFill/>
                    </a:lnB>
                    <a:solidFill>
                      <a:srgbClr val="F9A6FF"/>
                    </a:solidFill>
                  </a:tcPr>
                </a:tc>
                <a:extLst>
                  <a:ext uri="{0D108BD9-81ED-4DB2-BD59-A6C34878D82A}">
                    <a16:rowId xmlns:a16="http://schemas.microsoft.com/office/drawing/2014/main" val="3881815474"/>
                  </a:ext>
                </a:extLst>
              </a:tr>
              <a:tr h="469119">
                <a:tc>
                  <a:txBody>
                    <a:bodyPr/>
                    <a:lstStyle/>
                    <a:p>
                      <a:pPr algn="ctr" fontAlgn="ctr">
                        <a:buNone/>
                      </a:pP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noFill/>
                  </a:tcPr>
                </a:tc>
                <a:tc>
                  <a:txBody>
                    <a:bodyPr/>
                    <a:lstStyle/>
                    <a:p>
                      <a:pPr algn="ctr" fontAlgn="ctr">
                        <a:buNone/>
                      </a:pPr>
                      <a:r>
                        <a:rPr lang="en-GB" sz="1200" b="0" i="0" u="none" strike="noStrike">
                          <a:solidFill>
                            <a:srgbClr val="000000"/>
                          </a:solidFill>
                          <a:effectLst/>
                          <a:latin typeface="Calibri" panose="020F0502020204030204" pitchFamily="34" charset="0"/>
                        </a:rPr>
                        <a:t>Emotional freedom = Vocal freedom</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DDEBF7"/>
                    </a:solidFill>
                  </a:tcPr>
                </a:tc>
                <a:tc>
                  <a:txBody>
                    <a:bodyPr/>
                    <a:lstStyle/>
                    <a:p>
                      <a:pPr algn="ctr" fontAlgn="ctr">
                        <a:buNone/>
                      </a:pPr>
                      <a:r>
                        <a:rPr lang="en-GB" sz="1200" b="0" i="0" u="none" strike="noStrike">
                          <a:solidFill>
                            <a:srgbClr val="000000"/>
                          </a:solidFill>
                          <a:effectLst/>
                          <a:latin typeface="Calibri" panose="020F0502020204030204" pitchFamily="34" charset="0"/>
                        </a:rPr>
                        <a:t>Lyrcial analysis for musical expression</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FFF2CC"/>
                    </a:solidFill>
                  </a:tcPr>
                </a:tc>
                <a:tc>
                  <a:txBody>
                    <a:bodyPr/>
                    <a:lstStyle/>
                    <a:p>
                      <a:pPr algn="ctr" fontAlgn="ctr">
                        <a:buNone/>
                      </a:pP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noFill/>
                  </a:tcPr>
                </a:tc>
                <a:tc>
                  <a:txBody>
                    <a:bodyPr/>
                    <a:lstStyle/>
                    <a:p>
                      <a:pPr algn="ctr" fontAlgn="ctr">
                        <a:buNone/>
                      </a:pPr>
                      <a:r>
                        <a:rPr lang="en-GB" sz="1200" b="0" i="0" u="none" strike="noStrike">
                          <a:solidFill>
                            <a:srgbClr val="000000"/>
                          </a:solidFill>
                          <a:effectLst/>
                          <a:latin typeface="Calibri" panose="020F0502020204030204" pitchFamily="34" charset="0"/>
                        </a:rPr>
                        <a:t>Shaping vocally emotive performers</a:t>
                      </a:r>
                      <a:endParaRPr lang="en-GB" sz="1900" b="0" i="0" u="none" strike="noStrike">
                        <a:effectLst/>
                        <a:latin typeface="Arial" panose="020B0604020202020204" pitchFamily="34" charset="0"/>
                      </a:endParaRPr>
                    </a:p>
                  </a:txBody>
                  <a:tcPr marL="10330" marR="10330" marT="10330" marB="0" anchor="ctr">
                    <a:lnL>
                      <a:noFill/>
                    </a:lnL>
                    <a:lnR>
                      <a:noFill/>
                    </a:lnR>
                    <a:lnT>
                      <a:noFill/>
                    </a:lnT>
                    <a:lnB>
                      <a:noFill/>
                    </a:lnB>
                    <a:solidFill>
                      <a:srgbClr val="E2EFDA"/>
                    </a:solid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ctr" fontAlgn="b">
                        <a:buNone/>
                      </a:pPr>
                      <a:r>
                        <a:rPr lang="en-GB" sz="1400" b="0" i="0" u="none" strike="noStrike">
                          <a:solidFill>
                            <a:srgbClr val="000000"/>
                          </a:solidFill>
                          <a:effectLst/>
                          <a:latin typeface="Calibri" panose="020F0502020204030204" pitchFamily="34" charset="0"/>
                        </a:rPr>
                        <a:t>Mind Body</a:t>
                      </a: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solidFill>
                      <a:srgbClr val="F9A6FF"/>
                    </a:solidFill>
                  </a:tcPr>
                </a:tc>
                <a:extLst>
                  <a:ext uri="{0D108BD9-81ED-4DB2-BD59-A6C34878D82A}">
                    <a16:rowId xmlns:a16="http://schemas.microsoft.com/office/drawing/2014/main" val="543209324"/>
                  </a:ext>
                </a:extLst>
              </a:tr>
              <a:tr h="326883">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ctr" fontAlgn="b">
                        <a:buNone/>
                      </a:pPr>
                      <a:r>
                        <a:rPr lang="en-GB" sz="1400" b="0" i="0" u="none" strike="noStrike">
                          <a:solidFill>
                            <a:srgbClr val="000000"/>
                          </a:solidFill>
                          <a:effectLst/>
                          <a:latin typeface="Calibri" panose="020F0502020204030204" pitchFamily="34" charset="0"/>
                        </a:rPr>
                        <a:t>Neurophysiological</a:t>
                      </a: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solidFill>
                      <a:srgbClr val="F9A6FF"/>
                    </a:solidFill>
                  </a:tcPr>
                </a:tc>
                <a:extLst>
                  <a:ext uri="{0D108BD9-81ED-4DB2-BD59-A6C34878D82A}">
                    <a16:rowId xmlns:a16="http://schemas.microsoft.com/office/drawing/2014/main" val="300775807"/>
                  </a:ext>
                </a:extLst>
              </a:tr>
              <a:tr h="506648">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ctr" fontAlgn="b">
                        <a:buNone/>
                      </a:pPr>
                      <a:r>
                        <a:rPr lang="en-GB" sz="1400" b="0" i="0" u="none" strike="noStrike">
                          <a:solidFill>
                            <a:srgbClr val="000000"/>
                          </a:solidFill>
                          <a:effectLst/>
                          <a:latin typeface="Calibri" panose="020F0502020204030204" pitchFamily="34" charset="0"/>
                        </a:rPr>
                        <a:t>Psycho-Neural-Muscular</a:t>
                      </a: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solidFill>
                      <a:srgbClr val="F9A6FF"/>
                    </a:solidFill>
                  </a:tcPr>
                </a:tc>
                <a:extLst>
                  <a:ext uri="{0D108BD9-81ED-4DB2-BD59-A6C34878D82A}">
                    <a16:rowId xmlns:a16="http://schemas.microsoft.com/office/drawing/2014/main" val="4286428112"/>
                  </a:ext>
                </a:extLst>
              </a:tr>
              <a:tr h="326883">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ctr" fontAlgn="b">
                        <a:buNone/>
                      </a:pPr>
                      <a:r>
                        <a:rPr lang="en-GB" sz="1400" b="0" i="0" u="none" strike="noStrike" dirty="0">
                          <a:solidFill>
                            <a:srgbClr val="000000"/>
                          </a:solidFill>
                          <a:effectLst/>
                          <a:latin typeface="Calibri" panose="020F0502020204030204" pitchFamily="34" charset="0"/>
                        </a:rPr>
                        <a:t>Psychophysical</a:t>
                      </a:r>
                      <a:endParaRPr lang="en-GB" sz="1900" b="0" i="0" u="none" strike="noStrike" dirty="0">
                        <a:effectLst/>
                        <a:latin typeface="Arial" panose="020B0604020202020204" pitchFamily="34" charset="0"/>
                      </a:endParaRPr>
                    </a:p>
                  </a:txBody>
                  <a:tcPr marL="10330" marR="10330" marT="10330" marB="0" anchor="b">
                    <a:lnL>
                      <a:noFill/>
                    </a:lnL>
                    <a:lnR>
                      <a:noFill/>
                    </a:lnR>
                    <a:lnT>
                      <a:noFill/>
                    </a:lnT>
                    <a:lnB>
                      <a:noFill/>
                    </a:lnB>
                    <a:solidFill>
                      <a:srgbClr val="F9A6FF"/>
                    </a:solidFill>
                  </a:tcPr>
                </a:tc>
                <a:extLst>
                  <a:ext uri="{0D108BD9-81ED-4DB2-BD59-A6C34878D82A}">
                    <a16:rowId xmlns:a16="http://schemas.microsoft.com/office/drawing/2014/main" val="441522821"/>
                  </a:ext>
                </a:extLst>
              </a:tr>
              <a:tr h="326883">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l" fontAlgn="b">
                        <a:buNone/>
                      </a:pPr>
                      <a:endParaRPr lang="en-GB" sz="1900" b="0" i="0" u="none" strike="noStrike">
                        <a:effectLst/>
                        <a:latin typeface="Arial" panose="020B0604020202020204" pitchFamily="34" charset="0"/>
                      </a:endParaRPr>
                    </a:p>
                  </a:txBody>
                  <a:tcPr marL="10330" marR="10330" marT="10330" marB="0" anchor="b">
                    <a:lnL>
                      <a:noFill/>
                    </a:lnL>
                    <a:lnR>
                      <a:noFill/>
                    </a:lnR>
                    <a:lnT>
                      <a:noFill/>
                    </a:lnT>
                    <a:lnB>
                      <a:noFill/>
                    </a:lnB>
                    <a:noFill/>
                  </a:tcPr>
                </a:tc>
                <a:tc>
                  <a:txBody>
                    <a:bodyPr/>
                    <a:lstStyle/>
                    <a:p>
                      <a:pPr algn="ctr" fontAlgn="b">
                        <a:buNone/>
                      </a:pPr>
                      <a:r>
                        <a:rPr lang="en-GB" sz="1400" b="0" i="0" u="none" strike="noStrike" dirty="0">
                          <a:solidFill>
                            <a:srgbClr val="000000"/>
                          </a:solidFill>
                          <a:effectLst/>
                          <a:latin typeface="Calibri" panose="020F0502020204030204" pitchFamily="34" charset="0"/>
                        </a:rPr>
                        <a:t>Psychophysiological</a:t>
                      </a:r>
                      <a:endParaRPr lang="en-GB" sz="1900" b="0" i="0" u="none" strike="noStrike" dirty="0">
                        <a:effectLst/>
                        <a:latin typeface="Arial" panose="020B0604020202020204" pitchFamily="34" charset="0"/>
                      </a:endParaRPr>
                    </a:p>
                  </a:txBody>
                  <a:tcPr marL="10330" marR="10330" marT="10330" marB="0" anchor="b">
                    <a:lnL>
                      <a:noFill/>
                    </a:lnL>
                    <a:lnR>
                      <a:noFill/>
                    </a:lnR>
                    <a:lnT>
                      <a:noFill/>
                    </a:lnT>
                    <a:lnB>
                      <a:noFill/>
                    </a:lnB>
                    <a:solidFill>
                      <a:srgbClr val="F9A6FF"/>
                    </a:solidFill>
                  </a:tcPr>
                </a:tc>
                <a:extLst>
                  <a:ext uri="{0D108BD9-81ED-4DB2-BD59-A6C34878D82A}">
                    <a16:rowId xmlns:a16="http://schemas.microsoft.com/office/drawing/2014/main" val="1957894760"/>
                  </a:ext>
                </a:extLst>
              </a:tr>
            </a:tbl>
          </a:graphicData>
        </a:graphic>
      </p:graphicFrame>
    </p:spTree>
    <p:extLst>
      <p:ext uri="{BB962C8B-B14F-4D97-AF65-F5344CB8AC3E}">
        <p14:creationId xmlns:p14="http://schemas.microsoft.com/office/powerpoint/2010/main" val="1600597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7064C-DAA7-7ACF-76ED-10A018797B0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chemeClr val="accent2">
                    <a:lumMod val="60000"/>
                    <a:lumOff val="40000"/>
                  </a:schemeClr>
                </a:solidFill>
                <a:latin typeface="+mj-lt"/>
                <a:ea typeface="+mj-ea"/>
                <a:cs typeface="+mj-cs"/>
              </a:rPr>
              <a:t>Unstable </a:t>
            </a:r>
            <a:br>
              <a:rPr lang="en-US" sz="3600" kern="1200" dirty="0">
                <a:solidFill>
                  <a:schemeClr val="accent2">
                    <a:lumMod val="60000"/>
                    <a:lumOff val="40000"/>
                  </a:schemeClr>
                </a:solidFill>
                <a:latin typeface="+mj-lt"/>
                <a:ea typeface="+mj-ea"/>
                <a:cs typeface="+mj-cs"/>
              </a:rPr>
            </a:br>
            <a:r>
              <a:rPr lang="en-US" sz="3600" kern="1200" dirty="0">
                <a:solidFill>
                  <a:schemeClr val="accent2">
                    <a:lumMod val="60000"/>
                    <a:lumOff val="40000"/>
                  </a:schemeClr>
                </a:solidFill>
                <a:latin typeface="+mj-lt"/>
                <a:ea typeface="+mj-ea"/>
                <a:cs typeface="+mj-cs"/>
              </a:rPr>
              <a:t>Axial </a:t>
            </a:r>
            <a:br>
              <a:rPr lang="en-US" sz="3600" kern="1200" dirty="0">
                <a:solidFill>
                  <a:schemeClr val="accent2">
                    <a:lumMod val="60000"/>
                    <a:lumOff val="40000"/>
                  </a:schemeClr>
                </a:solidFill>
                <a:latin typeface="+mj-lt"/>
                <a:ea typeface="+mj-ea"/>
                <a:cs typeface="+mj-cs"/>
              </a:rPr>
            </a:br>
            <a:r>
              <a:rPr lang="en-US" sz="3600" kern="1200" dirty="0">
                <a:solidFill>
                  <a:schemeClr val="accent2">
                    <a:lumMod val="60000"/>
                    <a:lumOff val="40000"/>
                  </a:schemeClr>
                </a:solidFill>
                <a:latin typeface="+mj-lt"/>
                <a:ea typeface="+mj-ea"/>
                <a:cs typeface="+mj-cs"/>
              </a:rPr>
              <a:t>Coding</a:t>
            </a:r>
          </a:p>
        </p:txBody>
      </p:sp>
      <p:pic>
        <p:nvPicPr>
          <p:cNvPr id="5" name="Content Placeholder 4">
            <a:extLst>
              <a:ext uri="{FF2B5EF4-FFF2-40B4-BE49-F238E27FC236}">
                <a16:creationId xmlns:a16="http://schemas.microsoft.com/office/drawing/2014/main" id="{1D1B402F-FBDA-FA9C-154B-796AD0E150B3}"/>
              </a:ext>
            </a:extLst>
          </p:cNvPr>
          <p:cNvPicPr>
            <a:picLocks noGrp="1" noChangeAspect="1"/>
          </p:cNvPicPr>
          <p:nvPr>
            <p:ph idx="1"/>
          </p:nvPr>
        </p:nvPicPr>
        <p:blipFill>
          <a:blip r:embed="rId2"/>
          <a:stretch>
            <a:fillRect/>
          </a:stretch>
        </p:blipFill>
        <p:spPr>
          <a:xfrm>
            <a:off x="5626062" y="-306730"/>
            <a:ext cx="5737305" cy="8345171"/>
          </a:xfrm>
          <a:prstGeom prst="rect">
            <a:avLst/>
          </a:prstGeom>
        </p:spPr>
      </p:pic>
    </p:spTree>
    <p:extLst>
      <p:ext uri="{BB962C8B-B14F-4D97-AF65-F5344CB8AC3E}">
        <p14:creationId xmlns:p14="http://schemas.microsoft.com/office/powerpoint/2010/main" val="2791878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914FE-30CF-AC9F-5F5A-5C736EBB1EFC}"/>
              </a:ext>
            </a:extLst>
          </p:cNvPr>
          <p:cNvSpPr>
            <a:spLocks noGrp="1"/>
          </p:cNvSpPr>
          <p:nvPr>
            <p:ph type="title"/>
          </p:nvPr>
        </p:nvSpPr>
        <p:spPr>
          <a:xfrm>
            <a:off x="838200" y="513406"/>
            <a:ext cx="10515600" cy="1325563"/>
          </a:xfrm>
        </p:spPr>
        <p:txBody>
          <a:bodyPr/>
          <a:lstStyle/>
          <a:p>
            <a:pPr algn="ctr"/>
            <a:r>
              <a:rPr lang="en-US" dirty="0"/>
              <a:t>Axial Coding- Categories</a:t>
            </a:r>
            <a:br>
              <a:rPr lang="en-US" dirty="0"/>
            </a:br>
            <a:r>
              <a:rPr lang="en-US" i="1" dirty="0"/>
              <a:t>Second Round</a:t>
            </a:r>
          </a:p>
        </p:txBody>
      </p:sp>
      <p:graphicFrame>
        <p:nvGraphicFramePr>
          <p:cNvPr id="5" name="Table 4">
            <a:extLst>
              <a:ext uri="{FF2B5EF4-FFF2-40B4-BE49-F238E27FC236}">
                <a16:creationId xmlns:a16="http://schemas.microsoft.com/office/drawing/2014/main" id="{732F405F-1BA2-9120-6D76-5589D04F8D6A}"/>
              </a:ext>
            </a:extLst>
          </p:cNvPr>
          <p:cNvGraphicFramePr>
            <a:graphicFrameLocks noGrp="1"/>
          </p:cNvGraphicFramePr>
          <p:nvPr>
            <p:extLst>
              <p:ext uri="{D42A27DB-BD31-4B8C-83A1-F6EECF244321}">
                <p14:modId xmlns:p14="http://schemas.microsoft.com/office/powerpoint/2010/main" val="555229604"/>
              </p:ext>
            </p:extLst>
          </p:nvPr>
        </p:nvGraphicFramePr>
        <p:xfrm>
          <a:off x="838200" y="2706130"/>
          <a:ext cx="10616514" cy="3065793"/>
        </p:xfrm>
        <a:graphic>
          <a:graphicData uri="http://schemas.openxmlformats.org/drawingml/2006/table">
            <a:tbl>
              <a:tblPr firstRow="1" firstCol="1" bandRow="1">
                <a:tableStyleId>{5C22544A-7EE6-4342-B048-85BDC9FD1C3A}</a:tableStyleId>
              </a:tblPr>
              <a:tblGrid>
                <a:gridCol w="5308257">
                  <a:extLst>
                    <a:ext uri="{9D8B030D-6E8A-4147-A177-3AD203B41FA5}">
                      <a16:colId xmlns:a16="http://schemas.microsoft.com/office/drawing/2014/main" val="1243018467"/>
                    </a:ext>
                  </a:extLst>
                </a:gridCol>
                <a:gridCol w="5308257">
                  <a:extLst>
                    <a:ext uri="{9D8B030D-6E8A-4147-A177-3AD203B41FA5}">
                      <a16:colId xmlns:a16="http://schemas.microsoft.com/office/drawing/2014/main" val="2803138640"/>
                    </a:ext>
                  </a:extLst>
                </a:gridCol>
              </a:tblGrid>
              <a:tr h="458321">
                <a:tc>
                  <a:txBody>
                    <a:bodyPr/>
                    <a:lstStyle/>
                    <a:p>
                      <a:pPr algn="ctr">
                        <a:lnSpc>
                          <a:spcPct val="115000"/>
                        </a:lnSpc>
                        <a:spcAft>
                          <a:spcPts val="1000"/>
                        </a:spcAft>
                      </a:pPr>
                      <a:r>
                        <a:rPr lang="en-GB" sz="2800" dirty="0">
                          <a:effectLst/>
                        </a:rPr>
                        <a:t>‘Self’-Awareness</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800">
                          <a:effectLst/>
                        </a:rPr>
                        <a:t>Teaching Strategies</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26222256"/>
                  </a:ext>
                </a:extLst>
              </a:tr>
              <a:tr h="2603894">
                <a:tc>
                  <a:txBody>
                    <a:bodyPr/>
                    <a:lstStyle/>
                    <a:p>
                      <a:pPr algn="ctr">
                        <a:lnSpc>
                          <a:spcPct val="115000"/>
                        </a:lnSpc>
                        <a:spcAft>
                          <a:spcPts val="1000"/>
                        </a:spcAft>
                      </a:pPr>
                      <a:r>
                        <a:rPr lang="en-GB" sz="2000" dirty="0">
                          <a:effectLst/>
                        </a:rPr>
                        <a:t> </a:t>
                      </a:r>
                    </a:p>
                    <a:p>
                      <a:pPr marL="342900" lvl="0" indent="-342900" algn="ctr">
                        <a:lnSpc>
                          <a:spcPct val="115000"/>
                        </a:lnSpc>
                        <a:buFont typeface="Symbol" pitchFamily="2" charset="2"/>
                        <a:buChar char=""/>
                      </a:pPr>
                      <a:r>
                        <a:rPr lang="en-GB" sz="2000" b="0" dirty="0">
                          <a:effectLst/>
                        </a:rPr>
                        <a:t>Muscle tension</a:t>
                      </a:r>
                    </a:p>
                    <a:p>
                      <a:pPr marL="342900" lvl="0" indent="-342900" algn="ctr">
                        <a:lnSpc>
                          <a:spcPct val="115000"/>
                        </a:lnSpc>
                        <a:buFont typeface="Symbol" pitchFamily="2" charset="2"/>
                        <a:buChar char=""/>
                      </a:pPr>
                      <a:r>
                        <a:rPr lang="en-GB" sz="2000" b="0" dirty="0">
                          <a:effectLst/>
                        </a:rPr>
                        <a:t>Somatic sensing</a:t>
                      </a:r>
                    </a:p>
                    <a:p>
                      <a:pPr marL="342900" lvl="0" indent="-342900" algn="ctr">
                        <a:lnSpc>
                          <a:spcPct val="115000"/>
                        </a:lnSpc>
                        <a:buFont typeface="Symbol" pitchFamily="2" charset="2"/>
                        <a:buChar char=""/>
                      </a:pPr>
                      <a:r>
                        <a:rPr lang="en-GB" sz="2000" b="0" dirty="0">
                          <a:effectLst/>
                        </a:rPr>
                        <a:t>Nervous system regulation</a:t>
                      </a:r>
                    </a:p>
                    <a:p>
                      <a:pPr marL="342900" lvl="0" indent="-342900" algn="ctr">
                        <a:lnSpc>
                          <a:spcPct val="115000"/>
                        </a:lnSpc>
                        <a:buFont typeface="Symbol" pitchFamily="2" charset="2"/>
                        <a:buChar char=""/>
                      </a:pPr>
                      <a:r>
                        <a:rPr lang="en-GB" sz="2000" b="0" dirty="0">
                          <a:effectLst/>
                        </a:rPr>
                        <a:t>Movement</a:t>
                      </a:r>
                    </a:p>
                    <a:p>
                      <a:pPr marL="342900" lvl="0" indent="-342900" algn="ctr">
                        <a:lnSpc>
                          <a:spcPct val="115000"/>
                        </a:lnSpc>
                        <a:spcAft>
                          <a:spcPts val="1000"/>
                        </a:spcAft>
                        <a:buFont typeface="Symbol" pitchFamily="2" charset="2"/>
                        <a:buChar char=""/>
                      </a:pPr>
                      <a:r>
                        <a:rPr lang="en-GB" sz="2000" b="0" dirty="0">
                          <a:effectLst/>
                        </a:rPr>
                        <a:t>Breathwork</a:t>
                      </a:r>
                      <a:endParaRPr lang="en-GB" sz="2000" b="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5000"/>
                        </a:lnSpc>
                        <a:spcAft>
                          <a:spcPts val="1000"/>
                        </a:spcAft>
                      </a:pPr>
                      <a:r>
                        <a:rPr lang="en-GB" sz="2000" dirty="0">
                          <a:effectLst/>
                        </a:rPr>
                        <a:t> </a:t>
                      </a:r>
                    </a:p>
                    <a:p>
                      <a:pPr marL="342900" lvl="0" indent="-342900" algn="ctr">
                        <a:lnSpc>
                          <a:spcPct val="115000"/>
                        </a:lnSpc>
                        <a:buFont typeface="Symbol" pitchFamily="2" charset="2"/>
                        <a:buChar char=""/>
                      </a:pPr>
                      <a:r>
                        <a:rPr lang="en-GB" sz="2000" dirty="0">
                          <a:effectLst/>
                        </a:rPr>
                        <a:t>Methods</a:t>
                      </a:r>
                    </a:p>
                    <a:p>
                      <a:pPr marL="342900" lvl="0" indent="-342900" algn="ctr">
                        <a:lnSpc>
                          <a:spcPct val="115000"/>
                        </a:lnSpc>
                        <a:buFont typeface="Symbol" pitchFamily="2" charset="2"/>
                        <a:buChar char=""/>
                      </a:pPr>
                      <a:r>
                        <a:rPr lang="en-GB" sz="2000" dirty="0">
                          <a:effectLst/>
                        </a:rPr>
                        <a:t>Lyrical analysis</a:t>
                      </a:r>
                    </a:p>
                    <a:p>
                      <a:pPr marL="342900" lvl="0" indent="-342900" algn="ctr">
                        <a:lnSpc>
                          <a:spcPct val="115000"/>
                        </a:lnSpc>
                        <a:buFont typeface="Symbol" pitchFamily="2" charset="2"/>
                        <a:buChar char=""/>
                      </a:pPr>
                      <a:r>
                        <a:rPr lang="en-GB" sz="2000" dirty="0">
                          <a:effectLst/>
                        </a:rPr>
                        <a:t>Emotional literacy</a:t>
                      </a:r>
                    </a:p>
                    <a:p>
                      <a:pPr marL="342900" lvl="0" indent="-342900" algn="ctr">
                        <a:lnSpc>
                          <a:spcPct val="115000"/>
                        </a:lnSpc>
                        <a:spcAft>
                          <a:spcPts val="1000"/>
                        </a:spcAft>
                        <a:buFont typeface="Symbol" pitchFamily="2" charset="2"/>
                        <a:buChar char=""/>
                      </a:pPr>
                      <a:r>
                        <a:rPr lang="en-GB" sz="2000" dirty="0">
                          <a:effectLst/>
                        </a:rPr>
                        <a:t>Holistic approach</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762866645"/>
                  </a:ext>
                </a:extLst>
              </a:tr>
            </a:tbl>
          </a:graphicData>
        </a:graphic>
      </p:graphicFrame>
    </p:spTree>
    <p:extLst>
      <p:ext uri="{BB962C8B-B14F-4D97-AF65-F5344CB8AC3E}">
        <p14:creationId xmlns:p14="http://schemas.microsoft.com/office/powerpoint/2010/main" val="2074117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EC7823C-FDD6-429C-986C-063FDEBF9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0651F5E-0457-4065-ACB2-8B81590C2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50098" flipH="1" flipV="1">
            <a:off x="-160709" y="3977842"/>
            <a:ext cx="7507400" cy="3166385"/>
          </a:xfrm>
          <a:custGeom>
            <a:avLst/>
            <a:gdLst>
              <a:gd name="connsiteX0" fmla="*/ 5497485 w 7507400"/>
              <a:gd name="connsiteY0" fmla="*/ 2912009 h 3166385"/>
              <a:gd name="connsiteX1" fmla="*/ 7034681 w 7507400"/>
              <a:gd name="connsiteY1" fmla="*/ 3151263 h 3166385"/>
              <a:gd name="connsiteX2" fmla="*/ 7137723 w 7507400"/>
              <a:gd name="connsiteY2" fmla="*/ 3166385 h 3166385"/>
              <a:gd name="connsiteX3" fmla="*/ 7507400 w 7507400"/>
              <a:gd name="connsiteY3" fmla="*/ 875071 h 3166385"/>
              <a:gd name="connsiteX4" fmla="*/ 2083578 w 7507400"/>
              <a:gd name="connsiteY4" fmla="*/ 0 h 3166385"/>
              <a:gd name="connsiteX5" fmla="*/ 2023081 w 7507400"/>
              <a:gd name="connsiteY5" fmla="*/ 5468 h 3166385"/>
              <a:gd name="connsiteX6" fmla="*/ 1865374 w 7507400"/>
              <a:gd name="connsiteY6" fmla="*/ 76313 h 3166385"/>
              <a:gd name="connsiteX7" fmla="*/ 1634010 w 7507400"/>
              <a:gd name="connsiteY7" fmla="*/ 119359 h 3166385"/>
              <a:gd name="connsiteX8" fmla="*/ 1388186 w 7507400"/>
              <a:gd name="connsiteY8" fmla="*/ 130121 h 3166385"/>
              <a:gd name="connsiteX9" fmla="*/ 1330344 w 7507400"/>
              <a:gd name="connsiteY9" fmla="*/ 198275 h 3166385"/>
              <a:gd name="connsiteX10" fmla="*/ 1406262 w 7507400"/>
              <a:gd name="connsiteY10" fmla="*/ 270018 h 3166385"/>
              <a:gd name="connsiteX11" fmla="*/ 1521942 w 7507400"/>
              <a:gd name="connsiteY11" fmla="*/ 277191 h 3166385"/>
              <a:gd name="connsiteX12" fmla="*/ 2212420 w 7507400"/>
              <a:gd name="connsiteY12" fmla="*/ 295128 h 3166385"/>
              <a:gd name="connsiteX13" fmla="*/ 0 w 7507400"/>
              <a:gd name="connsiteY13" fmla="*/ 452960 h 3166385"/>
              <a:gd name="connsiteX14" fmla="*/ 300051 w 7507400"/>
              <a:gd name="connsiteY14" fmla="*/ 549813 h 3166385"/>
              <a:gd name="connsiteX15" fmla="*/ 401272 w 7507400"/>
              <a:gd name="connsiteY15" fmla="*/ 815258 h 3166385"/>
              <a:gd name="connsiteX16" fmla="*/ 770008 w 7507400"/>
              <a:gd name="connsiteY16" fmla="*/ 965917 h 3166385"/>
              <a:gd name="connsiteX17" fmla="*/ 1008605 w 7507400"/>
              <a:gd name="connsiteY17" fmla="*/ 1019724 h 3166385"/>
              <a:gd name="connsiteX18" fmla="*/ 1554478 w 7507400"/>
              <a:gd name="connsiteY18" fmla="*/ 1098641 h 3166385"/>
              <a:gd name="connsiteX19" fmla="*/ 1634010 w 7507400"/>
              <a:gd name="connsiteY19" fmla="*/ 1227777 h 3166385"/>
              <a:gd name="connsiteX20" fmla="*/ 1702696 w 7507400"/>
              <a:gd name="connsiteY20" fmla="*/ 1371261 h 3166385"/>
              <a:gd name="connsiteX21" fmla="*/ 1847299 w 7507400"/>
              <a:gd name="connsiteY21" fmla="*/ 1464526 h 3166385"/>
              <a:gd name="connsiteX22" fmla="*/ 723015 w 7507400"/>
              <a:gd name="connsiteY22" fmla="*/ 1450177 h 3166385"/>
              <a:gd name="connsiteX23" fmla="*/ 1991901 w 7507400"/>
              <a:gd name="connsiteY23" fmla="*/ 1751495 h 3166385"/>
              <a:gd name="connsiteX24" fmla="*/ 1879835 w 7507400"/>
              <a:gd name="connsiteY24" fmla="*/ 1869870 h 3166385"/>
              <a:gd name="connsiteX25" fmla="*/ 2573927 w 7507400"/>
              <a:gd name="connsiteY25" fmla="*/ 2031290 h 3166385"/>
              <a:gd name="connsiteX26" fmla="*/ 2201575 w 7507400"/>
              <a:gd name="connsiteY26" fmla="*/ 2049225 h 3166385"/>
              <a:gd name="connsiteX27" fmla="*/ 4367000 w 7507400"/>
              <a:gd name="connsiteY27" fmla="*/ 2723602 h 3166385"/>
              <a:gd name="connsiteX28" fmla="*/ 5497485 w 7507400"/>
              <a:gd name="connsiteY28" fmla="*/ 2912009 h 3166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507400" h="3166385">
                <a:moveTo>
                  <a:pt x="5497485" y="2912009"/>
                </a:moveTo>
                <a:cubicBezTo>
                  <a:pt x="6033497" y="2998226"/>
                  <a:pt x="6619155" y="3089592"/>
                  <a:pt x="7034681" y="3151263"/>
                </a:cubicBezTo>
                <a:lnTo>
                  <a:pt x="7137723" y="3166385"/>
                </a:lnTo>
                <a:lnTo>
                  <a:pt x="7507400" y="875071"/>
                </a:lnTo>
                <a:lnTo>
                  <a:pt x="2083578" y="0"/>
                </a:lnTo>
                <a:lnTo>
                  <a:pt x="2023081" y="5468"/>
                </a:lnTo>
                <a:cubicBezTo>
                  <a:pt x="1965692" y="12642"/>
                  <a:pt x="1910562" y="27887"/>
                  <a:pt x="1865374" y="76313"/>
                </a:cubicBezTo>
                <a:cubicBezTo>
                  <a:pt x="1796688" y="151642"/>
                  <a:pt x="1724387" y="162404"/>
                  <a:pt x="1634010" y="119359"/>
                </a:cubicBezTo>
                <a:cubicBezTo>
                  <a:pt x="1554478" y="79900"/>
                  <a:pt x="1467718" y="90662"/>
                  <a:pt x="1388186" y="130121"/>
                </a:cubicBezTo>
                <a:cubicBezTo>
                  <a:pt x="1359266" y="144469"/>
                  <a:pt x="1330344" y="162404"/>
                  <a:pt x="1330344" y="198275"/>
                </a:cubicBezTo>
                <a:cubicBezTo>
                  <a:pt x="1330344" y="248495"/>
                  <a:pt x="1366496" y="262843"/>
                  <a:pt x="1406262" y="270018"/>
                </a:cubicBezTo>
                <a:cubicBezTo>
                  <a:pt x="1442412" y="277191"/>
                  <a:pt x="1485792" y="284366"/>
                  <a:pt x="1521942" y="277191"/>
                </a:cubicBezTo>
                <a:cubicBezTo>
                  <a:pt x="1753307" y="237734"/>
                  <a:pt x="1981057" y="302301"/>
                  <a:pt x="2212420" y="295128"/>
                </a:cubicBezTo>
                <a:cubicBezTo>
                  <a:pt x="1485792" y="449373"/>
                  <a:pt x="751934" y="399154"/>
                  <a:pt x="0" y="452960"/>
                </a:cubicBezTo>
                <a:cubicBezTo>
                  <a:pt x="97608" y="560573"/>
                  <a:pt x="224135" y="470896"/>
                  <a:pt x="300051" y="549813"/>
                </a:cubicBezTo>
                <a:cubicBezTo>
                  <a:pt x="227750" y="714820"/>
                  <a:pt x="256671" y="804497"/>
                  <a:pt x="401272" y="815258"/>
                </a:cubicBezTo>
                <a:cubicBezTo>
                  <a:pt x="542261" y="826019"/>
                  <a:pt x="694093" y="768625"/>
                  <a:pt x="770008" y="965917"/>
                </a:cubicBezTo>
                <a:cubicBezTo>
                  <a:pt x="791699" y="1026898"/>
                  <a:pt x="925458" y="1008963"/>
                  <a:pt x="1008605" y="1019724"/>
                </a:cubicBezTo>
                <a:cubicBezTo>
                  <a:pt x="1189357" y="1044833"/>
                  <a:pt x="1380957" y="1019724"/>
                  <a:pt x="1554478" y="1098641"/>
                </a:cubicBezTo>
                <a:cubicBezTo>
                  <a:pt x="1623165" y="1127337"/>
                  <a:pt x="1670160" y="1148860"/>
                  <a:pt x="1634010" y="1227777"/>
                </a:cubicBezTo>
                <a:cubicBezTo>
                  <a:pt x="1597859" y="1310280"/>
                  <a:pt x="1644855" y="1338976"/>
                  <a:pt x="1702696" y="1371261"/>
                </a:cubicBezTo>
                <a:cubicBezTo>
                  <a:pt x="1746077" y="1396370"/>
                  <a:pt x="1811148" y="1389197"/>
                  <a:pt x="1847299" y="1464526"/>
                </a:cubicBezTo>
                <a:cubicBezTo>
                  <a:pt x="1467717" y="1453764"/>
                  <a:pt x="1098981" y="1392783"/>
                  <a:pt x="723015" y="1450177"/>
                </a:cubicBezTo>
                <a:cubicBezTo>
                  <a:pt x="1135131" y="1593662"/>
                  <a:pt x="1587014" y="1586487"/>
                  <a:pt x="1991901" y="1751495"/>
                </a:cubicBezTo>
                <a:cubicBezTo>
                  <a:pt x="1977441" y="1808889"/>
                  <a:pt x="1883449" y="1783778"/>
                  <a:pt x="1879835" y="1869870"/>
                </a:cubicBezTo>
                <a:cubicBezTo>
                  <a:pt x="2093123" y="1959548"/>
                  <a:pt x="2349794" y="1898566"/>
                  <a:pt x="2573927" y="2031290"/>
                </a:cubicBezTo>
                <a:cubicBezTo>
                  <a:pt x="2443785" y="2092271"/>
                  <a:pt x="2324488" y="1991831"/>
                  <a:pt x="2201575" y="2049225"/>
                </a:cubicBezTo>
                <a:cubicBezTo>
                  <a:pt x="2241342" y="2135316"/>
                  <a:pt x="4041644" y="2666208"/>
                  <a:pt x="4367000" y="2723602"/>
                </a:cubicBezTo>
                <a:cubicBezTo>
                  <a:pt x="4615085" y="2767993"/>
                  <a:pt x="5038048" y="2838109"/>
                  <a:pt x="5497485" y="2912009"/>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C0F37A-5B5B-D560-9A46-D483FF431331}"/>
              </a:ext>
            </a:extLst>
          </p:cNvPr>
          <p:cNvSpPr>
            <a:spLocks noGrp="1"/>
          </p:cNvSpPr>
          <p:nvPr>
            <p:ph type="title"/>
          </p:nvPr>
        </p:nvSpPr>
        <p:spPr>
          <a:xfrm>
            <a:off x="6589295" y="51134"/>
            <a:ext cx="5602705" cy="2372612"/>
          </a:xfrm>
        </p:spPr>
        <p:txBody>
          <a:bodyPr vert="horz" lIns="91440" tIns="45720" rIns="91440" bIns="45720" rtlCol="0" anchor="ctr">
            <a:normAutofit/>
          </a:bodyPr>
          <a:lstStyle/>
          <a:p>
            <a:pPr algn="ctr"/>
            <a:r>
              <a:rPr lang="en-US" sz="5200" kern="1200" dirty="0">
                <a:solidFill>
                  <a:schemeClr val="tx1"/>
                </a:solidFill>
                <a:latin typeface="+mj-lt"/>
                <a:ea typeface="+mj-ea"/>
                <a:cs typeface="+mj-cs"/>
              </a:rPr>
              <a:t>Selective Coding</a:t>
            </a:r>
            <a:br>
              <a:rPr lang="en-US" sz="5200" kern="1200" dirty="0">
                <a:solidFill>
                  <a:schemeClr val="tx1"/>
                </a:solidFill>
                <a:latin typeface="+mj-lt"/>
                <a:ea typeface="+mj-ea"/>
                <a:cs typeface="+mj-cs"/>
              </a:rPr>
            </a:br>
            <a:r>
              <a:rPr lang="en-US" sz="2800" kern="1200" dirty="0">
                <a:solidFill>
                  <a:schemeClr val="tx1"/>
                </a:solidFill>
                <a:latin typeface="+mj-lt"/>
                <a:ea typeface="+mj-ea"/>
                <a:cs typeface="+mj-cs"/>
              </a:rPr>
              <a:t>Finding a unified code.</a:t>
            </a:r>
            <a:endParaRPr lang="en-US" sz="52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2A7AE44C-106A-3106-6369-4CA7FCB1F82A}"/>
              </a:ext>
            </a:extLst>
          </p:cNvPr>
          <p:cNvSpPr>
            <a:spLocks noGrp="1"/>
          </p:cNvSpPr>
          <p:nvPr>
            <p:ph idx="1"/>
          </p:nvPr>
        </p:nvSpPr>
        <p:spPr>
          <a:xfrm>
            <a:off x="2702379" y="2960076"/>
            <a:ext cx="6784194" cy="1973263"/>
          </a:xfrm>
        </p:spPr>
        <p:txBody>
          <a:bodyPr vert="horz" lIns="91440" tIns="45720" rIns="91440" bIns="45720" rtlCol="0" anchor="ctr">
            <a:normAutofit/>
          </a:bodyPr>
          <a:lstStyle/>
          <a:p>
            <a:pPr marL="0" indent="0" algn="ctr">
              <a:buNone/>
            </a:pPr>
            <a:r>
              <a:rPr lang="en-US" sz="4400" i="1" kern="1200" dirty="0">
                <a:solidFill>
                  <a:srgbClr val="FF0000"/>
                </a:solidFill>
                <a:latin typeface="+mn-lt"/>
                <a:ea typeface="+mn-ea"/>
                <a:cs typeface="+mn-cs"/>
              </a:rPr>
              <a:t>‘Psychophysical </a:t>
            </a:r>
            <a:r>
              <a:rPr lang="en-US" sz="4800" i="1" kern="1200" dirty="0">
                <a:solidFill>
                  <a:srgbClr val="FF0000"/>
                </a:solidFill>
                <a:latin typeface="+mn-lt"/>
                <a:ea typeface="+mn-ea"/>
                <a:cs typeface="+mn-cs"/>
              </a:rPr>
              <a:t>voice work’</a:t>
            </a:r>
            <a:endParaRPr lang="en-US" sz="4400" i="1" kern="1200" dirty="0">
              <a:solidFill>
                <a:srgbClr val="FF0000"/>
              </a:solidFill>
              <a:latin typeface="+mn-lt"/>
              <a:ea typeface="+mn-ea"/>
              <a:cs typeface="+mn-cs"/>
            </a:endParaRPr>
          </a:p>
        </p:txBody>
      </p:sp>
    </p:spTree>
    <p:extLst>
      <p:ext uri="{BB962C8B-B14F-4D97-AF65-F5344CB8AC3E}">
        <p14:creationId xmlns:p14="http://schemas.microsoft.com/office/powerpoint/2010/main" val="3423183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1CB59-77BA-4D08-CE50-F1B90E1474ED}"/>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8000" i="1" kern="1200">
                <a:solidFill>
                  <a:schemeClr val="tx1"/>
                </a:solidFill>
                <a:latin typeface="+mj-lt"/>
                <a:ea typeface="+mj-ea"/>
                <a:cs typeface="+mj-cs"/>
              </a:rPr>
              <a:t>Teaching strategies and considerations</a:t>
            </a:r>
          </a:p>
        </p:txBody>
      </p:sp>
      <p:sp>
        <p:nvSpPr>
          <p:cNvPr id="23" name="Rectangle 22">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2595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C5A00BF4-9F06-18C3-020A-F719FE79E0E9}"/>
              </a:ext>
            </a:extLst>
          </p:cNvPr>
          <p:cNvGraphicFramePr/>
          <p:nvPr>
            <p:extLst>
              <p:ext uri="{D42A27DB-BD31-4B8C-83A1-F6EECF244321}">
                <p14:modId xmlns:p14="http://schemas.microsoft.com/office/powerpoint/2010/main" val="1377277836"/>
              </p:ext>
            </p:extLst>
          </p:nvPr>
        </p:nvGraphicFramePr>
        <p:xfrm>
          <a:off x="769907" y="806634"/>
          <a:ext cx="10652185" cy="548853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34867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22583-5EE4-4395-0CE8-85F6661224FB}"/>
              </a:ext>
            </a:extLst>
          </p:cNvPr>
          <p:cNvSpPr>
            <a:spLocks noGrp="1"/>
          </p:cNvSpPr>
          <p:nvPr>
            <p:ph type="title"/>
          </p:nvPr>
        </p:nvSpPr>
        <p:spPr>
          <a:xfrm>
            <a:off x="638880" y="543838"/>
            <a:ext cx="10909640" cy="1060388"/>
          </a:xfrm>
        </p:spPr>
        <p:txBody>
          <a:bodyPr vert="horz" lIns="91440" tIns="45720" rIns="91440" bIns="45720" rtlCol="0" anchor="ctr">
            <a:normAutofit/>
          </a:bodyPr>
          <a:lstStyle/>
          <a:p>
            <a:pPr algn="ctr"/>
            <a:r>
              <a:rPr lang="en-US" sz="4000" kern="1200" dirty="0">
                <a:solidFill>
                  <a:schemeClr val="tx1"/>
                </a:solidFill>
                <a:latin typeface="+mj-lt"/>
                <a:ea typeface="+mj-ea"/>
                <a:cs typeface="+mj-cs"/>
              </a:rPr>
              <a:t>Findings – Practitioners &amp; Exercises</a:t>
            </a: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C10FCC98-4B7F-3FBB-F40D-8188C5E2AB70}"/>
              </a:ext>
            </a:extLst>
          </p:cNvPr>
          <p:cNvGraphicFramePr>
            <a:graphicFrameLocks noGrp="1"/>
          </p:cNvGraphicFramePr>
          <p:nvPr>
            <p:extLst>
              <p:ext uri="{D42A27DB-BD31-4B8C-83A1-F6EECF244321}">
                <p14:modId xmlns:p14="http://schemas.microsoft.com/office/powerpoint/2010/main" val="2877297950"/>
              </p:ext>
            </p:extLst>
          </p:nvPr>
        </p:nvGraphicFramePr>
        <p:xfrm>
          <a:off x="339133" y="2009523"/>
          <a:ext cx="11509133" cy="4636099"/>
        </p:xfrm>
        <a:graphic>
          <a:graphicData uri="http://schemas.openxmlformats.org/drawingml/2006/table">
            <a:tbl>
              <a:tblPr firstRow="1" bandRow="1">
                <a:tableStyleId>{5C22544A-7EE6-4342-B048-85BDC9FD1C3A}</a:tableStyleId>
              </a:tblPr>
              <a:tblGrid>
                <a:gridCol w="2363496">
                  <a:extLst>
                    <a:ext uri="{9D8B030D-6E8A-4147-A177-3AD203B41FA5}">
                      <a16:colId xmlns:a16="http://schemas.microsoft.com/office/drawing/2014/main" val="2229316531"/>
                    </a:ext>
                  </a:extLst>
                </a:gridCol>
                <a:gridCol w="2425166">
                  <a:extLst>
                    <a:ext uri="{9D8B030D-6E8A-4147-A177-3AD203B41FA5}">
                      <a16:colId xmlns:a16="http://schemas.microsoft.com/office/drawing/2014/main" val="1540621452"/>
                    </a:ext>
                  </a:extLst>
                </a:gridCol>
                <a:gridCol w="2378914">
                  <a:extLst>
                    <a:ext uri="{9D8B030D-6E8A-4147-A177-3AD203B41FA5}">
                      <a16:colId xmlns:a16="http://schemas.microsoft.com/office/drawing/2014/main" val="1953912355"/>
                    </a:ext>
                  </a:extLst>
                </a:gridCol>
                <a:gridCol w="2255574">
                  <a:extLst>
                    <a:ext uri="{9D8B030D-6E8A-4147-A177-3AD203B41FA5}">
                      <a16:colId xmlns:a16="http://schemas.microsoft.com/office/drawing/2014/main" val="395816254"/>
                    </a:ext>
                  </a:extLst>
                </a:gridCol>
                <a:gridCol w="2085983">
                  <a:extLst>
                    <a:ext uri="{9D8B030D-6E8A-4147-A177-3AD203B41FA5}">
                      <a16:colId xmlns:a16="http://schemas.microsoft.com/office/drawing/2014/main" val="4146316215"/>
                    </a:ext>
                  </a:extLst>
                </a:gridCol>
              </a:tblGrid>
              <a:tr h="878321">
                <a:tc>
                  <a:txBody>
                    <a:bodyPr/>
                    <a:lstStyle/>
                    <a:p>
                      <a:pPr algn="ctr"/>
                      <a:r>
                        <a:rPr lang="en-GB" sz="2000" dirty="0"/>
                        <a:t>Stanislavski</a:t>
                      </a:r>
                    </a:p>
                    <a:p>
                      <a:pPr algn="ctr"/>
                      <a:endParaRPr lang="en-GB" sz="2000" dirty="0"/>
                    </a:p>
                  </a:txBody>
                  <a:tcPr marL="100177" marR="100177" marT="50089" marB="50089"/>
                </a:tc>
                <a:tc>
                  <a:txBody>
                    <a:bodyPr/>
                    <a:lstStyle/>
                    <a:p>
                      <a:pPr algn="ctr"/>
                      <a:r>
                        <a:rPr lang="en-GB" sz="2000" dirty="0"/>
                        <a:t>Chekhov</a:t>
                      </a:r>
                    </a:p>
                  </a:txBody>
                  <a:tcPr marL="100177" marR="100177" marT="50089" marB="50089"/>
                </a:tc>
                <a:tc>
                  <a:txBody>
                    <a:bodyPr/>
                    <a:lstStyle/>
                    <a:p>
                      <a:pPr algn="ctr"/>
                      <a:r>
                        <a:rPr lang="en-GB" sz="2000" dirty="0"/>
                        <a:t>Linklater</a:t>
                      </a:r>
                    </a:p>
                  </a:txBody>
                  <a:tcPr marL="100177" marR="100177" marT="50089" marB="50089"/>
                </a:tc>
                <a:tc>
                  <a:txBody>
                    <a:bodyPr/>
                    <a:lstStyle/>
                    <a:p>
                      <a:pPr algn="ctr"/>
                      <a:r>
                        <a:rPr lang="en-GB" sz="2000" dirty="0"/>
                        <a:t>Jaques-Dalcroze</a:t>
                      </a:r>
                    </a:p>
                  </a:txBody>
                  <a:tcPr marL="100177" marR="100177" marT="50089" marB="50089"/>
                </a:tc>
                <a:tc>
                  <a:txBody>
                    <a:bodyPr/>
                    <a:lstStyle/>
                    <a:p>
                      <a:pPr algn="ctr"/>
                      <a:r>
                        <a:rPr lang="en-GB" sz="2000" dirty="0"/>
                        <a:t>Armstrong &amp; Rodgers</a:t>
                      </a:r>
                    </a:p>
                  </a:txBody>
                  <a:tcPr marL="100177" marR="100177" marT="50089" marB="50089"/>
                </a:tc>
                <a:extLst>
                  <a:ext uri="{0D108BD9-81ED-4DB2-BD59-A6C34878D82A}">
                    <a16:rowId xmlns:a16="http://schemas.microsoft.com/office/drawing/2014/main" val="986049878"/>
                  </a:ext>
                </a:extLst>
              </a:tr>
              <a:tr h="3370849">
                <a:tc>
                  <a:txBody>
                    <a:bodyPr/>
                    <a:lstStyle/>
                    <a:p>
                      <a:pPr marL="285750" indent="-285750" algn="ctr">
                        <a:buFont typeface="Wingdings" pitchFamily="2" charset="2"/>
                        <a:buChar char="§"/>
                      </a:pPr>
                      <a:r>
                        <a:rPr lang="en-GB" sz="2000" dirty="0"/>
                        <a:t>Actioning</a:t>
                      </a:r>
                      <a:br>
                        <a:rPr lang="en-GB" sz="2000" dirty="0"/>
                      </a:br>
                      <a:endParaRPr lang="en-GB" sz="2000" dirty="0"/>
                    </a:p>
                    <a:p>
                      <a:pPr marL="285750" indent="-285750" algn="ctr">
                        <a:buFont typeface="Wingdings" pitchFamily="2" charset="2"/>
                        <a:buChar char="§"/>
                      </a:pPr>
                      <a:r>
                        <a:rPr lang="en-GB" sz="2000" dirty="0"/>
                        <a:t>Circles of attention</a:t>
                      </a:r>
                      <a:br>
                        <a:rPr lang="en-GB" sz="2000" dirty="0"/>
                      </a:br>
                      <a:endParaRPr lang="en-GB" sz="2000" dirty="0"/>
                    </a:p>
                    <a:p>
                      <a:pPr marL="285750" indent="-285750" algn="ctr">
                        <a:buFont typeface="Wingdings" pitchFamily="2" charset="2"/>
                        <a:buChar char="§"/>
                      </a:pPr>
                      <a:r>
                        <a:rPr lang="en-GB" sz="2000" dirty="0"/>
                        <a:t>Emotion memory</a:t>
                      </a:r>
                      <a:br>
                        <a:rPr lang="en-GB" sz="2000" dirty="0"/>
                      </a:br>
                      <a:endParaRPr lang="en-GB" sz="2000" dirty="0"/>
                    </a:p>
                    <a:p>
                      <a:pPr marL="285750" indent="-285750" algn="ctr">
                        <a:buFont typeface="Wingdings" pitchFamily="2" charset="2"/>
                        <a:buChar char="§"/>
                      </a:pPr>
                      <a:r>
                        <a:rPr lang="en-GB" sz="2000" dirty="0"/>
                        <a:t>Given circumstance</a:t>
                      </a:r>
                      <a:br>
                        <a:rPr lang="en-GB" sz="2000" dirty="0"/>
                      </a:br>
                      <a:endParaRPr lang="en-GB" sz="2000" dirty="0"/>
                    </a:p>
                    <a:p>
                      <a:pPr marL="285750" indent="-285750" algn="ctr">
                        <a:buFont typeface="Wingdings" pitchFamily="2" charset="2"/>
                        <a:buChar char="§"/>
                      </a:pPr>
                      <a:r>
                        <a:rPr lang="en-GB" sz="2000" dirty="0"/>
                        <a:t>Tempo-Rhythm</a:t>
                      </a:r>
                      <a:br>
                        <a:rPr lang="en-GB" sz="2000" dirty="0"/>
                      </a:br>
                      <a:endParaRPr lang="en-GB" sz="2000" dirty="0"/>
                    </a:p>
                  </a:txBody>
                  <a:tcPr marL="100177" marR="100177" marT="50089" marB="50089"/>
                </a:tc>
                <a:tc>
                  <a:txBody>
                    <a:bodyPr/>
                    <a:lstStyle/>
                    <a:p>
                      <a:pPr marL="285750" indent="-285750" algn="ctr">
                        <a:buFont typeface="Wingdings" pitchFamily="2" charset="2"/>
                        <a:buChar char="§"/>
                      </a:pPr>
                      <a:r>
                        <a:rPr lang="en-GB" sz="2000" dirty="0"/>
                        <a:t>Psychological gesture</a:t>
                      </a:r>
                      <a:br>
                        <a:rPr lang="en-GB" sz="2000" dirty="0"/>
                      </a:br>
                      <a:endParaRPr lang="en-GB" sz="2000" dirty="0"/>
                    </a:p>
                    <a:p>
                      <a:pPr marL="285750" indent="-285750" algn="ctr">
                        <a:buFont typeface="Wingdings" pitchFamily="2" charset="2"/>
                        <a:buChar char="§"/>
                      </a:pPr>
                      <a:r>
                        <a:rPr lang="en-GB" sz="2000" dirty="0"/>
                        <a:t>Qualities of movement</a:t>
                      </a:r>
                      <a:br>
                        <a:rPr lang="en-GB" sz="2000" dirty="0"/>
                      </a:br>
                      <a:endParaRPr lang="en-GB" sz="2000" dirty="0"/>
                    </a:p>
                    <a:p>
                      <a:pPr marL="285750" indent="-285750" algn="ctr">
                        <a:buFont typeface="Wingdings" pitchFamily="2" charset="2"/>
                        <a:buChar char="§"/>
                      </a:pPr>
                      <a:r>
                        <a:rPr lang="en-GB" sz="2000" dirty="0"/>
                        <a:t>Objective atmospheres</a:t>
                      </a:r>
                    </a:p>
                    <a:p>
                      <a:pPr marL="285750" indent="-285750" algn="ctr">
                        <a:buFont typeface="Wingdings" pitchFamily="2" charset="2"/>
                        <a:buChar char="§"/>
                      </a:pPr>
                      <a:endParaRPr lang="en-GB" sz="2000" dirty="0"/>
                    </a:p>
                  </a:txBody>
                  <a:tcPr marL="100177" marR="100177" marT="50089" marB="50089"/>
                </a:tc>
                <a:tc>
                  <a:txBody>
                    <a:bodyPr/>
                    <a:lstStyle/>
                    <a:p>
                      <a:pPr marL="285750" indent="-285750" algn="ctr">
                        <a:buFont typeface="Wingdings" pitchFamily="2" charset="2"/>
                        <a:buChar char="§"/>
                      </a:pPr>
                      <a:r>
                        <a:rPr lang="en-GB" sz="2000" dirty="0"/>
                        <a:t>Linklater voice method</a:t>
                      </a:r>
                      <a:br>
                        <a:rPr lang="en-GB" sz="2000" dirty="0"/>
                      </a:br>
                      <a:endParaRPr lang="en-GB" sz="2000" dirty="0"/>
                    </a:p>
                    <a:p>
                      <a:pPr marL="285750" indent="-285750" algn="ctr">
                        <a:buFont typeface="Wingdings" pitchFamily="2" charset="2"/>
                        <a:buChar char="§"/>
                      </a:pPr>
                      <a:endParaRPr lang="en-GB" sz="2000" dirty="0"/>
                    </a:p>
                    <a:p>
                      <a:pPr marL="285750" indent="-285750" algn="ctr">
                        <a:buFont typeface="Wingdings" pitchFamily="2" charset="2"/>
                        <a:buChar char="§"/>
                      </a:pPr>
                      <a:r>
                        <a:rPr lang="en-GB" sz="2000" dirty="0"/>
                        <a:t>(</a:t>
                      </a:r>
                      <a:r>
                        <a:rPr lang="en-GB" sz="2000" dirty="0" err="1"/>
                        <a:t>Smukler’s</a:t>
                      </a:r>
                      <a:r>
                        <a:rPr lang="en-GB" sz="2000" dirty="0"/>
                        <a:t> swamp)</a:t>
                      </a:r>
                    </a:p>
                  </a:txBody>
                  <a:tcPr marL="100177" marR="100177" marT="50089" marB="50089"/>
                </a:tc>
                <a:tc>
                  <a:txBody>
                    <a:bodyPr/>
                    <a:lstStyle/>
                    <a:p>
                      <a:pPr marL="285750" indent="-285750" algn="ctr">
                        <a:buFont typeface="Wingdings" pitchFamily="2" charset="2"/>
                        <a:buChar char="§"/>
                      </a:pPr>
                      <a:r>
                        <a:rPr lang="en-GB" sz="2000"/>
                        <a:t>Eurhythmics</a:t>
                      </a:r>
                    </a:p>
                  </a:txBody>
                  <a:tcPr marL="100177" marR="100177" marT="50089" marB="50089"/>
                </a:tc>
                <a:tc>
                  <a:txBody>
                    <a:bodyPr/>
                    <a:lstStyle/>
                    <a:p>
                      <a:pPr marL="285750" indent="-285750" algn="ctr">
                        <a:buFont typeface="Wingdings" pitchFamily="2" charset="2"/>
                        <a:buChar char="§"/>
                      </a:pPr>
                      <a:r>
                        <a:rPr lang="en-GB" sz="2000" dirty="0"/>
                        <a:t>Vocal archetypes</a:t>
                      </a:r>
                    </a:p>
                  </a:txBody>
                  <a:tcPr marL="100177" marR="100177" marT="50089" marB="50089"/>
                </a:tc>
                <a:extLst>
                  <a:ext uri="{0D108BD9-81ED-4DB2-BD59-A6C34878D82A}">
                    <a16:rowId xmlns:a16="http://schemas.microsoft.com/office/drawing/2014/main" val="1857663657"/>
                  </a:ext>
                </a:extLst>
              </a:tr>
            </a:tbl>
          </a:graphicData>
        </a:graphic>
      </p:graphicFrame>
    </p:spTree>
    <p:extLst>
      <p:ext uri="{BB962C8B-B14F-4D97-AF65-F5344CB8AC3E}">
        <p14:creationId xmlns:p14="http://schemas.microsoft.com/office/powerpoint/2010/main" val="273168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blue rectangular boxes with text&#10;&#10;Description automatically generated">
            <a:extLst>
              <a:ext uri="{FF2B5EF4-FFF2-40B4-BE49-F238E27FC236}">
                <a16:creationId xmlns:a16="http://schemas.microsoft.com/office/drawing/2014/main" id="{530F0045-4ABC-0911-2622-FB463115F4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75935" y="42904"/>
            <a:ext cx="9640129" cy="6772191"/>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03511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14523-0329-6723-8C0F-0CE55A184B37}"/>
              </a:ext>
            </a:extLst>
          </p:cNvPr>
          <p:cNvSpPr>
            <a:spLocks noGrp="1"/>
          </p:cNvSpPr>
          <p:nvPr>
            <p:ph type="title"/>
          </p:nvPr>
        </p:nvSpPr>
        <p:spPr>
          <a:xfrm>
            <a:off x="838200" y="365125"/>
            <a:ext cx="10515600" cy="1325563"/>
          </a:xfrm>
        </p:spPr>
        <p:txBody>
          <a:bodyPr>
            <a:normAutofit/>
          </a:bodyPr>
          <a:lstStyle/>
          <a:p>
            <a:r>
              <a:rPr lang="en-GB" sz="5400"/>
              <a:t>What a teacher ‘should’ be providing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D77DA7-95F4-BFBE-66EC-99AF9B501DE5}"/>
              </a:ext>
            </a:extLst>
          </p:cNvPr>
          <p:cNvSpPr>
            <a:spLocks noGrp="1"/>
          </p:cNvSpPr>
          <p:nvPr>
            <p:ph idx="1"/>
          </p:nvPr>
        </p:nvSpPr>
        <p:spPr>
          <a:xfrm>
            <a:off x="3322554" y="2214477"/>
            <a:ext cx="5543843" cy="3099816"/>
          </a:xfrm>
        </p:spPr>
        <p:txBody>
          <a:bodyPr>
            <a:normAutofit fontScale="70000" lnSpcReduction="20000"/>
          </a:bodyPr>
          <a:lstStyle/>
          <a:p>
            <a:pPr algn="ctr">
              <a:lnSpc>
                <a:spcPct val="150000"/>
              </a:lnSpc>
            </a:pPr>
            <a:r>
              <a:rPr lang="en-GB" dirty="0"/>
              <a:t>Reclaiming body and breath</a:t>
            </a:r>
          </a:p>
          <a:p>
            <a:pPr algn="ctr">
              <a:lnSpc>
                <a:spcPct val="150000"/>
              </a:lnSpc>
            </a:pPr>
            <a:r>
              <a:rPr lang="en-GB" dirty="0"/>
              <a:t>Brave spaces</a:t>
            </a:r>
          </a:p>
          <a:p>
            <a:pPr algn="ctr">
              <a:lnSpc>
                <a:spcPct val="150000"/>
              </a:lnSpc>
            </a:pPr>
            <a:r>
              <a:rPr lang="en-GB" dirty="0"/>
              <a:t>Bi-directional relationships</a:t>
            </a:r>
          </a:p>
          <a:p>
            <a:pPr algn="ctr">
              <a:lnSpc>
                <a:spcPct val="150000"/>
              </a:lnSpc>
            </a:pPr>
            <a:r>
              <a:rPr lang="en-GB" dirty="0"/>
              <a:t>Interdependent communities</a:t>
            </a:r>
          </a:p>
          <a:p>
            <a:pPr algn="ctr">
              <a:lnSpc>
                <a:spcPct val="150000"/>
              </a:lnSpc>
            </a:pPr>
            <a:r>
              <a:rPr lang="en-GB" dirty="0"/>
              <a:t>Empathetic inclusivity</a:t>
            </a:r>
          </a:p>
          <a:p>
            <a:pPr algn="ctr">
              <a:lnSpc>
                <a:spcPct val="150000"/>
              </a:lnSpc>
            </a:pPr>
            <a:r>
              <a:rPr lang="en-GB" dirty="0"/>
              <a:t>Self-reflection</a:t>
            </a:r>
          </a:p>
        </p:txBody>
      </p:sp>
      <p:sp>
        <p:nvSpPr>
          <p:cNvPr id="12" name="Rounded Rectangular Callout 11">
            <a:extLst>
              <a:ext uri="{FF2B5EF4-FFF2-40B4-BE49-F238E27FC236}">
                <a16:creationId xmlns:a16="http://schemas.microsoft.com/office/drawing/2014/main" id="{B10C9AB9-C3D0-19D3-B199-CB48309298D3}"/>
              </a:ext>
            </a:extLst>
          </p:cNvPr>
          <p:cNvSpPr/>
          <p:nvPr/>
        </p:nvSpPr>
        <p:spPr>
          <a:xfrm>
            <a:off x="2838502" y="5314293"/>
            <a:ext cx="2218764" cy="1231213"/>
          </a:xfrm>
          <a:prstGeom prst="wedgeRoundRectCallou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i="1" dirty="0"/>
              <a:t>Offering mistakes a soft place to land</a:t>
            </a:r>
          </a:p>
        </p:txBody>
      </p:sp>
      <p:sp>
        <p:nvSpPr>
          <p:cNvPr id="13" name="Rounded Rectangular Callout 12">
            <a:extLst>
              <a:ext uri="{FF2B5EF4-FFF2-40B4-BE49-F238E27FC236}">
                <a16:creationId xmlns:a16="http://schemas.microsoft.com/office/drawing/2014/main" id="{634820E2-E4AF-96E1-4CBA-16C5CDD74029}"/>
              </a:ext>
            </a:extLst>
          </p:cNvPr>
          <p:cNvSpPr/>
          <p:nvPr/>
        </p:nvSpPr>
        <p:spPr>
          <a:xfrm>
            <a:off x="678638" y="2321692"/>
            <a:ext cx="1965279" cy="1486323"/>
          </a:xfrm>
          <a:prstGeom prst="wedgeRoundRect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ysClr val="windowText" lastClr="000000"/>
                </a:solidFill>
              </a:rPr>
              <a:t>Student- teacher rapport</a:t>
            </a:r>
          </a:p>
        </p:txBody>
      </p:sp>
      <p:sp>
        <p:nvSpPr>
          <p:cNvPr id="14" name="Rounded Rectangular Callout 13">
            <a:extLst>
              <a:ext uri="{FF2B5EF4-FFF2-40B4-BE49-F238E27FC236}">
                <a16:creationId xmlns:a16="http://schemas.microsoft.com/office/drawing/2014/main" id="{D73D6407-9D89-B4B7-54A2-D6D046037C3F}"/>
              </a:ext>
            </a:extLst>
          </p:cNvPr>
          <p:cNvSpPr/>
          <p:nvPr/>
        </p:nvSpPr>
        <p:spPr>
          <a:xfrm>
            <a:off x="9215978" y="2342009"/>
            <a:ext cx="2137822" cy="1333876"/>
          </a:xfrm>
          <a:prstGeom prst="wedgeRoundRectCallou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i="1" dirty="0">
                <a:solidFill>
                  <a:schemeClr val="tx1"/>
                </a:solidFill>
              </a:rPr>
              <a:t>“An opportunity to change is a gift”</a:t>
            </a:r>
            <a:br>
              <a:rPr lang="en-GB" sz="1400" i="1" dirty="0">
                <a:solidFill>
                  <a:schemeClr val="tx1"/>
                </a:solidFill>
              </a:rPr>
            </a:br>
            <a:r>
              <a:rPr lang="en-GB" sz="1100" dirty="0">
                <a:solidFill>
                  <a:schemeClr val="tx1"/>
                </a:solidFill>
              </a:rPr>
              <a:t>Cox, 2023</a:t>
            </a:r>
            <a:endParaRPr lang="en-GB" sz="1400" dirty="0">
              <a:solidFill>
                <a:schemeClr val="tx1"/>
              </a:solidFill>
            </a:endParaRPr>
          </a:p>
        </p:txBody>
      </p:sp>
    </p:spTree>
    <p:extLst>
      <p:ext uri="{BB962C8B-B14F-4D97-AF65-F5344CB8AC3E}">
        <p14:creationId xmlns:p14="http://schemas.microsoft.com/office/powerpoint/2010/main" val="3315534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EE40F-132F-18E8-C6D0-1C4911BB913E}"/>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8000" dirty="0"/>
              <a:t>‘</a:t>
            </a:r>
            <a:r>
              <a:rPr lang="en-US" sz="8000" kern="1200" dirty="0">
                <a:solidFill>
                  <a:schemeClr val="tx1"/>
                </a:solidFill>
                <a:latin typeface="+mj-lt"/>
                <a:ea typeface="+mj-ea"/>
                <a:cs typeface="+mj-cs"/>
              </a:rPr>
              <a:t>Self’-awareness</a:t>
            </a:r>
          </a:p>
        </p:txBody>
      </p:sp>
      <p:sp>
        <p:nvSpPr>
          <p:cNvPr id="14" name="Rectangle 9">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83341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6" name="Straight Connector 4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9" name="Content Placeholder 8" descr="A cloud with text over it&#10;&#10;Description automatically generated">
            <a:extLst>
              <a:ext uri="{FF2B5EF4-FFF2-40B4-BE49-F238E27FC236}">
                <a16:creationId xmlns:a16="http://schemas.microsoft.com/office/drawing/2014/main" id="{465FC9E7-F32F-30B7-CABC-293BE447C0C7}"/>
              </a:ext>
            </a:extLst>
          </p:cNvPr>
          <p:cNvPicPr>
            <a:picLocks noGrp="1" noChangeAspect="1"/>
          </p:cNvPicPr>
          <p:nvPr>
            <p:ph idx="1"/>
          </p:nvPr>
        </p:nvPicPr>
        <p:blipFill>
          <a:blip r:embed="rId2"/>
          <a:stretch>
            <a:fillRect/>
          </a:stretch>
        </p:blipFill>
        <p:spPr>
          <a:xfrm>
            <a:off x="187358" y="405585"/>
            <a:ext cx="7213223" cy="6046830"/>
          </a:xfrm>
        </p:spPr>
      </p:pic>
      <p:sp>
        <p:nvSpPr>
          <p:cNvPr id="11" name="TextBox 10">
            <a:extLst>
              <a:ext uri="{FF2B5EF4-FFF2-40B4-BE49-F238E27FC236}">
                <a16:creationId xmlns:a16="http://schemas.microsoft.com/office/drawing/2014/main" id="{733D3DA7-3C75-DA7B-6C68-6CAF5A6F5C12}"/>
              </a:ext>
            </a:extLst>
          </p:cNvPr>
          <p:cNvSpPr txBox="1"/>
          <p:nvPr/>
        </p:nvSpPr>
        <p:spPr>
          <a:xfrm>
            <a:off x="8199390" y="2007206"/>
            <a:ext cx="3434592"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The codes are overwhelmingly focussed on individual development, aside from one.</a:t>
            </a:r>
          </a:p>
        </p:txBody>
      </p:sp>
      <p:sp>
        <p:nvSpPr>
          <p:cNvPr id="13" name="TextBox 12">
            <a:extLst>
              <a:ext uri="{FF2B5EF4-FFF2-40B4-BE49-F238E27FC236}">
                <a16:creationId xmlns:a16="http://schemas.microsoft.com/office/drawing/2014/main" id="{DCFA28FC-0D31-3475-6DC8-7DA5169C2F17}"/>
              </a:ext>
            </a:extLst>
          </p:cNvPr>
          <p:cNvSpPr txBox="1"/>
          <p:nvPr/>
        </p:nvSpPr>
        <p:spPr>
          <a:xfrm>
            <a:off x="8199390" y="3564394"/>
            <a:ext cx="3263706"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Self-Censorship occurred enough to become significant in my findings about individuals unable to fully let themselves dive into their embodiments.</a:t>
            </a:r>
          </a:p>
        </p:txBody>
      </p:sp>
      <p:sp>
        <p:nvSpPr>
          <p:cNvPr id="2" name="TextBox 1">
            <a:extLst>
              <a:ext uri="{FF2B5EF4-FFF2-40B4-BE49-F238E27FC236}">
                <a16:creationId xmlns:a16="http://schemas.microsoft.com/office/drawing/2014/main" id="{F6DEDC98-9870-5403-EA52-1108C4B65E40}"/>
              </a:ext>
            </a:extLst>
          </p:cNvPr>
          <p:cNvSpPr txBox="1"/>
          <p:nvPr/>
        </p:nvSpPr>
        <p:spPr>
          <a:xfrm>
            <a:off x="8832475" y="1016060"/>
            <a:ext cx="1997535" cy="523220"/>
          </a:xfrm>
          <a:prstGeom prst="rect">
            <a:avLst/>
          </a:prstGeom>
          <a:noFill/>
        </p:spPr>
        <p:txBody>
          <a:bodyPr wrap="none" rtlCol="0">
            <a:spAutoFit/>
          </a:bodyPr>
          <a:lstStyle/>
          <a:p>
            <a:r>
              <a:rPr lang="en-GB" sz="2800" dirty="0"/>
              <a:t>‘Self’- Codes</a:t>
            </a:r>
          </a:p>
        </p:txBody>
      </p:sp>
    </p:spTree>
    <p:extLst>
      <p:ext uri="{BB962C8B-B14F-4D97-AF65-F5344CB8AC3E}">
        <p14:creationId xmlns:p14="http://schemas.microsoft.com/office/powerpoint/2010/main" val="2364037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7642E-AD7D-CF82-E6E7-5664DA9E08FC}"/>
              </a:ext>
            </a:extLst>
          </p:cNvPr>
          <p:cNvSpPr>
            <a:spLocks noGrp="1"/>
          </p:cNvSpPr>
          <p:nvPr>
            <p:ph type="title"/>
          </p:nvPr>
        </p:nvSpPr>
        <p:spPr>
          <a:xfrm>
            <a:off x="841248" y="502920"/>
            <a:ext cx="10509504" cy="1975104"/>
          </a:xfrm>
        </p:spPr>
        <p:txBody>
          <a:bodyPr anchor="b">
            <a:normAutofit/>
          </a:bodyPr>
          <a:lstStyle/>
          <a:p>
            <a:r>
              <a:rPr lang="en-GB" sz="5400" i="1" dirty="0"/>
              <a:t>'Self’-awareness</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1AD17E5-C193-CF17-8A34-6B5DAF9C650B}"/>
              </a:ext>
            </a:extLst>
          </p:cNvPr>
          <p:cNvSpPr>
            <a:spLocks noGrp="1"/>
          </p:cNvSpPr>
          <p:nvPr>
            <p:ph idx="1"/>
          </p:nvPr>
        </p:nvSpPr>
        <p:spPr>
          <a:xfrm>
            <a:off x="839724" y="3639312"/>
            <a:ext cx="5254752" cy="2715768"/>
          </a:xfrm>
        </p:spPr>
        <p:txBody>
          <a:bodyPr>
            <a:normAutofit/>
          </a:bodyPr>
          <a:lstStyle/>
          <a:p>
            <a:r>
              <a:rPr lang="en-GB" dirty="0"/>
              <a:t>Breath work</a:t>
            </a:r>
          </a:p>
          <a:p>
            <a:r>
              <a:rPr lang="en-GB" dirty="0"/>
              <a:t>Muscle tension and movement</a:t>
            </a:r>
          </a:p>
          <a:p>
            <a:r>
              <a:rPr lang="en-GB" dirty="0"/>
              <a:t>Wellbeing</a:t>
            </a:r>
          </a:p>
        </p:txBody>
      </p:sp>
    </p:spTree>
    <p:extLst>
      <p:ext uri="{BB962C8B-B14F-4D97-AF65-F5344CB8AC3E}">
        <p14:creationId xmlns:p14="http://schemas.microsoft.com/office/powerpoint/2010/main" val="193158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882A8-0F9C-5219-48E9-320AF64F4628}"/>
              </a:ext>
            </a:extLst>
          </p:cNvPr>
          <p:cNvSpPr>
            <a:spLocks noGrp="1"/>
          </p:cNvSpPr>
          <p:nvPr>
            <p:ph type="title"/>
          </p:nvPr>
        </p:nvSpPr>
        <p:spPr>
          <a:xfrm>
            <a:off x="841248" y="548640"/>
            <a:ext cx="3600860" cy="5431536"/>
          </a:xfrm>
        </p:spPr>
        <p:txBody>
          <a:bodyPr>
            <a:normAutofit/>
          </a:bodyPr>
          <a:lstStyle/>
          <a:p>
            <a:r>
              <a:rPr lang="en-US" sz="5400" dirty="0"/>
              <a:t>Breath work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82A2BE-E614-1D1E-75EE-D2AD74968040}"/>
              </a:ext>
            </a:extLst>
          </p:cNvPr>
          <p:cNvSpPr>
            <a:spLocks noGrp="1"/>
          </p:cNvSpPr>
          <p:nvPr>
            <p:ph idx="1"/>
          </p:nvPr>
        </p:nvSpPr>
        <p:spPr>
          <a:xfrm>
            <a:off x="5126418" y="1153551"/>
            <a:ext cx="6224335" cy="4830076"/>
          </a:xfrm>
        </p:spPr>
        <p:txBody>
          <a:bodyPr anchor="ctr">
            <a:normAutofit/>
          </a:bodyPr>
          <a:lstStyle/>
          <a:p>
            <a:pPr>
              <a:lnSpc>
                <a:spcPct val="200000"/>
              </a:lnSpc>
            </a:pPr>
            <a:r>
              <a:rPr lang="en-GB" sz="2200" dirty="0"/>
              <a:t>Singing needs tension-free, controlled airflow</a:t>
            </a:r>
          </a:p>
          <a:p>
            <a:pPr>
              <a:lnSpc>
                <a:spcPct val="200000"/>
              </a:lnSpc>
            </a:pPr>
            <a:r>
              <a:rPr lang="en-GB" sz="2200" dirty="0"/>
              <a:t>Tension can restrict free vocalisation </a:t>
            </a:r>
          </a:p>
          <a:p>
            <a:pPr>
              <a:lnSpc>
                <a:spcPct val="200000"/>
              </a:lnSpc>
            </a:pPr>
            <a:r>
              <a:rPr lang="en-GB" sz="2200" dirty="0"/>
              <a:t>Is breath able to influence emotive singing?</a:t>
            </a:r>
          </a:p>
          <a:p>
            <a:endParaRPr lang="en-US" sz="2200" dirty="0"/>
          </a:p>
        </p:txBody>
      </p:sp>
    </p:spTree>
    <p:extLst>
      <p:ext uri="{BB962C8B-B14F-4D97-AF65-F5344CB8AC3E}">
        <p14:creationId xmlns:p14="http://schemas.microsoft.com/office/powerpoint/2010/main" val="23281485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nk speech bubble with text&#10;&#10;Description automatically generated">
            <a:extLst>
              <a:ext uri="{FF2B5EF4-FFF2-40B4-BE49-F238E27FC236}">
                <a16:creationId xmlns:a16="http://schemas.microsoft.com/office/drawing/2014/main" id="{F202CE7F-7689-67EF-AB71-007B0C504AEC}"/>
              </a:ext>
            </a:extLst>
          </p:cNvPr>
          <p:cNvPicPr>
            <a:picLocks noGrp="1" noChangeAspect="1"/>
          </p:cNvPicPr>
          <p:nvPr>
            <p:ph idx="1"/>
          </p:nvPr>
        </p:nvPicPr>
        <p:blipFill>
          <a:blip r:embed="rId2"/>
          <a:stretch>
            <a:fillRect/>
          </a:stretch>
        </p:blipFill>
        <p:spPr>
          <a:xfrm>
            <a:off x="2518002" y="398820"/>
            <a:ext cx="7155995" cy="5993146"/>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26183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079B9-B30B-6D28-C4F4-5E067BF4EA91}"/>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5000" i="1" kern="1200" dirty="0">
                <a:solidFill>
                  <a:schemeClr val="tx1"/>
                </a:solidFill>
                <a:latin typeface="+mj-lt"/>
                <a:ea typeface="+mj-ea"/>
                <a:cs typeface="+mj-cs"/>
              </a:rPr>
              <a:t>“</a:t>
            </a:r>
            <a:r>
              <a:rPr lang="en-US" sz="5000" kern="1200" dirty="0">
                <a:solidFill>
                  <a:schemeClr val="tx1"/>
                </a:solidFill>
                <a:latin typeface="+mj-lt"/>
                <a:ea typeface="+mj-ea"/>
                <a:cs typeface="+mj-cs"/>
              </a:rPr>
              <a:t>He immediately began crying, and with a flood of tears came a flood of words</a:t>
            </a:r>
            <a:r>
              <a:rPr lang="en-US" sz="5000" i="1" kern="1200" dirty="0">
                <a:solidFill>
                  <a:schemeClr val="tx1"/>
                </a:solidFill>
                <a:latin typeface="+mj-lt"/>
                <a:ea typeface="+mj-ea"/>
                <a:cs typeface="+mj-cs"/>
              </a:rPr>
              <a:t>.</a:t>
            </a:r>
            <a:br>
              <a:rPr lang="en-US" sz="5000" i="1" kern="1200" dirty="0">
                <a:solidFill>
                  <a:schemeClr val="tx1"/>
                </a:solidFill>
                <a:latin typeface="+mj-lt"/>
                <a:ea typeface="+mj-ea"/>
                <a:cs typeface="+mj-cs"/>
              </a:rPr>
            </a:br>
            <a:br>
              <a:rPr lang="en-US" sz="5000" i="1" kern="1200" dirty="0">
                <a:solidFill>
                  <a:schemeClr val="tx1"/>
                </a:solidFill>
                <a:latin typeface="+mj-lt"/>
                <a:ea typeface="+mj-ea"/>
                <a:cs typeface="+mj-cs"/>
              </a:rPr>
            </a:br>
            <a:r>
              <a:rPr lang="en-US" sz="5000" i="1" kern="1200" dirty="0">
                <a:solidFill>
                  <a:schemeClr val="tx1"/>
                </a:solidFill>
                <a:latin typeface="+mj-lt"/>
                <a:ea typeface="+mj-ea"/>
                <a:cs typeface="+mj-cs"/>
              </a:rPr>
              <a:t> </a:t>
            </a:r>
            <a:r>
              <a:rPr lang="en-US" sz="4800" i="1" kern="1200" dirty="0">
                <a:solidFill>
                  <a:schemeClr val="tx1"/>
                </a:solidFill>
                <a:latin typeface="+mj-lt"/>
                <a:ea typeface="+mj-ea"/>
                <a:cs typeface="+mj-cs"/>
              </a:rPr>
              <a:t>The emotion had freed his voice</a:t>
            </a:r>
            <a:r>
              <a:rPr lang="en-US" sz="5000" i="1" kern="1200" dirty="0">
                <a:solidFill>
                  <a:schemeClr val="tx1"/>
                </a:solidFill>
                <a:latin typeface="+mj-lt"/>
                <a:ea typeface="+mj-ea"/>
                <a:cs typeface="+mj-cs"/>
              </a:rPr>
              <a:t>.”</a:t>
            </a:r>
          </a:p>
        </p:txBody>
      </p:sp>
      <p:sp>
        <p:nvSpPr>
          <p:cNvPr id="10" name="Rectangle 9">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150512F-6F4D-3DF7-3991-4AA0CCC28C73}"/>
              </a:ext>
            </a:extLst>
          </p:cNvPr>
          <p:cNvSpPr txBox="1"/>
          <p:nvPr/>
        </p:nvSpPr>
        <p:spPr>
          <a:xfrm>
            <a:off x="8890783" y="4894151"/>
            <a:ext cx="2453872" cy="370738"/>
          </a:xfrm>
          <a:prstGeom prst="rect">
            <a:avLst/>
          </a:prstGeom>
          <a:noFill/>
        </p:spPr>
        <p:txBody>
          <a:bodyPr wrap="square" rtlCol="0">
            <a:spAutoFit/>
          </a:bodyPr>
          <a:lstStyle/>
          <a:p>
            <a:r>
              <a:rPr lang="en-GB" i="1" dirty="0"/>
              <a:t>- Linklater, 2018</a:t>
            </a:r>
          </a:p>
        </p:txBody>
      </p:sp>
    </p:spTree>
    <p:extLst>
      <p:ext uri="{BB962C8B-B14F-4D97-AF65-F5344CB8AC3E}">
        <p14:creationId xmlns:p14="http://schemas.microsoft.com/office/powerpoint/2010/main" val="36422698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0E9BA-860B-0638-916D-57B9B7DA9F31}"/>
              </a:ext>
            </a:extLst>
          </p:cNvPr>
          <p:cNvSpPr>
            <a:spLocks noGrp="1"/>
          </p:cNvSpPr>
          <p:nvPr>
            <p:ph type="title"/>
          </p:nvPr>
        </p:nvSpPr>
        <p:spPr>
          <a:xfrm>
            <a:off x="841248" y="548640"/>
            <a:ext cx="3600860" cy="5431536"/>
          </a:xfrm>
        </p:spPr>
        <p:txBody>
          <a:bodyPr>
            <a:normAutofit/>
          </a:bodyPr>
          <a:lstStyle/>
          <a:p>
            <a:r>
              <a:rPr lang="en-US" sz="5400" dirty="0"/>
              <a:t>Muscle Tension and Movement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D5D686-6163-C21F-6C3B-E374663F4326}"/>
              </a:ext>
            </a:extLst>
          </p:cNvPr>
          <p:cNvSpPr>
            <a:spLocks noGrp="1"/>
          </p:cNvSpPr>
          <p:nvPr>
            <p:ph idx="1"/>
          </p:nvPr>
        </p:nvSpPr>
        <p:spPr>
          <a:xfrm>
            <a:off x="5126418" y="552091"/>
            <a:ext cx="6224335" cy="5431536"/>
          </a:xfrm>
        </p:spPr>
        <p:txBody>
          <a:bodyPr anchor="ctr">
            <a:normAutofit/>
          </a:bodyPr>
          <a:lstStyle/>
          <a:p>
            <a:r>
              <a:rPr lang="en-US" sz="2200" dirty="0"/>
              <a:t>How are idiosyncratic habits restricting the voice?</a:t>
            </a:r>
          </a:p>
          <a:p>
            <a:endParaRPr lang="en-US" sz="2200" dirty="0"/>
          </a:p>
          <a:p>
            <a:r>
              <a:rPr lang="en-US" sz="2200" dirty="0"/>
              <a:t>Incorrect understanding of our “</a:t>
            </a:r>
            <a:r>
              <a:rPr lang="en-US" sz="2200" i="1" dirty="0" err="1"/>
              <a:t>bodymind</a:t>
            </a:r>
            <a:r>
              <a:rPr lang="en-US" sz="2200" dirty="0"/>
              <a:t>” </a:t>
            </a:r>
            <a:br>
              <a:rPr lang="en-US" sz="2200" dirty="0"/>
            </a:br>
            <a:r>
              <a:rPr lang="en-US" sz="1800" dirty="0"/>
              <a:t>(</a:t>
            </a:r>
            <a:r>
              <a:rPr lang="en-US" sz="1800" dirty="0" err="1"/>
              <a:t>Elchuk</a:t>
            </a:r>
            <a:r>
              <a:rPr lang="en-US" sz="1800" dirty="0"/>
              <a:t>, 2018)</a:t>
            </a:r>
            <a:endParaRPr lang="en-US" sz="2200" dirty="0"/>
          </a:p>
        </p:txBody>
      </p:sp>
    </p:spTree>
    <p:extLst>
      <p:ext uri="{BB962C8B-B14F-4D97-AF65-F5344CB8AC3E}">
        <p14:creationId xmlns:p14="http://schemas.microsoft.com/office/powerpoint/2010/main" val="39155918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2736EF-0FEB-4368-F935-B0B190B8077F}"/>
              </a:ext>
            </a:extLst>
          </p:cNvPr>
          <p:cNvSpPr>
            <a:spLocks noGrp="1"/>
          </p:cNvSpPr>
          <p:nvPr>
            <p:ph type="title"/>
          </p:nvPr>
        </p:nvSpPr>
        <p:spPr>
          <a:xfrm>
            <a:off x="382640" y="1165860"/>
            <a:ext cx="3809531" cy="4526280"/>
          </a:xfrm>
        </p:spPr>
        <p:txBody>
          <a:bodyPr>
            <a:normAutofit/>
          </a:bodyPr>
          <a:lstStyle/>
          <a:p>
            <a:r>
              <a:rPr lang="en-GB" sz="3200" dirty="0"/>
              <a:t>The body is an archive</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548A0D6-AD14-B62A-F81C-1E89202E55F2}"/>
              </a:ext>
            </a:extLst>
          </p:cNvPr>
          <p:cNvSpPr>
            <a:spLocks noGrp="1"/>
          </p:cNvSpPr>
          <p:nvPr>
            <p:ph idx="1"/>
          </p:nvPr>
        </p:nvSpPr>
        <p:spPr>
          <a:xfrm>
            <a:off x="5434149" y="932688"/>
            <a:ext cx="5916603" cy="4992624"/>
          </a:xfrm>
        </p:spPr>
        <p:txBody>
          <a:bodyPr anchor="ctr">
            <a:normAutofit fontScale="92500" lnSpcReduction="20000"/>
          </a:bodyPr>
          <a:lstStyle/>
          <a:p>
            <a:pPr marL="0" indent="0" algn="ctr">
              <a:lnSpc>
                <a:spcPct val="150000"/>
              </a:lnSpc>
              <a:buNone/>
            </a:pPr>
            <a:r>
              <a:rPr lang="en-GB" i="1" dirty="0">
                <a:effectLst/>
                <a:latin typeface="Calibri" panose="020F0502020204030204" pitchFamily="34" charset="0"/>
                <a:ea typeface="Times New Roman" panose="02020603050405020304" pitchFamily="18" charset="0"/>
                <a:cs typeface="Times New Roman" panose="02020603050405020304" pitchFamily="18" charset="0"/>
              </a:rPr>
              <a:t>“The body itself as an archive means that there is so much knowledge contained within the body, that if you allow the body to express on its own, it’s going to have a level of authenticity and truth that you just cannot get if you’re coming from the prefrontal cortex” </a:t>
            </a:r>
            <a:br>
              <a:rPr lang="en-GB" i="1" dirty="0">
                <a:effectLst/>
                <a:latin typeface="Calibri" panose="020F0502020204030204" pitchFamily="34" charset="0"/>
                <a:ea typeface="Times New Roman" panose="02020603050405020304" pitchFamily="18" charset="0"/>
                <a:cs typeface="Times New Roman" panose="02020603050405020304" pitchFamily="18" charset="0"/>
              </a:rPr>
            </a:br>
            <a:br>
              <a:rPr lang="en-GB" dirty="0">
                <a:effectLst/>
                <a:latin typeface="Calibri" panose="020F0502020204030204" pitchFamily="34" charset="0"/>
                <a:ea typeface="Times New Roman" panose="02020603050405020304" pitchFamily="18" charset="0"/>
                <a:cs typeface="Times New Roman" panose="02020603050405020304" pitchFamily="18" charset="0"/>
              </a:rPr>
            </a:br>
            <a:br>
              <a:rPr lang="en-GB" sz="2000" dirty="0">
                <a:effectLst/>
                <a:latin typeface="Calibri" panose="020F0502020204030204" pitchFamily="34" charset="0"/>
                <a:ea typeface="Times New Roman" panose="02020603050405020304" pitchFamily="18" charset="0"/>
                <a:cs typeface="Times New Roman" panose="02020603050405020304" pitchFamily="18" charset="0"/>
              </a:rPr>
            </a:b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Cox, 2023, p.337 </a:t>
            </a:r>
            <a:endParaRPr lang="en-GB" sz="2000" dirty="0"/>
          </a:p>
        </p:txBody>
      </p:sp>
    </p:spTree>
    <p:extLst>
      <p:ext uri="{BB962C8B-B14F-4D97-AF65-F5344CB8AC3E}">
        <p14:creationId xmlns:p14="http://schemas.microsoft.com/office/powerpoint/2010/main" val="22502895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B93373-F4E3-9854-2ACB-0E0116FF449D}"/>
              </a:ext>
            </a:extLst>
          </p:cNvPr>
          <p:cNvSpPr>
            <a:spLocks noGrp="1"/>
          </p:cNvSpPr>
          <p:nvPr>
            <p:ph type="title"/>
          </p:nvPr>
        </p:nvSpPr>
        <p:spPr>
          <a:xfrm>
            <a:off x="1115568" y="548640"/>
            <a:ext cx="10168128" cy="1179576"/>
          </a:xfrm>
        </p:spPr>
        <p:txBody>
          <a:bodyPr>
            <a:normAutofit/>
          </a:bodyPr>
          <a:lstStyle/>
          <a:p>
            <a:r>
              <a:rPr lang="en-GB" sz="4000" dirty="0"/>
              <a:t>Relaxing the body</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9EFF262C-0160-2B8D-8BD5-0A7B60E6C51C}"/>
              </a:ext>
            </a:extLst>
          </p:cNvPr>
          <p:cNvSpPr>
            <a:spLocks noGrp="1"/>
          </p:cNvSpPr>
          <p:nvPr>
            <p:ph idx="1"/>
          </p:nvPr>
        </p:nvSpPr>
        <p:spPr/>
        <p:txBody>
          <a:bodyPr/>
          <a:lstStyle/>
          <a:p>
            <a:pPr>
              <a:lnSpc>
                <a:spcPct val="150000"/>
              </a:lnSpc>
            </a:pPr>
            <a:r>
              <a:rPr lang="en-GB" dirty="0"/>
              <a:t>Stanislavski and Linklater were inspired by Eastern meditative and movement practices</a:t>
            </a:r>
          </a:p>
          <a:p>
            <a:pPr>
              <a:lnSpc>
                <a:spcPct val="150000"/>
              </a:lnSpc>
            </a:pPr>
            <a:r>
              <a:rPr lang="en-GB" dirty="0"/>
              <a:t>Moving the music, embodying rhythm and melodic structures through free movement.</a:t>
            </a:r>
          </a:p>
          <a:p>
            <a:pPr>
              <a:lnSpc>
                <a:spcPct val="150000"/>
              </a:lnSpc>
            </a:pPr>
            <a:r>
              <a:rPr lang="en-GB" dirty="0"/>
              <a:t>“</a:t>
            </a:r>
            <a:r>
              <a:rPr lang="en-GB" i="1" dirty="0"/>
              <a:t>Stepping out</a:t>
            </a:r>
            <a:r>
              <a:rPr lang="en-GB" dirty="0"/>
              <a:t>”</a:t>
            </a:r>
          </a:p>
        </p:txBody>
      </p:sp>
    </p:spTree>
    <p:extLst>
      <p:ext uri="{BB962C8B-B14F-4D97-AF65-F5344CB8AC3E}">
        <p14:creationId xmlns:p14="http://schemas.microsoft.com/office/powerpoint/2010/main" val="9150620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5CE492-7A55-5684-1F31-8855CB1DD7F4}"/>
              </a:ext>
            </a:extLst>
          </p:cNvPr>
          <p:cNvSpPr>
            <a:spLocks noGrp="1"/>
          </p:cNvSpPr>
          <p:nvPr>
            <p:ph type="title"/>
          </p:nvPr>
        </p:nvSpPr>
        <p:spPr>
          <a:xfrm>
            <a:off x="841248" y="548640"/>
            <a:ext cx="3600860" cy="5431536"/>
          </a:xfrm>
        </p:spPr>
        <p:txBody>
          <a:bodyPr>
            <a:normAutofit/>
          </a:bodyPr>
          <a:lstStyle/>
          <a:p>
            <a:r>
              <a:rPr lang="en-GB" sz="5400" dirty="0"/>
              <a:t>Wellbeing</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511038-2BAC-6817-121C-6DF94408AF52}"/>
              </a:ext>
            </a:extLst>
          </p:cNvPr>
          <p:cNvSpPr>
            <a:spLocks noGrp="1"/>
          </p:cNvSpPr>
          <p:nvPr>
            <p:ph idx="1"/>
          </p:nvPr>
        </p:nvSpPr>
        <p:spPr>
          <a:xfrm>
            <a:off x="5126418" y="552091"/>
            <a:ext cx="6224335" cy="5431536"/>
          </a:xfrm>
        </p:spPr>
        <p:txBody>
          <a:bodyPr anchor="ctr">
            <a:normAutofit/>
          </a:bodyPr>
          <a:lstStyle/>
          <a:p>
            <a:r>
              <a:rPr lang="en-GB" sz="2200" dirty="0"/>
              <a:t>Mirror Neurons</a:t>
            </a:r>
          </a:p>
          <a:p>
            <a:r>
              <a:rPr lang="en-GB" sz="2200" dirty="0"/>
              <a:t>Polyvagal Theory</a:t>
            </a:r>
          </a:p>
          <a:p>
            <a:r>
              <a:rPr lang="en-GB" sz="2200" dirty="0"/>
              <a:t>Enteric nervous system</a:t>
            </a:r>
          </a:p>
        </p:txBody>
      </p:sp>
    </p:spTree>
    <p:extLst>
      <p:ext uri="{BB962C8B-B14F-4D97-AF65-F5344CB8AC3E}">
        <p14:creationId xmlns:p14="http://schemas.microsoft.com/office/powerpoint/2010/main" val="33467812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542CA7F-80D2-6533-DE76-20C9612342CD}"/>
              </a:ext>
            </a:extLst>
          </p:cNvPr>
          <p:cNvSpPr>
            <a:spLocks noGrp="1"/>
          </p:cNvSpPr>
          <p:nvPr>
            <p:ph type="title"/>
          </p:nvPr>
        </p:nvSpPr>
        <p:spPr>
          <a:xfrm>
            <a:off x="838200" y="253397"/>
            <a:ext cx="10515600" cy="1273233"/>
          </a:xfrm>
        </p:spPr>
        <p:txBody>
          <a:bodyPr>
            <a:normAutofit/>
          </a:bodyPr>
          <a:lstStyle/>
          <a:p>
            <a:r>
              <a:rPr lang="en-GB" sz="4000" dirty="0"/>
              <a:t>Mirror Neurons</a:t>
            </a:r>
          </a:p>
        </p:txBody>
      </p:sp>
      <p:sp>
        <p:nvSpPr>
          <p:cNvPr id="18"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D700BC-E61D-C817-5579-00EBE9E9264A}"/>
              </a:ext>
            </a:extLst>
          </p:cNvPr>
          <p:cNvSpPr>
            <a:spLocks noGrp="1"/>
          </p:cNvSpPr>
          <p:nvPr>
            <p:ph idx="1"/>
          </p:nvPr>
        </p:nvSpPr>
        <p:spPr>
          <a:xfrm>
            <a:off x="838200" y="2478024"/>
            <a:ext cx="10515600" cy="3694176"/>
          </a:xfrm>
        </p:spPr>
        <p:txBody>
          <a:bodyPr>
            <a:normAutofit fontScale="92500" lnSpcReduction="10000"/>
          </a:bodyPr>
          <a:lstStyle/>
          <a:p>
            <a:pPr>
              <a:lnSpc>
                <a:spcPct val="160000"/>
              </a:lnSpc>
            </a:pPr>
            <a:r>
              <a:rPr lang="en-GB" sz="2200" dirty="0"/>
              <a:t>Multivalent networks learn from our learning</a:t>
            </a:r>
          </a:p>
          <a:p>
            <a:pPr>
              <a:lnSpc>
                <a:spcPct val="160000"/>
              </a:lnSpc>
            </a:pPr>
            <a:r>
              <a:rPr lang="en-GB" sz="2200" dirty="0"/>
              <a:t>Affect from what we experience</a:t>
            </a:r>
          </a:p>
          <a:p>
            <a:endParaRPr lang="en-GB" sz="2200" dirty="0"/>
          </a:p>
          <a:p>
            <a:endParaRPr lang="en-GB" sz="2200" dirty="0"/>
          </a:p>
          <a:p>
            <a:pPr marL="0" indent="0">
              <a:buNone/>
            </a:pPr>
            <a:endParaRPr lang="en-GB" sz="2200" dirty="0"/>
          </a:p>
          <a:p>
            <a:pPr marL="0" indent="0">
              <a:buNone/>
            </a:pP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 “audience(s) that previously engaged only intellectually will begin to breathe and live together with the characters onstage once the right atmosphere has been created” </a:t>
            </a:r>
          </a:p>
          <a:p>
            <a:pPr marL="0" indent="0" algn="r">
              <a:buNone/>
            </a:pPr>
            <a:br>
              <a:rPr lang="en-GB" sz="2200" dirty="0">
                <a:effectLst/>
                <a:latin typeface="Calibri" panose="020F0502020204030204" pitchFamily="34" charset="0"/>
                <a:ea typeface="Times New Roman" panose="02020603050405020304" pitchFamily="18" charset="0"/>
                <a:cs typeface="Times New Roman" panose="02020603050405020304" pitchFamily="18" charset="0"/>
              </a:rPr>
            </a:b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2000" dirty="0" err="1">
                <a:effectLst/>
                <a:latin typeface="Calibri" panose="020F0502020204030204" pitchFamily="34" charset="0"/>
                <a:ea typeface="Times New Roman" panose="02020603050405020304" pitchFamily="18" charset="0"/>
                <a:cs typeface="Times New Roman" panose="02020603050405020304" pitchFamily="18" charset="0"/>
              </a:rPr>
              <a:t>Evangelatou</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2021, p.32 </a:t>
            </a:r>
            <a:endParaRPr lang="en-GB" sz="2200" dirty="0"/>
          </a:p>
        </p:txBody>
      </p:sp>
    </p:spTree>
    <p:extLst>
      <p:ext uri="{BB962C8B-B14F-4D97-AF65-F5344CB8AC3E}">
        <p14:creationId xmlns:p14="http://schemas.microsoft.com/office/powerpoint/2010/main" val="23415617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E0A7C4-848C-8902-C422-4EF5AB6E1B2A}"/>
              </a:ext>
            </a:extLst>
          </p:cNvPr>
          <p:cNvSpPr>
            <a:spLocks noGrp="1"/>
          </p:cNvSpPr>
          <p:nvPr>
            <p:ph type="title"/>
          </p:nvPr>
        </p:nvSpPr>
        <p:spPr>
          <a:xfrm>
            <a:off x="1115568" y="548640"/>
            <a:ext cx="10168128" cy="1179576"/>
          </a:xfrm>
        </p:spPr>
        <p:txBody>
          <a:bodyPr>
            <a:normAutofit/>
          </a:bodyPr>
          <a:lstStyle/>
          <a:p>
            <a:r>
              <a:rPr lang="en-GB" sz="4000"/>
              <a:t>What is polyvagal theory?</a:t>
            </a:r>
          </a:p>
        </p:txBody>
      </p:sp>
      <p:sp>
        <p:nvSpPr>
          <p:cNvPr id="28" name="Rectangle 2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8C81CC6-A8FF-54C6-231F-F6A3D6BC0CBC}"/>
              </a:ext>
            </a:extLst>
          </p:cNvPr>
          <p:cNvSpPr>
            <a:spLocks noGrp="1"/>
          </p:cNvSpPr>
          <p:nvPr>
            <p:ph idx="1"/>
          </p:nvPr>
        </p:nvSpPr>
        <p:spPr>
          <a:xfrm>
            <a:off x="626850" y="2481943"/>
            <a:ext cx="10847974" cy="4062292"/>
          </a:xfrm>
        </p:spPr>
        <p:txBody>
          <a:bodyPr>
            <a:normAutofit/>
          </a:bodyPr>
          <a:lstStyle/>
          <a:p>
            <a:r>
              <a:rPr lang="en-GB" sz="2400" dirty="0"/>
              <a:t>A theory to explain embodiment, how we ‘feel’ emotion, and how we experience visceral responses.</a:t>
            </a:r>
          </a:p>
          <a:p>
            <a:pPr marL="0" indent="0">
              <a:buNone/>
            </a:pP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ctr">
              <a:buNone/>
            </a:pPr>
            <a:br>
              <a:rPr lang="en-GB" sz="2000" dirty="0">
                <a:effectLst/>
                <a:latin typeface="Calibri" panose="020F0502020204030204" pitchFamily="34" charset="0"/>
                <a:ea typeface="Times New Roman" panose="02020603050405020304" pitchFamily="18" charset="0"/>
                <a:cs typeface="Times New Roman" panose="02020603050405020304" pitchFamily="18" charset="0"/>
              </a:rPr>
            </a:b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the theory emphasises that the human autonomic nervous system has a predictable pattern of reactivity, which is dependent on neuroanatomical and neurophysiological changes that occurred during evolution</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a:t>
            </a:r>
          </a:p>
          <a:p>
            <a:pPr marL="0" indent="0" algn="ctr">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Porges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2021 in Vickers, 2023, p.253 </a:t>
            </a:r>
            <a:endParaRPr lang="en-GB" sz="1800" dirty="0"/>
          </a:p>
        </p:txBody>
      </p:sp>
    </p:spTree>
    <p:extLst>
      <p:ext uri="{BB962C8B-B14F-4D97-AF65-F5344CB8AC3E}">
        <p14:creationId xmlns:p14="http://schemas.microsoft.com/office/powerpoint/2010/main" val="13535927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5655C3-968E-60A8-EAA2-7805051FA9F6}"/>
              </a:ext>
            </a:extLst>
          </p:cNvPr>
          <p:cNvSpPr>
            <a:spLocks noGrp="1"/>
          </p:cNvSpPr>
          <p:nvPr>
            <p:ph idx="1"/>
          </p:nvPr>
        </p:nvSpPr>
        <p:spPr>
          <a:xfrm>
            <a:off x="1358153" y="1219199"/>
            <a:ext cx="10515600" cy="4351338"/>
          </a:xfrm>
        </p:spPr>
        <p:txBody>
          <a:bodyPr>
            <a:normAutofit lnSpcReduction="10000"/>
          </a:bodyPr>
          <a:lstStyle/>
          <a:p>
            <a:pPr marL="0" indent="0">
              <a:buNone/>
            </a:pPr>
            <a:r>
              <a:rPr lang="en-GB" sz="3200" dirty="0"/>
              <a:t>The </a:t>
            </a:r>
            <a:r>
              <a:rPr lang="en-GB" sz="3200" dirty="0" err="1"/>
              <a:t>vagus</a:t>
            </a:r>
            <a:r>
              <a:rPr lang="en-GB" sz="3200" dirty="0"/>
              <a:t> nerve communicates directly with the:</a:t>
            </a:r>
          </a:p>
          <a:p>
            <a:pPr marL="0" indent="0">
              <a:lnSpc>
                <a:spcPct val="150000"/>
              </a:lnSpc>
              <a:buNone/>
            </a:pPr>
            <a:endParaRPr lang="en-GB" dirty="0"/>
          </a:p>
          <a:p>
            <a:pPr>
              <a:lnSpc>
                <a:spcPct val="150000"/>
              </a:lnSpc>
            </a:pPr>
            <a:r>
              <a:rPr lang="en-GB" dirty="0"/>
              <a:t>Larynx</a:t>
            </a:r>
          </a:p>
          <a:p>
            <a:pPr>
              <a:lnSpc>
                <a:spcPct val="150000"/>
              </a:lnSpc>
            </a:pPr>
            <a:r>
              <a:rPr lang="en-GB" dirty="0"/>
              <a:t>Abdomen</a:t>
            </a:r>
          </a:p>
          <a:p>
            <a:pPr>
              <a:lnSpc>
                <a:spcPct val="150000"/>
              </a:lnSpc>
            </a:pPr>
            <a:r>
              <a:rPr lang="en-GB" dirty="0"/>
              <a:t>Neck</a:t>
            </a:r>
          </a:p>
          <a:p>
            <a:pPr>
              <a:lnSpc>
                <a:spcPct val="150000"/>
              </a:lnSpc>
            </a:pPr>
            <a:r>
              <a:rPr lang="en-GB" dirty="0"/>
              <a:t>Striated facial muscles</a:t>
            </a:r>
          </a:p>
          <a:p>
            <a:endParaRPr lang="en-GB" dirty="0"/>
          </a:p>
        </p:txBody>
      </p:sp>
      <p:sp>
        <p:nvSpPr>
          <p:cNvPr id="4" name="Rounded Rectangular Callout 3">
            <a:extLst>
              <a:ext uri="{FF2B5EF4-FFF2-40B4-BE49-F238E27FC236}">
                <a16:creationId xmlns:a16="http://schemas.microsoft.com/office/drawing/2014/main" id="{987B46AD-9133-0905-78B2-CDA64744A23E}"/>
              </a:ext>
            </a:extLst>
          </p:cNvPr>
          <p:cNvSpPr/>
          <p:nvPr/>
        </p:nvSpPr>
        <p:spPr>
          <a:xfrm>
            <a:off x="7619997" y="3048000"/>
            <a:ext cx="4016189" cy="2590801"/>
          </a:xfrm>
          <a:prstGeom prst="wedgeRoundRectCallou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experiments on humans have shown that people can be made to feel comfortable or anxious by stimulating their </a:t>
            </a:r>
            <a:r>
              <a:rPr lang="en-GB" sz="1800" i="1" dirty="0" err="1">
                <a:effectLst/>
                <a:latin typeface="Calibri" panose="020F0502020204030204" pitchFamily="34" charset="0"/>
                <a:ea typeface="Times New Roman" panose="02020603050405020304" pitchFamily="18" charset="0"/>
                <a:cs typeface="Times New Roman" panose="02020603050405020304" pitchFamily="18" charset="0"/>
              </a:rPr>
              <a:t>vagus</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 nerve at different frequencies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t>
            </a:r>
          </a:p>
          <a:p>
            <a:pPr algn="ct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400" dirty="0" err="1">
                <a:effectLst/>
                <a:latin typeface="Calibri" panose="020F0502020204030204" pitchFamily="34" charset="0"/>
                <a:ea typeface="Times New Roman" panose="02020603050405020304" pitchFamily="18" charset="0"/>
                <a:cs typeface="Times New Roman" panose="02020603050405020304" pitchFamily="18" charset="0"/>
              </a:rPr>
              <a:t>Elchuk</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 2018, p.128</a:t>
            </a:r>
            <a:endParaRPr lang="en-GB" dirty="0"/>
          </a:p>
        </p:txBody>
      </p:sp>
    </p:spTree>
    <p:extLst>
      <p:ext uri="{BB962C8B-B14F-4D97-AF65-F5344CB8AC3E}">
        <p14:creationId xmlns:p14="http://schemas.microsoft.com/office/powerpoint/2010/main" val="3219857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85831-931E-CDB0-8880-794835E21EBA}"/>
              </a:ext>
            </a:extLst>
          </p:cNvPr>
          <p:cNvSpPr>
            <a:spLocks noGrp="1"/>
          </p:cNvSpPr>
          <p:nvPr>
            <p:ph type="title"/>
          </p:nvPr>
        </p:nvSpPr>
        <p:spPr>
          <a:xfrm>
            <a:off x="841248" y="-286"/>
            <a:ext cx="10506456" cy="1157005"/>
          </a:xfrm>
        </p:spPr>
        <p:txBody>
          <a:bodyPr anchor="b">
            <a:normAutofit/>
          </a:bodyPr>
          <a:lstStyle/>
          <a:p>
            <a:pPr algn="ctr"/>
            <a:r>
              <a:rPr lang="en-GB" sz="4800" dirty="0"/>
              <a:t>Gut feelings?</a:t>
            </a:r>
          </a:p>
        </p:txBody>
      </p:sp>
      <p:sp>
        <p:nvSpPr>
          <p:cNvPr id="22" name="Rectangle 2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178FB267-D1DA-7226-A619-46631252D5C6}"/>
              </a:ext>
            </a:extLst>
          </p:cNvPr>
          <p:cNvGraphicFramePr>
            <a:graphicFrameLocks noGrp="1"/>
          </p:cNvGraphicFramePr>
          <p:nvPr>
            <p:ph idx="1"/>
            <p:extLst>
              <p:ext uri="{D42A27DB-BD31-4B8C-83A1-F6EECF244321}">
                <p14:modId xmlns:p14="http://schemas.microsoft.com/office/powerpoint/2010/main" val="3256746863"/>
              </p:ext>
            </p:extLst>
          </p:nvPr>
        </p:nvGraphicFramePr>
        <p:xfrm>
          <a:off x="841248" y="1371585"/>
          <a:ext cx="10723223" cy="5443926"/>
        </p:xfrm>
        <a:graphic>
          <a:graphicData uri="http://schemas.openxmlformats.org/drawingml/2006/table">
            <a:tbl>
              <a:tblPr firstRow="1" firstCol="1" bandRow="1">
                <a:noFill/>
                <a:tableStyleId>{5C22544A-7EE6-4342-B048-85BDC9FD1C3A}</a:tableStyleId>
              </a:tblPr>
              <a:tblGrid>
                <a:gridCol w="4582770">
                  <a:extLst>
                    <a:ext uri="{9D8B030D-6E8A-4147-A177-3AD203B41FA5}">
                      <a16:colId xmlns:a16="http://schemas.microsoft.com/office/drawing/2014/main" val="1812239023"/>
                    </a:ext>
                  </a:extLst>
                </a:gridCol>
                <a:gridCol w="6140453">
                  <a:extLst>
                    <a:ext uri="{9D8B030D-6E8A-4147-A177-3AD203B41FA5}">
                      <a16:colId xmlns:a16="http://schemas.microsoft.com/office/drawing/2014/main" val="650373115"/>
                    </a:ext>
                  </a:extLst>
                </a:gridCol>
              </a:tblGrid>
              <a:tr h="530025">
                <a:tc>
                  <a:txBody>
                    <a:bodyPr/>
                    <a:lstStyle/>
                    <a:p>
                      <a:pPr algn="ctr">
                        <a:lnSpc>
                          <a:spcPct val="115000"/>
                        </a:lnSpc>
                        <a:spcAft>
                          <a:spcPts val="1000"/>
                        </a:spcAft>
                      </a:pPr>
                      <a:r>
                        <a:rPr lang="en-GB" sz="2400" b="1" dirty="0">
                          <a:solidFill>
                            <a:schemeClr val="tx1">
                              <a:lumMod val="75000"/>
                              <a:lumOff val="25000"/>
                            </a:schemeClr>
                          </a:solidFill>
                          <a:effectLst/>
                        </a:rPr>
                        <a:t>Lingering disgust</a:t>
                      </a:r>
                      <a:endParaRPr lang="en-GB" sz="2400" b="1" dirty="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84358" marT="84358" marB="84358"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ctr">
                        <a:lnSpc>
                          <a:spcPct val="115000"/>
                        </a:lnSpc>
                        <a:spcAft>
                          <a:spcPts val="1000"/>
                        </a:spcAft>
                      </a:pPr>
                      <a:r>
                        <a:rPr lang="en-GB" sz="2400" b="0" dirty="0">
                          <a:solidFill>
                            <a:schemeClr val="tx1">
                              <a:lumMod val="75000"/>
                              <a:lumOff val="25000"/>
                            </a:schemeClr>
                          </a:solidFill>
                          <a:effectLst/>
                        </a:rPr>
                        <a:t>Bad taste in our mouth</a:t>
                      </a:r>
                      <a:endParaRPr lang="en-GB" sz="2400" b="0" dirty="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84358" marT="84358" marB="84358"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2868911643"/>
                  </a:ext>
                </a:extLst>
              </a:tr>
              <a:tr h="470446">
                <a:tc>
                  <a:txBody>
                    <a:bodyPr/>
                    <a:lstStyle/>
                    <a:p>
                      <a:pPr algn="ctr">
                        <a:lnSpc>
                          <a:spcPct val="115000"/>
                        </a:lnSpc>
                        <a:spcAft>
                          <a:spcPts val="1000"/>
                        </a:spcAft>
                      </a:pPr>
                      <a:r>
                        <a:rPr lang="en-GB" sz="2400" b="1">
                          <a:solidFill>
                            <a:schemeClr val="tx1">
                              <a:lumMod val="75000"/>
                              <a:lumOff val="25000"/>
                            </a:schemeClr>
                          </a:solidFill>
                          <a:effectLst/>
                        </a:rPr>
                        <a:t>Disappointed</a:t>
                      </a:r>
                      <a:endParaRPr lang="en-GB" sz="2400" b="1">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ctr">
                        <a:lnSpc>
                          <a:spcPct val="115000"/>
                        </a:lnSpc>
                        <a:spcAft>
                          <a:spcPts val="1000"/>
                        </a:spcAft>
                      </a:pPr>
                      <a:r>
                        <a:rPr lang="en-GB" sz="2400">
                          <a:solidFill>
                            <a:schemeClr val="tx1">
                              <a:lumMod val="75000"/>
                              <a:lumOff val="25000"/>
                            </a:schemeClr>
                          </a:solidFill>
                          <a:effectLst/>
                        </a:rPr>
                        <a:t>Swallow disappointment</a:t>
                      </a:r>
                      <a:endParaRPr lang="en-GB" sz="240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9050" cap="flat" cmpd="sng" algn="ctr">
                      <a:solidFill>
                        <a:srgbClr val="FFFFFF"/>
                      </a:solid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511548240"/>
                  </a:ext>
                </a:extLst>
              </a:tr>
              <a:tr h="470446">
                <a:tc>
                  <a:txBody>
                    <a:bodyPr/>
                    <a:lstStyle/>
                    <a:p>
                      <a:pPr algn="ctr">
                        <a:lnSpc>
                          <a:spcPct val="115000"/>
                        </a:lnSpc>
                        <a:spcAft>
                          <a:spcPts val="1000"/>
                        </a:spcAft>
                      </a:pPr>
                      <a:r>
                        <a:rPr lang="en-GB" sz="2400" b="1">
                          <a:solidFill>
                            <a:schemeClr val="tx1">
                              <a:lumMod val="75000"/>
                              <a:lumOff val="25000"/>
                            </a:schemeClr>
                          </a:solidFill>
                          <a:effectLst/>
                        </a:rPr>
                        <a:t>Let down</a:t>
                      </a:r>
                      <a:endParaRPr lang="en-GB" sz="2400" b="1">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ctr">
                        <a:lnSpc>
                          <a:spcPct val="115000"/>
                        </a:lnSpc>
                        <a:spcAft>
                          <a:spcPts val="1000"/>
                        </a:spcAft>
                      </a:pPr>
                      <a:r>
                        <a:rPr lang="en-GB" sz="2400">
                          <a:solidFill>
                            <a:schemeClr val="tx1">
                              <a:lumMod val="75000"/>
                              <a:lumOff val="25000"/>
                            </a:schemeClr>
                          </a:solidFill>
                          <a:effectLst/>
                        </a:rPr>
                        <a:t>Digest a defeat</a:t>
                      </a:r>
                      <a:endParaRPr lang="en-GB" sz="240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729400700"/>
                  </a:ext>
                </a:extLst>
              </a:tr>
              <a:tr h="470446">
                <a:tc>
                  <a:txBody>
                    <a:bodyPr/>
                    <a:lstStyle/>
                    <a:p>
                      <a:pPr algn="ctr">
                        <a:lnSpc>
                          <a:spcPct val="115000"/>
                        </a:lnSpc>
                        <a:spcAft>
                          <a:spcPts val="1000"/>
                        </a:spcAft>
                      </a:pPr>
                      <a:r>
                        <a:rPr lang="en-GB" sz="2400" b="1">
                          <a:solidFill>
                            <a:schemeClr val="tx1">
                              <a:lumMod val="75000"/>
                              <a:lumOff val="25000"/>
                            </a:schemeClr>
                          </a:solidFill>
                          <a:effectLst/>
                        </a:rPr>
                        <a:t>Fearful</a:t>
                      </a:r>
                      <a:endParaRPr lang="en-GB" sz="2400" b="1">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ctr">
                        <a:lnSpc>
                          <a:spcPct val="115000"/>
                        </a:lnSpc>
                        <a:spcAft>
                          <a:spcPts val="1000"/>
                        </a:spcAft>
                      </a:pPr>
                      <a:r>
                        <a:rPr lang="en-GB" sz="2400">
                          <a:solidFill>
                            <a:schemeClr val="tx1">
                              <a:lumMod val="75000"/>
                              <a:lumOff val="25000"/>
                            </a:schemeClr>
                          </a:solidFill>
                          <a:effectLst/>
                        </a:rPr>
                        <a:t>Scared shitless</a:t>
                      </a:r>
                      <a:endParaRPr lang="en-GB" sz="240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593892474"/>
                  </a:ext>
                </a:extLst>
              </a:tr>
              <a:tr h="470446">
                <a:tc>
                  <a:txBody>
                    <a:bodyPr/>
                    <a:lstStyle/>
                    <a:p>
                      <a:pPr algn="ctr">
                        <a:lnSpc>
                          <a:spcPct val="115000"/>
                        </a:lnSpc>
                        <a:spcAft>
                          <a:spcPts val="1000"/>
                        </a:spcAft>
                      </a:pPr>
                      <a:r>
                        <a:rPr lang="en-GB" sz="2400" b="1">
                          <a:solidFill>
                            <a:schemeClr val="tx1">
                              <a:lumMod val="75000"/>
                              <a:lumOff val="25000"/>
                            </a:schemeClr>
                          </a:solidFill>
                          <a:effectLst/>
                        </a:rPr>
                        <a:t>Terrified</a:t>
                      </a:r>
                      <a:endParaRPr lang="en-GB" sz="2400" b="1">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ctr">
                        <a:lnSpc>
                          <a:spcPct val="115000"/>
                        </a:lnSpc>
                        <a:spcAft>
                          <a:spcPts val="1000"/>
                        </a:spcAft>
                      </a:pPr>
                      <a:r>
                        <a:rPr lang="en-GB" sz="2400">
                          <a:solidFill>
                            <a:schemeClr val="tx1">
                              <a:lumMod val="75000"/>
                              <a:lumOff val="25000"/>
                            </a:schemeClr>
                          </a:solidFill>
                          <a:effectLst/>
                        </a:rPr>
                        <a:t>Shitting ourselves with fear</a:t>
                      </a:r>
                      <a:endParaRPr lang="en-GB" sz="240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69086822"/>
                  </a:ext>
                </a:extLst>
              </a:tr>
              <a:tr h="470446">
                <a:tc>
                  <a:txBody>
                    <a:bodyPr/>
                    <a:lstStyle/>
                    <a:p>
                      <a:pPr algn="ctr">
                        <a:lnSpc>
                          <a:spcPct val="115000"/>
                        </a:lnSpc>
                        <a:spcAft>
                          <a:spcPts val="1000"/>
                        </a:spcAft>
                      </a:pPr>
                      <a:r>
                        <a:rPr lang="en-GB" sz="2400" b="1">
                          <a:solidFill>
                            <a:schemeClr val="tx1">
                              <a:lumMod val="75000"/>
                              <a:lumOff val="25000"/>
                            </a:schemeClr>
                          </a:solidFill>
                          <a:effectLst/>
                        </a:rPr>
                        <a:t>Anger</a:t>
                      </a:r>
                      <a:endParaRPr lang="en-GB" sz="2400" b="1">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ctr">
                        <a:lnSpc>
                          <a:spcPct val="115000"/>
                        </a:lnSpc>
                        <a:spcAft>
                          <a:spcPts val="1000"/>
                        </a:spcAft>
                      </a:pPr>
                      <a:r>
                        <a:rPr lang="en-GB" sz="2400">
                          <a:solidFill>
                            <a:schemeClr val="tx1">
                              <a:lumMod val="75000"/>
                              <a:lumOff val="25000"/>
                            </a:schemeClr>
                          </a:solidFill>
                          <a:effectLst/>
                        </a:rPr>
                        <a:t>Making my blood boil</a:t>
                      </a:r>
                      <a:endParaRPr lang="en-GB" sz="240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173871594"/>
                  </a:ext>
                </a:extLst>
              </a:tr>
              <a:tr h="470446">
                <a:tc>
                  <a:txBody>
                    <a:bodyPr/>
                    <a:lstStyle/>
                    <a:p>
                      <a:pPr algn="ctr">
                        <a:lnSpc>
                          <a:spcPct val="115000"/>
                        </a:lnSpc>
                        <a:spcAft>
                          <a:spcPts val="1000"/>
                        </a:spcAft>
                      </a:pPr>
                      <a:r>
                        <a:rPr lang="en-GB" sz="2400" b="1">
                          <a:solidFill>
                            <a:schemeClr val="tx1">
                              <a:lumMod val="75000"/>
                              <a:lumOff val="25000"/>
                            </a:schemeClr>
                          </a:solidFill>
                          <a:effectLst/>
                        </a:rPr>
                        <a:t>Revulsion</a:t>
                      </a:r>
                      <a:endParaRPr lang="en-GB" sz="2400" b="1">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ctr">
                        <a:lnSpc>
                          <a:spcPct val="115000"/>
                        </a:lnSpc>
                        <a:spcAft>
                          <a:spcPts val="1000"/>
                        </a:spcAft>
                      </a:pPr>
                      <a:r>
                        <a:rPr lang="en-GB" sz="2400">
                          <a:solidFill>
                            <a:schemeClr val="tx1">
                              <a:lumMod val="75000"/>
                              <a:lumOff val="25000"/>
                            </a:schemeClr>
                          </a:solidFill>
                          <a:effectLst/>
                        </a:rPr>
                        <a:t>It made my skin crawl</a:t>
                      </a:r>
                      <a:endParaRPr lang="en-GB" sz="240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145109855"/>
                  </a:ext>
                </a:extLst>
              </a:tr>
              <a:tr h="470446">
                <a:tc>
                  <a:txBody>
                    <a:bodyPr/>
                    <a:lstStyle/>
                    <a:p>
                      <a:pPr algn="ctr">
                        <a:lnSpc>
                          <a:spcPct val="115000"/>
                        </a:lnSpc>
                        <a:spcAft>
                          <a:spcPts val="1000"/>
                        </a:spcAft>
                      </a:pPr>
                      <a:r>
                        <a:rPr lang="en-GB" sz="2400" b="1">
                          <a:solidFill>
                            <a:schemeClr val="tx1">
                              <a:lumMod val="75000"/>
                              <a:lumOff val="25000"/>
                            </a:schemeClr>
                          </a:solidFill>
                          <a:effectLst/>
                        </a:rPr>
                        <a:t>Heartbroken</a:t>
                      </a:r>
                      <a:endParaRPr lang="en-GB" sz="2400" b="1">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ctr">
                        <a:lnSpc>
                          <a:spcPct val="115000"/>
                        </a:lnSpc>
                        <a:spcAft>
                          <a:spcPts val="1000"/>
                        </a:spcAft>
                      </a:pPr>
                      <a:r>
                        <a:rPr lang="en-GB" sz="2400">
                          <a:solidFill>
                            <a:schemeClr val="tx1">
                              <a:lumMod val="75000"/>
                              <a:lumOff val="25000"/>
                            </a:schemeClr>
                          </a:solidFill>
                          <a:effectLst/>
                        </a:rPr>
                        <a:t>It cut my heart in two</a:t>
                      </a:r>
                      <a:endParaRPr lang="en-GB" sz="240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652455803"/>
                  </a:ext>
                </a:extLst>
              </a:tr>
              <a:tr h="470446">
                <a:tc>
                  <a:txBody>
                    <a:bodyPr/>
                    <a:lstStyle/>
                    <a:p>
                      <a:pPr algn="ctr">
                        <a:lnSpc>
                          <a:spcPct val="115000"/>
                        </a:lnSpc>
                        <a:spcAft>
                          <a:spcPts val="1000"/>
                        </a:spcAft>
                      </a:pPr>
                      <a:r>
                        <a:rPr lang="en-GB" sz="2400" b="1">
                          <a:solidFill>
                            <a:schemeClr val="tx1">
                              <a:lumMod val="75000"/>
                              <a:lumOff val="25000"/>
                            </a:schemeClr>
                          </a:solidFill>
                          <a:effectLst/>
                        </a:rPr>
                        <a:t>Emotional Pain</a:t>
                      </a:r>
                      <a:endParaRPr lang="en-GB" sz="2400" b="1">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ctr">
                        <a:lnSpc>
                          <a:spcPct val="115000"/>
                        </a:lnSpc>
                        <a:spcAft>
                          <a:spcPts val="1000"/>
                        </a:spcAft>
                      </a:pPr>
                      <a:r>
                        <a:rPr lang="en-GB" sz="2400">
                          <a:solidFill>
                            <a:schemeClr val="tx1">
                              <a:lumMod val="75000"/>
                              <a:lumOff val="25000"/>
                            </a:schemeClr>
                          </a:solidFill>
                          <a:effectLst/>
                        </a:rPr>
                        <a:t>It hit me in the heart</a:t>
                      </a:r>
                      <a:endParaRPr lang="en-GB" sz="240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510141188"/>
                  </a:ext>
                </a:extLst>
              </a:tr>
              <a:tr h="470446">
                <a:tc>
                  <a:txBody>
                    <a:bodyPr/>
                    <a:lstStyle/>
                    <a:p>
                      <a:pPr algn="ctr">
                        <a:lnSpc>
                          <a:spcPct val="115000"/>
                        </a:lnSpc>
                        <a:spcAft>
                          <a:spcPts val="1000"/>
                        </a:spcAft>
                      </a:pPr>
                      <a:r>
                        <a:rPr lang="en-GB" sz="2400" b="1">
                          <a:solidFill>
                            <a:schemeClr val="tx1">
                              <a:lumMod val="75000"/>
                              <a:lumOff val="25000"/>
                            </a:schemeClr>
                          </a:solidFill>
                          <a:effectLst/>
                        </a:rPr>
                        <a:t>Anxiousness</a:t>
                      </a:r>
                      <a:endParaRPr lang="en-GB" sz="2400" b="1">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ctr">
                        <a:lnSpc>
                          <a:spcPct val="115000"/>
                        </a:lnSpc>
                        <a:spcAft>
                          <a:spcPts val="1000"/>
                        </a:spcAft>
                      </a:pPr>
                      <a:r>
                        <a:rPr lang="en-GB" sz="2400" dirty="0">
                          <a:solidFill>
                            <a:schemeClr val="tx1">
                              <a:lumMod val="75000"/>
                              <a:lumOff val="25000"/>
                            </a:schemeClr>
                          </a:solidFill>
                          <a:effectLst/>
                        </a:rPr>
                        <a:t>Butterflies in my stomach</a:t>
                      </a:r>
                      <a:endParaRPr lang="en-GB" sz="2400" dirty="0">
                        <a:solidFill>
                          <a:schemeClr val="tx1">
                            <a:lumMod val="75000"/>
                            <a:lumOff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40598" marR="73110" marT="73110" marB="73110" anchor="ctr">
                    <a:lnL w="19050" cap="flat" cmpd="sng" algn="ctr">
                      <a:solidFill>
                        <a:srgbClr val="FFFFFF"/>
                      </a:solid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extLst>
                  <a:ext uri="{0D108BD9-81ED-4DB2-BD59-A6C34878D82A}">
                    <a16:rowId xmlns:a16="http://schemas.microsoft.com/office/drawing/2014/main" val="1980341940"/>
                  </a:ext>
                </a:extLst>
              </a:tr>
            </a:tbl>
          </a:graphicData>
        </a:graphic>
      </p:graphicFrame>
    </p:spTree>
    <p:extLst>
      <p:ext uri="{BB962C8B-B14F-4D97-AF65-F5344CB8AC3E}">
        <p14:creationId xmlns:p14="http://schemas.microsoft.com/office/powerpoint/2010/main" val="1377233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508CC-A36C-7095-B789-CBA4C1513E68}"/>
              </a:ext>
            </a:extLst>
          </p:cNvPr>
          <p:cNvSpPr>
            <a:spLocks noGrp="1"/>
          </p:cNvSpPr>
          <p:nvPr>
            <p:ph type="title"/>
          </p:nvPr>
        </p:nvSpPr>
        <p:spPr>
          <a:xfrm>
            <a:off x="838200" y="236691"/>
            <a:ext cx="10509504" cy="1291568"/>
          </a:xfrm>
        </p:spPr>
        <p:txBody>
          <a:bodyPr anchor="b">
            <a:normAutofit/>
          </a:bodyPr>
          <a:lstStyle/>
          <a:p>
            <a:pPr algn="ctr"/>
            <a:r>
              <a:rPr lang="en-GB" sz="5400" dirty="0"/>
              <a:t>Enteric Nervous System</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54D2465-2BE6-C6BB-7420-071DBE272BD0}"/>
              </a:ext>
            </a:extLst>
          </p:cNvPr>
          <p:cNvSpPr>
            <a:spLocks noGrp="1"/>
          </p:cNvSpPr>
          <p:nvPr>
            <p:ph idx="1"/>
          </p:nvPr>
        </p:nvSpPr>
        <p:spPr>
          <a:xfrm>
            <a:off x="838200" y="1764950"/>
            <a:ext cx="10509504" cy="1254991"/>
          </a:xfrm>
        </p:spPr>
        <p:txBody>
          <a:bodyPr>
            <a:normAutofit/>
          </a:bodyPr>
          <a:lstStyle/>
          <a:p>
            <a:pPr marL="0" indent="0" algn="ctr">
              <a:lnSpc>
                <a:spcPct val="150000"/>
              </a:lnSpc>
              <a:buNone/>
            </a:pPr>
            <a:r>
              <a:rPr lang="en-GB" sz="2200" i="1" dirty="0"/>
              <a:t>Communicates to the brain, the state of the body and deeply linked to emotional processing.</a:t>
            </a:r>
          </a:p>
        </p:txBody>
      </p:sp>
      <p:sp>
        <p:nvSpPr>
          <p:cNvPr id="4" name="TextBox 3">
            <a:extLst>
              <a:ext uri="{FF2B5EF4-FFF2-40B4-BE49-F238E27FC236}">
                <a16:creationId xmlns:a16="http://schemas.microsoft.com/office/drawing/2014/main" id="{F133BEA4-88C5-8F72-99E8-A3AD0FCBDB1B}"/>
              </a:ext>
            </a:extLst>
          </p:cNvPr>
          <p:cNvSpPr txBox="1"/>
          <p:nvPr/>
        </p:nvSpPr>
        <p:spPr>
          <a:xfrm>
            <a:off x="1780929" y="3614000"/>
            <a:ext cx="8624046" cy="2542363"/>
          </a:xfrm>
          <a:prstGeom prst="rect">
            <a:avLst/>
          </a:prstGeom>
          <a:noFill/>
        </p:spPr>
        <p:txBody>
          <a:bodyPr wrap="square" rtlCol="0">
            <a:spAutoFit/>
          </a:bodyPr>
          <a:lstStyle/>
          <a:p>
            <a:pPr algn="ctr">
              <a:lnSpc>
                <a:spcPct val="150000"/>
              </a:lnSpc>
            </a:pPr>
            <a:r>
              <a:rPr lang="en-GB" sz="1800" dirty="0"/>
              <a:t>90% sensory information sent to the brain originates in the gut</a:t>
            </a:r>
            <a:br>
              <a:rPr lang="en-GB" sz="1800" dirty="0"/>
            </a:br>
            <a:endParaRPr lang="en-GB" sz="1800" dirty="0"/>
          </a:p>
          <a:p>
            <a:pPr algn="ctr">
              <a:lnSpc>
                <a:spcPct val="150000"/>
              </a:lnSpc>
            </a:pPr>
            <a:r>
              <a:rPr lang="en-GB" sz="1800" dirty="0"/>
              <a:t>95% of mood regulating hormones are produced in the gut</a:t>
            </a:r>
          </a:p>
          <a:p>
            <a:pPr algn="ctr">
              <a:lnSpc>
                <a:spcPct val="150000"/>
              </a:lnSpc>
            </a:pPr>
            <a:endParaRPr lang="en-GB" sz="1800" dirty="0"/>
          </a:p>
          <a:p>
            <a:pPr algn="ctr">
              <a:lnSpc>
                <a:spcPct val="150000"/>
              </a:lnSpc>
            </a:pPr>
            <a:r>
              <a:rPr lang="en-GB" sz="1800" dirty="0"/>
              <a:t>Nine signals are sent from the gut to the brain, for every one sent in the opposite direction.</a:t>
            </a:r>
          </a:p>
        </p:txBody>
      </p:sp>
    </p:spTree>
    <p:extLst>
      <p:ext uri="{BB962C8B-B14F-4D97-AF65-F5344CB8AC3E}">
        <p14:creationId xmlns:p14="http://schemas.microsoft.com/office/powerpoint/2010/main" val="28104403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0BE7C-73EE-9FCD-52E8-80CB13D36A37}"/>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8000" kern="1200">
                <a:solidFill>
                  <a:schemeClr val="tx1"/>
                </a:solidFill>
                <a:latin typeface="+mj-lt"/>
                <a:ea typeface="+mj-ea"/>
                <a:cs typeface="+mj-cs"/>
              </a:rPr>
              <a:t>Curricular Reform &amp; Student Wellbeing</a:t>
            </a:r>
          </a:p>
        </p:txBody>
      </p:sp>
      <p:sp>
        <p:nvSpPr>
          <p:cNvPr id="10" name="Rectangle 9">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6694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4419A3-02E9-0150-5E5D-1C0C9FAA1C00}"/>
              </a:ext>
            </a:extLst>
          </p:cNvPr>
          <p:cNvSpPr>
            <a:spLocks noGrp="1"/>
          </p:cNvSpPr>
          <p:nvPr>
            <p:ph type="title"/>
          </p:nvPr>
        </p:nvSpPr>
        <p:spPr>
          <a:xfrm>
            <a:off x="841248" y="548640"/>
            <a:ext cx="3600860" cy="5431536"/>
          </a:xfrm>
        </p:spPr>
        <p:txBody>
          <a:bodyPr>
            <a:normAutofit/>
          </a:bodyPr>
          <a:lstStyle/>
          <a:p>
            <a:r>
              <a:rPr lang="en-GB" sz="5400"/>
              <a:t>Curricular Reform</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0A7552-2B2E-E004-9732-A4F84093072A}"/>
              </a:ext>
            </a:extLst>
          </p:cNvPr>
          <p:cNvSpPr>
            <a:spLocks noGrp="1"/>
          </p:cNvSpPr>
          <p:nvPr>
            <p:ph idx="1"/>
          </p:nvPr>
        </p:nvSpPr>
        <p:spPr>
          <a:xfrm>
            <a:off x="5126418" y="552091"/>
            <a:ext cx="6224335" cy="5431536"/>
          </a:xfrm>
        </p:spPr>
        <p:txBody>
          <a:bodyPr anchor="ctr">
            <a:normAutofit/>
          </a:bodyPr>
          <a:lstStyle/>
          <a:p>
            <a:pPr>
              <a:lnSpc>
                <a:spcPct val="150000"/>
              </a:lnSpc>
            </a:pPr>
            <a:r>
              <a:rPr lang="en-GB" sz="2200" dirty="0"/>
              <a:t>Unregulated curriculums in tertiary musical theatre training </a:t>
            </a:r>
            <a:r>
              <a:rPr lang="en-GB" sz="1800" dirty="0"/>
              <a:t>(Weaver, 2019).</a:t>
            </a:r>
          </a:p>
          <a:p>
            <a:pPr>
              <a:lnSpc>
                <a:spcPct val="150000"/>
              </a:lnSpc>
            </a:pPr>
            <a:r>
              <a:rPr lang="en-GB" sz="2200" dirty="0"/>
              <a:t>Schools prioritising graduate success stories over meaningful training.</a:t>
            </a:r>
          </a:p>
          <a:p>
            <a:pPr>
              <a:lnSpc>
                <a:spcPct val="150000"/>
              </a:lnSpc>
            </a:pPr>
            <a:r>
              <a:rPr lang="en-GB" sz="2200" dirty="0"/>
              <a:t>Sung ability prioritised over classes dedicated to acting through song.</a:t>
            </a:r>
          </a:p>
          <a:p>
            <a:pPr>
              <a:lnSpc>
                <a:spcPct val="150000"/>
              </a:lnSpc>
            </a:pPr>
            <a:r>
              <a:rPr lang="en-GB" sz="2200" dirty="0"/>
              <a:t>Lack of blended knowledge and pedagogies.</a:t>
            </a:r>
          </a:p>
          <a:p>
            <a:pPr>
              <a:lnSpc>
                <a:spcPct val="150000"/>
              </a:lnSpc>
            </a:pPr>
            <a:r>
              <a:rPr lang="en-GB" sz="2200" dirty="0"/>
              <a:t>A problem with vulnerable student populations </a:t>
            </a:r>
            <a:r>
              <a:rPr lang="en-GB" sz="1800" dirty="0"/>
              <a:t>(Vickers, 2023)</a:t>
            </a:r>
          </a:p>
          <a:p>
            <a:endParaRPr lang="en-GB" sz="2200" dirty="0"/>
          </a:p>
        </p:txBody>
      </p:sp>
    </p:spTree>
    <p:extLst>
      <p:ext uri="{BB962C8B-B14F-4D97-AF65-F5344CB8AC3E}">
        <p14:creationId xmlns:p14="http://schemas.microsoft.com/office/powerpoint/2010/main" val="33547936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DC03F-92E7-AD8C-13A9-56067ACEEFBD}"/>
              </a:ext>
            </a:extLst>
          </p:cNvPr>
          <p:cNvSpPr>
            <a:spLocks noGrp="1"/>
          </p:cNvSpPr>
          <p:nvPr>
            <p:ph type="title"/>
          </p:nvPr>
        </p:nvSpPr>
        <p:spPr/>
        <p:txBody>
          <a:bodyPr/>
          <a:lstStyle/>
          <a:p>
            <a:r>
              <a:rPr lang="en-GB" dirty="0"/>
              <a:t>Student Wellbeing</a:t>
            </a:r>
          </a:p>
        </p:txBody>
      </p:sp>
      <p:sp>
        <p:nvSpPr>
          <p:cNvPr id="3" name="Content Placeholder 2">
            <a:extLst>
              <a:ext uri="{FF2B5EF4-FFF2-40B4-BE49-F238E27FC236}">
                <a16:creationId xmlns:a16="http://schemas.microsoft.com/office/drawing/2014/main" id="{58C7E7A6-A001-D40C-76E4-C150B8348F9F}"/>
              </a:ext>
            </a:extLst>
          </p:cNvPr>
          <p:cNvSpPr>
            <a:spLocks noGrp="1"/>
          </p:cNvSpPr>
          <p:nvPr>
            <p:ph idx="1"/>
          </p:nvPr>
        </p:nvSpPr>
        <p:spPr/>
        <p:txBody>
          <a:bodyPr/>
          <a:lstStyle/>
          <a:p>
            <a:r>
              <a:rPr lang="en-GB" dirty="0"/>
              <a:t>Supporting students’ mental health in and outside the classroom.</a:t>
            </a:r>
          </a:p>
          <a:p>
            <a:r>
              <a:rPr lang="en-GB" dirty="0"/>
              <a:t>Empowering students to ‘take what they need’</a:t>
            </a:r>
          </a:p>
          <a:p>
            <a:r>
              <a:rPr lang="en-GB" dirty="0"/>
              <a:t>Teachers engaging in continuous personal development</a:t>
            </a:r>
          </a:p>
          <a:p>
            <a:endParaRPr lang="en-GB" dirty="0"/>
          </a:p>
        </p:txBody>
      </p:sp>
      <p:sp>
        <p:nvSpPr>
          <p:cNvPr id="4" name="Rounded Rectangular Callout 3">
            <a:extLst>
              <a:ext uri="{FF2B5EF4-FFF2-40B4-BE49-F238E27FC236}">
                <a16:creationId xmlns:a16="http://schemas.microsoft.com/office/drawing/2014/main" id="{CE18F668-AC8E-589B-8D62-1FA163C61AA5}"/>
              </a:ext>
            </a:extLst>
          </p:cNvPr>
          <p:cNvSpPr/>
          <p:nvPr/>
        </p:nvSpPr>
        <p:spPr>
          <a:xfrm>
            <a:off x="6096000" y="4019224"/>
            <a:ext cx="4648200" cy="2053198"/>
          </a:xfrm>
          <a:prstGeom prst="wedgeRoundRectCallou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I</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have literally lied down on the floor with people (…) let me know if you need something else, if you want me to interact with you, if you don’t want me to. It’s all good</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p>
          <a:p>
            <a:pPr algn="ctr"/>
            <a:br>
              <a:rPr lang="en-GB" sz="1800" dirty="0">
                <a:effectLst/>
                <a:latin typeface="Calibri" panose="020F0502020204030204" pitchFamily="34" charset="0"/>
                <a:ea typeface="Times New Roman" panose="02020603050405020304" pitchFamily="18" charset="0"/>
                <a:cs typeface="Times New Roman" panose="02020603050405020304" pitchFamily="18" charset="0"/>
              </a:rPr>
            </a:br>
            <a:r>
              <a:rPr lang="en-GB" sz="1600" dirty="0">
                <a:effectLst/>
                <a:latin typeface="Calibri" panose="020F0502020204030204" pitchFamily="34" charset="0"/>
                <a:ea typeface="Times New Roman" panose="02020603050405020304" pitchFamily="18" charset="0"/>
                <a:cs typeface="Times New Roman" panose="02020603050405020304" pitchFamily="18" charset="0"/>
              </a:rPr>
              <a:t>- Cox, 2023, p.344. </a:t>
            </a:r>
            <a:endParaRPr lang="en-GB" dirty="0"/>
          </a:p>
        </p:txBody>
      </p:sp>
    </p:spTree>
    <p:extLst>
      <p:ext uri="{BB962C8B-B14F-4D97-AF65-F5344CB8AC3E}">
        <p14:creationId xmlns:p14="http://schemas.microsoft.com/office/powerpoint/2010/main" val="22504089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D861F1-F386-4A7D-A4BF-3BEB82DEBA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684398"/>
            <a:ext cx="11167447" cy="5206040"/>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7136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A45E42E-1091-8B89-1418-4E48062AC328}"/>
              </a:ext>
            </a:extLst>
          </p:cNvPr>
          <p:cNvSpPr>
            <a:spLocks noGrp="1"/>
          </p:cNvSpPr>
          <p:nvPr>
            <p:ph idx="1"/>
          </p:nvPr>
        </p:nvSpPr>
        <p:spPr>
          <a:xfrm>
            <a:off x="1115568" y="1713627"/>
            <a:ext cx="10168128" cy="3873357"/>
          </a:xfrm>
        </p:spPr>
        <p:txBody>
          <a:bodyPr>
            <a:normAutofit fontScale="92500" lnSpcReduction="20000"/>
          </a:bodyPr>
          <a:lstStyle/>
          <a:p>
            <a:pPr marL="0" indent="0">
              <a:spcAft>
                <a:spcPts val="1000"/>
              </a:spcAft>
              <a:buNone/>
            </a:pPr>
            <a:r>
              <a:rPr lang="en-GB" sz="3400"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3400" i="1" dirty="0">
                <a:effectLst/>
                <a:latin typeface="Calibri" panose="020F0502020204030204" pitchFamily="34" charset="0"/>
                <a:ea typeface="Times New Roman" panose="02020603050405020304" pitchFamily="18" charset="0"/>
                <a:cs typeface="Times New Roman" panose="02020603050405020304" pitchFamily="18" charset="0"/>
              </a:rPr>
              <a:t>It is imperative that theatre trainers become trauma-informed to dismantle not only inherited oppressive systems in education, but to also support students as they move through the bodywork in our studios safely and with the leadership of trained educators who have some knowledge and understanding of how trauma shows up in the body, and what may happen when a student is triggered in a studio or rehearsal hall setting</a:t>
            </a:r>
            <a:r>
              <a:rPr lang="en-GB" sz="34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spcAft>
                <a:spcPts val="1000"/>
              </a:spcAft>
              <a:buNone/>
            </a:pPr>
            <a:endParaRPr lang="en-GB" sz="1900" dirty="0">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000"/>
              </a:spcAft>
              <a:buNone/>
            </a:pPr>
            <a:r>
              <a:rPr lang="en-GB" sz="1900" dirty="0">
                <a:effectLst/>
                <a:latin typeface="Calibri" panose="020F0502020204030204" pitchFamily="34" charset="0"/>
                <a:ea typeface="Times New Roman" panose="02020603050405020304" pitchFamily="18" charset="0"/>
                <a:cs typeface="Times New Roman" panose="02020603050405020304" pitchFamily="18" charset="0"/>
              </a:rPr>
              <a:t>- Vickers, 2023, p.324</a:t>
            </a:r>
          </a:p>
          <a:p>
            <a:endParaRPr lang="en-GB" sz="1900" dirty="0"/>
          </a:p>
        </p:txBody>
      </p:sp>
    </p:spTree>
    <p:extLst>
      <p:ext uri="{BB962C8B-B14F-4D97-AF65-F5344CB8AC3E}">
        <p14:creationId xmlns:p14="http://schemas.microsoft.com/office/powerpoint/2010/main" val="31798426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A2813-9D9F-910D-C4AE-B4881F5689D8}"/>
              </a:ext>
            </a:extLst>
          </p:cNvPr>
          <p:cNvSpPr>
            <a:spLocks noGrp="1"/>
          </p:cNvSpPr>
          <p:nvPr>
            <p:ph type="title"/>
          </p:nvPr>
        </p:nvSpPr>
        <p:spPr>
          <a:xfrm>
            <a:off x="841248" y="548640"/>
            <a:ext cx="3600860" cy="5431536"/>
          </a:xfrm>
        </p:spPr>
        <p:txBody>
          <a:bodyPr>
            <a:normAutofit/>
          </a:bodyPr>
          <a:lstStyle/>
          <a:p>
            <a:r>
              <a:rPr lang="en-GB" sz="5400" dirty="0"/>
              <a:t>Limitations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CE7684-CDFA-532D-5C05-63415ACA822D}"/>
              </a:ext>
            </a:extLst>
          </p:cNvPr>
          <p:cNvSpPr>
            <a:spLocks noGrp="1"/>
          </p:cNvSpPr>
          <p:nvPr>
            <p:ph idx="1"/>
          </p:nvPr>
        </p:nvSpPr>
        <p:spPr>
          <a:xfrm>
            <a:off x="5126417" y="1027579"/>
            <a:ext cx="6224335" cy="5431536"/>
          </a:xfrm>
        </p:spPr>
        <p:txBody>
          <a:bodyPr anchor="ctr">
            <a:normAutofit/>
          </a:bodyPr>
          <a:lstStyle/>
          <a:p>
            <a:pPr>
              <a:lnSpc>
                <a:spcPct val="150000"/>
              </a:lnSpc>
            </a:pPr>
            <a:r>
              <a:rPr lang="en-GB" sz="2200" dirty="0"/>
              <a:t>Limited analysis time</a:t>
            </a:r>
          </a:p>
          <a:p>
            <a:pPr>
              <a:lnSpc>
                <a:spcPct val="150000"/>
              </a:lnSpc>
            </a:pPr>
            <a:r>
              <a:rPr lang="en-GB" sz="2200" dirty="0"/>
              <a:t>Small sample size</a:t>
            </a:r>
          </a:p>
          <a:p>
            <a:pPr>
              <a:lnSpc>
                <a:spcPct val="150000"/>
              </a:lnSpc>
            </a:pPr>
            <a:r>
              <a:rPr lang="en-GB" sz="2200" dirty="0"/>
              <a:t>Articles predominantly acting-based, lacking in vocal pedagogy</a:t>
            </a:r>
          </a:p>
          <a:p>
            <a:pPr>
              <a:lnSpc>
                <a:spcPct val="150000"/>
              </a:lnSpc>
            </a:pPr>
            <a:r>
              <a:rPr lang="en-GB" sz="2200" dirty="0"/>
              <a:t>Lack of multi-authored papers (bias)</a:t>
            </a:r>
          </a:p>
          <a:p>
            <a:pPr>
              <a:lnSpc>
                <a:spcPct val="150000"/>
              </a:lnSpc>
            </a:pPr>
            <a:r>
              <a:rPr lang="en-GB" sz="2200" dirty="0"/>
              <a:t>Potential conflicts of interest</a:t>
            </a:r>
          </a:p>
          <a:p>
            <a:endParaRPr lang="en-GB" sz="2200" dirty="0"/>
          </a:p>
        </p:txBody>
      </p:sp>
    </p:spTree>
    <p:extLst>
      <p:ext uri="{BB962C8B-B14F-4D97-AF65-F5344CB8AC3E}">
        <p14:creationId xmlns:p14="http://schemas.microsoft.com/office/powerpoint/2010/main" val="30838401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9">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solidFill>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3377718-A3D4-2B02-1A2B-694D85E18431}"/>
              </a:ext>
            </a:extLst>
          </p:cNvPr>
          <p:cNvSpPr>
            <a:spLocks noGrp="1"/>
          </p:cNvSpPr>
          <p:nvPr>
            <p:ph type="title"/>
          </p:nvPr>
        </p:nvSpPr>
        <p:spPr>
          <a:xfrm>
            <a:off x="1804988" y="1442172"/>
            <a:ext cx="8582025" cy="2177328"/>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Conclusion</a:t>
            </a:r>
          </a:p>
        </p:txBody>
      </p:sp>
      <p:sp>
        <p:nvSpPr>
          <p:cNvPr id="16" name="Rectangle: Rounded Corners 11">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68831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3">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5" name="Rectangle 24">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7">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EB8DA1-05C3-C366-61F2-6B39807293F8}"/>
              </a:ext>
            </a:extLst>
          </p:cNvPr>
          <p:cNvSpPr>
            <a:spLocks noGrp="1"/>
          </p:cNvSpPr>
          <p:nvPr>
            <p:ph idx="1"/>
          </p:nvPr>
        </p:nvSpPr>
        <p:spPr>
          <a:xfrm>
            <a:off x="1347152" y="765542"/>
            <a:ext cx="9849751" cy="5776005"/>
          </a:xfrm>
        </p:spPr>
        <p:txBody>
          <a:bodyPr anchor="ctr">
            <a:normAutofit fontScale="85000" lnSpcReduction="20000"/>
          </a:bodyPr>
          <a:lstStyle/>
          <a:p>
            <a:pPr>
              <a:lnSpc>
                <a:spcPct val="150000"/>
              </a:lnSpc>
            </a:pPr>
            <a:r>
              <a:rPr lang="en-GB" dirty="0"/>
              <a:t>Coding revealed:</a:t>
            </a:r>
            <a:br>
              <a:rPr lang="en-GB" dirty="0"/>
            </a:br>
            <a:r>
              <a:rPr lang="en-GB" i="1" dirty="0"/>
              <a:t>‘Teaching strategies and considerations</a:t>
            </a:r>
            <a:r>
              <a:rPr lang="en-GB" dirty="0"/>
              <a:t>’, and ‘</a:t>
            </a:r>
            <a:r>
              <a:rPr lang="en-GB" i="1" dirty="0"/>
              <a:t>Self’-awareness.</a:t>
            </a:r>
            <a:r>
              <a:rPr lang="en-GB" dirty="0"/>
              <a:t> </a:t>
            </a:r>
            <a:br>
              <a:rPr lang="en-GB" dirty="0"/>
            </a:br>
            <a:r>
              <a:rPr lang="en-GB" dirty="0"/>
              <a:t>Unified as ‘</a:t>
            </a:r>
            <a:r>
              <a:rPr lang="en-GB" b="1" dirty="0"/>
              <a:t>Psychophysical voicework</a:t>
            </a:r>
            <a:r>
              <a:rPr lang="en-GB" dirty="0"/>
              <a:t>’.</a:t>
            </a:r>
            <a:endParaRPr lang="en-GB" i="1" dirty="0"/>
          </a:p>
          <a:p>
            <a:pPr>
              <a:lnSpc>
                <a:spcPct val="150000"/>
              </a:lnSpc>
            </a:pPr>
            <a:r>
              <a:rPr lang="en-GB" dirty="0"/>
              <a:t>Lacking pedagogy that blends singing voice and acting methods together.</a:t>
            </a:r>
          </a:p>
          <a:p>
            <a:pPr>
              <a:lnSpc>
                <a:spcPct val="150000"/>
              </a:lnSpc>
            </a:pPr>
            <a:r>
              <a:rPr lang="en-GB" dirty="0"/>
              <a:t>Research is scant on efficacy of methods for acting through song.</a:t>
            </a:r>
          </a:p>
          <a:p>
            <a:pPr>
              <a:lnSpc>
                <a:spcPct val="150000"/>
              </a:lnSpc>
            </a:pPr>
            <a:r>
              <a:rPr lang="en-GB" dirty="0"/>
              <a:t>Regulation in musical theatre acting curriculums for best student outcomes.</a:t>
            </a:r>
          </a:p>
          <a:p>
            <a:pPr>
              <a:lnSpc>
                <a:spcPct val="150000"/>
              </a:lnSpc>
            </a:pPr>
            <a:r>
              <a:rPr lang="en-GB" dirty="0"/>
              <a:t>Bring students back to their ‘selves’.</a:t>
            </a:r>
          </a:p>
          <a:p>
            <a:pPr>
              <a:lnSpc>
                <a:spcPct val="150000"/>
              </a:lnSpc>
            </a:pPr>
            <a:r>
              <a:rPr lang="en-GB" dirty="0"/>
              <a:t>Anatomical and physical self-awareness to reduce tension and vocal restriction.</a:t>
            </a:r>
          </a:p>
          <a:p>
            <a:pPr>
              <a:lnSpc>
                <a:spcPct val="150000"/>
              </a:lnSpc>
            </a:pPr>
            <a:r>
              <a:rPr lang="en-GB" b="1" dirty="0"/>
              <a:t>Psychophysical voicework is holistic and empowering.</a:t>
            </a:r>
            <a:endParaRPr lang="en-GB" sz="1900" b="1" dirty="0"/>
          </a:p>
          <a:p>
            <a:pPr marL="0" indent="0">
              <a:buNone/>
            </a:pPr>
            <a:endParaRPr lang="en-GB" sz="1900" dirty="0"/>
          </a:p>
          <a:p>
            <a:endParaRPr lang="en-GB" sz="1900" dirty="0"/>
          </a:p>
        </p:txBody>
      </p:sp>
    </p:spTree>
    <p:extLst>
      <p:ext uri="{BB962C8B-B14F-4D97-AF65-F5344CB8AC3E}">
        <p14:creationId xmlns:p14="http://schemas.microsoft.com/office/powerpoint/2010/main" val="23356312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5F515C-CC05-25D4-71FD-86D013C3614A}"/>
              </a:ext>
            </a:extLst>
          </p:cNvPr>
          <p:cNvSpPr>
            <a:spLocks noGrp="1"/>
          </p:cNvSpPr>
          <p:nvPr>
            <p:ph type="title"/>
          </p:nvPr>
        </p:nvSpPr>
        <p:spPr>
          <a:xfrm>
            <a:off x="841248" y="548640"/>
            <a:ext cx="3600860" cy="5431536"/>
          </a:xfrm>
        </p:spPr>
        <p:txBody>
          <a:bodyPr>
            <a:normAutofit/>
          </a:bodyPr>
          <a:lstStyle/>
          <a:p>
            <a:pPr algn="ctr"/>
            <a:r>
              <a:rPr lang="en-GB" sz="5400" dirty="0"/>
              <a:t>Future directions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148F97-A7A5-6C64-D0A1-DF98C11EE457}"/>
              </a:ext>
            </a:extLst>
          </p:cNvPr>
          <p:cNvSpPr>
            <a:spLocks noGrp="1"/>
          </p:cNvSpPr>
          <p:nvPr>
            <p:ph idx="1"/>
          </p:nvPr>
        </p:nvSpPr>
        <p:spPr>
          <a:xfrm>
            <a:off x="5126418" y="552091"/>
            <a:ext cx="6224335" cy="5431536"/>
          </a:xfrm>
        </p:spPr>
        <p:txBody>
          <a:bodyPr anchor="ctr">
            <a:normAutofit fontScale="92500"/>
          </a:bodyPr>
          <a:lstStyle/>
          <a:p>
            <a:pPr>
              <a:lnSpc>
                <a:spcPct val="150000"/>
              </a:lnSpc>
            </a:pPr>
            <a:r>
              <a:rPr lang="en-GB" dirty="0"/>
              <a:t>Serves as a foundation for future studies.</a:t>
            </a:r>
          </a:p>
          <a:p>
            <a:pPr>
              <a:lnSpc>
                <a:spcPct val="150000"/>
              </a:lnSpc>
            </a:pPr>
            <a:r>
              <a:rPr lang="en-GB" dirty="0"/>
              <a:t>Prompts exploration of methods in relation to practical acting through song.</a:t>
            </a:r>
          </a:p>
          <a:p>
            <a:pPr>
              <a:lnSpc>
                <a:spcPct val="150000"/>
              </a:lnSpc>
            </a:pPr>
            <a:r>
              <a:rPr lang="en-GB" dirty="0"/>
              <a:t>Examine the student/teacher experience of blending vocal and acting pedagogies in groups and one to one classes</a:t>
            </a:r>
          </a:p>
        </p:txBody>
      </p:sp>
    </p:spTree>
    <p:extLst>
      <p:ext uri="{BB962C8B-B14F-4D97-AF65-F5344CB8AC3E}">
        <p14:creationId xmlns:p14="http://schemas.microsoft.com/office/powerpoint/2010/main" val="36377756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47F1C0-0203-7479-FCD3-E97834746102}"/>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dirty="0">
                <a:solidFill>
                  <a:schemeClr val="tx1"/>
                </a:solidFill>
                <a:latin typeface="+mj-lt"/>
                <a:ea typeface="+mj-ea"/>
                <a:cs typeface="+mj-cs"/>
              </a:rPr>
              <a:t>Thank you for listening </a:t>
            </a:r>
            <a:r>
              <a:rPr lang="en-US" sz="5200" kern="1200" dirty="0">
                <a:solidFill>
                  <a:schemeClr val="tx1"/>
                </a:solidFill>
                <a:latin typeface="+mj-lt"/>
                <a:ea typeface="+mj-ea"/>
                <a:cs typeface="+mj-cs"/>
                <a:sym typeface="Wingdings" pitchFamily="2" charset="2"/>
              </a:rPr>
              <a:t></a:t>
            </a:r>
            <a:endParaRPr lang="en-US" sz="5200" kern="1200" dirty="0">
              <a:solidFill>
                <a:schemeClr val="tx1"/>
              </a:solidFill>
              <a:latin typeface="+mj-lt"/>
              <a:ea typeface="+mj-ea"/>
              <a:cs typeface="+mj-cs"/>
            </a:endParaRPr>
          </a:p>
        </p:txBody>
      </p:sp>
      <p:pic>
        <p:nvPicPr>
          <p:cNvPr id="7" name="Graphic 6" descr="Smiling Face with No Fill">
            <a:extLst>
              <a:ext uri="{FF2B5EF4-FFF2-40B4-BE49-F238E27FC236}">
                <a16:creationId xmlns:a16="http://schemas.microsoft.com/office/drawing/2014/main" id="{5F1E4147-B83A-32B0-8D9B-B0A534A3B1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Smiling Face with No Fill">
            <a:extLst>
              <a:ext uri="{FF2B5EF4-FFF2-40B4-BE49-F238E27FC236}">
                <a16:creationId xmlns:a16="http://schemas.microsoft.com/office/drawing/2014/main" id="{FBC8A16A-1820-42F8-B303-3CEEBFD621A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20312881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31DD7C-2904-BD37-CC4B-3056CDB4FE41}"/>
              </a:ext>
            </a:extLst>
          </p:cNvPr>
          <p:cNvSpPr>
            <a:spLocks noGrp="1"/>
          </p:cNvSpPr>
          <p:nvPr>
            <p:ph type="title"/>
          </p:nvPr>
        </p:nvSpPr>
        <p:spPr>
          <a:xfrm>
            <a:off x="838200" y="253397"/>
            <a:ext cx="10515600" cy="1273233"/>
          </a:xfrm>
        </p:spPr>
        <p:txBody>
          <a:bodyPr>
            <a:normAutofit/>
          </a:bodyPr>
          <a:lstStyle/>
          <a:p>
            <a:pPr algn="ctr"/>
            <a:r>
              <a:rPr lang="en-US" sz="4800" b="1" dirty="0"/>
              <a:t>References</a:t>
            </a:r>
            <a:br>
              <a:rPr lang="en-US" sz="4800" b="1" dirty="0"/>
            </a:br>
            <a:r>
              <a:rPr lang="en-US" sz="3200" b="1" i="1" dirty="0"/>
              <a:t>Page one</a:t>
            </a:r>
            <a:endParaRPr lang="en-US" sz="4000" b="1" i="1" dirty="0"/>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1EE4176-0DA2-E376-459D-0FD1E1648FCE}"/>
              </a:ext>
            </a:extLst>
          </p:cNvPr>
          <p:cNvSpPr>
            <a:spLocks noGrp="1"/>
          </p:cNvSpPr>
          <p:nvPr>
            <p:ph idx="1"/>
          </p:nvPr>
        </p:nvSpPr>
        <p:spPr>
          <a:xfrm>
            <a:off x="629265" y="2030739"/>
            <a:ext cx="11562735" cy="4705002"/>
          </a:xfrm>
        </p:spPr>
        <p:txBody>
          <a:bodyPr>
            <a:normAutofit fontScale="25000" lnSpcReduction="20000"/>
          </a:bodyPr>
          <a:lstStyle/>
          <a:p>
            <a:pPr marL="0" indent="0" algn="ctr">
              <a:lnSpc>
                <a:spcPct val="170000"/>
              </a:lnSpc>
              <a:buNone/>
            </a:pPr>
            <a:r>
              <a:rPr lang="en-US" sz="4800" dirty="0"/>
              <a:t>Cox, L. K. (2023) Creativity and innovation in performance pedagogy: Beginning with the self. Voice and Speech review.</a:t>
            </a:r>
            <a:br>
              <a:rPr lang="en-US" sz="4800" dirty="0"/>
            </a:br>
            <a:r>
              <a:rPr lang="en-US" sz="4800" dirty="0"/>
              <a:t>Davidson A. (2021) Konstantin Stanislavski and Emile Jaques-Dalcroze: historical and pedagogical connections between actor training and music education. Stanislavski Studies.</a:t>
            </a:r>
            <a:br>
              <a:rPr lang="en-US" sz="4800" dirty="0"/>
            </a:br>
            <a:r>
              <a:rPr lang="en-US" sz="4800" dirty="0" err="1"/>
              <a:t>Evangelatou,A</a:t>
            </a:r>
            <a:r>
              <a:rPr lang="en-US" sz="4800" dirty="0"/>
              <a:t>. (2021) Konstantin Stanislavski and Michael Chekhov: tracing the two practitioners’ “lures” for emotional activation. Stanislavski Studies</a:t>
            </a:r>
            <a:br>
              <a:rPr lang="en-US" sz="4800" dirty="0"/>
            </a:br>
            <a:r>
              <a:rPr lang="en-US" sz="4800" dirty="0"/>
              <a:t>Vickers, S&gt; (2021) Origins of theatre performance and voice training in </a:t>
            </a:r>
            <a:r>
              <a:rPr lang="en-US" sz="4800" dirty="0" err="1"/>
              <a:t>Cananda</a:t>
            </a:r>
            <a:r>
              <a:rPr lang="en-US" sz="4800" dirty="0"/>
              <a:t>: Consciously bringing trauma-informed voice into view. Voice and Speech Review.</a:t>
            </a:r>
            <a:br>
              <a:rPr lang="en-US" sz="4800" dirty="0"/>
            </a:br>
            <a:r>
              <a:rPr lang="en-US" sz="4800" dirty="0"/>
              <a:t>Dunbar, Z. (2016) Stanislavski’s system in musical theatre actor training: Anomalies of teaching acting song. Stanislavski Studies.</a:t>
            </a:r>
            <a:br>
              <a:rPr lang="en-US" sz="4800" dirty="0"/>
            </a:br>
            <a:r>
              <a:rPr lang="en-US" sz="4800" dirty="0" err="1"/>
              <a:t>Autant-Matheiu</a:t>
            </a:r>
            <a:r>
              <a:rPr lang="en-US" sz="4800" dirty="0"/>
              <a:t> (2024) Stanislavsky and voice training. Stanislavski studies.</a:t>
            </a:r>
            <a:br>
              <a:rPr lang="en-US" sz="4800" dirty="0"/>
            </a:br>
            <a:r>
              <a:rPr lang="en-US" sz="4800" dirty="0" err="1"/>
              <a:t>Ouston</a:t>
            </a:r>
            <a:r>
              <a:rPr lang="en-US" sz="4800" dirty="0"/>
              <a:t>, J.W. (2021) The feeling voice: A Linklater approach to freeing the voice through embodied connection to image. Voice and Speech review.</a:t>
            </a:r>
            <a:br>
              <a:rPr lang="en-US" sz="4800" dirty="0"/>
            </a:br>
            <a:r>
              <a:rPr lang="en-US" sz="4800" dirty="0" err="1"/>
              <a:t>Elchuk</a:t>
            </a:r>
            <a:r>
              <a:rPr lang="en-US" sz="4800" dirty="0"/>
              <a:t>, T. (2018) The neurobiological basis of emotion and imagination in relationship to breath and guts: </a:t>
            </a:r>
            <a:r>
              <a:rPr lang="en-US" sz="4800" dirty="0" err="1"/>
              <a:t>Smuklers</a:t>
            </a:r>
            <a:r>
              <a:rPr lang="en-US" sz="4800" dirty="0"/>
              <a:t>’ swamp as caste study. Voice and speech review.</a:t>
            </a:r>
            <a:br>
              <a:rPr lang="en-US" sz="4800" dirty="0"/>
            </a:br>
            <a:r>
              <a:rPr lang="en-US" sz="4800" dirty="0"/>
              <a:t>Weaver, E.D. (2019) Utilizing circles o attention in musical theatre acting: a personal perspective. Stanislavski studies.</a:t>
            </a:r>
            <a:br>
              <a:rPr lang="en-US" sz="4800" dirty="0"/>
            </a:br>
            <a:r>
              <a:rPr lang="en-US" sz="4800" dirty="0"/>
              <a:t>Adams, B, and Morris, C. Vocal Traditions: Acting and Singing with Archetypes. Voice and Speech Review.</a:t>
            </a:r>
            <a:br>
              <a:rPr lang="en-US" sz="4800" dirty="0"/>
            </a:br>
            <a:r>
              <a:rPr lang="en-GB" sz="4800" dirty="0">
                <a:effectLst/>
                <a:ea typeface="Times New Roman" panose="02020603050405020304" pitchFamily="18" charset="0"/>
              </a:rPr>
              <a:t>Whitehead, J. and McNiff, J. (2006) </a:t>
            </a:r>
            <a:r>
              <a:rPr lang="en-GB" sz="4800" i="1" dirty="0">
                <a:effectLst/>
                <a:ea typeface="Times New Roman" panose="02020603050405020304" pitchFamily="18" charset="0"/>
              </a:rPr>
              <a:t>Action Research: Living Theory</a:t>
            </a:r>
            <a:r>
              <a:rPr lang="en-GB" sz="4800" dirty="0">
                <a:effectLst/>
                <a:ea typeface="Times New Roman" panose="02020603050405020304" pitchFamily="18" charset="0"/>
              </a:rPr>
              <a:t>. London. SAGE Publications Ltd</a:t>
            </a:r>
            <a:r>
              <a:rPr lang="en-GB" sz="4800" dirty="0">
                <a:effectLst/>
              </a:rPr>
              <a:t> </a:t>
            </a:r>
            <a:r>
              <a:rPr lang="en-US" sz="4800" dirty="0"/>
              <a:t>6</a:t>
            </a:r>
            <a:r>
              <a:rPr lang="en-GB" sz="4800" dirty="0">
                <a:effectLst/>
                <a:ea typeface="Times New Roman" panose="02020603050405020304" pitchFamily="18" charset="0"/>
              </a:rPr>
              <a:t>Saldana, J. (2016) The coding manual for qualitative researchers. Sage Publications Inc.</a:t>
            </a:r>
            <a:br>
              <a:rPr lang="en-GB" sz="4800" dirty="0">
                <a:effectLst/>
                <a:ea typeface="Times New Roman" panose="02020603050405020304" pitchFamily="18" charset="0"/>
              </a:rPr>
            </a:br>
            <a:r>
              <a:rPr lang="en-GB" sz="4800" dirty="0" err="1">
                <a:effectLst/>
                <a:ea typeface="Times New Roman" panose="02020603050405020304" pitchFamily="18" charset="0"/>
              </a:rPr>
              <a:t>Villines</a:t>
            </a:r>
            <a:r>
              <a:rPr lang="en-GB" sz="4800" dirty="0">
                <a:effectLst/>
                <a:ea typeface="Times New Roman" panose="02020603050405020304" pitchFamily="18" charset="0"/>
              </a:rPr>
              <a:t>, D. (2024) What is ‘body doubling’ for ADHD? Medical News Today (</a:t>
            </a:r>
            <a:r>
              <a:rPr lang="en-GB" sz="4800" u="sng" dirty="0">
                <a:solidFill>
                  <a:srgbClr val="0563C1"/>
                </a:solidFill>
                <a:effectLst/>
                <a:ea typeface="Times New Roman" panose="02020603050405020304" pitchFamily="18" charset="0"/>
                <a:hlinkClick r:id="rId2"/>
              </a:rPr>
              <a:t>https://www.medicalnewstoday.com/articles/body-doubling-adhd</a:t>
            </a:r>
            <a:r>
              <a:rPr lang="en-GB" sz="4800" dirty="0">
                <a:effectLst/>
                <a:ea typeface="Times New Roman" panose="02020603050405020304" pitchFamily="18" charset="0"/>
              </a:rPr>
              <a:t>) Accessed on 16/02/2025</a:t>
            </a:r>
            <a:br>
              <a:rPr lang="en-GB" sz="4800" dirty="0">
                <a:effectLst/>
                <a:ea typeface="Times New Roman" panose="02020603050405020304" pitchFamily="18" charset="0"/>
              </a:rPr>
            </a:br>
            <a:r>
              <a:rPr lang="en-GB" sz="4800" dirty="0" err="1">
                <a:effectLst/>
                <a:ea typeface="Times New Roman" panose="02020603050405020304" pitchFamily="18" charset="0"/>
              </a:rPr>
              <a:t>Porges</a:t>
            </a:r>
            <a:r>
              <a:rPr lang="en-GB" sz="4800" dirty="0">
                <a:effectLst/>
                <a:ea typeface="Times New Roman" panose="02020603050405020304" pitchFamily="18" charset="0"/>
              </a:rPr>
              <a:t>, S. (2021) Polyvagal Theory: A </a:t>
            </a:r>
            <a:r>
              <a:rPr lang="en-GB" sz="4800" dirty="0" err="1">
                <a:effectLst/>
                <a:ea typeface="Times New Roman" panose="02020603050405020304" pitchFamily="18" charset="0"/>
              </a:rPr>
              <a:t>biobehavioral</a:t>
            </a:r>
            <a:r>
              <a:rPr lang="en-GB" sz="4800" dirty="0">
                <a:effectLst/>
                <a:ea typeface="Times New Roman" panose="02020603050405020304" pitchFamily="18" charset="0"/>
              </a:rPr>
              <a:t> journey to sociality. Comprehensive </a:t>
            </a:r>
            <a:r>
              <a:rPr lang="en-GB" sz="4800" dirty="0" err="1">
                <a:effectLst/>
                <a:ea typeface="Times New Roman" panose="02020603050405020304" pitchFamily="18" charset="0"/>
              </a:rPr>
              <a:t>Psychoneurondocrinology</a:t>
            </a:r>
            <a:r>
              <a:rPr lang="en-GB" sz="4800" dirty="0">
                <a:effectLst/>
                <a:ea typeface="Times New Roman" panose="02020603050405020304" pitchFamily="18" charset="0"/>
              </a:rPr>
              <a:t>. Vol.7.</a:t>
            </a:r>
            <a:br>
              <a:rPr lang="en-US" sz="4800" dirty="0"/>
            </a:br>
            <a:r>
              <a:rPr lang="en-GB" sz="4800" dirty="0" err="1">
                <a:effectLst/>
                <a:ea typeface="Times New Roman" panose="02020603050405020304" pitchFamily="18" charset="0"/>
              </a:rPr>
              <a:t>Mohajan</a:t>
            </a:r>
            <a:r>
              <a:rPr lang="en-GB" sz="4800" dirty="0">
                <a:effectLst/>
                <a:ea typeface="Times New Roman" panose="02020603050405020304" pitchFamily="18" charset="0"/>
              </a:rPr>
              <a:t>, D., and </a:t>
            </a:r>
            <a:r>
              <a:rPr lang="en-GB" sz="4800" dirty="0" err="1">
                <a:effectLst/>
                <a:ea typeface="Times New Roman" panose="02020603050405020304" pitchFamily="18" charset="0"/>
              </a:rPr>
              <a:t>Mohajan</a:t>
            </a:r>
            <a:r>
              <a:rPr lang="en-GB" sz="4800" dirty="0">
                <a:effectLst/>
                <a:ea typeface="Times New Roman" panose="02020603050405020304" pitchFamily="18" charset="0"/>
              </a:rPr>
              <a:t>, H. (2022) Memo writing procedures in grounded theory research methodology. Munich Personal </a:t>
            </a:r>
            <a:r>
              <a:rPr lang="en-GB" sz="4800" dirty="0" err="1">
                <a:effectLst/>
                <a:ea typeface="Times New Roman" panose="02020603050405020304" pitchFamily="18" charset="0"/>
              </a:rPr>
              <a:t>RePEc</a:t>
            </a:r>
            <a:r>
              <a:rPr lang="en-GB" sz="4800" dirty="0">
                <a:effectLst/>
                <a:ea typeface="Times New Roman" panose="02020603050405020304" pitchFamily="18" charset="0"/>
              </a:rPr>
              <a:t> Archive. Paper No. 115246.</a:t>
            </a:r>
          </a:p>
          <a:p>
            <a:pPr marL="0" indent="0" algn="ctr">
              <a:lnSpc>
                <a:spcPct val="170000"/>
              </a:lnSpc>
              <a:buNone/>
            </a:pPr>
            <a:br>
              <a:rPr lang="en-US" sz="4400" dirty="0"/>
            </a:br>
            <a:endParaRPr lang="en-US" sz="1200" dirty="0"/>
          </a:p>
        </p:txBody>
      </p:sp>
    </p:spTree>
    <p:extLst>
      <p:ext uri="{BB962C8B-B14F-4D97-AF65-F5344CB8AC3E}">
        <p14:creationId xmlns:p14="http://schemas.microsoft.com/office/powerpoint/2010/main" val="31965708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48BD4-0AA9-27CB-3FE2-9697CA6D110A}"/>
              </a:ext>
            </a:extLst>
          </p:cNvPr>
          <p:cNvSpPr>
            <a:spLocks noGrp="1"/>
          </p:cNvSpPr>
          <p:nvPr>
            <p:ph type="title"/>
          </p:nvPr>
        </p:nvSpPr>
        <p:spPr>
          <a:xfrm>
            <a:off x="3688324" y="391037"/>
            <a:ext cx="4815348" cy="1064573"/>
          </a:xfrm>
        </p:spPr>
        <p:txBody>
          <a:bodyPr>
            <a:normAutofit fontScale="90000"/>
          </a:bodyPr>
          <a:lstStyle/>
          <a:p>
            <a:pPr algn="ctr"/>
            <a:r>
              <a:rPr lang="en-US" b="1" dirty="0"/>
              <a:t>References</a:t>
            </a:r>
            <a:r>
              <a:rPr lang="en-US" dirty="0"/>
              <a:t> </a:t>
            </a:r>
            <a:br>
              <a:rPr lang="en-US" dirty="0"/>
            </a:br>
            <a:r>
              <a:rPr lang="en-US" sz="3100" i="1" dirty="0"/>
              <a:t>page two</a:t>
            </a:r>
            <a:endParaRPr lang="en-US" i="1" dirty="0"/>
          </a:p>
        </p:txBody>
      </p:sp>
      <p:sp>
        <p:nvSpPr>
          <p:cNvPr id="3" name="Content Placeholder 2">
            <a:extLst>
              <a:ext uri="{FF2B5EF4-FFF2-40B4-BE49-F238E27FC236}">
                <a16:creationId xmlns:a16="http://schemas.microsoft.com/office/drawing/2014/main" id="{0FEC69F8-20FA-2B8C-190D-CA6F8B66CE18}"/>
              </a:ext>
            </a:extLst>
          </p:cNvPr>
          <p:cNvSpPr>
            <a:spLocks noGrp="1"/>
          </p:cNvSpPr>
          <p:nvPr>
            <p:ph idx="1"/>
          </p:nvPr>
        </p:nvSpPr>
        <p:spPr>
          <a:xfrm>
            <a:off x="167147" y="1651819"/>
            <a:ext cx="11857703" cy="5360835"/>
          </a:xfrm>
        </p:spPr>
        <p:txBody>
          <a:bodyPr>
            <a:normAutofit fontScale="25000" lnSpcReduction="20000"/>
          </a:bodyPr>
          <a:lstStyle/>
          <a:p>
            <a:pPr marL="0" indent="0" algn="ctr">
              <a:lnSpc>
                <a:spcPct val="170000"/>
              </a:lnSpc>
              <a:buNone/>
            </a:pPr>
            <a:r>
              <a:rPr lang="en-GB" sz="4800" dirty="0">
                <a:effectLst/>
                <a:ea typeface="Times New Roman" panose="02020603050405020304" pitchFamily="18" charset="0"/>
              </a:rPr>
              <a:t>Whitehead, J. and McNiff, J. (2006) </a:t>
            </a:r>
            <a:r>
              <a:rPr lang="en-GB" sz="4800" i="1" dirty="0">
                <a:effectLst/>
                <a:ea typeface="Times New Roman" panose="02020603050405020304" pitchFamily="18" charset="0"/>
              </a:rPr>
              <a:t>Action Research: Living Theory</a:t>
            </a:r>
            <a:r>
              <a:rPr lang="en-GB" sz="4800" dirty="0">
                <a:effectLst/>
                <a:ea typeface="Times New Roman" panose="02020603050405020304" pitchFamily="18" charset="0"/>
              </a:rPr>
              <a:t>. London. SAGE Publications Ltd</a:t>
            </a:r>
            <a:r>
              <a:rPr lang="en-GB" sz="4800" dirty="0">
                <a:effectLst/>
              </a:rPr>
              <a:t> </a:t>
            </a:r>
            <a:r>
              <a:rPr lang="en-US" sz="4800" dirty="0"/>
              <a:t>6</a:t>
            </a:r>
            <a:r>
              <a:rPr lang="en-GB" sz="4800" dirty="0">
                <a:effectLst/>
                <a:ea typeface="Times New Roman" panose="02020603050405020304" pitchFamily="18" charset="0"/>
              </a:rPr>
              <a:t>Saldana, J. (2016) The coding manual for qualitative researchers. Sage Publications Inc.</a:t>
            </a:r>
            <a:br>
              <a:rPr lang="en-GB" sz="4800" dirty="0">
                <a:effectLst/>
                <a:ea typeface="Times New Roman" panose="02020603050405020304" pitchFamily="18" charset="0"/>
              </a:rPr>
            </a:br>
            <a:r>
              <a:rPr lang="en-GB" sz="4800" dirty="0" err="1">
                <a:effectLst/>
                <a:ea typeface="Times New Roman" panose="02020603050405020304" pitchFamily="18" charset="0"/>
              </a:rPr>
              <a:t>Villines</a:t>
            </a:r>
            <a:r>
              <a:rPr lang="en-GB" sz="4800" dirty="0">
                <a:effectLst/>
                <a:ea typeface="Times New Roman" panose="02020603050405020304" pitchFamily="18" charset="0"/>
              </a:rPr>
              <a:t>, D. (2024) What is ‘body doubling’ for ADHD? Medical News Today (</a:t>
            </a:r>
            <a:r>
              <a:rPr lang="en-GB" sz="4800" u="sng" dirty="0">
                <a:solidFill>
                  <a:srgbClr val="0563C1"/>
                </a:solidFill>
                <a:effectLst/>
                <a:ea typeface="Times New Roman" panose="02020603050405020304" pitchFamily="18" charset="0"/>
                <a:hlinkClick r:id="rId2"/>
              </a:rPr>
              <a:t>https://www.medicalnewstoday.com/articles/body-doubling-adhd</a:t>
            </a:r>
            <a:r>
              <a:rPr lang="en-GB" sz="4800" dirty="0">
                <a:effectLst/>
                <a:ea typeface="Times New Roman" panose="02020603050405020304" pitchFamily="18" charset="0"/>
              </a:rPr>
              <a:t>) Accessed on 16/02/2025</a:t>
            </a:r>
            <a:br>
              <a:rPr lang="en-GB" sz="4800" dirty="0">
                <a:effectLst/>
                <a:ea typeface="Times New Roman" panose="02020603050405020304" pitchFamily="18" charset="0"/>
              </a:rPr>
            </a:br>
            <a:r>
              <a:rPr lang="en-GB" sz="4800" dirty="0" err="1">
                <a:effectLst/>
                <a:ea typeface="Times New Roman" panose="02020603050405020304" pitchFamily="18" charset="0"/>
              </a:rPr>
              <a:t>Porges</a:t>
            </a:r>
            <a:r>
              <a:rPr lang="en-GB" sz="4800" dirty="0">
                <a:effectLst/>
                <a:ea typeface="Times New Roman" panose="02020603050405020304" pitchFamily="18" charset="0"/>
              </a:rPr>
              <a:t>, S. (2021) Polyvagal Theory: A </a:t>
            </a:r>
            <a:r>
              <a:rPr lang="en-GB" sz="4800" dirty="0" err="1">
                <a:effectLst/>
                <a:ea typeface="Times New Roman" panose="02020603050405020304" pitchFamily="18" charset="0"/>
              </a:rPr>
              <a:t>biobehavioral</a:t>
            </a:r>
            <a:r>
              <a:rPr lang="en-GB" sz="4800" dirty="0">
                <a:effectLst/>
                <a:ea typeface="Times New Roman" panose="02020603050405020304" pitchFamily="18" charset="0"/>
              </a:rPr>
              <a:t> journey to sociality. Comprehensive </a:t>
            </a:r>
            <a:r>
              <a:rPr lang="en-GB" sz="4800" dirty="0" err="1">
                <a:effectLst/>
                <a:ea typeface="Times New Roman" panose="02020603050405020304" pitchFamily="18" charset="0"/>
              </a:rPr>
              <a:t>Psychoneurondocrinology</a:t>
            </a:r>
            <a:r>
              <a:rPr lang="en-GB" sz="4800" dirty="0">
                <a:effectLst/>
                <a:ea typeface="Times New Roman" panose="02020603050405020304" pitchFamily="18" charset="0"/>
              </a:rPr>
              <a:t>. Vol.7.</a:t>
            </a:r>
            <a:br>
              <a:rPr lang="en-US" sz="4800" dirty="0"/>
            </a:br>
            <a:r>
              <a:rPr lang="en-GB" sz="4800" dirty="0" err="1">
                <a:effectLst/>
                <a:ea typeface="Times New Roman" panose="02020603050405020304" pitchFamily="18" charset="0"/>
              </a:rPr>
              <a:t>Mohajan</a:t>
            </a:r>
            <a:r>
              <a:rPr lang="en-GB" sz="4800" dirty="0">
                <a:effectLst/>
                <a:ea typeface="Times New Roman" panose="02020603050405020304" pitchFamily="18" charset="0"/>
              </a:rPr>
              <a:t>, D., and </a:t>
            </a:r>
            <a:r>
              <a:rPr lang="en-GB" sz="4800" dirty="0" err="1">
                <a:effectLst/>
                <a:ea typeface="Times New Roman" panose="02020603050405020304" pitchFamily="18" charset="0"/>
              </a:rPr>
              <a:t>Mohajan</a:t>
            </a:r>
            <a:r>
              <a:rPr lang="en-GB" sz="4800" dirty="0">
                <a:effectLst/>
                <a:ea typeface="Times New Roman" panose="02020603050405020304" pitchFamily="18" charset="0"/>
              </a:rPr>
              <a:t>, H. (2022) Memo writing procedures in grounded theory research methodology. Munich Personal </a:t>
            </a:r>
            <a:r>
              <a:rPr lang="en-GB" sz="4800" dirty="0" err="1">
                <a:effectLst/>
                <a:ea typeface="Times New Roman" panose="02020603050405020304" pitchFamily="18" charset="0"/>
              </a:rPr>
              <a:t>RePEc</a:t>
            </a:r>
            <a:r>
              <a:rPr lang="en-GB" sz="4800" dirty="0">
                <a:effectLst/>
                <a:ea typeface="Times New Roman" panose="02020603050405020304" pitchFamily="18" charset="0"/>
              </a:rPr>
              <a:t> Archive. Paper No. 115246.</a:t>
            </a:r>
            <a:br>
              <a:rPr lang="en-GB" sz="4800" dirty="0">
                <a:effectLst/>
                <a:ea typeface="Times New Roman" panose="02020603050405020304" pitchFamily="18" charset="0"/>
              </a:rPr>
            </a:br>
            <a:r>
              <a:rPr lang="en-GB" sz="4800" dirty="0">
                <a:effectLst/>
                <a:ea typeface="Times New Roman" panose="02020603050405020304" pitchFamily="18" charset="0"/>
              </a:rPr>
              <a:t>Qureshi, H., and </a:t>
            </a:r>
            <a:r>
              <a:rPr lang="en-GB" sz="4800" dirty="0" err="1">
                <a:effectLst/>
                <a:ea typeface="Times New Roman" panose="02020603050405020304" pitchFamily="18" charset="0"/>
              </a:rPr>
              <a:t>Ünlü</a:t>
            </a:r>
            <a:r>
              <a:rPr lang="en-GB" sz="4800" dirty="0">
                <a:effectLst/>
                <a:ea typeface="Times New Roman" panose="02020603050405020304" pitchFamily="18" charset="0"/>
              </a:rPr>
              <a:t>, Z. (2020) Beyond the Paradigm conflicts: A four-step coding instrument for grounded theory. International Journal for Qualitative Methods. Vol. 19</a:t>
            </a:r>
            <a:br>
              <a:rPr lang="en-GB" sz="4800" dirty="0">
                <a:effectLst/>
                <a:ea typeface="Times New Roman" panose="02020603050405020304" pitchFamily="18" charset="0"/>
              </a:rPr>
            </a:br>
            <a:r>
              <a:rPr lang="en-GB" sz="4800" dirty="0" err="1">
                <a:effectLst/>
                <a:ea typeface="Times New Roman" panose="02020603050405020304" pitchFamily="18" charset="0"/>
              </a:rPr>
              <a:t>Pistrang</a:t>
            </a:r>
            <a:r>
              <a:rPr lang="en-GB" sz="4800" dirty="0">
                <a:effectLst/>
                <a:ea typeface="Times New Roman" panose="02020603050405020304" pitchFamily="18" charset="0"/>
              </a:rPr>
              <a:t>, N., &amp; Barker, C. (2012) Varieties of qualitative research: A pragmatic approach to selecting methods. In Cooper, H., et al. (eds) APA handbook of research methods in psychology, Vol.2 research designs: Quantitative, qualitative, neuropsychological, and biological. American Psychological Association. 5-18.</a:t>
            </a:r>
            <a:br>
              <a:rPr lang="en-GB" sz="4800" dirty="0">
                <a:effectLst/>
                <a:ea typeface="Times New Roman" panose="02020603050405020304" pitchFamily="18" charset="0"/>
              </a:rPr>
            </a:br>
            <a:r>
              <a:rPr lang="en-GB" sz="4800" dirty="0">
                <a:effectLst/>
                <a:ea typeface="Times New Roman" panose="02020603050405020304" pitchFamily="18" charset="0"/>
              </a:rPr>
              <a:t>Morgan, H. (2022) Conducting a Qualitative Document Analysis. The Qualitative Report. Vol.27, 1. 64-77</a:t>
            </a:r>
            <a:br>
              <a:rPr lang="en-US" sz="4800" dirty="0"/>
            </a:br>
            <a:r>
              <a:rPr lang="en-GB" sz="4800" dirty="0">
                <a:effectLst/>
                <a:ea typeface="Times New Roman" panose="02020603050405020304" pitchFamily="18" charset="0"/>
              </a:rPr>
              <a:t>Meline, T. (2006) Selecting studies for systematic review: Inclusion and Exclusion Criteria. In “</a:t>
            </a:r>
            <a:r>
              <a:rPr lang="en-GB" sz="4800" i="1" dirty="0">
                <a:effectLst/>
                <a:ea typeface="Times New Roman" panose="02020603050405020304" pitchFamily="18" charset="0"/>
              </a:rPr>
              <a:t>Contemporary issues in communication science and disorders</a:t>
            </a:r>
            <a:r>
              <a:rPr lang="en-GB" sz="4800" dirty="0">
                <a:effectLst/>
                <a:ea typeface="Times New Roman" panose="02020603050405020304" pitchFamily="18" charset="0"/>
              </a:rPr>
              <a:t>”. Vol.33. 21-27.</a:t>
            </a:r>
            <a:br>
              <a:rPr lang="en-GB" sz="4800" dirty="0">
                <a:effectLst/>
                <a:ea typeface="Times New Roman" panose="02020603050405020304" pitchFamily="18" charset="0"/>
              </a:rPr>
            </a:br>
            <a:r>
              <a:rPr lang="en-GB" sz="4800" dirty="0" err="1">
                <a:effectLst/>
                <a:ea typeface="Times New Roman" panose="02020603050405020304" pitchFamily="18" charset="0"/>
              </a:rPr>
              <a:t>Veine</a:t>
            </a:r>
            <a:r>
              <a:rPr lang="en-GB" sz="4800" dirty="0">
                <a:effectLst/>
                <a:ea typeface="Times New Roman" panose="02020603050405020304" pitchFamily="18" charset="0"/>
              </a:rPr>
              <a:t>, S. et al. (2019) Reflection as a core student learning activity in higher education – insights from nearly two decades of academic development. International journal for academic development. Vol.25, 2. 147-161</a:t>
            </a:r>
            <a:br>
              <a:rPr lang="en-US" sz="4800" dirty="0"/>
            </a:br>
            <a:r>
              <a:rPr lang="en-GB" sz="4800" dirty="0" err="1">
                <a:effectLst/>
                <a:ea typeface="Times New Roman" panose="02020603050405020304" pitchFamily="18" charset="0"/>
              </a:rPr>
              <a:t>LoVetri</a:t>
            </a:r>
            <a:r>
              <a:rPr lang="en-GB" sz="4800" dirty="0">
                <a:effectLst/>
                <a:ea typeface="Times New Roman" panose="02020603050405020304" pitchFamily="18" charset="0"/>
              </a:rPr>
              <a:t>, J. 2002. “Contemporary Commercial Music: More than One Way to Use the Vocal Tract.” Journal of Singing 58 (3): 249–252.</a:t>
            </a:r>
            <a:br>
              <a:rPr lang="en-US" sz="4800" dirty="0"/>
            </a:br>
            <a:r>
              <a:rPr lang="en-GB" sz="4800" dirty="0">
                <a:effectLst/>
                <a:ea typeface="Times New Roman" panose="02020603050405020304" pitchFamily="18" charset="0"/>
              </a:rPr>
              <a:t>Equity, ISM, and MU, (2018) Dignity in Study: A survey of higher education institutions. </a:t>
            </a:r>
            <a:r>
              <a:rPr lang="en-GB" sz="4800" u="sng" dirty="0">
                <a:solidFill>
                  <a:srgbClr val="0563C1"/>
                </a:solidFill>
                <a:effectLst/>
                <a:ea typeface="Times New Roman" panose="02020603050405020304" pitchFamily="18" charset="0"/>
                <a:hlinkClick r:id="rId3"/>
              </a:rPr>
              <a:t>https://www.ism.org/images/images/Equity-ISM-MU-Dignity-in-Study-report.pdf</a:t>
            </a:r>
            <a:r>
              <a:rPr lang="en-GB" sz="4800" dirty="0">
                <a:effectLst/>
                <a:ea typeface="Times New Roman" panose="02020603050405020304" pitchFamily="18" charset="0"/>
              </a:rPr>
              <a:t> (accessed 17.03.2024)</a:t>
            </a:r>
            <a:br>
              <a:rPr lang="en-GB" sz="4800" dirty="0">
                <a:effectLst/>
                <a:ea typeface="Times New Roman" panose="02020603050405020304" pitchFamily="18" charset="0"/>
              </a:rPr>
            </a:br>
            <a:r>
              <a:rPr lang="en-GB" sz="4800" dirty="0" err="1">
                <a:effectLst/>
                <a:ea typeface="Times New Roman" panose="02020603050405020304" pitchFamily="18" charset="0"/>
              </a:rPr>
              <a:t>DeLyser</a:t>
            </a:r>
            <a:r>
              <a:rPr lang="en-GB" sz="4800" dirty="0">
                <a:effectLst/>
                <a:ea typeface="Times New Roman" panose="02020603050405020304" pitchFamily="18" charset="0"/>
              </a:rPr>
              <a:t>, D. (2001) ‘</a:t>
            </a:r>
            <a:r>
              <a:rPr lang="en-GB" sz="4800" i="1" dirty="0">
                <a:effectLst/>
                <a:ea typeface="Times New Roman" panose="02020603050405020304" pitchFamily="18" charset="0"/>
              </a:rPr>
              <a:t>Do you really live here?</a:t>
            </a:r>
            <a:r>
              <a:rPr lang="en-GB" sz="4800" dirty="0">
                <a:effectLst/>
                <a:ea typeface="Times New Roman" panose="02020603050405020304" pitchFamily="18" charset="0"/>
              </a:rPr>
              <a:t>’ Thoughts on insider research. Geographical review. Vol.91, 1. 441-453</a:t>
            </a:r>
          </a:p>
          <a:p>
            <a:pPr marL="0" indent="0" algn="ctr">
              <a:lnSpc>
                <a:spcPct val="170000"/>
              </a:lnSpc>
              <a:buNone/>
            </a:pPr>
            <a:br>
              <a:rPr lang="en-US" sz="4000" dirty="0"/>
            </a:br>
            <a:endParaRPr lang="en-US" dirty="0"/>
          </a:p>
        </p:txBody>
      </p:sp>
    </p:spTree>
    <p:extLst>
      <p:ext uri="{BB962C8B-B14F-4D97-AF65-F5344CB8AC3E}">
        <p14:creationId xmlns:p14="http://schemas.microsoft.com/office/powerpoint/2010/main" val="4304250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819A4-A069-ABF0-CDF7-90AC3E2EC41E}"/>
              </a:ext>
            </a:extLst>
          </p:cNvPr>
          <p:cNvSpPr>
            <a:spLocks noGrp="1"/>
          </p:cNvSpPr>
          <p:nvPr>
            <p:ph type="title"/>
          </p:nvPr>
        </p:nvSpPr>
        <p:spPr>
          <a:xfrm>
            <a:off x="838200" y="14748"/>
            <a:ext cx="10515600" cy="1325563"/>
          </a:xfrm>
        </p:spPr>
        <p:txBody>
          <a:bodyPr/>
          <a:lstStyle/>
          <a:p>
            <a:pPr algn="ctr"/>
            <a:r>
              <a:rPr lang="en-US" b="1" dirty="0"/>
              <a:t>References</a:t>
            </a:r>
            <a:br>
              <a:rPr lang="en-US" b="1" dirty="0"/>
            </a:br>
            <a:r>
              <a:rPr lang="en-US" sz="2800" b="1" i="1" dirty="0"/>
              <a:t>page three</a:t>
            </a:r>
            <a:endParaRPr lang="en-US" b="1" i="1" dirty="0"/>
          </a:p>
        </p:txBody>
      </p:sp>
      <p:sp>
        <p:nvSpPr>
          <p:cNvPr id="3" name="Content Placeholder 2">
            <a:extLst>
              <a:ext uri="{FF2B5EF4-FFF2-40B4-BE49-F238E27FC236}">
                <a16:creationId xmlns:a16="http://schemas.microsoft.com/office/drawing/2014/main" id="{DB8DD9CB-7291-7BAD-1B12-E4CFB6B257E6}"/>
              </a:ext>
            </a:extLst>
          </p:cNvPr>
          <p:cNvSpPr>
            <a:spLocks noGrp="1"/>
          </p:cNvSpPr>
          <p:nvPr>
            <p:ph idx="1"/>
          </p:nvPr>
        </p:nvSpPr>
        <p:spPr>
          <a:xfrm>
            <a:off x="838200" y="1340311"/>
            <a:ext cx="10515600" cy="5464969"/>
          </a:xfrm>
        </p:spPr>
        <p:txBody>
          <a:bodyPr>
            <a:normAutofit fontScale="40000" lnSpcReduction="20000"/>
          </a:bodyPr>
          <a:lstStyle/>
          <a:p>
            <a:pPr marL="0" indent="0" algn="ctr">
              <a:lnSpc>
                <a:spcPct val="170000"/>
              </a:lnSpc>
              <a:buNone/>
            </a:pPr>
            <a:br>
              <a:rPr lang="en-US" sz="3500" dirty="0">
                <a:solidFill>
                  <a:srgbClr val="FF0000"/>
                </a:solidFill>
              </a:rPr>
            </a:br>
            <a:r>
              <a:rPr lang="en-GB" sz="3500" dirty="0" err="1">
                <a:effectLst/>
                <a:ea typeface="Times New Roman" panose="02020603050405020304" pitchFamily="18" charset="0"/>
              </a:rPr>
              <a:t>Cacciattolo</a:t>
            </a:r>
            <a:r>
              <a:rPr lang="en-GB" sz="3500" dirty="0">
                <a:effectLst/>
                <a:ea typeface="Times New Roman" panose="02020603050405020304" pitchFamily="18" charset="0"/>
              </a:rPr>
              <a:t>, M. (2015) “Ethical considerations in research”. In </a:t>
            </a:r>
            <a:r>
              <a:rPr lang="en-GB" sz="3500" i="1" dirty="0">
                <a:effectLst/>
                <a:ea typeface="Times New Roman" panose="02020603050405020304" pitchFamily="18" charset="0"/>
              </a:rPr>
              <a:t>The Praxis of English Language Teaching and Learning (PELT)</a:t>
            </a:r>
            <a:r>
              <a:rPr lang="en-GB" sz="3500" dirty="0">
                <a:effectLst/>
                <a:ea typeface="Times New Roman" panose="02020603050405020304" pitchFamily="18" charset="0"/>
              </a:rPr>
              <a:t>. Leiden, The Netherlands: Brill. (Accessed online chapter, 15/12/24)</a:t>
            </a:r>
          </a:p>
          <a:p>
            <a:pPr marL="0" indent="0" algn="ctr">
              <a:lnSpc>
                <a:spcPct val="170000"/>
              </a:lnSpc>
              <a:buNone/>
            </a:pPr>
            <a:r>
              <a:rPr lang="en-GB" sz="3500" dirty="0" err="1">
                <a:effectLst/>
                <a:ea typeface="Times New Roman" panose="02020603050405020304" pitchFamily="18" charset="0"/>
              </a:rPr>
              <a:t>Aguiler</a:t>
            </a:r>
            <a:r>
              <a:rPr lang="en-GB" sz="3500" dirty="0">
                <a:effectLst/>
                <a:ea typeface="Times New Roman" panose="02020603050405020304" pitchFamily="18" charset="0"/>
              </a:rPr>
              <a:t>, J. (1981) </a:t>
            </a:r>
            <a:r>
              <a:rPr lang="en-GB" sz="3500" i="1" dirty="0">
                <a:effectLst/>
                <a:ea typeface="Times New Roman" panose="02020603050405020304" pitchFamily="18" charset="0"/>
              </a:rPr>
              <a:t>Insider research: An Ethnography of a debate</a:t>
            </a:r>
            <a:r>
              <a:rPr lang="en-GB" sz="3500" dirty="0">
                <a:effectLst/>
                <a:ea typeface="Times New Roman" panose="02020603050405020304" pitchFamily="18" charset="0"/>
              </a:rPr>
              <a:t>. In D.A. Messerschmidt (ed.) Anthropologists at home in North America. Cambridge University Press. 15-26</a:t>
            </a:r>
          </a:p>
          <a:p>
            <a:pPr marL="0" indent="0" algn="ctr">
              <a:lnSpc>
                <a:spcPct val="170000"/>
              </a:lnSpc>
              <a:buNone/>
            </a:pPr>
            <a:r>
              <a:rPr lang="en-GB" sz="3500" dirty="0">
                <a:effectLst/>
                <a:ea typeface="Times New Roman" panose="02020603050405020304" pitchFamily="18" charset="0"/>
              </a:rPr>
              <a:t>Bowen, G. (2009) Document Analysis as a qualitative research method. Qualitative Research Journal. Vol.9, 2. 27-40</a:t>
            </a:r>
          </a:p>
          <a:p>
            <a:pPr marL="0" indent="0" algn="ctr">
              <a:lnSpc>
                <a:spcPct val="170000"/>
              </a:lnSpc>
              <a:buNone/>
            </a:pPr>
            <a:r>
              <a:rPr lang="en-GB" sz="3500" dirty="0">
                <a:ea typeface="Times New Roman" panose="02020603050405020304" pitchFamily="18" charset="0"/>
              </a:rPr>
              <a:t>Schön, D. (1983) The reflective practitioner: how professional think in action. Basic books, New York.</a:t>
            </a:r>
          </a:p>
          <a:p>
            <a:pPr marL="0" indent="0" algn="ctr">
              <a:lnSpc>
                <a:spcPct val="170000"/>
              </a:lnSpc>
              <a:buNone/>
            </a:pPr>
            <a:r>
              <a:rPr lang="en-GB" sz="3500" dirty="0" err="1">
                <a:effectLst/>
                <a:ea typeface="Times New Roman" panose="02020603050405020304" pitchFamily="18" charset="0"/>
              </a:rPr>
              <a:t>Baik</a:t>
            </a:r>
            <a:r>
              <a:rPr lang="en-GB" sz="3500" dirty="0">
                <a:effectLst/>
                <a:ea typeface="Times New Roman" panose="02020603050405020304" pitchFamily="18" charset="0"/>
              </a:rPr>
              <a:t>, C., </a:t>
            </a:r>
            <a:r>
              <a:rPr lang="en-GB" sz="3500" dirty="0" err="1">
                <a:effectLst/>
                <a:ea typeface="Times New Roman" panose="02020603050405020304" pitchFamily="18" charset="0"/>
              </a:rPr>
              <a:t>Larcombe</a:t>
            </a:r>
            <a:r>
              <a:rPr lang="en-GB" sz="3500" dirty="0">
                <a:effectLst/>
                <a:ea typeface="Times New Roman" panose="02020603050405020304" pitchFamily="18" charset="0"/>
              </a:rPr>
              <a:t>, W., &amp; Brooker, A. (2018) How universities can enhance student mental wellbeing: the student perspective. Higher education research and development. Vol.38, 4. 674-687.</a:t>
            </a:r>
          </a:p>
          <a:p>
            <a:pPr marL="0" indent="0" algn="ctr">
              <a:lnSpc>
                <a:spcPct val="170000"/>
              </a:lnSpc>
              <a:buNone/>
            </a:pPr>
            <a:r>
              <a:rPr lang="en-GB" sz="3500" dirty="0">
                <a:effectLst/>
                <a:ea typeface="Times New Roman" panose="02020603050405020304" pitchFamily="18" charset="0"/>
              </a:rPr>
              <a:t>Bloch, S. (2017) Alba Emoting: A scientific Method for Emotional Induction. CreateSpace Independent Publishing Platform.</a:t>
            </a:r>
          </a:p>
          <a:p>
            <a:pPr marL="0" indent="0" algn="ctr">
              <a:lnSpc>
                <a:spcPct val="170000"/>
              </a:lnSpc>
              <a:buNone/>
            </a:pPr>
            <a:r>
              <a:rPr lang="en-GB" sz="3500" dirty="0" err="1">
                <a:effectLst/>
                <a:ea typeface="Times New Roman" panose="02020603050405020304" pitchFamily="18" charset="0"/>
              </a:rPr>
              <a:t>Hetzler</a:t>
            </a:r>
            <a:r>
              <a:rPr lang="en-GB" sz="3500" dirty="0">
                <a:effectLst/>
                <a:ea typeface="Times New Roman" panose="02020603050405020304" pitchFamily="18" charset="0"/>
              </a:rPr>
              <a:t>, E. (2020) Emotion memory: “A dangerous reputation”, Stanislavski Studies. Vol.8, 1. 87-96</a:t>
            </a:r>
          </a:p>
          <a:p>
            <a:pPr marL="0" indent="0" algn="ctr">
              <a:lnSpc>
                <a:spcPct val="170000"/>
              </a:lnSpc>
              <a:buNone/>
            </a:pPr>
            <a:r>
              <a:rPr lang="en-GB" sz="4000" dirty="0">
                <a:effectLst/>
                <a:ea typeface="Times New Roman" panose="02020603050405020304" pitchFamily="18" charset="0"/>
              </a:rPr>
              <a:t>Hesse-</a:t>
            </a:r>
            <a:r>
              <a:rPr lang="en-GB" sz="4000" dirty="0" err="1">
                <a:effectLst/>
                <a:ea typeface="Times New Roman" panose="02020603050405020304" pitchFamily="18" charset="0"/>
              </a:rPr>
              <a:t>B</a:t>
            </a:r>
            <a:r>
              <a:rPr lang="en-GB" sz="3500" dirty="0" err="1">
                <a:effectLst/>
                <a:ea typeface="Times New Roman" panose="02020603050405020304" pitchFamily="18" charset="0"/>
              </a:rPr>
              <a:t>iber</a:t>
            </a:r>
            <a:r>
              <a:rPr lang="en-GB" sz="3500" dirty="0">
                <a:effectLst/>
                <a:ea typeface="Times New Roman" panose="02020603050405020304" pitchFamily="18" charset="0"/>
              </a:rPr>
              <a:t>, S. (2010) Qualitative approaches to mixed methods practice. Qualitative Inquiry. Vol.16, 6. 455-468.</a:t>
            </a:r>
          </a:p>
          <a:p>
            <a:endParaRPr lang="en-US" dirty="0"/>
          </a:p>
        </p:txBody>
      </p:sp>
    </p:spTree>
    <p:extLst>
      <p:ext uri="{BB962C8B-B14F-4D97-AF65-F5344CB8AC3E}">
        <p14:creationId xmlns:p14="http://schemas.microsoft.com/office/powerpoint/2010/main" val="12798412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5705</TotalTime>
  <Words>2964</Words>
  <Application>Microsoft Macintosh PowerPoint</Application>
  <PresentationFormat>Widescreen</PresentationFormat>
  <Paragraphs>328</Paragraphs>
  <Slides>54</Slides>
  <Notes>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54</vt:i4>
      </vt:variant>
    </vt:vector>
  </HeadingPairs>
  <TitlesOfParts>
    <vt:vector size="60" baseType="lpstr">
      <vt:lpstr>Arial</vt:lpstr>
      <vt:lpstr>Calibri</vt:lpstr>
      <vt:lpstr>Calibri Light</vt:lpstr>
      <vt:lpstr>Symbol</vt:lpstr>
      <vt:lpstr>Wingdings</vt:lpstr>
      <vt:lpstr>Office Theme</vt:lpstr>
      <vt:lpstr>A modern study of acting through song.  A document analysis</vt:lpstr>
      <vt:lpstr>About me</vt:lpstr>
      <vt:lpstr>Overview</vt:lpstr>
      <vt:lpstr>Background and Context</vt:lpstr>
      <vt:lpstr>Background and Context Continued…</vt:lpstr>
      <vt:lpstr>Aims &amp; objectives</vt:lpstr>
      <vt:lpstr>Ethics</vt:lpstr>
      <vt:lpstr>Research Design</vt:lpstr>
      <vt:lpstr>Methodology</vt:lpstr>
      <vt:lpstr>Method</vt:lpstr>
      <vt:lpstr>Document Analysis</vt:lpstr>
      <vt:lpstr>Grounded Theory</vt:lpstr>
      <vt:lpstr>Reflection-On-Action (Schön, 1983</vt:lpstr>
      <vt:lpstr>PowerPoint Presentation</vt:lpstr>
      <vt:lpstr>PowerPoint Presentation</vt:lpstr>
      <vt:lpstr>Findings</vt:lpstr>
      <vt:lpstr>Open Coding</vt:lpstr>
      <vt:lpstr>Axial Coding</vt:lpstr>
      <vt:lpstr>Axial Coding - Categories Round One.</vt:lpstr>
      <vt:lpstr>Unstable  Axial  Coding</vt:lpstr>
      <vt:lpstr>Axial Coding- Categories Second Round</vt:lpstr>
      <vt:lpstr>Selective Coding Finding a unified code.</vt:lpstr>
      <vt:lpstr>Teaching strategies and considerations</vt:lpstr>
      <vt:lpstr>PowerPoint Presentation</vt:lpstr>
      <vt:lpstr>Findings – Practitioners &amp; Exercises</vt:lpstr>
      <vt:lpstr>PowerPoint Presentation</vt:lpstr>
      <vt:lpstr>What a teacher ‘should’ be providing</vt:lpstr>
      <vt:lpstr>‘Self’-awareness</vt:lpstr>
      <vt:lpstr>PowerPoint Presentation</vt:lpstr>
      <vt:lpstr>'Self’-awareness</vt:lpstr>
      <vt:lpstr>Breath work</vt:lpstr>
      <vt:lpstr>PowerPoint Presentation</vt:lpstr>
      <vt:lpstr>“He immediately began crying, and with a flood of tears came a flood of words.   The emotion had freed his voice.”</vt:lpstr>
      <vt:lpstr>Muscle Tension and Movement</vt:lpstr>
      <vt:lpstr>The body is an archive</vt:lpstr>
      <vt:lpstr>Relaxing the body</vt:lpstr>
      <vt:lpstr>Wellbeing</vt:lpstr>
      <vt:lpstr>Mirror Neurons</vt:lpstr>
      <vt:lpstr>What is polyvagal theory?</vt:lpstr>
      <vt:lpstr>PowerPoint Presentation</vt:lpstr>
      <vt:lpstr>Gut feelings?</vt:lpstr>
      <vt:lpstr>Enteric Nervous System</vt:lpstr>
      <vt:lpstr>Curricular Reform &amp; Student Wellbeing</vt:lpstr>
      <vt:lpstr>Curricular Reform</vt:lpstr>
      <vt:lpstr>Student Wellbeing</vt:lpstr>
      <vt:lpstr>PowerPoint Presentation</vt:lpstr>
      <vt:lpstr>Limitations</vt:lpstr>
      <vt:lpstr>Conclusion</vt:lpstr>
      <vt:lpstr>PowerPoint Presentation</vt:lpstr>
      <vt:lpstr>Future directions</vt:lpstr>
      <vt:lpstr>Thank you for listening </vt:lpstr>
      <vt:lpstr>References Page one</vt:lpstr>
      <vt:lpstr>References  page two</vt:lpstr>
      <vt:lpstr>References page three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modern study of acting through song:  Is there a best practice?</dc:title>
  <dc:creator>Lydia Froud</dc:creator>
  <cp:lastModifiedBy>Lydia Froud</cp:lastModifiedBy>
  <cp:revision>7</cp:revision>
  <dcterms:created xsi:type="dcterms:W3CDTF">2025-03-22T18:20:13Z</dcterms:created>
  <dcterms:modified xsi:type="dcterms:W3CDTF">2025-03-27T05:06:12Z</dcterms:modified>
</cp:coreProperties>
</file>