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notesMasterIdLst>
    <p:notesMasterId r:id="rId10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008"/>
    <p:restoredTop sz="83311"/>
  </p:normalViewPr>
  <p:slideViewPr>
    <p:cSldViewPr snapToGrid="0">
      <p:cViewPr varScale="1">
        <p:scale>
          <a:sx n="107" d="100"/>
          <a:sy n="107" d="100"/>
        </p:scale>
        <p:origin x="760" y="16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svg"/><Relationship Id="rId3" Type="http://schemas.openxmlformats.org/officeDocument/2006/relationships/image" Target="../media/image6.png"/><Relationship Id="rId7" Type="http://schemas.openxmlformats.org/officeDocument/2006/relationships/image" Target="../media/image10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73D223-C0BA-4534-B0F3-BA8BD3E848EA}" type="doc">
      <dgm:prSet loTypeId="urn:microsoft.com/office/officeart/2018/2/layout/IconVerticalSolid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8AD079C-6E95-4698-8B78-A2376844CF96}">
      <dgm:prSet/>
      <dgm:spPr/>
      <dgm:t>
        <a:bodyPr/>
        <a:lstStyle/>
        <a:p>
          <a:pPr algn="just">
            <a:lnSpc>
              <a:spcPct val="100000"/>
            </a:lnSpc>
          </a:pPr>
          <a:r>
            <a:rPr lang="en-US" b="0" i="0" baseline="0" dirty="0">
              <a:latin typeface="Calibri" panose="020F0502020204030204" pitchFamily="34" charset="0"/>
              <a:cs typeface="Calibri" panose="020F0502020204030204" pitchFamily="34" charset="0"/>
            </a:rPr>
            <a:t>Legal structure: Private Limited Company for liability protection and credibility (Stevens, 2017)</a:t>
          </a:r>
          <a:endParaRPr lang="en-US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62A36F85-5078-4219-A1AA-EDE66AB5F314}" type="parTrans" cxnId="{845FCC1A-D947-4E8E-AFF7-5AC50CDB05A1}">
      <dgm:prSet/>
      <dgm:spPr/>
      <dgm:t>
        <a:bodyPr/>
        <a:lstStyle/>
        <a:p>
          <a:endParaRPr lang="en-US"/>
        </a:p>
      </dgm:t>
    </dgm:pt>
    <dgm:pt modelId="{2ED2FF96-5892-4DC4-9711-A415458C8114}" type="sibTrans" cxnId="{845FCC1A-D947-4E8E-AFF7-5AC50CDB05A1}">
      <dgm:prSet/>
      <dgm:spPr/>
      <dgm:t>
        <a:bodyPr/>
        <a:lstStyle/>
        <a:p>
          <a:endParaRPr lang="en-US"/>
        </a:p>
      </dgm:t>
    </dgm:pt>
    <dgm:pt modelId="{372D45D7-F727-4396-89E1-1C46FE12D011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000" b="0" i="0" baseline="0" dirty="0" err="1">
              <a:latin typeface="Calibri" panose="020F0502020204030204" pitchFamily="34" charset="0"/>
              <a:cs typeface="Calibri" panose="020F0502020204030204" pitchFamily="34" charset="0"/>
            </a:rPr>
            <a:t>Organisational</a:t>
          </a:r>
          <a: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  <a:t> structure: Owner/Director → Operations Manager → Play Supervisors → Admin Staff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4D7CEFF2-051C-4EB4-98FE-9F992929E776}" type="parTrans" cxnId="{DACEC7FC-3CBA-42F3-9FEF-170F513CC844}">
      <dgm:prSet/>
      <dgm:spPr/>
      <dgm:t>
        <a:bodyPr/>
        <a:lstStyle/>
        <a:p>
          <a:endParaRPr lang="en-US"/>
        </a:p>
      </dgm:t>
    </dgm:pt>
    <dgm:pt modelId="{96379345-D19A-4C24-8429-9F34A8FF8E1A}" type="sibTrans" cxnId="{DACEC7FC-3CBA-42F3-9FEF-170F513CC844}">
      <dgm:prSet/>
      <dgm:spPr/>
      <dgm:t>
        <a:bodyPr/>
        <a:lstStyle/>
        <a:p>
          <a:endParaRPr lang="en-US"/>
        </a:p>
      </dgm:t>
    </dgm:pt>
    <dgm:pt modelId="{B84B1C1B-E6CD-4F74-9F5F-BFB6F478A485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  <a:t>Start-up costs: venue, equipment, staff, marketing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B3C747EE-285C-4887-80D9-9D46167770E4}" type="parTrans" cxnId="{36C670AF-4AF9-428A-9635-FC5D3433F827}">
      <dgm:prSet/>
      <dgm:spPr/>
      <dgm:t>
        <a:bodyPr/>
        <a:lstStyle/>
        <a:p>
          <a:endParaRPr lang="en-US"/>
        </a:p>
      </dgm:t>
    </dgm:pt>
    <dgm:pt modelId="{A35C4F32-4C62-4386-84D1-237CB94B6B35}" type="sibTrans" cxnId="{36C670AF-4AF9-428A-9635-FC5D3433F827}">
      <dgm:prSet/>
      <dgm:spPr/>
      <dgm:t>
        <a:bodyPr/>
        <a:lstStyle/>
        <a:p>
          <a:endParaRPr lang="en-US"/>
        </a:p>
      </dgm:t>
    </dgm:pt>
    <dgm:pt modelId="{8DA88879-2D9C-4B3A-AC3F-8CA78A089A1D}">
      <dgm:prSet custT="1"/>
      <dgm:spPr/>
      <dgm:t>
        <a:bodyPr/>
        <a:lstStyle/>
        <a:p>
          <a:pPr algn="just">
            <a:lnSpc>
              <a:spcPct val="100000"/>
            </a:lnSpc>
          </a:pPr>
          <a:r>
            <a:rPr lang="en-US" sz="2000" b="0" i="0" baseline="0" dirty="0">
              <a:latin typeface="Calibri" panose="020F0502020204030204" pitchFamily="34" charset="0"/>
              <a:cs typeface="Calibri" panose="020F0502020204030204" pitchFamily="34" charset="0"/>
            </a:rPr>
            <a:t>Funding sources: personal savings, bank loans, social enterprise grants</a:t>
          </a:r>
          <a:endParaRPr lang="en-US" sz="2000" dirty="0">
            <a:latin typeface="Calibri" panose="020F0502020204030204" pitchFamily="34" charset="0"/>
            <a:cs typeface="Calibri" panose="020F0502020204030204" pitchFamily="34" charset="0"/>
          </a:endParaRPr>
        </a:p>
      </dgm:t>
    </dgm:pt>
    <dgm:pt modelId="{FCC9EB6D-1225-487B-99FF-A985B44D5CE7}" type="parTrans" cxnId="{D848BACD-1C8D-46DB-963B-6B8931F3A9EE}">
      <dgm:prSet/>
      <dgm:spPr/>
      <dgm:t>
        <a:bodyPr/>
        <a:lstStyle/>
        <a:p>
          <a:endParaRPr lang="en-US"/>
        </a:p>
      </dgm:t>
    </dgm:pt>
    <dgm:pt modelId="{B45EDE1B-A9EE-4B6A-9699-41D268CEB5FA}" type="sibTrans" cxnId="{D848BACD-1C8D-46DB-963B-6B8931F3A9EE}">
      <dgm:prSet/>
      <dgm:spPr/>
      <dgm:t>
        <a:bodyPr/>
        <a:lstStyle/>
        <a:p>
          <a:endParaRPr lang="en-US"/>
        </a:p>
      </dgm:t>
    </dgm:pt>
    <dgm:pt modelId="{E2F69524-83AD-49F7-85E8-2DD484B6DE52}" type="pres">
      <dgm:prSet presAssocID="{D273D223-C0BA-4534-B0F3-BA8BD3E848EA}" presName="root" presStyleCnt="0">
        <dgm:presLayoutVars>
          <dgm:dir/>
          <dgm:resizeHandles val="exact"/>
        </dgm:presLayoutVars>
      </dgm:prSet>
      <dgm:spPr/>
    </dgm:pt>
    <dgm:pt modelId="{532199B6-8C28-443C-A1B5-D895D4CB2E09}" type="pres">
      <dgm:prSet presAssocID="{88AD079C-6E95-4698-8B78-A2376844CF96}" presName="compNode" presStyleCnt="0"/>
      <dgm:spPr/>
    </dgm:pt>
    <dgm:pt modelId="{19EBF2DE-7CA9-416B-A548-9DF926F18351}" type="pres">
      <dgm:prSet presAssocID="{88AD079C-6E95-4698-8B78-A2376844CF96}" presName="bgRect" presStyleLbl="bgShp" presStyleIdx="0" presStyleCnt="4"/>
      <dgm:spPr/>
    </dgm:pt>
    <dgm:pt modelId="{69E38E43-43FF-4C33-B3CA-C676D0501ED7}" type="pres">
      <dgm:prSet presAssocID="{88AD079C-6E95-4698-8B78-A2376844CF96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Gavel"/>
        </a:ext>
      </dgm:extLst>
    </dgm:pt>
    <dgm:pt modelId="{98626A61-2306-4BBA-BDC5-AE8B200A3F88}" type="pres">
      <dgm:prSet presAssocID="{88AD079C-6E95-4698-8B78-A2376844CF96}" presName="spaceRect" presStyleCnt="0"/>
      <dgm:spPr/>
    </dgm:pt>
    <dgm:pt modelId="{25B7DBAC-7F08-4876-A6BE-C65DCB95239C}" type="pres">
      <dgm:prSet presAssocID="{88AD079C-6E95-4698-8B78-A2376844CF96}" presName="parTx" presStyleLbl="revTx" presStyleIdx="0" presStyleCnt="4">
        <dgm:presLayoutVars>
          <dgm:chMax val="0"/>
          <dgm:chPref val="0"/>
        </dgm:presLayoutVars>
      </dgm:prSet>
      <dgm:spPr/>
    </dgm:pt>
    <dgm:pt modelId="{64E61702-2189-4AD2-9142-30354C72DEA4}" type="pres">
      <dgm:prSet presAssocID="{2ED2FF96-5892-4DC4-9711-A415458C8114}" presName="sibTrans" presStyleCnt="0"/>
      <dgm:spPr/>
    </dgm:pt>
    <dgm:pt modelId="{07131B17-2E23-4194-BBD6-19B2D5126E74}" type="pres">
      <dgm:prSet presAssocID="{372D45D7-F727-4396-89E1-1C46FE12D011}" presName="compNode" presStyleCnt="0"/>
      <dgm:spPr/>
    </dgm:pt>
    <dgm:pt modelId="{E038CD61-00BC-4419-83B7-215D61E80FDF}" type="pres">
      <dgm:prSet presAssocID="{372D45D7-F727-4396-89E1-1C46FE12D011}" presName="bgRect" presStyleLbl="bgShp" presStyleIdx="1" presStyleCnt="4"/>
      <dgm:spPr/>
    </dgm:pt>
    <dgm:pt modelId="{3D7C032F-CD4E-4CA0-81EF-AC457774F807}" type="pres">
      <dgm:prSet presAssocID="{372D45D7-F727-4396-89E1-1C46FE12D01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ierarchy"/>
        </a:ext>
      </dgm:extLst>
    </dgm:pt>
    <dgm:pt modelId="{20EF7A3B-D1DE-4942-8506-C27CCE3CDE94}" type="pres">
      <dgm:prSet presAssocID="{372D45D7-F727-4396-89E1-1C46FE12D011}" presName="spaceRect" presStyleCnt="0"/>
      <dgm:spPr/>
    </dgm:pt>
    <dgm:pt modelId="{26F70A77-5F37-477D-AAEC-0EEC019FDBCD}" type="pres">
      <dgm:prSet presAssocID="{372D45D7-F727-4396-89E1-1C46FE12D011}" presName="parTx" presStyleLbl="revTx" presStyleIdx="1" presStyleCnt="4">
        <dgm:presLayoutVars>
          <dgm:chMax val="0"/>
          <dgm:chPref val="0"/>
        </dgm:presLayoutVars>
      </dgm:prSet>
      <dgm:spPr/>
    </dgm:pt>
    <dgm:pt modelId="{20E9D5FB-B1A7-49C4-824B-071C2B526B79}" type="pres">
      <dgm:prSet presAssocID="{96379345-D19A-4C24-8429-9F34A8FF8E1A}" presName="sibTrans" presStyleCnt="0"/>
      <dgm:spPr/>
    </dgm:pt>
    <dgm:pt modelId="{D7CA9EF2-1875-40E1-94A8-98C648F40033}" type="pres">
      <dgm:prSet presAssocID="{B84B1C1B-E6CD-4F74-9F5F-BFB6F478A485}" presName="compNode" presStyleCnt="0"/>
      <dgm:spPr/>
    </dgm:pt>
    <dgm:pt modelId="{681162C8-1B51-4C59-9524-E04C37733610}" type="pres">
      <dgm:prSet presAssocID="{B84B1C1B-E6CD-4F74-9F5F-BFB6F478A485}" presName="bgRect" presStyleLbl="bgShp" presStyleIdx="2" presStyleCnt="4"/>
      <dgm:spPr/>
    </dgm:pt>
    <dgm:pt modelId="{018AF86E-5C9C-4939-AD15-104470A689AE}" type="pres">
      <dgm:prSet presAssocID="{B84B1C1B-E6CD-4F74-9F5F-BFB6F478A485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Sport Balls"/>
        </a:ext>
      </dgm:extLst>
    </dgm:pt>
    <dgm:pt modelId="{A33AE9E1-7CA6-4E73-93A0-AA9AC729C4C3}" type="pres">
      <dgm:prSet presAssocID="{B84B1C1B-E6CD-4F74-9F5F-BFB6F478A485}" presName="spaceRect" presStyleCnt="0"/>
      <dgm:spPr/>
    </dgm:pt>
    <dgm:pt modelId="{D1D735AC-72AF-4710-B5A0-050F68FD6A3B}" type="pres">
      <dgm:prSet presAssocID="{B84B1C1B-E6CD-4F74-9F5F-BFB6F478A485}" presName="parTx" presStyleLbl="revTx" presStyleIdx="2" presStyleCnt="4">
        <dgm:presLayoutVars>
          <dgm:chMax val="0"/>
          <dgm:chPref val="0"/>
        </dgm:presLayoutVars>
      </dgm:prSet>
      <dgm:spPr/>
    </dgm:pt>
    <dgm:pt modelId="{2BF2D181-ACCD-4358-9D11-E5094C6C3AB9}" type="pres">
      <dgm:prSet presAssocID="{A35C4F32-4C62-4386-84D1-237CB94B6B35}" presName="sibTrans" presStyleCnt="0"/>
      <dgm:spPr/>
    </dgm:pt>
    <dgm:pt modelId="{F634A64E-6067-4420-A8B2-F1DF2A1A6760}" type="pres">
      <dgm:prSet presAssocID="{8DA88879-2D9C-4B3A-AC3F-8CA78A089A1D}" presName="compNode" presStyleCnt="0"/>
      <dgm:spPr/>
    </dgm:pt>
    <dgm:pt modelId="{9F01E26E-2DDF-4FCC-AA74-546068C091CE}" type="pres">
      <dgm:prSet presAssocID="{8DA88879-2D9C-4B3A-AC3F-8CA78A089A1D}" presName="bgRect" presStyleLbl="bgShp" presStyleIdx="3" presStyleCnt="4"/>
      <dgm:spPr/>
    </dgm:pt>
    <dgm:pt modelId="{F1D9F5D4-D6AE-4C6D-AAE3-7C6FBE8E1481}" type="pres">
      <dgm:prSet presAssocID="{8DA88879-2D9C-4B3A-AC3F-8CA78A089A1D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A1C34F55-1718-4C5C-A1A3-4635AEBAB15D}" type="pres">
      <dgm:prSet presAssocID="{8DA88879-2D9C-4B3A-AC3F-8CA78A089A1D}" presName="spaceRect" presStyleCnt="0"/>
      <dgm:spPr/>
    </dgm:pt>
    <dgm:pt modelId="{50114EC2-131C-4619-A71A-99FF9DDD947C}" type="pres">
      <dgm:prSet presAssocID="{8DA88879-2D9C-4B3A-AC3F-8CA78A089A1D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845FCC1A-D947-4E8E-AFF7-5AC50CDB05A1}" srcId="{D273D223-C0BA-4534-B0F3-BA8BD3E848EA}" destId="{88AD079C-6E95-4698-8B78-A2376844CF96}" srcOrd="0" destOrd="0" parTransId="{62A36F85-5078-4219-A1AA-EDE66AB5F314}" sibTransId="{2ED2FF96-5892-4DC4-9711-A415458C8114}"/>
    <dgm:cxn modelId="{125E246E-368C-4B19-9408-9F5D271AD3AC}" type="presOf" srcId="{372D45D7-F727-4396-89E1-1C46FE12D011}" destId="{26F70A77-5F37-477D-AAEC-0EEC019FDBCD}" srcOrd="0" destOrd="0" presId="urn:microsoft.com/office/officeart/2018/2/layout/IconVerticalSolidList"/>
    <dgm:cxn modelId="{E7920C73-6427-452F-8D63-3BDC6245F63E}" type="presOf" srcId="{88AD079C-6E95-4698-8B78-A2376844CF96}" destId="{25B7DBAC-7F08-4876-A6BE-C65DCB95239C}" srcOrd="0" destOrd="0" presId="urn:microsoft.com/office/officeart/2018/2/layout/IconVerticalSolidList"/>
    <dgm:cxn modelId="{B4597F82-8075-4ACB-A32A-898FD5A8C1DD}" type="presOf" srcId="{B84B1C1B-E6CD-4F74-9F5F-BFB6F478A485}" destId="{D1D735AC-72AF-4710-B5A0-050F68FD6A3B}" srcOrd="0" destOrd="0" presId="urn:microsoft.com/office/officeart/2018/2/layout/IconVerticalSolidList"/>
    <dgm:cxn modelId="{301656AC-1F38-4F85-AD9B-9EB07B1A53F9}" type="presOf" srcId="{8DA88879-2D9C-4B3A-AC3F-8CA78A089A1D}" destId="{50114EC2-131C-4619-A71A-99FF9DDD947C}" srcOrd="0" destOrd="0" presId="urn:microsoft.com/office/officeart/2018/2/layout/IconVerticalSolidList"/>
    <dgm:cxn modelId="{36C670AF-4AF9-428A-9635-FC5D3433F827}" srcId="{D273D223-C0BA-4534-B0F3-BA8BD3E848EA}" destId="{B84B1C1B-E6CD-4F74-9F5F-BFB6F478A485}" srcOrd="2" destOrd="0" parTransId="{B3C747EE-285C-4887-80D9-9D46167770E4}" sibTransId="{A35C4F32-4C62-4386-84D1-237CB94B6B35}"/>
    <dgm:cxn modelId="{1556BDC7-FAA1-4D0A-9051-5EA6940643E5}" type="presOf" srcId="{D273D223-C0BA-4534-B0F3-BA8BD3E848EA}" destId="{E2F69524-83AD-49F7-85E8-2DD484B6DE52}" srcOrd="0" destOrd="0" presId="urn:microsoft.com/office/officeart/2018/2/layout/IconVerticalSolidList"/>
    <dgm:cxn modelId="{D848BACD-1C8D-46DB-963B-6B8931F3A9EE}" srcId="{D273D223-C0BA-4534-B0F3-BA8BD3E848EA}" destId="{8DA88879-2D9C-4B3A-AC3F-8CA78A089A1D}" srcOrd="3" destOrd="0" parTransId="{FCC9EB6D-1225-487B-99FF-A985B44D5CE7}" sibTransId="{B45EDE1B-A9EE-4B6A-9699-41D268CEB5FA}"/>
    <dgm:cxn modelId="{DACEC7FC-3CBA-42F3-9FEF-170F513CC844}" srcId="{D273D223-C0BA-4534-B0F3-BA8BD3E848EA}" destId="{372D45D7-F727-4396-89E1-1C46FE12D011}" srcOrd="1" destOrd="0" parTransId="{4D7CEFF2-051C-4EB4-98FE-9F992929E776}" sibTransId="{96379345-D19A-4C24-8429-9F34A8FF8E1A}"/>
    <dgm:cxn modelId="{B8B112EE-B488-4EDA-9A86-B90886A84E05}" type="presParOf" srcId="{E2F69524-83AD-49F7-85E8-2DD484B6DE52}" destId="{532199B6-8C28-443C-A1B5-D895D4CB2E09}" srcOrd="0" destOrd="0" presId="urn:microsoft.com/office/officeart/2018/2/layout/IconVerticalSolidList"/>
    <dgm:cxn modelId="{D8118FFE-FCE4-4A44-A898-ACB6BDF8E8C8}" type="presParOf" srcId="{532199B6-8C28-443C-A1B5-D895D4CB2E09}" destId="{19EBF2DE-7CA9-416B-A548-9DF926F18351}" srcOrd="0" destOrd="0" presId="urn:microsoft.com/office/officeart/2018/2/layout/IconVerticalSolidList"/>
    <dgm:cxn modelId="{F112D55A-7D09-4496-A55D-5EBA1378D093}" type="presParOf" srcId="{532199B6-8C28-443C-A1B5-D895D4CB2E09}" destId="{69E38E43-43FF-4C33-B3CA-C676D0501ED7}" srcOrd="1" destOrd="0" presId="urn:microsoft.com/office/officeart/2018/2/layout/IconVerticalSolidList"/>
    <dgm:cxn modelId="{25B8CB22-18F1-40C6-B340-2E3A124D20E4}" type="presParOf" srcId="{532199B6-8C28-443C-A1B5-D895D4CB2E09}" destId="{98626A61-2306-4BBA-BDC5-AE8B200A3F88}" srcOrd="2" destOrd="0" presId="urn:microsoft.com/office/officeart/2018/2/layout/IconVerticalSolidList"/>
    <dgm:cxn modelId="{63565420-5056-461C-B643-08F2BDD75A54}" type="presParOf" srcId="{532199B6-8C28-443C-A1B5-D895D4CB2E09}" destId="{25B7DBAC-7F08-4876-A6BE-C65DCB95239C}" srcOrd="3" destOrd="0" presId="urn:microsoft.com/office/officeart/2018/2/layout/IconVerticalSolidList"/>
    <dgm:cxn modelId="{6AC24777-DC77-4B2D-AF7A-06670F0F9BE1}" type="presParOf" srcId="{E2F69524-83AD-49F7-85E8-2DD484B6DE52}" destId="{64E61702-2189-4AD2-9142-30354C72DEA4}" srcOrd="1" destOrd="0" presId="urn:microsoft.com/office/officeart/2018/2/layout/IconVerticalSolidList"/>
    <dgm:cxn modelId="{02098766-6328-44BE-BE5D-FBD53846AADF}" type="presParOf" srcId="{E2F69524-83AD-49F7-85E8-2DD484B6DE52}" destId="{07131B17-2E23-4194-BBD6-19B2D5126E74}" srcOrd="2" destOrd="0" presId="urn:microsoft.com/office/officeart/2018/2/layout/IconVerticalSolidList"/>
    <dgm:cxn modelId="{6BABF29F-0B29-4AAC-83A9-4C4935B7CA21}" type="presParOf" srcId="{07131B17-2E23-4194-BBD6-19B2D5126E74}" destId="{E038CD61-00BC-4419-83B7-215D61E80FDF}" srcOrd="0" destOrd="0" presId="urn:microsoft.com/office/officeart/2018/2/layout/IconVerticalSolidList"/>
    <dgm:cxn modelId="{22AFD586-EFCC-4501-AFA3-779BF013DD18}" type="presParOf" srcId="{07131B17-2E23-4194-BBD6-19B2D5126E74}" destId="{3D7C032F-CD4E-4CA0-81EF-AC457774F807}" srcOrd="1" destOrd="0" presId="urn:microsoft.com/office/officeart/2018/2/layout/IconVerticalSolidList"/>
    <dgm:cxn modelId="{08244827-AEC8-4800-A641-32ADE83E565E}" type="presParOf" srcId="{07131B17-2E23-4194-BBD6-19B2D5126E74}" destId="{20EF7A3B-D1DE-4942-8506-C27CCE3CDE94}" srcOrd="2" destOrd="0" presId="urn:microsoft.com/office/officeart/2018/2/layout/IconVerticalSolidList"/>
    <dgm:cxn modelId="{265FC6C9-A4BE-4D21-9D36-6ADCB1578F4A}" type="presParOf" srcId="{07131B17-2E23-4194-BBD6-19B2D5126E74}" destId="{26F70A77-5F37-477D-AAEC-0EEC019FDBCD}" srcOrd="3" destOrd="0" presId="urn:microsoft.com/office/officeart/2018/2/layout/IconVerticalSolidList"/>
    <dgm:cxn modelId="{6B3ED452-910E-41B7-B100-C0BCA6F9776E}" type="presParOf" srcId="{E2F69524-83AD-49F7-85E8-2DD484B6DE52}" destId="{20E9D5FB-B1A7-49C4-824B-071C2B526B79}" srcOrd="3" destOrd="0" presId="urn:microsoft.com/office/officeart/2018/2/layout/IconVerticalSolidList"/>
    <dgm:cxn modelId="{141510DA-5F66-4AEE-9B5E-392FCF98430A}" type="presParOf" srcId="{E2F69524-83AD-49F7-85E8-2DD484B6DE52}" destId="{D7CA9EF2-1875-40E1-94A8-98C648F40033}" srcOrd="4" destOrd="0" presId="urn:microsoft.com/office/officeart/2018/2/layout/IconVerticalSolidList"/>
    <dgm:cxn modelId="{6B80E62F-4C8F-41AD-B598-19764E07C720}" type="presParOf" srcId="{D7CA9EF2-1875-40E1-94A8-98C648F40033}" destId="{681162C8-1B51-4C59-9524-E04C37733610}" srcOrd="0" destOrd="0" presId="urn:microsoft.com/office/officeart/2018/2/layout/IconVerticalSolidList"/>
    <dgm:cxn modelId="{347844BB-DCC8-4F7B-930C-87035B8AF430}" type="presParOf" srcId="{D7CA9EF2-1875-40E1-94A8-98C648F40033}" destId="{018AF86E-5C9C-4939-AD15-104470A689AE}" srcOrd="1" destOrd="0" presId="urn:microsoft.com/office/officeart/2018/2/layout/IconVerticalSolidList"/>
    <dgm:cxn modelId="{14D185B4-0DE1-4F47-9E9D-FE958DD51849}" type="presParOf" srcId="{D7CA9EF2-1875-40E1-94A8-98C648F40033}" destId="{A33AE9E1-7CA6-4E73-93A0-AA9AC729C4C3}" srcOrd="2" destOrd="0" presId="urn:microsoft.com/office/officeart/2018/2/layout/IconVerticalSolidList"/>
    <dgm:cxn modelId="{42158403-5420-4079-A435-5AB1F2423D67}" type="presParOf" srcId="{D7CA9EF2-1875-40E1-94A8-98C648F40033}" destId="{D1D735AC-72AF-4710-B5A0-050F68FD6A3B}" srcOrd="3" destOrd="0" presId="urn:microsoft.com/office/officeart/2018/2/layout/IconVerticalSolidList"/>
    <dgm:cxn modelId="{54D8AC6C-007F-4D86-A825-AA1918E60ACB}" type="presParOf" srcId="{E2F69524-83AD-49F7-85E8-2DD484B6DE52}" destId="{2BF2D181-ACCD-4358-9D11-E5094C6C3AB9}" srcOrd="5" destOrd="0" presId="urn:microsoft.com/office/officeart/2018/2/layout/IconVerticalSolidList"/>
    <dgm:cxn modelId="{5152A674-A457-435A-97AE-F1DA35893B62}" type="presParOf" srcId="{E2F69524-83AD-49F7-85E8-2DD484B6DE52}" destId="{F634A64E-6067-4420-A8B2-F1DF2A1A6760}" srcOrd="6" destOrd="0" presId="urn:microsoft.com/office/officeart/2018/2/layout/IconVerticalSolidList"/>
    <dgm:cxn modelId="{AAA70476-FC10-42B6-A82E-B2DC87BE8DBC}" type="presParOf" srcId="{F634A64E-6067-4420-A8B2-F1DF2A1A6760}" destId="{9F01E26E-2DDF-4FCC-AA74-546068C091CE}" srcOrd="0" destOrd="0" presId="urn:microsoft.com/office/officeart/2018/2/layout/IconVerticalSolidList"/>
    <dgm:cxn modelId="{84DA163E-DC30-406C-AB26-517241EF5B6A}" type="presParOf" srcId="{F634A64E-6067-4420-A8B2-F1DF2A1A6760}" destId="{F1D9F5D4-D6AE-4C6D-AAE3-7C6FBE8E1481}" srcOrd="1" destOrd="0" presId="urn:microsoft.com/office/officeart/2018/2/layout/IconVerticalSolidList"/>
    <dgm:cxn modelId="{14CA2094-40A4-4488-B61A-AF73C90B70A8}" type="presParOf" srcId="{F634A64E-6067-4420-A8B2-F1DF2A1A6760}" destId="{A1C34F55-1718-4C5C-A1A3-4635AEBAB15D}" srcOrd="2" destOrd="0" presId="urn:microsoft.com/office/officeart/2018/2/layout/IconVerticalSolidList"/>
    <dgm:cxn modelId="{B2DCFC99-46D0-4857-94F6-D22CA193239A}" type="presParOf" srcId="{F634A64E-6067-4420-A8B2-F1DF2A1A6760}" destId="{50114EC2-131C-4619-A71A-99FF9DDD947C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BF2DE-7CA9-416B-A548-9DF926F18351}">
      <dsp:nvSpPr>
        <dsp:cNvPr id="0" name=""/>
        <dsp:cNvSpPr/>
      </dsp:nvSpPr>
      <dsp:spPr>
        <a:xfrm>
          <a:off x="0" y="3233"/>
          <a:ext cx="9601200" cy="7083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9E38E43-43FF-4C33-B3CA-C676D0501ED7}">
      <dsp:nvSpPr>
        <dsp:cNvPr id="0" name=""/>
        <dsp:cNvSpPr/>
      </dsp:nvSpPr>
      <dsp:spPr>
        <a:xfrm>
          <a:off x="214274" y="162611"/>
          <a:ext cx="389971" cy="389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7DBAC-7F08-4876-A6BE-C65DCB95239C}">
      <dsp:nvSpPr>
        <dsp:cNvPr id="0" name=""/>
        <dsp:cNvSpPr/>
      </dsp:nvSpPr>
      <dsp:spPr>
        <a:xfrm>
          <a:off x="818520" y="3233"/>
          <a:ext cx="8757887" cy="75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52" tIns="79652" rIns="79652" bIns="79652" numCol="1" spcCol="1270" anchor="ctr" anchorCtr="0">
          <a:noAutofit/>
        </a:bodyPr>
        <a:lstStyle/>
        <a:p>
          <a:pPr marL="0" lvl="0" indent="0" algn="just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Legal structure: Private Limited Company for liability protection and credibility (Stevens, 2017)</a:t>
          </a:r>
          <a:endParaRPr lang="en-US" sz="19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818520" y="3233"/>
        <a:ext cx="8757887" cy="752617"/>
      </dsp:txXfrm>
    </dsp:sp>
    <dsp:sp modelId="{E038CD61-00BC-4419-83B7-215D61E80FDF}">
      <dsp:nvSpPr>
        <dsp:cNvPr id="0" name=""/>
        <dsp:cNvSpPr/>
      </dsp:nvSpPr>
      <dsp:spPr>
        <a:xfrm>
          <a:off x="0" y="944005"/>
          <a:ext cx="9601200" cy="7083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D7C032F-CD4E-4CA0-81EF-AC457774F807}">
      <dsp:nvSpPr>
        <dsp:cNvPr id="0" name=""/>
        <dsp:cNvSpPr/>
      </dsp:nvSpPr>
      <dsp:spPr>
        <a:xfrm>
          <a:off x="214274" y="1103383"/>
          <a:ext cx="389971" cy="389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6F70A77-5F37-477D-AAEC-0EEC019FDBCD}">
      <dsp:nvSpPr>
        <dsp:cNvPr id="0" name=""/>
        <dsp:cNvSpPr/>
      </dsp:nvSpPr>
      <dsp:spPr>
        <a:xfrm>
          <a:off x="818520" y="944005"/>
          <a:ext cx="8757887" cy="75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52" tIns="79652" rIns="79652" bIns="79652" numCol="1" spcCol="1270" anchor="ctr" anchorCtr="0">
          <a:noAutofit/>
        </a:bodyPr>
        <a:lstStyle/>
        <a:p>
          <a:pPr marL="0" lvl="0" indent="0" algn="just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 err="1">
              <a:latin typeface="Calibri" panose="020F0502020204030204" pitchFamily="34" charset="0"/>
              <a:cs typeface="Calibri" panose="020F0502020204030204" pitchFamily="34" charset="0"/>
            </a:rPr>
            <a:t>Organisational</a:t>
          </a:r>
          <a: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 structure: Owner/Director → Operations Manager → Play Supervisors → Admin Staff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818520" y="944005"/>
        <a:ext cx="8757887" cy="752617"/>
      </dsp:txXfrm>
    </dsp:sp>
    <dsp:sp modelId="{681162C8-1B51-4C59-9524-E04C37733610}">
      <dsp:nvSpPr>
        <dsp:cNvPr id="0" name=""/>
        <dsp:cNvSpPr/>
      </dsp:nvSpPr>
      <dsp:spPr>
        <a:xfrm>
          <a:off x="0" y="1884777"/>
          <a:ext cx="9601200" cy="7083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18AF86E-5C9C-4939-AD15-104470A689AE}">
      <dsp:nvSpPr>
        <dsp:cNvPr id="0" name=""/>
        <dsp:cNvSpPr/>
      </dsp:nvSpPr>
      <dsp:spPr>
        <a:xfrm>
          <a:off x="214274" y="2044154"/>
          <a:ext cx="389971" cy="389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D735AC-72AF-4710-B5A0-050F68FD6A3B}">
      <dsp:nvSpPr>
        <dsp:cNvPr id="0" name=""/>
        <dsp:cNvSpPr/>
      </dsp:nvSpPr>
      <dsp:spPr>
        <a:xfrm>
          <a:off x="818520" y="1884777"/>
          <a:ext cx="8757887" cy="75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52" tIns="79652" rIns="79652" bIns="79652" numCol="1" spcCol="1270" anchor="ctr" anchorCtr="0">
          <a:noAutofit/>
        </a:bodyPr>
        <a:lstStyle/>
        <a:p>
          <a:pPr marL="0" lvl="0" indent="0" algn="just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Start-up costs: venue, equipment, staff, marketing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818520" y="1884777"/>
        <a:ext cx="8757887" cy="752617"/>
      </dsp:txXfrm>
    </dsp:sp>
    <dsp:sp modelId="{9F01E26E-2DDF-4FCC-AA74-546068C091CE}">
      <dsp:nvSpPr>
        <dsp:cNvPr id="0" name=""/>
        <dsp:cNvSpPr/>
      </dsp:nvSpPr>
      <dsp:spPr>
        <a:xfrm>
          <a:off x="0" y="2825548"/>
          <a:ext cx="9601200" cy="708345"/>
        </a:xfrm>
        <a:prstGeom prst="roundRect">
          <a:avLst>
            <a:gd name="adj" fmla="val 10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1D9F5D4-D6AE-4C6D-AAE3-7C6FBE8E1481}">
      <dsp:nvSpPr>
        <dsp:cNvPr id="0" name=""/>
        <dsp:cNvSpPr/>
      </dsp:nvSpPr>
      <dsp:spPr>
        <a:xfrm>
          <a:off x="214274" y="2984926"/>
          <a:ext cx="389971" cy="3895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34925" cap="flat" cmpd="sng" algn="in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114EC2-131C-4619-A71A-99FF9DDD947C}">
      <dsp:nvSpPr>
        <dsp:cNvPr id="0" name=""/>
        <dsp:cNvSpPr/>
      </dsp:nvSpPr>
      <dsp:spPr>
        <a:xfrm>
          <a:off x="818520" y="2825548"/>
          <a:ext cx="8757887" cy="75261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9652" tIns="79652" rIns="79652" bIns="79652" numCol="1" spcCol="1270" anchor="ctr" anchorCtr="0">
          <a:noAutofit/>
        </a:bodyPr>
        <a:lstStyle/>
        <a:p>
          <a:pPr marL="0" lvl="0" indent="0" algn="just" defTabSz="8890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0" i="0" kern="1200" baseline="0" dirty="0">
              <a:latin typeface="Calibri" panose="020F0502020204030204" pitchFamily="34" charset="0"/>
              <a:cs typeface="Calibri" panose="020F0502020204030204" pitchFamily="34" charset="0"/>
            </a:rPr>
            <a:t>Funding sources: personal savings, bank loans, social enterprise grants</a:t>
          </a:r>
          <a:endParaRPr lang="en-US" sz="2000" kern="1200" dirty="0">
            <a:latin typeface="Calibri" panose="020F0502020204030204" pitchFamily="34" charset="0"/>
            <a:cs typeface="Calibri" panose="020F0502020204030204" pitchFamily="34" charset="0"/>
          </a:endParaRPr>
        </a:p>
      </dsp:txBody>
      <dsp:txXfrm>
        <a:off x="818520" y="2825548"/>
        <a:ext cx="8757887" cy="752617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07C69DD-1F56-C44C-ABA5-9B137E26BFF4}" type="datetimeFigureOut">
              <a:rPr lang="en-BD" smtClean="0"/>
              <a:t>28/10/25</a:t>
            </a:fld>
            <a:endParaRPr lang="en-BD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BD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BD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BD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8523F7E-79B5-C942-8147-E7DC46CB2E1A}" type="slidenum">
              <a:rPr lang="en-BD" smtClean="0"/>
              <a:t>‹#›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6053132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ethicaldigital.com/4-ps-of-marketing" TargetMode="External"/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Relationship Id="rId5" Type="http://schemas.openxmlformats.org/officeDocument/2006/relationships/hyperlink" Target="https://avondale.uptownjungle.com/10-benefits-indoor-playground-birthday-party/" TargetMode="External"/><Relationship Id="rId4" Type="http://schemas.openxmlformats.org/officeDocument/2006/relationships/hyperlink" Target="https://playlife-system.com/en/blog/start-family-entertainment-center" TargetMode="Externa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Introduction</a:t>
            </a:r>
            <a:endParaRPr lang="en-BD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presentation presents a business plan of an indoor playground in the modern city of Birmingham. It will be available to children between the ages of 1 to 10 and will provide a secure and interactive space that facilitates physical, cognitive, and social growth. The playground would be a mixture of structured and free play to improve early childhood learning.</a:t>
            </a:r>
            <a:endParaRPr lang="en-BD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523F7E-79B5-C942-8147-E7DC46CB2E1A}" type="slidenum">
              <a:rPr lang="en-BD" smtClean="0"/>
              <a:t>3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97049270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Business Idea &amp; USP</a:t>
            </a:r>
            <a:endParaRPr lang="en-BD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playground offers climbing areas, soft play, interactive learning areas, birthday parties, and parent-child workshops. The Unique Selling Point of it is the mixture of fun and developmental learning in a safe and community-oriented setting. Another value the playground has is the possible social enterprise activities to aid local families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Spiegal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et al., 2014).</a:t>
            </a:r>
            <a:endParaRPr lang="en-BD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523F7E-79B5-C942-8147-E7DC46CB2E1A}" type="slidenum">
              <a:rPr lang="en-BD" smtClean="0"/>
              <a:t>4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44459971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Marketing &amp; Customers</a:t>
            </a:r>
            <a:endParaRPr lang="en-BD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Target customers include busy working parents in Birmingham that are seeking convenient and entertaining ways of playing. The 4Ps of marketing are the following: Product consists of play zones and play events; Price is competitive with a membership fee; Place is the 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center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of Birmingham with the possibility of online booking; Promotion is based on social media and local parenting communities (</a:t>
            </a:r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Tsarakhova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and Kabanov, 2020). The strategies are expected to bring in and keep loyal customers and emphasize safety and developmental advantages (Zhang, 2018).</a:t>
            </a:r>
            <a:endParaRPr lang="en-BD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523F7E-79B5-C942-8147-E7DC46CB2E1A}" type="slidenum">
              <a:rPr lang="en-BD" smtClean="0"/>
              <a:t>5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1165808258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Management &amp; Finance</a:t>
            </a:r>
            <a:endParaRPr lang="en-BD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The playground will be a Privatized Limited Company with a hierarchical team of Owner/Director to Play Supervisors and administrative personnel. There are start-up costs (venue, equipment, staff, and marketing) to cover personal savings, bank loans, or social enterprise grants (Stevens, 2017).</a:t>
            </a:r>
            <a:endParaRPr lang="en-BD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523F7E-79B5-C942-8147-E7DC46CB2E1A}" type="slidenum">
              <a:rPr lang="en-BD" smtClean="0"/>
              <a:t>6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46533247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sz="1200" b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Conclusion</a:t>
            </a:r>
            <a:endParaRPr lang="en-BD" sz="1200" b="1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This indoor playground is a combination of safety, learning and fun with the help of good marketing strategy and clear operation planning, making it a strong and competitive business in the city of Birmingham that could be sustainable.</a:t>
            </a:r>
            <a:endParaRPr lang="en-BD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523F7E-79B5-C942-8147-E7DC46CB2E1A}" type="slidenum">
              <a:rPr lang="en-BD" smtClean="0"/>
              <a:t>7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2014342129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BD" dirty="0"/>
              <a:t>References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Frei, K. (2021) ‘The 4 Ps of Marketing’, </a:t>
            </a:r>
            <a:r>
              <a:rPr lang="en-GB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Ethical Digital Marketing Blog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Available at: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3"/>
              </a:rPr>
              <a:t>https://blog.ethicaldigital.com/4-ps-of-marketing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[Accessed 26 Oct. 2025].</a:t>
            </a:r>
            <a:endParaRPr lang="en-BD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GB" sz="1200" kern="1200" dirty="0" err="1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Playlife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(2022) ‘Open and build an indoor playground [10-step guide]’. Available at: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4"/>
              </a:rPr>
              <a:t>https://playlife-system.com/en/blog/start-family-entertainment-center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[Accessed 26 Oct. 2025].</a:t>
            </a:r>
            <a:endParaRPr lang="en-BD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BD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Spiegal, B., Gill, T.R., Harbottle, H. &amp; Ball, D.J. (2014) ‘Children’s play space and safety management: Rethinking the role of play equipment standards’, </a:t>
            </a:r>
            <a:r>
              <a:rPr lang="en-BD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Sage Open</a:t>
            </a:r>
            <a:r>
              <a:rPr lang="en-BD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4(1), 2158244014522075.</a:t>
            </a:r>
          </a:p>
          <a:p>
            <a:r>
              <a:rPr lang="en-BD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Stevens, K.B. (2017) </a:t>
            </a:r>
            <a:r>
              <a:rPr lang="en-BD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Workforce of today, workforce of tomorrow: The business case for high-quality childcare</a:t>
            </a:r>
            <a:r>
              <a:rPr lang="en-BD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. United States Chamber of Commerce.</a:t>
            </a:r>
          </a:p>
          <a:p>
            <a:r>
              <a:rPr lang="en-BD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Tsarakhova, L.N. &amp; Kabanov, S.V. (2020) ‘Internal marketing strategy for educational services’, in </a:t>
            </a:r>
            <a:r>
              <a:rPr lang="en-BD" sz="1200" i="1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International Scientific Conference "Far East Con" (ISCFEC 2020)</a:t>
            </a:r>
            <a:r>
              <a:rPr lang="en-BD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, pp. 1619–1625. Atlantis Press.</a:t>
            </a:r>
          </a:p>
          <a:p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Uptown Jungle Avondale, AZ. (2023) ‘UPTOWN JUNGLE FUN PARK | Avondale’. Available at: </a:t>
            </a:r>
            <a:r>
              <a:rPr lang="en-GB" sz="1200" u="sng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  <a:hlinkClick r:id="rId5"/>
              </a:rPr>
              <a:t>https://avondale.uptownjungle.com/10-benefits-indoor-playground-birthday-party/</a:t>
            </a:r>
            <a:r>
              <a:rPr lang="en-GB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 [Accessed 26 Oct. 2025].</a:t>
            </a:r>
            <a:endParaRPr lang="en-BD" sz="1200" kern="1200" dirty="0">
              <a:solidFill>
                <a:schemeClr val="tx1"/>
              </a:solidFill>
              <a:effectLst/>
              <a:latin typeface="+mn-lt"/>
              <a:ea typeface="+mn-ea"/>
              <a:cs typeface="+mn-cs"/>
            </a:endParaRPr>
          </a:p>
          <a:p>
            <a:r>
              <a:rPr lang="en-BD" sz="1200" kern="1200" dirty="0">
                <a:solidFill>
                  <a:schemeClr val="tx1"/>
                </a:solidFill>
                <a:effectLst/>
                <a:latin typeface="+mn-lt"/>
                <a:ea typeface="+mn-ea"/>
                <a:cs typeface="+mn-cs"/>
              </a:rPr>
              <a:t>Zhang, K. (2018) ‘Productisation in the children playground business’.</a:t>
            </a:r>
          </a:p>
          <a:p>
            <a:endParaRPr lang="en-BD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A8523F7E-79B5-C942-8147-E7DC46CB2E1A}" type="slidenum">
              <a:rPr lang="en-BD" smtClean="0"/>
              <a:t>8</a:t>
            </a:fld>
            <a:endParaRPr lang="en-BD"/>
          </a:p>
        </p:txBody>
      </p:sp>
    </p:spTree>
    <p:extLst>
      <p:ext uri="{BB962C8B-B14F-4D97-AF65-F5344CB8AC3E}">
        <p14:creationId xmlns:p14="http://schemas.microsoft.com/office/powerpoint/2010/main" val="4043255867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915128" y="1788454"/>
            <a:ext cx="8361229" cy="2098226"/>
          </a:xfrm>
        </p:spPr>
        <p:txBody>
          <a:bodyPr anchor="b">
            <a:noAutofit/>
          </a:bodyPr>
          <a:lstStyle>
            <a:lvl1pPr algn="ct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79906" y="3956279"/>
            <a:ext cx="6831673" cy="1086237"/>
          </a:xfrm>
        </p:spPr>
        <p:txBody>
          <a:bodyPr>
            <a:normAutofit/>
          </a:bodyPr>
          <a:lstStyle>
            <a:lvl1pPr marL="0" indent="0" algn="ct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3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52858" y="6453386"/>
            <a:ext cx="1607944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054" y="6453386"/>
            <a:ext cx="7023377" cy="404614"/>
          </a:xfrm>
        </p:spPr>
        <p:txBody>
          <a:bodyPr/>
          <a:lstStyle>
            <a:lvl1pPr algn="ctr">
              <a:defRPr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grpSp>
        <p:nvGrpSpPr>
          <p:cNvPr id="7" name="Group 6"/>
          <p:cNvGrpSpPr/>
          <p:nvPr/>
        </p:nvGrpSpPr>
        <p:grpSpPr>
          <a:xfrm>
            <a:off x="752858" y="744469"/>
            <a:ext cx="10674117" cy="5349671"/>
            <a:chOff x="752858" y="744469"/>
            <a:chExt cx="10674117" cy="5349671"/>
          </a:xfrm>
        </p:grpSpPr>
        <p:sp>
          <p:nvSpPr>
            <p:cNvPr id="11" name="Freeform 6"/>
            <p:cNvSpPr/>
            <p:nvPr/>
          </p:nvSpPr>
          <p:spPr bwMode="auto">
            <a:xfrm>
              <a:off x="8151962" y="1685652"/>
              <a:ext cx="3275013" cy="4408488"/>
            </a:xfrm>
            <a:custGeom>
              <a:avLst/>
              <a:gdLst/>
              <a:ahLst/>
              <a:cxnLst/>
              <a:rect l="l" t="t" r="r" b="b"/>
              <a:pathLst>
                <a:path w="10000" h="10000">
                  <a:moveTo>
                    <a:pt x="8761" y="0"/>
                  </a:moveTo>
                  <a:lnTo>
                    <a:pt x="10000" y="0"/>
                  </a:lnTo>
                  <a:lnTo>
                    <a:pt x="10000" y="10000"/>
                  </a:lnTo>
                  <a:lnTo>
                    <a:pt x="0" y="10000"/>
                  </a:lnTo>
                  <a:lnTo>
                    <a:pt x="0" y="9126"/>
                  </a:lnTo>
                  <a:lnTo>
                    <a:pt x="8761" y="9127"/>
                  </a:lnTo>
                  <a:lnTo>
                    <a:pt x="8761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BD"/>
            </a:p>
          </p:txBody>
        </p:sp>
        <p:sp>
          <p:nvSpPr>
            <p:cNvPr id="14" name="Freeform 6"/>
            <p:cNvSpPr/>
            <p:nvPr/>
          </p:nvSpPr>
          <p:spPr bwMode="auto">
            <a:xfrm flipH="1" flipV="1">
              <a:off x="752858" y="744469"/>
              <a:ext cx="3275668" cy="4408488"/>
            </a:xfrm>
            <a:custGeom>
              <a:avLst/>
              <a:gdLst/>
              <a:ahLst/>
              <a:cxnLst/>
              <a:rect l="l" t="t" r="r" b="b"/>
              <a:pathLst>
                <a:path w="10002" h="10000">
                  <a:moveTo>
                    <a:pt x="8763" y="0"/>
                  </a:moveTo>
                  <a:lnTo>
                    <a:pt x="10002" y="0"/>
                  </a:lnTo>
                  <a:lnTo>
                    <a:pt x="10002" y="10000"/>
                  </a:lnTo>
                  <a:lnTo>
                    <a:pt x="2" y="10000"/>
                  </a:lnTo>
                  <a:cubicBezTo>
                    <a:pt x="-2" y="9698"/>
                    <a:pt x="4" y="9427"/>
                    <a:pt x="0" y="9125"/>
                  </a:cubicBezTo>
                  <a:lnTo>
                    <a:pt x="8763" y="9128"/>
                  </a:lnTo>
                  <a:lnTo>
                    <a:pt x="8763" y="0"/>
                  </a:lnTo>
                  <a:close/>
                </a:path>
              </a:pathLst>
            </a:custGeom>
            <a:solidFill>
              <a:schemeClr val="tx2"/>
            </a:solidFill>
            <a:ln w="0">
              <a:noFill/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BD"/>
            </a:p>
          </p:txBody>
        </p:sp>
      </p:grp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5025" y="1301360"/>
            <a:ext cx="9612971" cy="2852737"/>
          </a:xfrm>
        </p:spPr>
        <p:txBody>
          <a:bodyPr anchor="b">
            <a:normAutofit/>
          </a:bodyPr>
          <a:lstStyle>
            <a:lvl1pPr algn="r">
              <a:defRPr sz="7200" cap="all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65025" y="4216328"/>
            <a:ext cx="9612971" cy="1143324"/>
          </a:xfrm>
        </p:spPr>
        <p:txBody>
          <a:bodyPr/>
          <a:lstStyle>
            <a:lvl1pPr marL="0" indent="0" algn="r">
              <a:lnSpc>
                <a:spcPct val="112000"/>
              </a:lnSpc>
              <a:spcBef>
                <a:spcPts val="0"/>
              </a:spcBef>
              <a:spcAft>
                <a:spcPts val="0"/>
              </a:spcAft>
              <a:buNone/>
              <a:defRPr sz="2400">
                <a:solidFill>
                  <a:schemeClr val="tx2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38908" y="6453386"/>
            <a:ext cx="1622409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584312" y="6453386"/>
            <a:ext cx="7023377" cy="404614"/>
          </a:xfrm>
        </p:spPr>
        <p:txBody>
          <a:bodyPr/>
          <a:lstStyle>
            <a:lvl1pPr algn="ctr"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30683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7" name="Freeform 6" title="Crop Mark"/>
          <p:cNvSpPr/>
          <p:nvPr/>
        </p:nvSpPr>
        <p:spPr bwMode="auto">
          <a:xfrm>
            <a:off x="8151962" y="1685652"/>
            <a:ext cx="3275013" cy="4408488"/>
          </a:xfrm>
          <a:custGeom>
            <a:avLst/>
            <a:gdLst/>
            <a:ahLst/>
            <a:cxnLst/>
            <a:rect l="0" t="0" r="r" b="b"/>
            <a:pathLst>
              <a:path w="4125" h="5554">
                <a:moveTo>
                  <a:pt x="3614" y="0"/>
                </a:moveTo>
                <a:lnTo>
                  <a:pt x="4125" y="0"/>
                </a:lnTo>
                <a:lnTo>
                  <a:pt x="4125" y="5554"/>
                </a:lnTo>
                <a:lnTo>
                  <a:pt x="0" y="5554"/>
                </a:lnTo>
                <a:lnTo>
                  <a:pt x="0" y="5074"/>
                </a:lnTo>
                <a:lnTo>
                  <a:pt x="3614" y="5074"/>
                </a:lnTo>
                <a:lnTo>
                  <a:pt x="3614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371600" y="2285999"/>
            <a:ext cx="4447786" cy="3581401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525403" y="2285999"/>
            <a:ext cx="4447786" cy="3581401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371600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525014" y="2340864"/>
            <a:ext cx="4443984" cy="823912"/>
          </a:xfrm>
        </p:spPr>
        <p:txBody>
          <a:bodyPr anchor="b">
            <a:noAutofit/>
          </a:bodyPr>
          <a:lstStyle>
            <a:lvl1pPr marL="0" indent="0">
              <a:lnSpc>
                <a:spcPct val="84000"/>
              </a:lnSpc>
              <a:spcBef>
                <a:spcPts val="0"/>
              </a:spcBef>
              <a:spcAft>
                <a:spcPts val="0"/>
              </a:spcAft>
              <a:buNone/>
              <a:defRPr sz="3000" b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525014" y="3305207"/>
            <a:ext cx="4443984" cy="2562193"/>
          </a:xfrm>
        </p:spPr>
        <p:txBody>
          <a:bodyPr/>
          <a:lstStyle>
            <a:lvl1pPr>
              <a:defRPr baseline="0">
                <a:solidFill>
                  <a:schemeClr val="tx2"/>
                </a:solidFill>
              </a:defRPr>
            </a:lvl1pPr>
            <a:lvl2pPr>
              <a:defRPr baseline="0">
                <a:solidFill>
                  <a:schemeClr val="tx2"/>
                </a:solidFill>
              </a:defRPr>
            </a:lvl2pPr>
            <a:lvl3pPr>
              <a:defRPr baseline="0">
                <a:solidFill>
                  <a:schemeClr val="tx2"/>
                </a:solidFill>
              </a:defRPr>
            </a:lvl3pPr>
            <a:lvl4pPr>
              <a:defRPr baseline="0">
                <a:solidFill>
                  <a:schemeClr val="tx2"/>
                </a:solidFill>
              </a:defRPr>
            </a:lvl4pPr>
            <a:lvl5pPr>
              <a:defRPr baseline="0">
                <a:solidFill>
                  <a:schemeClr val="tx2"/>
                </a:solidFill>
              </a:defRPr>
            </a:lvl5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10/28/25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10/28/25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10/28/25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Autofit/>
          </a:bodyPr>
          <a:lstStyle>
            <a:lvl1pPr>
              <a:lnSpc>
                <a:spcPct val="84000"/>
              </a:lnSpc>
              <a:defRPr sz="4800" baseline="0">
                <a:solidFill>
                  <a:schemeClr val="tx2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256020" y="685801"/>
            <a:ext cx="5212080" cy="5175250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8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6344"/>
            <a:ext cx="3855720" cy="3011056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 title="Background Shape"/>
          <p:cNvSpPr/>
          <p:nvPr/>
        </p:nvSpPr>
        <p:spPr>
          <a:xfrm>
            <a:off x="0" y="376"/>
            <a:ext cx="5303520" cy="685762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3900" y="685800"/>
            <a:ext cx="3855720" cy="2157884"/>
          </a:xfrm>
        </p:spPr>
        <p:txBody>
          <a:bodyPr anchor="t">
            <a:normAutofit/>
          </a:bodyPr>
          <a:lstStyle>
            <a:lvl1pPr>
              <a:lnSpc>
                <a:spcPct val="84000"/>
              </a:lnSpc>
              <a:defRPr sz="4800" baseline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532120" y="0"/>
            <a:ext cx="6659880" cy="6857999"/>
          </a:xfrm>
        </p:spPr>
        <p:txBody>
          <a:bodyPr anchor="t"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000"/>
            </a:lvl2pPr>
            <a:lvl3pPr marL="914400" indent="0">
              <a:buNone/>
              <a:defRPr sz="20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23900" y="2855968"/>
            <a:ext cx="3855720" cy="3011432"/>
          </a:xfrm>
        </p:spPr>
        <p:txBody>
          <a:bodyPr/>
          <a:lstStyle>
            <a:lvl1pPr marL="0" indent="0">
              <a:lnSpc>
                <a:spcPct val="113000"/>
              </a:lnSpc>
              <a:spcBef>
                <a:spcPts val="0"/>
              </a:spcBef>
              <a:spcAft>
                <a:spcPts val="1500"/>
              </a:spcAft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23900" y="6453386"/>
            <a:ext cx="120457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10/28/25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2205945" y="6453386"/>
            <a:ext cx="2373675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9883140" y="6453386"/>
            <a:ext cx="1596292" cy="404614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Divider Bar"/>
          <p:cNvSpPr/>
          <p:nvPr/>
        </p:nvSpPr>
        <p:spPr>
          <a:xfrm>
            <a:off x="5303520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2295525"/>
            <a:ext cx="9601200" cy="3571875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596561" y="624156"/>
            <a:ext cx="1565766" cy="5243244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371600" y="624156"/>
            <a:ext cx="8179641" cy="5243244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7DE6118-2437-4B30-8E3C-4D2BE6020583}" type="datetimeFigureOut">
              <a:rPr lang="en-US" dirty="0"/>
              <a:t>10/28/25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9E57DC2-970A-4B3E-BB1C-7A09969E49DF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14859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390650" y="6453386"/>
            <a:ext cx="120457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fld id="{87DE6118-2437-4B30-8E3C-4D2BE6020583}" type="datetimeFigureOut">
              <a:rPr lang="en-US" dirty="0"/>
              <a:pPr/>
              <a:t>10/28/25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3564" y="6453386"/>
            <a:ext cx="6280830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 baseline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472736" y="6453386"/>
            <a:ext cx="1596292" cy="40461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aseline="0">
                <a:solidFill>
                  <a:schemeClr val="tx2"/>
                </a:solidFill>
              </a:defRPr>
            </a:lvl1pPr>
          </a:lstStyle>
          <a:p>
            <a:fld id="{69E57DC2-970A-4B3E-BB1C-7A09969E49DF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9" name="Rectangle 8" title="Side bar"/>
          <p:cNvSpPr/>
          <p:nvPr/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D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89000"/>
        </a:lnSpc>
        <a:spcBef>
          <a:spcPct val="0"/>
        </a:spcBef>
        <a:buNone/>
        <a:defRPr sz="4400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84048" indent="-384048" algn="l" defTabSz="914400" rtl="0" eaLnBrk="1" latinLnBrk="0" hangingPunct="1">
        <a:lnSpc>
          <a:spcPct val="94000"/>
        </a:lnSpc>
        <a:spcBef>
          <a:spcPts val="1000"/>
        </a:spcBef>
        <a:spcAft>
          <a:spcPts val="200"/>
        </a:spcAft>
        <a:buFont typeface="Franklin Gothic Book" panose="020B0503020102020204" pitchFamily="34" charset="0"/>
        <a:buChar char="■"/>
        <a:defRPr sz="2000" kern="1200" baseline="0">
          <a:solidFill>
            <a:schemeClr val="tx2"/>
          </a:solidFill>
          <a:latin typeface="+mn-lt"/>
          <a:ea typeface="+mn-ea"/>
          <a:cs typeface="+mn-cs"/>
        </a:defRPr>
      </a:lvl1pPr>
      <a:lvl2pPr marL="914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2000" i="1" kern="1200" baseline="0">
          <a:solidFill>
            <a:schemeClr val="tx2"/>
          </a:solidFill>
          <a:latin typeface="+mn-lt"/>
          <a:ea typeface="+mn-ea"/>
          <a:cs typeface="+mn-cs"/>
        </a:defRPr>
      </a:lvl2pPr>
      <a:lvl3pPr marL="1371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800" kern="1200" baseline="0">
          <a:solidFill>
            <a:schemeClr val="tx2"/>
          </a:solidFill>
          <a:latin typeface="+mn-lt"/>
          <a:ea typeface="+mn-ea"/>
          <a:cs typeface="+mn-cs"/>
        </a:defRPr>
      </a:lvl3pPr>
      <a:lvl4pPr marL="1828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800" i="1" kern="1200" baseline="0">
          <a:solidFill>
            <a:schemeClr val="tx2"/>
          </a:solidFill>
          <a:latin typeface="+mn-lt"/>
          <a:ea typeface="+mn-ea"/>
          <a:cs typeface="+mn-cs"/>
        </a:defRPr>
      </a:lvl4pPr>
      <a:lvl5pPr marL="22860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27432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600" i="1" kern="1200" baseline="0">
          <a:solidFill>
            <a:schemeClr val="tx2"/>
          </a:solidFill>
          <a:latin typeface="+mn-lt"/>
          <a:ea typeface="+mn-ea"/>
          <a:cs typeface="+mn-cs"/>
        </a:defRPr>
      </a:lvl6pPr>
      <a:lvl7pPr marL="32004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36576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–"/>
        <a:defRPr sz="1400" i="1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4114800" indent="-384048" algn="l" defTabSz="914400" rtl="0" eaLnBrk="1" latinLnBrk="0" hangingPunct="1">
        <a:lnSpc>
          <a:spcPct val="94000"/>
        </a:lnSpc>
        <a:spcBef>
          <a:spcPts val="500"/>
        </a:spcBef>
        <a:spcAft>
          <a:spcPts val="200"/>
        </a:spcAft>
        <a:buFont typeface="Franklin Gothic Book" panose="020B0503020102020204" pitchFamily="34" charset="0"/>
        <a:buChar char="■"/>
        <a:defRPr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3" orient="horz" pos="1368">
          <p15:clr>
            <a:srgbClr val="F26B43"/>
          </p15:clr>
        </p15:guide>
        <p15:guide id="4" orient="horz" pos="1440">
          <p15:clr>
            <a:srgbClr val="F26B43"/>
          </p15:clr>
        </p15:guide>
        <p15:guide id="6" orient="horz" pos="3696">
          <p15:clr>
            <a:srgbClr val="F26B43"/>
          </p15:clr>
        </p15:guide>
        <p15:guide id="7" orient="horz" pos="432">
          <p15:clr>
            <a:srgbClr val="F26B43"/>
          </p15:clr>
        </p15:guide>
        <p15:guide id="8" orient="horz" pos="1512">
          <p15:clr>
            <a:srgbClr val="F26B43"/>
          </p15:clr>
        </p15:guide>
        <p15:guide id="9" pos="6912">
          <p15:clr>
            <a:srgbClr val="F26B43"/>
          </p15:clr>
        </p15:guide>
        <p15:guide id="10" pos="936">
          <p15:clr>
            <a:srgbClr val="F26B43"/>
          </p15:clr>
        </p15:guide>
        <p15:guide id="11" pos="8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https://img.imageboss.me/hps-playlife/cover/4031x2647/fp-x:0.5,fp-y:0.79,fp-z:1/assets/spartenfotos/FEC.jpg" TargetMode="Externa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https://avondale.uptownjungle.com/wp-content/uploads/sites/4/2023/06/kids-birthday-party-venue-avondale-az.jpg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https://sp-ao.shortpixel.ai/client/to_auto,q_glossy,ret_img,w_736,h_735/https:/blog.ethicaldigital.com/wp-content/uploads/2021/08/4-Ps-Of-Marketing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blog.ethicaldigital.com/4-ps-of-marketing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avondale.uptownjungle.com/10-benefits-indoor-playground-birthday-party/" TargetMode="External"/><Relationship Id="rId4" Type="http://schemas.openxmlformats.org/officeDocument/2006/relationships/hyperlink" Target="https://playlife-system.com/en/blog/start-family-entertainment-cente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24AA6CA-72B0-414C-3C9D-5C4F6360EFBB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Module Title: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Entrepreneurship</a:t>
            </a:r>
            <a:br>
              <a:rPr lang="en-BD" sz="4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Module code:</a:t>
            </a:r>
            <a:r>
              <a:rPr lang="en-US" sz="4000" dirty="0">
                <a:latin typeface="Calibri" panose="020F0502020204030204" pitchFamily="34" charset="0"/>
                <a:cs typeface="Calibri" panose="020F0502020204030204" pitchFamily="34" charset="0"/>
              </a:rPr>
              <a:t> LCBB5013</a:t>
            </a:r>
            <a:br>
              <a:rPr lang="en-BD" sz="4000" dirty="0">
                <a:latin typeface="Calibri" panose="020F0502020204030204" pitchFamily="34" charset="0"/>
                <a:cs typeface="Calibri" panose="020F0502020204030204" pitchFamily="34" charset="0"/>
              </a:rPr>
            </a:br>
            <a:r>
              <a:rPr lang="en-US" sz="4000" b="1" dirty="0">
                <a:latin typeface="Calibri" panose="020F0502020204030204" pitchFamily="34" charset="0"/>
                <a:cs typeface="Calibri" panose="020F0502020204030204" pitchFamily="34" charset="0"/>
              </a:rPr>
              <a:t>Task 2</a:t>
            </a:r>
            <a:endParaRPr lang="en-BD" sz="4000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618C4F6-321B-9308-2E64-E78284C0FD6B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“Establishing an Indoor Playground Business in Birmingham: A Strategic Business Proposal”</a:t>
            </a:r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80790345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BAD45D-8D10-D7D0-1D02-AC3D117227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85648"/>
          </a:xfrm>
        </p:spPr>
        <p:txBody>
          <a:bodyPr/>
          <a:lstStyle/>
          <a:p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Table of Contents</a:t>
            </a: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BC568BE7-85E2-9EB5-F0BB-FECD6E6E76BD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71600" y="1795663"/>
            <a:ext cx="9601200" cy="2542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Business Idea &amp; USP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Marketing &amp; Customers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Management &amp; Finance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kumimoji="0" lang="en-BD" altLang="en-BD" sz="18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</a:p>
          <a:p>
            <a:pPr marL="0" marR="0" lvl="0" indent="0" algn="just" defTabSz="914400" rtl="0" eaLnBrk="0" fontAlgn="base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None/>
              <a:tabLst/>
            </a:pPr>
            <a:r>
              <a:rPr lang="en-BD" altLang="en-BD" sz="1800" dirty="0">
                <a:solidFill>
                  <a:schemeClr val="tx1"/>
                </a:solidFill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  <a:endParaRPr kumimoji="0" lang="en-BD" altLang="en-BD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3859043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B5C58E-CCFF-EF18-CC6E-14483CC893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25412"/>
          </a:xfrm>
        </p:spPr>
        <p:txBody>
          <a:bodyPr/>
          <a:lstStyle/>
          <a:p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Introduction</a:t>
            </a: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7C2C18-CB17-64C0-7325-25C97D4C1CC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1688224"/>
            <a:ext cx="6374524" cy="3581400"/>
          </a:xfrm>
        </p:spPr>
        <p:txBody>
          <a:bodyPr/>
          <a:lstStyle/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Modern indoor playground in Birmingham for children aged 1–10.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Safe, engaging environment promoting physical, cognitive, and social development.</a:t>
            </a:r>
          </a:p>
          <a:p>
            <a:pPr algn="just">
              <a:lnSpc>
                <a:spcPct val="150000"/>
              </a:lnSpc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Combines structured activities with free play to enhance early learning</a:t>
            </a:r>
          </a:p>
          <a:p>
            <a:pPr algn="just">
              <a:lnSpc>
                <a:spcPct val="150000"/>
              </a:lnSpc>
            </a:pP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2">
            <a:extLst>
              <a:ext uri="{FF2B5EF4-FFF2-40B4-BE49-F238E27FC236}">
                <a16:creationId xmlns:a16="http://schemas.microsoft.com/office/drawing/2014/main" id="{855AABA0-6228-9455-5A00-D17D69D7EC3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92717" y="1755227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BD"/>
          </a:p>
        </p:txBody>
      </p:sp>
      <p:pic>
        <p:nvPicPr>
          <p:cNvPr id="6145" name="Picture 1" descr="Open and build an indoor playground [10-step guide].">
            <a:extLst>
              <a:ext uri="{FF2B5EF4-FFF2-40B4-BE49-F238E27FC236}">
                <a16:creationId xmlns:a16="http://schemas.microsoft.com/office/drawing/2014/main" id="{2B19D32A-1D3E-B2F8-CD0A-76F50F2D381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38059" y="1749534"/>
            <a:ext cx="3691182" cy="27594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E9CD1E4B-3AA0-C793-7EB8-2D00E84459A8}"/>
              </a:ext>
            </a:extLst>
          </p:cNvPr>
          <p:cNvSpPr txBox="1"/>
          <p:nvPr/>
        </p:nvSpPr>
        <p:spPr>
          <a:xfrm>
            <a:off x="9065198" y="4508935"/>
            <a:ext cx="2417328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Indoor Playground (</a:t>
            </a:r>
            <a:r>
              <a:rPr lang="en-US" sz="1200" dirty="0" err="1">
                <a:latin typeface="Calibri" panose="020F0502020204030204" pitchFamily="34" charset="0"/>
                <a:cs typeface="Calibri" panose="020F0502020204030204" pitchFamily="34" charset="0"/>
              </a:rPr>
              <a:t>Playlife</a:t>
            </a:r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, 2022)</a:t>
            </a:r>
            <a:r>
              <a:rPr lang="en-BD" sz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2486896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B67F50-BBD9-82CE-914C-0B7CAC9C9D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3562" y="685800"/>
            <a:ext cx="10493524" cy="813502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Business Idea &amp; USP</a:t>
            </a: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1031" name="Rectangle 1030">
            <a:extLst>
              <a:ext uri="{FF2B5EF4-FFF2-40B4-BE49-F238E27FC236}">
                <a16:creationId xmlns:a16="http://schemas.microsoft.com/office/drawing/2014/main" id="{B9F89C22-0475-4427-B7C8-0269AD40E3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7809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D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541B28B9-0FFD-875D-D1DC-48B7A7270A51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023562" y="2005529"/>
            <a:ext cx="6228443" cy="3581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20000"/>
          </a:bodyPr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BD" altLang="en-BD" dirty="0">
                <a:latin typeface="Calibri" panose="020F0502020204030204" pitchFamily="34" charset="0"/>
                <a:cs typeface="Calibri" panose="020F0502020204030204" pitchFamily="34" charset="0"/>
              </a:rPr>
              <a:t>Play zones: climbing, soft play, interactive learning stations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BD" altLang="en-BD" dirty="0">
                <a:latin typeface="Calibri" panose="020F0502020204030204" pitchFamily="34" charset="0"/>
                <a:cs typeface="Calibri" panose="020F0502020204030204" pitchFamily="34" charset="0"/>
              </a:rPr>
              <a:t>Additional services: birthday parties, parent-child workshops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BD" altLang="en-BD" dirty="0">
                <a:latin typeface="Calibri" panose="020F0502020204030204" pitchFamily="34" charset="0"/>
                <a:cs typeface="Calibri" panose="020F0502020204030204" pitchFamily="34" charset="0"/>
              </a:rPr>
              <a:t>Unique Selling Point: integrates fun, developmental learning, and safety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lang="en-BD" altLang="en-BD" dirty="0">
                <a:latin typeface="Calibri" panose="020F0502020204030204" pitchFamily="34" charset="0"/>
                <a:cs typeface="Calibri" panose="020F0502020204030204" pitchFamily="34" charset="0"/>
              </a:rPr>
              <a:t>Potential social enterprise initiatives supporting local families (Spiegal et al., 2014)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endParaRPr kumimoji="0" lang="en-BD" altLang="en-BD" b="0" i="0" u="none" strike="noStrike" cap="none" normalizeH="0" baseline="0" dirty="0">
              <a:ln>
                <a:noFill/>
              </a:ln>
              <a:effectLst/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1026" name="Picture 2" descr="Advantages of Birthday Bash at an Indoor Playground | Avondale, AZ">
            <a:extLst>
              <a:ext uri="{FF2B5EF4-FFF2-40B4-BE49-F238E27FC236}">
                <a16:creationId xmlns:a16="http://schemas.microsoft.com/office/drawing/2014/main" id="{C1A82448-F16A-3CA6-D50B-39AC25ED81CD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 bwMode="auto">
          <a:xfrm>
            <a:off x="7568872" y="1984548"/>
            <a:ext cx="4265082" cy="284694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620B8791-5596-D147-01C4-3760EA3C0048}"/>
              </a:ext>
            </a:extLst>
          </p:cNvPr>
          <p:cNvSpPr>
            <a:spLocks noChangeArrowheads="1"/>
          </p:cNvSpPr>
          <p:nvPr/>
        </p:nvSpPr>
        <p:spPr bwMode="auto">
          <a:xfrm flipV="1">
            <a:off x="2556395" y="-973016"/>
            <a:ext cx="9635605" cy="4571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BD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0ECEE355-162E-4D11-EB4A-242DF730BE74}"/>
              </a:ext>
            </a:extLst>
          </p:cNvPr>
          <p:cNvSpPr txBox="1"/>
          <p:nvPr/>
        </p:nvSpPr>
        <p:spPr>
          <a:xfrm>
            <a:off x="8342992" y="4831490"/>
            <a:ext cx="2917786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just"/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Indoor Playground Birthday Party (Uptown </a:t>
            </a:r>
            <a:r>
              <a:rPr lang="en-US" sz="900" dirty="0" err="1">
                <a:latin typeface="Calibri" panose="020F0502020204030204" pitchFamily="34" charset="0"/>
                <a:cs typeface="Calibri" panose="020F0502020204030204" pitchFamily="34" charset="0"/>
              </a:rPr>
              <a:t>Jundgle</a:t>
            </a:r>
            <a:r>
              <a:rPr lang="en-US" sz="900" dirty="0">
                <a:latin typeface="Calibri" panose="020F0502020204030204" pitchFamily="34" charset="0"/>
                <a:cs typeface="Calibri" panose="020F0502020204030204" pitchFamily="34" charset="0"/>
              </a:rPr>
              <a:t>, 2023)</a:t>
            </a:r>
            <a:r>
              <a:rPr lang="en-BD" sz="9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63446495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30E3E9-333A-57AF-F11A-6A946B6CF4A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90650" y="685800"/>
            <a:ext cx="9886950" cy="775136"/>
          </a:xfrm>
        </p:spPr>
        <p:txBody>
          <a:bodyPr>
            <a:normAutofit/>
          </a:bodyPr>
          <a:lstStyle/>
          <a:p>
            <a:pPr algn="just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Marketing &amp; Customers</a:t>
            </a: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98D60F67-AC66-2505-8B3B-7F341D11D295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1390649" y="2286000"/>
            <a:ext cx="6176776" cy="3581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 fontScale="92500" lnSpcReduction="10000"/>
          </a:bodyPr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BD" altLang="en-BD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Target: working parents seeking safe, stimulating play options (Tsarakhova &amp; Kabanov, 2020)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BD" altLang="en-BD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4Ps of marketing: Product – play zones &amp; events; Price – competitive &amp; membership-based; Place – central Birmingham with online booking; Promotion – social media, parenting groups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BD" altLang="en-BD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Strategies aim to attract, retain, and build loyalty (Zhang, 2018)</a:t>
            </a:r>
          </a:p>
        </p:txBody>
      </p:sp>
      <p:pic>
        <p:nvPicPr>
          <p:cNvPr id="2050" name="Picture 3" descr="The 4 Ps of Marketing | Ethical Digital">
            <a:extLst>
              <a:ext uri="{FF2B5EF4-FFF2-40B4-BE49-F238E27FC236}">
                <a16:creationId xmlns:a16="http://schemas.microsoft.com/office/drawing/2014/main" id="{10AD87FC-2FB8-9BC5-2781-915E13C960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r:link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469" r="2026" b="9"/>
          <a:stretch>
            <a:fillRect/>
          </a:stretch>
        </p:blipFill>
        <p:spPr bwMode="auto">
          <a:xfrm>
            <a:off x="8234271" y="1622087"/>
            <a:ext cx="3211495" cy="34666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ectangle 3">
            <a:extLst>
              <a:ext uri="{FF2B5EF4-FFF2-40B4-BE49-F238E27FC236}">
                <a16:creationId xmlns:a16="http://schemas.microsoft.com/office/drawing/2014/main" id="{91647171-8E18-B558-F7A4-5524DC42325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72834" y="-779469"/>
            <a:ext cx="12192000" cy="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en-BD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6179CE4-986E-3D2D-876C-8783B6C62A59}"/>
              </a:ext>
            </a:extLst>
          </p:cNvPr>
          <p:cNvSpPr txBox="1"/>
          <p:nvPr/>
        </p:nvSpPr>
        <p:spPr>
          <a:xfrm>
            <a:off x="8950304" y="5111419"/>
            <a:ext cx="2017924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1200" dirty="0">
                <a:latin typeface="Calibri" panose="020F0502020204030204" pitchFamily="34" charset="0"/>
                <a:cs typeface="Calibri" panose="020F0502020204030204" pitchFamily="34" charset="0"/>
              </a:rPr>
              <a:t>4ps of marketing (Frei, 2021)</a:t>
            </a:r>
            <a:r>
              <a:rPr lang="en-BD" sz="1200" dirty="0">
                <a:latin typeface="Calibri" panose="020F0502020204030204" pitchFamily="34" charset="0"/>
                <a:cs typeface="Calibri" panose="020F0502020204030204" pitchFamily="34" charset="0"/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84947286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BB321E-151B-03B7-A285-27F12A880B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685800"/>
            <a:ext cx="9601200" cy="722586"/>
          </a:xfrm>
        </p:spPr>
        <p:txBody>
          <a:bodyPr/>
          <a:lstStyle/>
          <a:p>
            <a:pPr algn="just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Management &amp; Finance</a:t>
            </a: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2480A552-B06C-1A64-77E5-ECBBFE63B1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68234645"/>
              </p:ext>
            </p:extLst>
          </p:nvPr>
        </p:nvGraphicFramePr>
        <p:xfrm>
          <a:off x="1371600" y="2286000"/>
          <a:ext cx="9601200" cy="3581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416504097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B91B61-BFCA-4647-957E-A8269BE46F3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495F2AF-58CA-3D3F-EB6C-B6700B965AF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00824" y="685800"/>
            <a:ext cx="6176776" cy="609600"/>
          </a:xfrm>
        </p:spPr>
        <p:txBody>
          <a:bodyPr>
            <a:normAutofit fontScale="90000"/>
          </a:bodyPr>
          <a:lstStyle/>
          <a:p>
            <a:pPr algn="just"/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Conclusion</a:t>
            </a: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  <p:pic>
        <p:nvPicPr>
          <p:cNvPr id="6" name="Picture 5" descr="A close-up of a puzzle&#10;&#10;AI-generated content may be incorrect.">
            <a:extLst>
              <a:ext uri="{FF2B5EF4-FFF2-40B4-BE49-F238E27FC236}">
                <a16:creationId xmlns:a16="http://schemas.microsoft.com/office/drawing/2014/main" id="{B267B44C-6BF6-D8DA-ACE5-59607FA13BFA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9763" r="27828"/>
          <a:stretch>
            <a:fillRect/>
          </a:stretch>
        </p:blipFill>
        <p:spPr>
          <a:xfrm>
            <a:off x="-1" y="10"/>
            <a:ext cx="4373546" cy="6857990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2D1D7C6-1C89-420C-8D35-4836541671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73545" y="376"/>
            <a:ext cx="2286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BD"/>
          </a:p>
        </p:txBody>
      </p:sp>
      <p:sp>
        <p:nvSpPr>
          <p:cNvPr id="4" name="Rectangle 1">
            <a:extLst>
              <a:ext uri="{FF2B5EF4-FFF2-40B4-BE49-F238E27FC236}">
                <a16:creationId xmlns:a16="http://schemas.microsoft.com/office/drawing/2014/main" id="{4A62CCDC-68C9-9876-495D-241BD67C767E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5100824" y="2286000"/>
            <a:ext cx="6176776" cy="3581400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lIns="91440" tIns="45720" rIns="91440" bIns="45720" numCol="1" anchorCtr="0" compatLnSpc="1">
            <a:prstTxWarp prst="textNoShape">
              <a:avLst/>
            </a:prstTxWarp>
            <a:normAutofit/>
          </a:bodyPr>
          <a:lstStyle/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BD" altLang="en-BD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Combines safety, learning, and fun for children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BD" altLang="en-BD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Supported by strategic marketing and structured management</a:t>
            </a:r>
          </a:p>
          <a:p>
            <a:pPr algn="just" eaLnBrk="0" fontAlgn="base" hangingPunct="0">
              <a:lnSpc>
                <a:spcPct val="150000"/>
              </a:lnSpc>
              <a:spcBef>
                <a:spcPct val="0"/>
              </a:spcBef>
              <a:spcAft>
                <a:spcPts val="600"/>
              </a:spcAft>
            </a:pPr>
            <a:r>
              <a:rPr kumimoji="0" lang="en-BD" altLang="en-BD" b="0" i="0" u="none" strike="noStrike" cap="none" normalizeH="0" baseline="0" dirty="0">
                <a:ln>
                  <a:noFill/>
                </a:ln>
                <a:effectLst/>
                <a:latin typeface="Calibri" panose="020F0502020204030204" pitchFamily="34" charset="0"/>
                <a:cs typeface="Calibri" panose="020F0502020204030204" pitchFamily="34" charset="0"/>
              </a:rPr>
              <a:t>Sustainable and competitive venture in Birmingham</a:t>
            </a:r>
          </a:p>
        </p:txBody>
      </p:sp>
    </p:spTree>
    <p:extLst>
      <p:ext uri="{BB962C8B-B14F-4D97-AF65-F5344CB8AC3E}">
        <p14:creationId xmlns:p14="http://schemas.microsoft.com/office/powerpoint/2010/main" val="411902747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1D1E14-4C65-F632-7B94-2311A58A9C7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71600" y="191814"/>
            <a:ext cx="9601200" cy="617483"/>
          </a:xfrm>
        </p:spPr>
        <p:txBody>
          <a:bodyPr>
            <a:normAutofit fontScale="90000"/>
          </a:bodyPr>
          <a:lstStyle/>
          <a:p>
            <a:pPr algn="just"/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481E8-FCC5-0501-E522-A30318C9FF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71600" y="809297"/>
            <a:ext cx="9601200" cy="5058103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Frei, K. (2021) ‘The 4 Ps of Marketing’, </a:t>
            </a:r>
            <a:r>
              <a:rPr lang="en-GB" i="1" dirty="0">
                <a:latin typeface="Calibri" panose="020F0502020204030204" pitchFamily="34" charset="0"/>
                <a:cs typeface="Calibri" panose="020F0502020204030204" pitchFamily="34" charset="0"/>
              </a:rPr>
              <a:t>Ethical Digital Marketing Blog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. Available at: </a:t>
            </a: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  <a:hlinkClick r:id="rId3"/>
              </a:rPr>
              <a:t>https://blog.ethicaldigital.com/4-ps-of-marketing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[Accessed 26 Oct. 2025].</a:t>
            </a: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GB" dirty="0" err="1">
                <a:latin typeface="Calibri" panose="020F0502020204030204" pitchFamily="34" charset="0"/>
                <a:cs typeface="Calibri" panose="020F0502020204030204" pitchFamily="34" charset="0"/>
              </a:rPr>
              <a:t>Playlife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(2022) ‘Open and build an indoor playground [10-step guide]’. Available at: </a:t>
            </a: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  <a:hlinkClick r:id="rId4"/>
              </a:rPr>
              <a:t>https://playlife-system.com/en/blog/start-family-entertainment-center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[Accessed 26 Oct. 2025].</a:t>
            </a: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Spiegal, B., Gill, T.R., Harbottle, H. &amp; Ball, D.J. (2014) ‘Children’s play space and safety management: Rethinking the role of play equipment standards’, </a:t>
            </a:r>
            <a:r>
              <a:rPr lang="en-BD" i="1" dirty="0">
                <a:latin typeface="Calibri" panose="020F0502020204030204" pitchFamily="34" charset="0"/>
                <a:cs typeface="Calibri" panose="020F0502020204030204" pitchFamily="34" charset="0"/>
              </a:rPr>
              <a:t>Sage Open</a:t>
            </a:r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, 4(1), 2158244014522075.</a:t>
            </a:r>
          </a:p>
          <a:p>
            <a:pPr marL="0" indent="0" algn="just">
              <a:buNone/>
            </a:pPr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Stevens, K.B. (2017) </a:t>
            </a:r>
            <a:r>
              <a:rPr lang="en-BD" i="1" dirty="0">
                <a:latin typeface="Calibri" panose="020F0502020204030204" pitchFamily="34" charset="0"/>
                <a:cs typeface="Calibri" panose="020F0502020204030204" pitchFamily="34" charset="0"/>
              </a:rPr>
              <a:t>Workforce of today, workforce of tomorrow: The business case for high-quality childcare</a:t>
            </a:r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. United States Chamber of Commerce.</a:t>
            </a:r>
          </a:p>
          <a:p>
            <a:pPr marL="0" indent="0" algn="just">
              <a:buNone/>
            </a:pPr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Tsarakhova, L.N. &amp; Kabanov, S.V. (2020) ‘Internal marketing strategy for educational services’, in </a:t>
            </a:r>
            <a:r>
              <a:rPr lang="en-BD" i="1" dirty="0">
                <a:latin typeface="Calibri" panose="020F0502020204030204" pitchFamily="34" charset="0"/>
                <a:cs typeface="Calibri" panose="020F0502020204030204" pitchFamily="34" charset="0"/>
              </a:rPr>
              <a:t>International Scientific Conference "Far East Con" (ISCFEC 2020)</a:t>
            </a:r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, pp. 1619–1625. Atlantis Press.</a:t>
            </a:r>
          </a:p>
          <a:p>
            <a:pPr marL="0" indent="0" algn="just">
              <a:buNone/>
            </a:pP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Uptown Jungle Avondale, AZ. (2023) ‘UPTOWN JUNGLE FUN PARK | Avondale’. Available at: </a:t>
            </a:r>
            <a:r>
              <a:rPr lang="en-GB" u="sng" dirty="0">
                <a:latin typeface="Calibri" panose="020F0502020204030204" pitchFamily="34" charset="0"/>
                <a:cs typeface="Calibri" panose="020F0502020204030204" pitchFamily="34" charset="0"/>
                <a:hlinkClick r:id="rId5"/>
              </a:rPr>
              <a:t>https://avondale.uptownjungle.com/10-benefits-indoor-playground-birthday-party/</a:t>
            </a:r>
            <a:r>
              <a:rPr lang="en-GB" dirty="0">
                <a:latin typeface="Calibri" panose="020F0502020204030204" pitchFamily="34" charset="0"/>
                <a:cs typeface="Calibri" panose="020F0502020204030204" pitchFamily="34" charset="0"/>
              </a:rPr>
              <a:t> [Accessed 26 Oct. 2025].</a:t>
            </a: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  <a:p>
            <a:pPr marL="0" indent="0" algn="just">
              <a:buNone/>
            </a:pPr>
            <a:r>
              <a:rPr lang="en-BD" dirty="0">
                <a:latin typeface="Calibri" panose="020F0502020204030204" pitchFamily="34" charset="0"/>
                <a:cs typeface="Calibri" panose="020F0502020204030204" pitchFamily="34" charset="0"/>
              </a:rPr>
              <a:t>Zhang, K. (2018) ‘Productisation in the children playground business’.</a:t>
            </a:r>
          </a:p>
          <a:p>
            <a:pPr marL="0" indent="0" algn="just">
              <a:buNone/>
            </a:pPr>
            <a:endParaRPr lang="en-BD" dirty="0">
              <a:latin typeface="Calibri" panose="020F0502020204030204" pitchFamily="34" charset="0"/>
              <a:cs typeface="Calibri" panose="020F050202020403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23559781"/>
      </p:ext>
    </p:extLst>
  </p:cSld>
  <p:clrMapOvr>
    <a:masterClrMapping/>
  </p:clrMapOvr>
</p:sld>
</file>

<file path=ppt/theme/theme1.xml><?xml version="1.0" encoding="utf-8"?>
<a:theme xmlns:a="http://schemas.openxmlformats.org/drawingml/2006/main" name="Crop">
  <a:themeElements>
    <a:clrScheme name="Crop">
      <a:dk1>
        <a:sysClr val="windowText" lastClr="000000"/>
      </a:dk1>
      <a:lt1>
        <a:sysClr val="window" lastClr="FFFFFF"/>
      </a:lt1>
      <a:dk2>
        <a:srgbClr val="191B0E"/>
      </a:dk2>
      <a:lt2>
        <a:srgbClr val="EFEDE3"/>
      </a:lt2>
      <a:accent1>
        <a:srgbClr val="8C8D86"/>
      </a:accent1>
      <a:accent2>
        <a:srgbClr val="E6C069"/>
      </a:accent2>
      <a:accent3>
        <a:srgbClr val="897B61"/>
      </a:accent3>
      <a:accent4>
        <a:srgbClr val="8DAB8E"/>
      </a:accent4>
      <a:accent5>
        <a:srgbClr val="77A2BB"/>
      </a:accent5>
      <a:accent6>
        <a:srgbClr val="E28394"/>
      </a:accent6>
      <a:hlink>
        <a:srgbClr val="77A2BB"/>
      </a:hlink>
      <a:folHlink>
        <a:srgbClr val="957A99"/>
      </a:folHlink>
    </a:clrScheme>
    <a:fontScheme name="Crop">
      <a:maj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Franklin Gothic Book" panose="020B0503020102020204"/>
        <a:ea typeface=""/>
        <a:cs typeface=""/>
        <a:font script="Jpan" typeface="メイリオ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rop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34925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35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rop" id="{EC9488ED-E761-4D60-9AC4-764D1FE2C171}" vid="{CE19780C-D67D-4C13-9DE9-A52BC3BA51B4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42</TotalTime>
  <Words>1128</Words>
  <Application>Microsoft Macintosh PowerPoint</Application>
  <PresentationFormat>Widescreen</PresentationFormat>
  <Paragraphs>66</Paragraphs>
  <Slides>8</Slides>
  <Notes>6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Aptos</vt:lpstr>
      <vt:lpstr>Arial</vt:lpstr>
      <vt:lpstr>Calibri</vt:lpstr>
      <vt:lpstr>Franklin Gothic Book</vt:lpstr>
      <vt:lpstr>Crop</vt:lpstr>
      <vt:lpstr>Module Title: Entrepreneurship Module code: LCBB5013 Task 2</vt:lpstr>
      <vt:lpstr>Table of Contents</vt:lpstr>
      <vt:lpstr>Introduction</vt:lpstr>
      <vt:lpstr>Business Idea &amp; USP</vt:lpstr>
      <vt:lpstr>Marketing &amp; Customers</vt:lpstr>
      <vt:lpstr>Management &amp; Finance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My PC</dc:creator>
  <cp:lastModifiedBy>My PC</cp:lastModifiedBy>
  <cp:revision>2</cp:revision>
  <dcterms:created xsi:type="dcterms:W3CDTF">2025-10-28T08:17:33Z</dcterms:created>
  <dcterms:modified xsi:type="dcterms:W3CDTF">2025-10-28T09:00:29Z</dcterms:modified>
</cp:coreProperties>
</file>