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81" r:id="rId4"/>
    <p:sldId id="282" r:id="rId5"/>
    <p:sldId id="283" r:id="rId6"/>
    <p:sldId id="285" r:id="rId7"/>
    <p:sldId id="286" r:id="rId8"/>
    <p:sldId id="287" r:id="rId9"/>
    <p:sldId id="288" r:id="rId10"/>
    <p:sldId id="289" r:id="rId11"/>
    <p:sldId id="290" r:id="rId12"/>
    <p:sldId id="291" r:id="rId13"/>
    <p:sldId id="292" r:id="rId14"/>
    <p:sldId id="293" r:id="rId15"/>
    <p:sldId id="284" r:id="rId16"/>
    <p:sldId id="294" r:id="rId17"/>
    <p:sldId id="300" r:id="rId18"/>
    <p:sldId id="299" r:id="rId19"/>
    <p:sldId id="296" r:id="rId20"/>
    <p:sldId id="280" r:id="rId2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756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22/10/2021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840444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22/10/2021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7064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22/10/2021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080544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5"/>
            <a:ext cx="370332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22/10/2021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9605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22/10/2021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3339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22/10/2021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2814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22/10/2021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4542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0450" y="731520"/>
            <a:ext cx="4869180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fld id="{905A031C-4714-4EEA-B239-EFD1DB274A83}" type="datetimeFigureOut">
              <a:rPr lang="en-GB" smtClean="0"/>
              <a:t>22/10/2021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20234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5234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60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22/10/2021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8479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22/10/2021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241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398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2302"/>
            <a:ext cx="1971675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2302"/>
            <a:ext cx="5800725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22/10/2021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2170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05A031C-4714-4EEA-B239-EFD1DB274A83}" type="datetimeFigureOut">
              <a:rPr lang="en-GB" smtClean="0"/>
              <a:t>22/10/2021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75549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nc-nd/3.0/" TargetMode="External"/><Relationship Id="rId2" Type="http://schemas.openxmlformats.org/officeDocument/2006/relationships/hyperlink" Target="http://blog.educastur.es/bloggeoing/tag/picture-description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nc-nd/3.0/" TargetMode="External"/><Relationship Id="rId2" Type="http://schemas.openxmlformats.org/officeDocument/2006/relationships/hyperlink" Target="http://blog.educastur.es/bloggeoing/tag/picture-description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nc-nd/3.0/" TargetMode="External"/><Relationship Id="rId2" Type="http://schemas.openxmlformats.org/officeDocument/2006/relationships/hyperlink" Target="http://blog.educastur.es/bloggeoing/tag/picture-description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d7LO8lL4Ai4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YUOuG4Py5wc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iplayer/episode/p099f5jj/greta-thunberg-a-year-to-change-the-world-series-1-episode-1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EJZbjcMkeU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2.open.ac.uk/students/skillsforstudy/notetaking-techniques.php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8AC3D-3C64-44FC-8163-2B679D046F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7049" y="758952"/>
            <a:ext cx="8025413" cy="3566160"/>
          </a:xfrm>
        </p:spPr>
        <p:txBody>
          <a:bodyPr/>
          <a:lstStyle/>
          <a:p>
            <a:r>
              <a:rPr lang="en-GB" dirty="0"/>
              <a:t>The Modern World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FD9828-2907-426F-864C-A6EE4099259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M4X01976</a:t>
            </a:r>
          </a:p>
          <a:p>
            <a:r>
              <a:rPr lang="en-GB" dirty="0"/>
              <a:t>Lara Hopkinson</a:t>
            </a:r>
          </a:p>
        </p:txBody>
      </p:sp>
    </p:spTree>
    <p:extLst>
      <p:ext uri="{BB962C8B-B14F-4D97-AF65-F5344CB8AC3E}">
        <p14:creationId xmlns:p14="http://schemas.microsoft.com/office/powerpoint/2010/main" val="2878632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A80BB-A427-43B9-877D-335E192FEC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Outline for 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F859C7-8EEF-49D1-958D-6390321E3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Furthering your academic skills</a:t>
            </a:r>
          </a:p>
          <a:p>
            <a:pPr lvl="1"/>
            <a:r>
              <a:rPr lang="en-GB" dirty="0"/>
              <a:t>Effective notetaking</a:t>
            </a:r>
          </a:p>
          <a:p>
            <a:pPr lvl="1"/>
            <a:r>
              <a:rPr lang="en-GB" dirty="0"/>
              <a:t>Differing methods to consider</a:t>
            </a:r>
          </a:p>
          <a:p>
            <a:pPr lvl="1"/>
            <a:r>
              <a:rPr lang="en-GB" dirty="0"/>
              <a:t>Exercises using differing methods for comparison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73562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8677A-1C5E-4206-84F0-1CEEF8222D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GB"/>
              <a:t>Why is note-taking important?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5F9DD8-7F46-4825-B21A-E25E58A68BA9}"/>
              </a:ext>
            </a:extLst>
          </p:cNvPr>
          <p:cNvSpPr txBox="1"/>
          <p:nvPr/>
        </p:nvSpPr>
        <p:spPr>
          <a:xfrm>
            <a:off x="1561268" y="6232124"/>
            <a:ext cx="535569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2" tooltip="http://blog.educastur.es/bloggeoing/tag/picture-description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3" tooltip="https://creativecommons.org/licenses/by-nc-nd/3.0/"/>
              </a:rPr>
              <a:t>CC BY-NC-ND</a:t>
            </a:r>
            <a:endParaRPr lang="en-GB" sz="9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E7C0CD-D7E9-4BA3-A249-78BD5BBBEDA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"/>
              </a:ext>
            </a:extLst>
          </a:blip>
          <a:stretch>
            <a:fillRect/>
          </a:stretch>
        </p:blipFill>
        <p:spPr>
          <a:xfrm>
            <a:off x="1561268" y="1939524"/>
            <a:ext cx="5715000" cy="429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43379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DEC08-FEDB-45D8-9311-EAF1C80D2A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note-taking can help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2800A-A792-406D-A4EC-4CBEFB9762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Improve your understanding</a:t>
            </a:r>
          </a:p>
          <a:p>
            <a:r>
              <a:rPr lang="en-GB" dirty="0"/>
              <a:t>Put ideas into your own words</a:t>
            </a:r>
          </a:p>
          <a:p>
            <a:r>
              <a:rPr lang="en-GB" dirty="0"/>
              <a:t>Prepare for writing assessments (coherent, well argued)</a:t>
            </a:r>
          </a:p>
          <a:p>
            <a:r>
              <a:rPr lang="en-GB" dirty="0"/>
              <a:t>Focus and time management for exams</a:t>
            </a:r>
          </a:p>
          <a:p>
            <a:r>
              <a:rPr lang="en-GB" dirty="0"/>
              <a:t>Assess progress during study</a:t>
            </a:r>
          </a:p>
        </p:txBody>
      </p:sp>
    </p:spTree>
    <p:extLst>
      <p:ext uri="{BB962C8B-B14F-4D97-AF65-F5344CB8AC3E}">
        <p14:creationId xmlns:p14="http://schemas.microsoft.com/office/powerpoint/2010/main" val="12897747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30ED2-C02A-4383-8AF0-7593FC398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 does note-taking apply?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C803209-2A22-4550-9B15-130E6D8E2B45}"/>
              </a:ext>
            </a:extLst>
          </p:cNvPr>
          <p:cNvSpPr txBox="1"/>
          <p:nvPr/>
        </p:nvSpPr>
        <p:spPr>
          <a:xfrm>
            <a:off x="1561268" y="6232124"/>
            <a:ext cx="535569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2" tooltip="http://blog.educastur.es/bloggeoing/tag/picture-description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3" tooltip="https://creativecommons.org/licenses/by-nc-nd/3.0/"/>
              </a:rPr>
              <a:t>CC BY-NC-ND</a:t>
            </a:r>
            <a:endParaRPr lang="en-GB" sz="9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6FE0D5-C807-4075-8A9F-7DF070B34AA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"/>
              </a:ext>
            </a:extLst>
          </a:blip>
          <a:stretch>
            <a:fillRect/>
          </a:stretch>
        </p:blipFill>
        <p:spPr>
          <a:xfrm>
            <a:off x="1561268" y="1939524"/>
            <a:ext cx="5715000" cy="429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90712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D84DF-B8B3-4F67-8B51-D8A29005A4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Taking notes from speech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C5A195-8B96-4F99-A076-05C2DC8E2B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any handout as a framework</a:t>
            </a:r>
          </a:p>
          <a:p>
            <a:r>
              <a:rPr lang="en-GB" dirty="0"/>
              <a:t>Try and read around the subject prior to the event</a:t>
            </a:r>
          </a:p>
          <a:p>
            <a:r>
              <a:rPr lang="en-GB" dirty="0"/>
              <a:t>Listen intently…</a:t>
            </a:r>
          </a:p>
          <a:p>
            <a:r>
              <a:rPr lang="en-GB" dirty="0"/>
              <a:t>Think actively…</a:t>
            </a:r>
          </a:p>
          <a:p>
            <a:r>
              <a:rPr lang="en-GB" dirty="0"/>
              <a:t>Recording of events, writing notes afterwards </a:t>
            </a:r>
          </a:p>
          <a:p>
            <a:r>
              <a:rPr lang="en-GB" dirty="0"/>
              <a:t>Re-read and re-summarise soon after event</a:t>
            </a:r>
          </a:p>
        </p:txBody>
      </p:sp>
    </p:spTree>
    <p:extLst>
      <p:ext uri="{BB962C8B-B14F-4D97-AF65-F5344CB8AC3E}">
        <p14:creationId xmlns:p14="http://schemas.microsoft.com/office/powerpoint/2010/main" val="38130784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CFF4F6-4A00-4152-BF44-44019B6BA6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or drawing notes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D97A3C-9944-4C97-857A-939420291CDF}"/>
              </a:ext>
            </a:extLst>
          </p:cNvPr>
          <p:cNvSpPr txBox="1"/>
          <p:nvPr/>
        </p:nvSpPr>
        <p:spPr>
          <a:xfrm>
            <a:off x="1561268" y="6232124"/>
            <a:ext cx="535569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2" tooltip="http://blog.educastur.es/bloggeoing/tag/picture-description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3" tooltip="https://creativecommons.org/licenses/by-nc-nd/3.0/"/>
              </a:rPr>
              <a:t>CC BY-NC-ND</a:t>
            </a:r>
            <a:endParaRPr lang="en-GB" sz="9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1CAC879-F2A1-4520-9994-32F6947A58F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"/>
              </a:ext>
            </a:extLst>
          </a:blip>
          <a:stretch>
            <a:fillRect/>
          </a:stretch>
        </p:blipFill>
        <p:spPr>
          <a:xfrm>
            <a:off x="1561268" y="1939524"/>
            <a:ext cx="5715000" cy="429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54910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D1D1210-3BD3-4C6E-AD1B-07BFB5ABD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81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4947F56-9DBB-4FF9-ABF2-5B7B3C7B5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161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6E21A4B-9996-44C9-AE8B-9B156A6CD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43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AA95A4F-6851-483E-8C86-31AA85F75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990A05-7EBF-4419-90FB-CDC3D0FAA5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5832" y="639097"/>
            <a:ext cx="2551471" cy="36860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3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Linear note example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3DF6054-03B3-44A4-8F99-DA05B6411E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892" t="8015" r="41748" b="7066"/>
          <a:stretch/>
        </p:blipFill>
        <p:spPr>
          <a:xfrm>
            <a:off x="382805" y="276802"/>
            <a:ext cx="5187451" cy="5991021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E67B80F-DC96-4AB3-BCAC-07B698F6F6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56978" y="4343400"/>
            <a:ext cx="2400300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D102C23A-5B68-4151-A35E-69055BD516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3989" cy="664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16C535E-8900-4C12-9B34-681C17AD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9144000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2E68BA-C165-438A-8D16-10EA13861F4C}"/>
              </a:ext>
            </a:extLst>
          </p:cNvPr>
          <p:cNvSpPr txBox="1"/>
          <p:nvPr/>
        </p:nvSpPr>
        <p:spPr>
          <a:xfrm>
            <a:off x="0" y="6519446"/>
            <a:ext cx="694401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http://www2.open.ac.uk/students/skillsforstudy/image-linear-notes.php </a:t>
            </a:r>
          </a:p>
        </p:txBody>
      </p:sp>
    </p:spTree>
    <p:extLst>
      <p:ext uri="{BB962C8B-B14F-4D97-AF65-F5344CB8AC3E}">
        <p14:creationId xmlns:p14="http://schemas.microsoft.com/office/powerpoint/2010/main" val="20653851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D1D1210-3BD3-4C6E-AD1B-07BFB5ABD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81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4947F56-9DBB-4FF9-ABF2-5B7B3C7B5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161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6E21A4B-9996-44C9-AE8B-9B156A6CD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43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AA95A4F-6851-483E-8C86-31AA85F75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381A56-8EB3-44FE-8F90-4F32A28BCC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5832" y="639097"/>
            <a:ext cx="2551471" cy="36860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300">
                <a:solidFill>
                  <a:schemeClr val="tx1">
                    <a:lumMod val="85000"/>
                    <a:lumOff val="15000"/>
                  </a:schemeClr>
                </a:solidFill>
              </a:rPr>
              <a:t>Flow chart note example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9050C7-68BF-46E8-85F8-DF52EB19CB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214" t="13366" r="44077" b="12934"/>
          <a:stretch/>
        </p:blipFill>
        <p:spPr>
          <a:xfrm>
            <a:off x="344387" y="373128"/>
            <a:ext cx="5399465" cy="5637048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E67B80F-DC96-4AB3-BCAC-07B698F6F6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56978" y="4343400"/>
            <a:ext cx="2400300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D102C23A-5B68-4151-A35E-69055BD516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3989" cy="664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16C535E-8900-4C12-9B34-681C17AD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9144000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35D4885-1B99-4F91-887E-9B26DC675ECD}"/>
              </a:ext>
            </a:extLst>
          </p:cNvPr>
          <p:cNvSpPr txBox="1"/>
          <p:nvPr/>
        </p:nvSpPr>
        <p:spPr>
          <a:xfrm>
            <a:off x="0" y="6519446"/>
            <a:ext cx="728462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http://www2.open.ac.uk/students/skillsforstudy/image-flow-chart-notes.php</a:t>
            </a:r>
          </a:p>
        </p:txBody>
      </p:sp>
    </p:spTree>
    <p:extLst>
      <p:ext uri="{BB962C8B-B14F-4D97-AF65-F5344CB8AC3E}">
        <p14:creationId xmlns:p14="http://schemas.microsoft.com/office/powerpoint/2010/main" val="24597697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865C8-4CE2-460B-8957-EE1B8EE542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Mind map example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E6FF49-ADBF-431D-9F8C-54A3D22BE0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500" t="28727" r="41650" b="22082"/>
          <a:stretch/>
        </p:blipFill>
        <p:spPr>
          <a:xfrm>
            <a:off x="822960" y="1920148"/>
            <a:ext cx="7652551" cy="424769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6B6DFAD-B0EC-4C5F-8764-5A13C4700E96}"/>
              </a:ext>
            </a:extLst>
          </p:cNvPr>
          <p:cNvSpPr txBox="1"/>
          <p:nvPr/>
        </p:nvSpPr>
        <p:spPr>
          <a:xfrm>
            <a:off x="0" y="6519446"/>
            <a:ext cx="67522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http://www2.open.ac.uk/students/skillsforstudy/image-mind-map.php</a:t>
            </a:r>
          </a:p>
        </p:txBody>
      </p:sp>
    </p:spTree>
    <p:extLst>
      <p:ext uri="{BB962C8B-B14F-4D97-AF65-F5344CB8AC3E}">
        <p14:creationId xmlns:p14="http://schemas.microsoft.com/office/powerpoint/2010/main" val="1419948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D1D1210-3BD3-4C6E-AD1B-07BFB5ABD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81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4947F56-9DBB-4FF9-ABF2-5B7B3C7B5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161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6E21A4B-9996-44C9-AE8B-9B156A6CD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43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AA95A4F-6851-483E-8C86-31AA85F75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0E278A-9F29-4D53-AD94-53174B4ABA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5832" y="639097"/>
            <a:ext cx="2551471" cy="36860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300">
                <a:solidFill>
                  <a:schemeClr val="tx1">
                    <a:lumMod val="85000"/>
                    <a:lumOff val="15000"/>
                  </a:schemeClr>
                </a:solidFill>
              </a:rPr>
              <a:t>Systems map example</a:t>
            </a:r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F1BA0DE8-5228-42AA-A3E1-A84B1CE50E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9000" t="35458" r="49029" b="13797"/>
          <a:stretch/>
        </p:blipFill>
        <p:spPr>
          <a:xfrm>
            <a:off x="239765" y="1243991"/>
            <a:ext cx="5715858" cy="3887294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E67B80F-DC96-4AB3-BCAC-07B698F6F6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56978" y="4343400"/>
            <a:ext cx="2400300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ectangle 19">
            <a:extLst>
              <a:ext uri="{FF2B5EF4-FFF2-40B4-BE49-F238E27FC236}">
                <a16:creationId xmlns:a16="http://schemas.microsoft.com/office/drawing/2014/main" id="{D102C23A-5B68-4151-A35E-69055BD516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3989" cy="664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16C535E-8900-4C12-9B34-681C17AD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9144000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1811604-0724-4786-B507-0A31572F9C81}"/>
              </a:ext>
            </a:extLst>
          </p:cNvPr>
          <p:cNvSpPr txBox="1"/>
          <p:nvPr/>
        </p:nvSpPr>
        <p:spPr>
          <a:xfrm>
            <a:off x="0" y="6519446"/>
            <a:ext cx="695209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http:// www2.open.ac.uk/students/skillsforstudy/image-system-map.php</a:t>
            </a:r>
          </a:p>
        </p:txBody>
      </p:sp>
    </p:spTree>
    <p:extLst>
      <p:ext uri="{BB962C8B-B14F-4D97-AF65-F5344CB8AC3E}">
        <p14:creationId xmlns:p14="http://schemas.microsoft.com/office/powerpoint/2010/main" val="8768588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594D6-2CD2-45D0-BB07-3ACED9E80F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Index cards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07809B-175D-407A-BD3B-57E67B90222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291" t="8877" r="51262" b="53324"/>
          <a:stretch/>
        </p:blipFill>
        <p:spPr>
          <a:xfrm>
            <a:off x="782267" y="2004157"/>
            <a:ext cx="3812593" cy="2849686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0F43D55-0E73-4DCC-B0AA-BC01DE075B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0732" t="57820" r="50680" b="4823"/>
          <a:stretch/>
        </p:blipFill>
        <p:spPr>
          <a:xfrm>
            <a:off x="4919471" y="3143590"/>
            <a:ext cx="3877057" cy="28496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5E0F6A0-4EA2-4FFF-81CC-6946D51E9E50}"/>
              </a:ext>
            </a:extLst>
          </p:cNvPr>
          <p:cNvSpPr txBox="1"/>
          <p:nvPr/>
        </p:nvSpPr>
        <p:spPr>
          <a:xfrm>
            <a:off x="0" y="6519446"/>
            <a:ext cx="627986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http://www2.open.ac.uk/students/skillsforstudy/index-cards.php</a:t>
            </a:r>
          </a:p>
        </p:txBody>
      </p:sp>
    </p:spTree>
    <p:extLst>
      <p:ext uri="{BB962C8B-B14F-4D97-AF65-F5344CB8AC3E}">
        <p14:creationId xmlns:p14="http://schemas.microsoft.com/office/powerpoint/2010/main" val="20730157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D1D1210-3BD3-4C6E-AD1B-07BFB5ABD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81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4947F56-9DBB-4FF9-ABF2-5B7B3C7B5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161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6E21A4B-9996-44C9-AE8B-9B156A6CD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43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AA95A4F-6851-483E-8C86-31AA85F75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CD05C4-DCAF-4E9B-8F6E-9A6F618029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5832" y="639097"/>
            <a:ext cx="2551471" cy="36860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300">
                <a:solidFill>
                  <a:schemeClr val="tx1">
                    <a:lumMod val="85000"/>
                    <a:lumOff val="15000"/>
                  </a:schemeClr>
                </a:solidFill>
              </a:rPr>
              <a:t>Tabular example</a:t>
            </a:r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22C203B0-D2A7-44ED-9CDE-CCAE6CE6F5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8500" t="10431" r="44660" b="9483"/>
          <a:stretch/>
        </p:blipFill>
        <p:spPr>
          <a:xfrm>
            <a:off x="249857" y="431457"/>
            <a:ext cx="5662226" cy="5445647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E67B80F-DC96-4AB3-BCAC-07B698F6F6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56978" y="4343400"/>
            <a:ext cx="2400300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ectangle 19">
            <a:extLst>
              <a:ext uri="{FF2B5EF4-FFF2-40B4-BE49-F238E27FC236}">
                <a16:creationId xmlns:a16="http://schemas.microsoft.com/office/drawing/2014/main" id="{D102C23A-5B68-4151-A35E-69055BD516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3989" cy="664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16C535E-8900-4C12-9B34-681C17AD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9144000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4EAAC70-DA24-44E8-91A8-CC288EDE4ADC}"/>
              </a:ext>
            </a:extLst>
          </p:cNvPr>
          <p:cNvSpPr txBox="1"/>
          <p:nvPr/>
        </p:nvSpPr>
        <p:spPr>
          <a:xfrm>
            <a:off x="0" y="6519446"/>
            <a:ext cx="689592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http://www2.open.ac.uk/students/skillsforstudy/image-crime-notes.php</a:t>
            </a:r>
          </a:p>
        </p:txBody>
      </p:sp>
    </p:spTree>
    <p:extLst>
      <p:ext uri="{BB962C8B-B14F-4D97-AF65-F5344CB8AC3E}">
        <p14:creationId xmlns:p14="http://schemas.microsoft.com/office/powerpoint/2010/main" val="24490330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4F86E4-A5B0-4504-B5E1-F960DE4B30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– using tabular notetaking</a:t>
            </a:r>
          </a:p>
        </p:txBody>
      </p:sp>
      <p:pic>
        <p:nvPicPr>
          <p:cNvPr id="4" name="Online Media 3" title="Nuclear Energy Explained: Risk or Opportunity">
            <a:hlinkClick r:id="" action="ppaction://media"/>
            <a:extLst>
              <a:ext uri="{FF2B5EF4-FFF2-40B4-BE49-F238E27FC236}">
                <a16:creationId xmlns:a16="http://schemas.microsoft.com/office/drawing/2014/main" id="{A227D759-0F50-4089-B944-070C36AB76CF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52336" y="1934240"/>
            <a:ext cx="7514424" cy="422686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9588A4E-C121-42CE-88D6-F7A5804F9977}"/>
              </a:ext>
            </a:extLst>
          </p:cNvPr>
          <p:cNvSpPr txBox="1"/>
          <p:nvPr/>
        </p:nvSpPr>
        <p:spPr>
          <a:xfrm>
            <a:off x="2155537" y="6463955"/>
            <a:ext cx="4832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https://www.youtube.com/watch?v=d7LO8lL4Ai4</a:t>
            </a:r>
          </a:p>
        </p:txBody>
      </p:sp>
    </p:spTree>
    <p:extLst>
      <p:ext uri="{BB962C8B-B14F-4D97-AF65-F5344CB8AC3E}">
        <p14:creationId xmlns:p14="http://schemas.microsoft.com/office/powerpoint/2010/main" val="30000784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7680A-4B07-448A-9FC6-26CB334635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Cornell note-taking example</a:t>
            </a:r>
          </a:p>
        </p:txBody>
      </p:sp>
      <p:pic>
        <p:nvPicPr>
          <p:cNvPr id="4" name="Online Media 3" title="Microsoft OneNote - Cornell Note taking for students">
            <a:hlinkClick r:id="" action="ppaction://media"/>
            <a:extLst>
              <a:ext uri="{FF2B5EF4-FFF2-40B4-BE49-F238E27FC236}">
                <a16:creationId xmlns:a16="http://schemas.microsoft.com/office/drawing/2014/main" id="{C7F64660-3A7F-40C2-9FDC-1E0A90CF32FD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51868" y="2046840"/>
            <a:ext cx="7240263" cy="40726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315CDF4-EFDE-430B-B42B-C208D183FB9E}"/>
              </a:ext>
            </a:extLst>
          </p:cNvPr>
          <p:cNvSpPr txBox="1"/>
          <p:nvPr/>
        </p:nvSpPr>
        <p:spPr>
          <a:xfrm>
            <a:off x="1890944" y="6457521"/>
            <a:ext cx="50599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https://www.youtube.com/watch?v=YUOuG4Py5wc</a:t>
            </a:r>
          </a:p>
        </p:txBody>
      </p:sp>
    </p:spTree>
    <p:extLst>
      <p:ext uri="{BB962C8B-B14F-4D97-AF65-F5344CB8AC3E}">
        <p14:creationId xmlns:p14="http://schemas.microsoft.com/office/powerpoint/2010/main" val="38241696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83674-7BEA-4312-A1AC-610EDE1FAA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– Cornell note-taking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0B7E7D-95B9-42AA-BEEB-9FA91A69D8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will watch an excerpt from the following video; take notes using the Cornell system</a:t>
            </a:r>
          </a:p>
          <a:p>
            <a:r>
              <a:rPr lang="en-GB" dirty="0"/>
              <a:t>Either on paper on electronically – we will compare at the end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https://www.bbc.co.uk/iplayer/episode/p099f5jj/greta-thunberg-a-year-to-change-the-world-series-1-episode-1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498750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OneNote</a:t>
            </a:r>
          </a:p>
        </p:txBody>
      </p:sp>
      <p:pic>
        <p:nvPicPr>
          <p:cNvPr id="4" name="JEJZbjcMkeU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06515" y="1859078"/>
            <a:ext cx="7729677" cy="434794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112607" y="6424551"/>
            <a:ext cx="48594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https://www.youtube.com/watch?v=JEJZbjcMkeU</a:t>
            </a:r>
          </a:p>
        </p:txBody>
      </p:sp>
    </p:spTree>
    <p:extLst>
      <p:ext uri="{BB962C8B-B14F-4D97-AF65-F5344CB8AC3E}">
        <p14:creationId xmlns:p14="http://schemas.microsoft.com/office/powerpoint/2010/main" val="4712093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D00AFC-C116-4286-9ECE-0074B82DED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conclusion…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40E47F-4C73-43E9-B35A-AA2471B666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good academic practice?</a:t>
            </a:r>
          </a:p>
          <a:p>
            <a:r>
              <a:rPr lang="en-GB" dirty="0"/>
              <a:t>How can you demonstrate this?</a:t>
            </a:r>
          </a:p>
          <a:p>
            <a:r>
              <a:rPr lang="en-GB" dirty="0"/>
              <a:t>What are good sources of information?</a:t>
            </a:r>
          </a:p>
          <a:p>
            <a:r>
              <a:rPr lang="en-GB" dirty="0"/>
              <a:t>Where can you find these?</a:t>
            </a:r>
          </a:p>
          <a:p>
            <a:r>
              <a:rPr lang="en-GB" dirty="0"/>
              <a:t>When do you need to note-take?</a:t>
            </a:r>
          </a:p>
          <a:p>
            <a:r>
              <a:rPr lang="en-GB" dirty="0"/>
              <a:t>How can you do this effectively?</a:t>
            </a:r>
          </a:p>
          <a:p>
            <a:r>
              <a:rPr lang="en-GB" dirty="0"/>
              <a:t>And what about referencing?</a:t>
            </a:r>
          </a:p>
        </p:txBody>
      </p:sp>
    </p:spTree>
    <p:extLst>
      <p:ext uri="{BB962C8B-B14F-4D97-AF65-F5344CB8AC3E}">
        <p14:creationId xmlns:p14="http://schemas.microsoft.com/office/powerpoint/2010/main" val="503687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0310A-BA77-4457-B972-DC526E0C0F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the 9</a:t>
            </a:r>
            <a:r>
              <a:rPr lang="en-GB" baseline="30000" dirty="0"/>
              <a:t>th</a:t>
            </a:r>
            <a:r>
              <a:rPr lang="en-GB" dirty="0"/>
              <a:t> November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AEB89F-E05E-463F-B9BE-BDB9EC2617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a group, you need to decide on the </a:t>
            </a:r>
            <a:r>
              <a:rPr lang="en-GB" b="1" dirty="0"/>
              <a:t>TOP 3</a:t>
            </a:r>
            <a:r>
              <a:rPr lang="en-GB" dirty="0"/>
              <a:t> issues related to sustainability in our World today.</a:t>
            </a:r>
          </a:p>
          <a:p>
            <a:r>
              <a:rPr lang="en-GB" dirty="0"/>
              <a:t>Be prepared to discuss this as a group at the beginning of our session</a:t>
            </a:r>
          </a:p>
          <a:p>
            <a:r>
              <a:rPr lang="en-GB" dirty="0"/>
              <a:t>WHAT are the top 3 issues and WHY.</a:t>
            </a:r>
          </a:p>
          <a:p>
            <a:r>
              <a:rPr lang="en-GB" dirty="0"/>
              <a:t>This will form a basis for that fortnight, and prepare for Topic 2.</a:t>
            </a:r>
          </a:p>
        </p:txBody>
      </p:sp>
    </p:spTree>
    <p:extLst>
      <p:ext uri="{BB962C8B-B14F-4D97-AF65-F5344CB8AC3E}">
        <p14:creationId xmlns:p14="http://schemas.microsoft.com/office/powerpoint/2010/main" val="7789474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AFD5D-0611-4243-BFE3-D3BAE6232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E240AE-F24E-4F7E-983C-B0CAA1C02D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Open University (2018) Skills for OU study: Note-taking techniques (</a:t>
            </a:r>
            <a:r>
              <a:rPr lang="en-GB" dirty="0">
                <a:hlinkClick r:id="rId2"/>
              </a:rPr>
              <a:t>http://www2.open.ac.uk/students/skillsforstudy/notetaking-techniques.php</a:t>
            </a:r>
            <a:r>
              <a:rPr lang="en-GB" dirty="0"/>
              <a:t>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3616780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514949"/>
      </a:dk2>
      <a:lt2>
        <a:srgbClr val="E1E1DB"/>
      </a:lt2>
      <a:accent1>
        <a:srgbClr val="9DBFBE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00FF"/>
      </a:hlink>
      <a:folHlink>
        <a:srgbClr val="800080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243AF7DC-D15B-41C0-AE81-23980D1B9FC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297</TotalTime>
  <Words>512</Words>
  <Application>Microsoft Office PowerPoint</Application>
  <PresentationFormat>On-screen Show (4:3)</PresentationFormat>
  <Paragraphs>65</Paragraphs>
  <Slides>20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Calibri</vt:lpstr>
      <vt:lpstr>Calibri Light</vt:lpstr>
      <vt:lpstr>Retrospect</vt:lpstr>
      <vt:lpstr>The Modern World</vt:lpstr>
      <vt:lpstr>Outline for today</vt:lpstr>
      <vt:lpstr>Why is note-taking important?</vt:lpstr>
      <vt:lpstr>How note-taking can help</vt:lpstr>
      <vt:lpstr>When does note-taking apply?</vt:lpstr>
      <vt:lpstr>Taking notes from speech</vt:lpstr>
      <vt:lpstr>Writing or drawing notes</vt:lpstr>
      <vt:lpstr>Linear note example</vt:lpstr>
      <vt:lpstr>Flow chart note example</vt:lpstr>
      <vt:lpstr>Mind map example</vt:lpstr>
      <vt:lpstr>Systems map example</vt:lpstr>
      <vt:lpstr>Index cards</vt:lpstr>
      <vt:lpstr>Tabular example</vt:lpstr>
      <vt:lpstr>Exercise – using tabular notetaking</vt:lpstr>
      <vt:lpstr>Cornell note-taking example</vt:lpstr>
      <vt:lpstr>Exercise – Cornell note-taking</vt:lpstr>
      <vt:lpstr>OneNote</vt:lpstr>
      <vt:lpstr>In conclusion…</vt:lpstr>
      <vt:lpstr>For the 9th November</vt:lpstr>
      <vt:lpstr>Useful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Modern World</dc:title>
  <dc:creator>Owner</dc:creator>
  <cp:lastModifiedBy>Lara Hopkinson</cp:lastModifiedBy>
  <cp:revision>9</cp:revision>
  <dcterms:created xsi:type="dcterms:W3CDTF">2018-10-19T10:35:15Z</dcterms:created>
  <dcterms:modified xsi:type="dcterms:W3CDTF">2021-10-22T11:23:46Z</dcterms:modified>
</cp:coreProperties>
</file>