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7"/>
  </p:notesMasterIdLst>
  <p:sldIdLst>
    <p:sldId id="257" r:id="rId6"/>
    <p:sldId id="324" r:id="rId7"/>
    <p:sldId id="325" r:id="rId8"/>
    <p:sldId id="329" r:id="rId9"/>
    <p:sldId id="326" r:id="rId10"/>
    <p:sldId id="327" r:id="rId11"/>
    <p:sldId id="328" r:id="rId12"/>
    <p:sldId id="555" r:id="rId13"/>
    <p:sldId id="564" r:id="rId14"/>
    <p:sldId id="330" r:id="rId15"/>
    <p:sldId id="331" r:id="rId16"/>
    <p:sldId id="332" r:id="rId17"/>
    <p:sldId id="672" r:id="rId18"/>
    <p:sldId id="568" r:id="rId19"/>
    <p:sldId id="293" r:id="rId20"/>
    <p:sldId id="309" r:id="rId21"/>
    <p:sldId id="569" r:id="rId22"/>
    <p:sldId id="570" r:id="rId23"/>
    <p:sldId id="571" r:id="rId24"/>
    <p:sldId id="572" r:id="rId25"/>
    <p:sldId id="573" r:id="rId26"/>
    <p:sldId id="574" r:id="rId27"/>
    <p:sldId id="575" r:id="rId28"/>
    <p:sldId id="576" r:id="rId29"/>
    <p:sldId id="577" r:id="rId30"/>
    <p:sldId id="578" r:id="rId31"/>
    <p:sldId id="579" r:id="rId32"/>
    <p:sldId id="580" r:id="rId33"/>
    <p:sldId id="581" r:id="rId34"/>
    <p:sldId id="303" r:id="rId35"/>
    <p:sldId id="58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F21029-184B-4302-8DA9-133F81C2A5BF}"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59F41996-82C7-4E19-8B96-80EDAA1BB93C}">
      <dgm:prSet/>
      <dgm:spPr/>
      <dgm:t>
        <a:bodyPr/>
        <a:lstStyle/>
        <a:p>
          <a:r>
            <a:rPr lang="en-US" dirty="0"/>
            <a:t>Utilitarianism’s Measurement Problems </a:t>
          </a:r>
        </a:p>
      </dgm:t>
    </dgm:pt>
    <dgm:pt modelId="{A14AE17C-22E1-41B3-90C8-6AFDB818C22D}" type="parTrans" cxnId="{0D91D99D-FBAE-47E6-A6E5-C45CAD152C7F}">
      <dgm:prSet/>
      <dgm:spPr/>
      <dgm:t>
        <a:bodyPr/>
        <a:lstStyle/>
        <a:p>
          <a:endParaRPr lang="en-US"/>
        </a:p>
      </dgm:t>
    </dgm:pt>
    <dgm:pt modelId="{2C4D7C8F-F498-4FAB-9E3B-935FE1962E54}" type="sibTrans" cxnId="{0D91D99D-FBAE-47E6-A6E5-C45CAD152C7F}">
      <dgm:prSet/>
      <dgm:spPr/>
      <dgm:t>
        <a:bodyPr/>
        <a:lstStyle/>
        <a:p>
          <a:endParaRPr lang="en-US"/>
        </a:p>
      </dgm:t>
    </dgm:pt>
    <dgm:pt modelId="{AE7A9D10-1B0B-4986-869E-0283EF0234BE}">
      <dgm:prSet/>
      <dgm:spPr/>
      <dgm:t>
        <a:bodyPr/>
        <a:lstStyle/>
        <a:p>
          <a:r>
            <a:rPr lang="en-US"/>
            <a:t>Some of utilitarianism’s measurement problems</a:t>
          </a:r>
        </a:p>
      </dgm:t>
    </dgm:pt>
    <dgm:pt modelId="{EADC5841-1E54-4FB8-A36B-DC2638317350}" type="parTrans" cxnId="{632B365A-FECB-4B56-83E6-6D4CBE91A54D}">
      <dgm:prSet/>
      <dgm:spPr/>
      <dgm:t>
        <a:bodyPr/>
        <a:lstStyle/>
        <a:p>
          <a:endParaRPr lang="en-US"/>
        </a:p>
      </dgm:t>
    </dgm:pt>
    <dgm:pt modelId="{5A9F659D-6406-48B7-A842-59A58C47E559}" type="sibTrans" cxnId="{632B365A-FECB-4B56-83E6-6D4CBE91A54D}">
      <dgm:prSet/>
      <dgm:spPr/>
      <dgm:t>
        <a:bodyPr/>
        <a:lstStyle/>
        <a:p>
          <a:endParaRPr lang="en-US"/>
        </a:p>
      </dgm:t>
    </dgm:pt>
    <dgm:pt modelId="{02C539B3-9DCE-45C9-95D2-0D32617647EB}">
      <dgm:prSet/>
      <dgm:spPr/>
      <dgm:t>
        <a:bodyPr/>
        <a:lstStyle/>
        <a:p>
          <a:r>
            <a:rPr lang="en-US"/>
            <a:t>Utility is subjective and comparisons are difficult.</a:t>
          </a:r>
        </a:p>
      </dgm:t>
    </dgm:pt>
    <dgm:pt modelId="{9EB3843B-9E9D-4A13-9D43-A1C577890295}" type="parTrans" cxnId="{8996C896-A9E4-407A-B2EF-14A8EB68ADFB}">
      <dgm:prSet/>
      <dgm:spPr/>
      <dgm:t>
        <a:bodyPr/>
        <a:lstStyle/>
        <a:p>
          <a:endParaRPr lang="en-US"/>
        </a:p>
      </dgm:t>
    </dgm:pt>
    <dgm:pt modelId="{8372CBF1-5098-4D41-BD6B-F49E02779D5E}" type="sibTrans" cxnId="{8996C896-A9E4-407A-B2EF-14A8EB68ADFB}">
      <dgm:prSet/>
      <dgm:spPr/>
      <dgm:t>
        <a:bodyPr/>
        <a:lstStyle/>
        <a:p>
          <a:endParaRPr lang="en-US"/>
        </a:p>
      </dgm:t>
    </dgm:pt>
    <dgm:pt modelId="{09B29366-0D7C-457B-A073-F453A3FBF1E4}">
      <dgm:prSet/>
      <dgm:spPr/>
      <dgm:t>
        <a:bodyPr/>
        <a:lstStyle/>
        <a:p>
          <a:r>
            <a:rPr lang="en-US"/>
            <a:t>Some benefits and costs seem impossible to measure.</a:t>
          </a:r>
        </a:p>
      </dgm:t>
    </dgm:pt>
    <dgm:pt modelId="{18D488B1-1B55-4256-8863-29E328E6D36E}" type="parTrans" cxnId="{B0BA04B9-35B9-42EA-85E5-880ECEF4EBBB}">
      <dgm:prSet/>
      <dgm:spPr/>
      <dgm:t>
        <a:bodyPr/>
        <a:lstStyle/>
        <a:p>
          <a:endParaRPr lang="en-US"/>
        </a:p>
      </dgm:t>
    </dgm:pt>
    <dgm:pt modelId="{89D2DB89-49A8-410B-8206-55ADCEB0426D}" type="sibTrans" cxnId="{B0BA04B9-35B9-42EA-85E5-880ECEF4EBBB}">
      <dgm:prSet/>
      <dgm:spPr/>
      <dgm:t>
        <a:bodyPr/>
        <a:lstStyle/>
        <a:p>
          <a:endParaRPr lang="en-US"/>
        </a:p>
      </dgm:t>
    </dgm:pt>
    <dgm:pt modelId="{917AD96D-2B3A-42F1-BD7C-BFF15A64D34F}">
      <dgm:prSet/>
      <dgm:spPr/>
      <dgm:t>
        <a:bodyPr/>
        <a:lstStyle/>
        <a:p>
          <a:r>
            <a:rPr lang="en-US"/>
            <a:t>Benefits and costs are unclear.</a:t>
          </a:r>
        </a:p>
      </dgm:t>
    </dgm:pt>
    <dgm:pt modelId="{BA9E70F2-46B4-4752-AAC9-6CE961F4EEAC}" type="parTrans" cxnId="{3858CD34-753C-43B0-93D7-24C09A6DEC71}">
      <dgm:prSet/>
      <dgm:spPr/>
      <dgm:t>
        <a:bodyPr/>
        <a:lstStyle/>
        <a:p>
          <a:endParaRPr lang="en-US"/>
        </a:p>
      </dgm:t>
    </dgm:pt>
    <dgm:pt modelId="{82B0BD58-EB86-4A17-A199-90C1D000C359}" type="sibTrans" cxnId="{3858CD34-753C-43B0-93D7-24C09A6DEC71}">
      <dgm:prSet/>
      <dgm:spPr/>
      <dgm:t>
        <a:bodyPr/>
        <a:lstStyle/>
        <a:p>
          <a:endParaRPr lang="en-US"/>
        </a:p>
      </dgm:t>
    </dgm:pt>
    <dgm:pt modelId="{5C92B0C0-66CD-4262-8877-F9665A1440A8}">
      <dgm:prSet/>
      <dgm:spPr/>
      <dgm:t>
        <a:bodyPr/>
        <a:lstStyle/>
        <a:p>
          <a:r>
            <a:rPr lang="en-US"/>
            <a:t>It assumes that all goods are commensurable.</a:t>
          </a:r>
        </a:p>
      </dgm:t>
    </dgm:pt>
    <dgm:pt modelId="{480120C4-9267-44D1-A884-F2CA6CB9B242}" type="parTrans" cxnId="{2172B4EE-4335-45B4-9321-547AD7D5B4AF}">
      <dgm:prSet/>
      <dgm:spPr/>
      <dgm:t>
        <a:bodyPr/>
        <a:lstStyle/>
        <a:p>
          <a:endParaRPr lang="en-US"/>
        </a:p>
      </dgm:t>
    </dgm:pt>
    <dgm:pt modelId="{0F2B2B93-EF62-4014-8726-4ABA490372B9}" type="sibTrans" cxnId="{2172B4EE-4335-45B4-9321-547AD7D5B4AF}">
      <dgm:prSet/>
      <dgm:spPr/>
      <dgm:t>
        <a:bodyPr/>
        <a:lstStyle/>
        <a:p>
          <a:endParaRPr lang="en-US"/>
        </a:p>
      </dgm:t>
    </dgm:pt>
    <dgm:pt modelId="{C4A90B3D-7F5E-4743-9BCF-D14DD815BA00}">
      <dgm:prSet/>
      <dgm:spPr/>
      <dgm:t>
        <a:bodyPr/>
        <a:lstStyle/>
        <a:p>
          <a:r>
            <a:rPr lang="en-US" dirty="0"/>
            <a:t>Utilitarian Replies to Measurement Objections </a:t>
          </a:r>
        </a:p>
      </dgm:t>
    </dgm:pt>
    <dgm:pt modelId="{05051353-2EBE-4224-8CE3-180B2998145D}" type="parTrans" cxnId="{7C9D5EF0-CF32-4D94-BB95-2125E2D9F42D}">
      <dgm:prSet/>
      <dgm:spPr/>
      <dgm:t>
        <a:bodyPr/>
        <a:lstStyle/>
        <a:p>
          <a:endParaRPr lang="en-US"/>
        </a:p>
      </dgm:t>
    </dgm:pt>
    <dgm:pt modelId="{2E3687E0-D760-4166-9128-C923883F448C}" type="sibTrans" cxnId="{7C9D5EF0-CF32-4D94-BB95-2125E2D9F42D}">
      <dgm:prSet/>
      <dgm:spPr/>
      <dgm:t>
        <a:bodyPr/>
        <a:lstStyle/>
        <a:p>
          <a:endParaRPr lang="en-US"/>
        </a:p>
      </dgm:t>
    </dgm:pt>
    <dgm:pt modelId="{6AA34EDF-F42D-44AE-9B2F-E2CA2F7E9FC1}">
      <dgm:prSet/>
      <dgm:spPr/>
      <dgm:t>
        <a:bodyPr/>
        <a:lstStyle/>
        <a:p>
          <a:r>
            <a:rPr lang="en-US"/>
            <a:t>Utilitarian justifies its decision-making process by claiming it:</a:t>
          </a:r>
        </a:p>
      </dgm:t>
    </dgm:pt>
    <dgm:pt modelId="{C82F7A70-B08A-469D-9C2C-355064064D7A}" type="parTrans" cxnId="{F2CE5ADE-9C9D-4BF9-A504-116E020BA335}">
      <dgm:prSet/>
      <dgm:spPr/>
      <dgm:t>
        <a:bodyPr/>
        <a:lstStyle/>
        <a:p>
          <a:endParaRPr lang="en-US"/>
        </a:p>
      </dgm:t>
    </dgm:pt>
    <dgm:pt modelId="{05DEB75B-C285-40B7-9E39-07594FA440F4}" type="sibTrans" cxnId="{F2CE5ADE-9C9D-4BF9-A504-116E020BA335}">
      <dgm:prSet/>
      <dgm:spPr/>
      <dgm:t>
        <a:bodyPr/>
        <a:lstStyle/>
        <a:p>
          <a:endParaRPr lang="en-US"/>
        </a:p>
      </dgm:t>
    </dgm:pt>
    <dgm:pt modelId="{13EA3D2E-9A0A-495D-B26B-E22565FF5D78}">
      <dgm:prSet/>
      <dgm:spPr/>
      <dgm:t>
        <a:bodyPr/>
        <a:lstStyle/>
        <a:p>
          <a:r>
            <a:rPr lang="en-US"/>
            <a:t>Focuses on moral estimates, not absolutes.</a:t>
          </a:r>
        </a:p>
      </dgm:t>
    </dgm:pt>
    <dgm:pt modelId="{78E7C15C-279F-41FF-81DA-DA4114C31191}" type="parTrans" cxnId="{20D5E68D-CE39-49A5-90E2-0DDD4098DFB1}">
      <dgm:prSet/>
      <dgm:spPr/>
      <dgm:t>
        <a:bodyPr/>
        <a:lstStyle/>
        <a:p>
          <a:endParaRPr lang="en-US"/>
        </a:p>
      </dgm:t>
    </dgm:pt>
    <dgm:pt modelId="{E85CE2AC-EB58-4F34-856D-23B000B6DAA1}" type="sibTrans" cxnId="{20D5E68D-CE39-49A5-90E2-0DDD4098DFB1}">
      <dgm:prSet/>
      <dgm:spPr/>
      <dgm:t>
        <a:bodyPr/>
        <a:lstStyle/>
        <a:p>
          <a:endParaRPr lang="en-US"/>
        </a:p>
      </dgm:t>
    </dgm:pt>
    <dgm:pt modelId="{31B02F99-F73C-4273-A99A-853C9EB3821C}">
      <dgm:prSet/>
      <dgm:spPr/>
      <dgm:t>
        <a:bodyPr/>
        <a:lstStyle/>
        <a:p>
          <a:r>
            <a:rPr lang="en-US"/>
            <a:t>Appeals to intrinsic and instrumental goods.</a:t>
          </a:r>
        </a:p>
      </dgm:t>
    </dgm:pt>
    <dgm:pt modelId="{3513ED77-6E7E-4051-9318-4D6566FBC7A9}" type="parTrans" cxnId="{EB3511E6-FCAD-4A1E-9082-61935B8BEE92}">
      <dgm:prSet/>
      <dgm:spPr/>
      <dgm:t>
        <a:bodyPr/>
        <a:lstStyle/>
        <a:p>
          <a:endParaRPr lang="en-US"/>
        </a:p>
      </dgm:t>
    </dgm:pt>
    <dgm:pt modelId="{E62B10CA-17CE-4CB5-B0EB-CFA22A2B3842}" type="sibTrans" cxnId="{EB3511E6-FCAD-4A1E-9082-61935B8BEE92}">
      <dgm:prSet/>
      <dgm:spPr/>
      <dgm:t>
        <a:bodyPr/>
        <a:lstStyle/>
        <a:p>
          <a:endParaRPr lang="en-US"/>
        </a:p>
      </dgm:t>
    </dgm:pt>
    <dgm:pt modelId="{348B0225-9063-4E01-B52A-84EE23780664}">
      <dgm:prSet/>
      <dgm:spPr/>
      <dgm:t>
        <a:bodyPr/>
        <a:lstStyle/>
        <a:p>
          <a:r>
            <a:rPr lang="en-US"/>
            <a:t>Distinguishes between wants and needs.</a:t>
          </a:r>
        </a:p>
      </dgm:t>
    </dgm:pt>
    <dgm:pt modelId="{F202A740-69AE-4BAA-838C-15EEC11823FD}" type="parTrans" cxnId="{EEDE6FC3-9A2A-49AD-B120-5474111576CF}">
      <dgm:prSet/>
      <dgm:spPr/>
      <dgm:t>
        <a:bodyPr/>
        <a:lstStyle/>
        <a:p>
          <a:endParaRPr lang="en-US"/>
        </a:p>
      </dgm:t>
    </dgm:pt>
    <dgm:pt modelId="{D3CB935C-70A4-48D8-84AD-823445ACDB3D}" type="sibTrans" cxnId="{EEDE6FC3-9A2A-49AD-B120-5474111576CF}">
      <dgm:prSet/>
      <dgm:spPr/>
      <dgm:t>
        <a:bodyPr/>
        <a:lstStyle/>
        <a:p>
          <a:endParaRPr lang="en-US"/>
        </a:p>
      </dgm:t>
    </dgm:pt>
    <dgm:pt modelId="{E88D1591-A292-4F25-B69C-1549E00A3CB2}">
      <dgm:prSet/>
      <dgm:spPr/>
      <dgm:t>
        <a:bodyPr/>
        <a:lstStyle/>
        <a:p>
          <a:r>
            <a:rPr lang="en-US"/>
            <a:t>Quantifies value in monetary terms.</a:t>
          </a:r>
        </a:p>
      </dgm:t>
    </dgm:pt>
    <dgm:pt modelId="{55C9F6EF-2AF1-4BC1-885F-DB56FC22A17E}" type="parTrans" cxnId="{A95B5E0E-8970-4628-925A-4E365198F6B4}">
      <dgm:prSet/>
      <dgm:spPr/>
      <dgm:t>
        <a:bodyPr/>
        <a:lstStyle/>
        <a:p>
          <a:endParaRPr lang="en-US"/>
        </a:p>
      </dgm:t>
    </dgm:pt>
    <dgm:pt modelId="{FA0D4D2C-A3F6-4EE0-8419-4DB918619075}" type="sibTrans" cxnId="{A95B5E0E-8970-4628-925A-4E365198F6B4}">
      <dgm:prSet/>
      <dgm:spPr/>
      <dgm:t>
        <a:bodyPr/>
        <a:lstStyle/>
        <a:p>
          <a:endParaRPr lang="en-US"/>
        </a:p>
      </dgm:t>
    </dgm:pt>
    <dgm:pt modelId="{483C7C75-3C62-4C65-8740-D078A5050CC5}" type="pres">
      <dgm:prSet presAssocID="{86F21029-184B-4302-8DA9-133F81C2A5BF}" presName="Name0" presStyleCnt="0">
        <dgm:presLayoutVars>
          <dgm:dir/>
          <dgm:animLvl val="lvl"/>
          <dgm:resizeHandles val="exact"/>
        </dgm:presLayoutVars>
      </dgm:prSet>
      <dgm:spPr/>
    </dgm:pt>
    <dgm:pt modelId="{9B55023F-1A4D-49BF-BB48-51454B59474F}" type="pres">
      <dgm:prSet presAssocID="{59F41996-82C7-4E19-8B96-80EDAA1BB93C}" presName="composite" presStyleCnt="0"/>
      <dgm:spPr/>
    </dgm:pt>
    <dgm:pt modelId="{FED6F8DC-B296-456B-8470-3DA048895F6D}" type="pres">
      <dgm:prSet presAssocID="{59F41996-82C7-4E19-8B96-80EDAA1BB93C}" presName="parTx" presStyleLbl="alignNode1" presStyleIdx="0" presStyleCnt="2">
        <dgm:presLayoutVars>
          <dgm:chMax val="0"/>
          <dgm:chPref val="0"/>
          <dgm:bulletEnabled val="1"/>
        </dgm:presLayoutVars>
      </dgm:prSet>
      <dgm:spPr/>
    </dgm:pt>
    <dgm:pt modelId="{28225CDE-0570-45B6-96B1-4E14E1E7D052}" type="pres">
      <dgm:prSet presAssocID="{59F41996-82C7-4E19-8B96-80EDAA1BB93C}" presName="desTx" presStyleLbl="alignAccFollowNode1" presStyleIdx="0" presStyleCnt="2">
        <dgm:presLayoutVars>
          <dgm:bulletEnabled val="1"/>
        </dgm:presLayoutVars>
      </dgm:prSet>
      <dgm:spPr/>
    </dgm:pt>
    <dgm:pt modelId="{2EB93B1C-9846-4155-8975-47835CAB56AC}" type="pres">
      <dgm:prSet presAssocID="{2C4D7C8F-F498-4FAB-9E3B-935FE1962E54}" presName="space" presStyleCnt="0"/>
      <dgm:spPr/>
    </dgm:pt>
    <dgm:pt modelId="{B28451DB-AE61-4FEC-A691-F86EB7759D3C}" type="pres">
      <dgm:prSet presAssocID="{C4A90B3D-7F5E-4743-9BCF-D14DD815BA00}" presName="composite" presStyleCnt="0"/>
      <dgm:spPr/>
    </dgm:pt>
    <dgm:pt modelId="{343A6F5E-8233-4210-9FF8-97874DE2FF48}" type="pres">
      <dgm:prSet presAssocID="{C4A90B3D-7F5E-4743-9BCF-D14DD815BA00}" presName="parTx" presStyleLbl="alignNode1" presStyleIdx="1" presStyleCnt="2">
        <dgm:presLayoutVars>
          <dgm:chMax val="0"/>
          <dgm:chPref val="0"/>
          <dgm:bulletEnabled val="1"/>
        </dgm:presLayoutVars>
      </dgm:prSet>
      <dgm:spPr/>
    </dgm:pt>
    <dgm:pt modelId="{97166848-8DFC-403E-A32C-0644C79E0219}" type="pres">
      <dgm:prSet presAssocID="{C4A90B3D-7F5E-4743-9BCF-D14DD815BA00}" presName="desTx" presStyleLbl="alignAccFollowNode1" presStyleIdx="1" presStyleCnt="2">
        <dgm:presLayoutVars>
          <dgm:bulletEnabled val="1"/>
        </dgm:presLayoutVars>
      </dgm:prSet>
      <dgm:spPr/>
    </dgm:pt>
  </dgm:ptLst>
  <dgm:cxnLst>
    <dgm:cxn modelId="{29233F0E-064C-4181-997F-7164ECDD1C8B}" type="presOf" srcId="{AE7A9D10-1B0B-4986-869E-0283EF0234BE}" destId="{28225CDE-0570-45B6-96B1-4E14E1E7D052}" srcOrd="0" destOrd="0" presId="urn:microsoft.com/office/officeart/2005/8/layout/hList1"/>
    <dgm:cxn modelId="{A95B5E0E-8970-4628-925A-4E365198F6B4}" srcId="{6AA34EDF-F42D-44AE-9B2F-E2CA2F7E9FC1}" destId="{E88D1591-A292-4F25-B69C-1549E00A3CB2}" srcOrd="3" destOrd="0" parTransId="{55C9F6EF-2AF1-4BC1-885F-DB56FC22A17E}" sibTransId="{FA0D4D2C-A3F6-4EE0-8419-4DB918619075}"/>
    <dgm:cxn modelId="{71B70B13-472D-467B-AA04-37F070376445}" type="presOf" srcId="{917AD96D-2B3A-42F1-BD7C-BFF15A64D34F}" destId="{28225CDE-0570-45B6-96B1-4E14E1E7D052}" srcOrd="0" destOrd="3" presId="urn:microsoft.com/office/officeart/2005/8/layout/hList1"/>
    <dgm:cxn modelId="{4C954024-169C-48F5-9972-EF295BABEAEE}" type="presOf" srcId="{5C92B0C0-66CD-4262-8877-F9665A1440A8}" destId="{28225CDE-0570-45B6-96B1-4E14E1E7D052}" srcOrd="0" destOrd="4" presId="urn:microsoft.com/office/officeart/2005/8/layout/hList1"/>
    <dgm:cxn modelId="{2756CA2E-E629-4911-A85C-E6E865625238}" type="presOf" srcId="{86F21029-184B-4302-8DA9-133F81C2A5BF}" destId="{483C7C75-3C62-4C65-8740-D078A5050CC5}" srcOrd="0" destOrd="0" presId="urn:microsoft.com/office/officeart/2005/8/layout/hList1"/>
    <dgm:cxn modelId="{3858CD34-753C-43B0-93D7-24C09A6DEC71}" srcId="{AE7A9D10-1B0B-4986-869E-0283EF0234BE}" destId="{917AD96D-2B3A-42F1-BD7C-BFF15A64D34F}" srcOrd="2" destOrd="0" parTransId="{BA9E70F2-46B4-4752-AAC9-6CE961F4EEAC}" sibTransId="{82B0BD58-EB86-4A17-A199-90C1D000C359}"/>
    <dgm:cxn modelId="{0931093A-C459-4F95-810D-77D7CF5DC0DF}" type="presOf" srcId="{348B0225-9063-4E01-B52A-84EE23780664}" destId="{97166848-8DFC-403E-A32C-0644C79E0219}" srcOrd="0" destOrd="3" presId="urn:microsoft.com/office/officeart/2005/8/layout/hList1"/>
    <dgm:cxn modelId="{6130C73B-1FF4-486C-ADCB-EB82903A1228}" type="presOf" srcId="{59F41996-82C7-4E19-8B96-80EDAA1BB93C}" destId="{FED6F8DC-B296-456B-8470-3DA048895F6D}" srcOrd="0" destOrd="0" presId="urn:microsoft.com/office/officeart/2005/8/layout/hList1"/>
    <dgm:cxn modelId="{60D4183E-FA20-4ADA-8D15-A8214B5AF700}" type="presOf" srcId="{02C539B3-9DCE-45C9-95D2-0D32617647EB}" destId="{28225CDE-0570-45B6-96B1-4E14E1E7D052}" srcOrd="0" destOrd="1" presId="urn:microsoft.com/office/officeart/2005/8/layout/hList1"/>
    <dgm:cxn modelId="{632B365A-FECB-4B56-83E6-6D4CBE91A54D}" srcId="{59F41996-82C7-4E19-8B96-80EDAA1BB93C}" destId="{AE7A9D10-1B0B-4986-869E-0283EF0234BE}" srcOrd="0" destOrd="0" parTransId="{EADC5841-1E54-4FB8-A36B-DC2638317350}" sibTransId="{5A9F659D-6406-48B7-A842-59A58C47E559}"/>
    <dgm:cxn modelId="{20D5E68D-CE39-49A5-90E2-0DDD4098DFB1}" srcId="{6AA34EDF-F42D-44AE-9B2F-E2CA2F7E9FC1}" destId="{13EA3D2E-9A0A-495D-B26B-E22565FF5D78}" srcOrd="0" destOrd="0" parTransId="{78E7C15C-279F-41FF-81DA-DA4114C31191}" sibTransId="{E85CE2AC-EB58-4F34-856D-23B000B6DAA1}"/>
    <dgm:cxn modelId="{8996C896-A9E4-407A-B2EF-14A8EB68ADFB}" srcId="{AE7A9D10-1B0B-4986-869E-0283EF0234BE}" destId="{02C539B3-9DCE-45C9-95D2-0D32617647EB}" srcOrd="0" destOrd="0" parTransId="{9EB3843B-9E9D-4A13-9D43-A1C577890295}" sibTransId="{8372CBF1-5098-4D41-BD6B-F49E02779D5E}"/>
    <dgm:cxn modelId="{0D91D99D-FBAE-47E6-A6E5-C45CAD152C7F}" srcId="{86F21029-184B-4302-8DA9-133F81C2A5BF}" destId="{59F41996-82C7-4E19-8B96-80EDAA1BB93C}" srcOrd="0" destOrd="0" parTransId="{A14AE17C-22E1-41B3-90C8-6AFDB818C22D}" sibTransId="{2C4D7C8F-F498-4FAB-9E3B-935FE1962E54}"/>
    <dgm:cxn modelId="{B0BA04B9-35B9-42EA-85E5-880ECEF4EBBB}" srcId="{AE7A9D10-1B0B-4986-869E-0283EF0234BE}" destId="{09B29366-0D7C-457B-A073-F453A3FBF1E4}" srcOrd="1" destOrd="0" parTransId="{18D488B1-1B55-4256-8863-29E328E6D36E}" sibTransId="{89D2DB89-49A8-410B-8206-55ADCEB0426D}"/>
    <dgm:cxn modelId="{29943BC3-0BB4-488C-BC3A-79D8D4381741}" type="presOf" srcId="{31B02F99-F73C-4273-A99A-853C9EB3821C}" destId="{97166848-8DFC-403E-A32C-0644C79E0219}" srcOrd="0" destOrd="2" presId="urn:microsoft.com/office/officeart/2005/8/layout/hList1"/>
    <dgm:cxn modelId="{EEDE6FC3-9A2A-49AD-B120-5474111576CF}" srcId="{6AA34EDF-F42D-44AE-9B2F-E2CA2F7E9FC1}" destId="{348B0225-9063-4E01-B52A-84EE23780664}" srcOrd="2" destOrd="0" parTransId="{F202A740-69AE-4BAA-838C-15EEC11823FD}" sibTransId="{D3CB935C-70A4-48D8-84AD-823445ACDB3D}"/>
    <dgm:cxn modelId="{42DFCBCA-494C-4FCB-A4A1-D7661485C76A}" type="presOf" srcId="{13EA3D2E-9A0A-495D-B26B-E22565FF5D78}" destId="{97166848-8DFC-403E-A32C-0644C79E0219}" srcOrd="0" destOrd="1" presId="urn:microsoft.com/office/officeart/2005/8/layout/hList1"/>
    <dgm:cxn modelId="{999DF0CA-F504-4B14-8739-E1870BBB6F2D}" type="presOf" srcId="{09B29366-0D7C-457B-A073-F453A3FBF1E4}" destId="{28225CDE-0570-45B6-96B1-4E14E1E7D052}" srcOrd="0" destOrd="2" presId="urn:microsoft.com/office/officeart/2005/8/layout/hList1"/>
    <dgm:cxn modelId="{47A6CBDA-DA3E-4405-84E1-332832DB6D52}" type="presOf" srcId="{E88D1591-A292-4F25-B69C-1549E00A3CB2}" destId="{97166848-8DFC-403E-A32C-0644C79E0219}" srcOrd="0" destOrd="4" presId="urn:microsoft.com/office/officeart/2005/8/layout/hList1"/>
    <dgm:cxn modelId="{F2CE5ADE-9C9D-4BF9-A504-116E020BA335}" srcId="{C4A90B3D-7F5E-4743-9BCF-D14DD815BA00}" destId="{6AA34EDF-F42D-44AE-9B2F-E2CA2F7E9FC1}" srcOrd="0" destOrd="0" parTransId="{C82F7A70-B08A-469D-9C2C-355064064D7A}" sibTransId="{05DEB75B-C285-40B7-9E39-07594FA440F4}"/>
    <dgm:cxn modelId="{EB3511E6-FCAD-4A1E-9082-61935B8BEE92}" srcId="{6AA34EDF-F42D-44AE-9B2F-E2CA2F7E9FC1}" destId="{31B02F99-F73C-4273-A99A-853C9EB3821C}" srcOrd="1" destOrd="0" parTransId="{3513ED77-6E7E-4051-9318-4D6566FBC7A9}" sibTransId="{E62B10CA-17CE-4CB5-B0EB-CFA22A2B3842}"/>
    <dgm:cxn modelId="{5E9960EC-D59F-4BEA-A699-68A30E014F49}" type="presOf" srcId="{C4A90B3D-7F5E-4743-9BCF-D14DD815BA00}" destId="{343A6F5E-8233-4210-9FF8-97874DE2FF48}" srcOrd="0" destOrd="0" presId="urn:microsoft.com/office/officeart/2005/8/layout/hList1"/>
    <dgm:cxn modelId="{B55260EE-7F89-40A0-8E3E-96B9D6A83727}" type="presOf" srcId="{6AA34EDF-F42D-44AE-9B2F-E2CA2F7E9FC1}" destId="{97166848-8DFC-403E-A32C-0644C79E0219}" srcOrd="0" destOrd="0" presId="urn:microsoft.com/office/officeart/2005/8/layout/hList1"/>
    <dgm:cxn modelId="{2172B4EE-4335-45B4-9321-547AD7D5B4AF}" srcId="{AE7A9D10-1B0B-4986-869E-0283EF0234BE}" destId="{5C92B0C0-66CD-4262-8877-F9665A1440A8}" srcOrd="3" destOrd="0" parTransId="{480120C4-9267-44D1-A884-F2CA6CB9B242}" sibTransId="{0F2B2B93-EF62-4014-8726-4ABA490372B9}"/>
    <dgm:cxn modelId="{7C9D5EF0-CF32-4D94-BB95-2125E2D9F42D}" srcId="{86F21029-184B-4302-8DA9-133F81C2A5BF}" destId="{C4A90B3D-7F5E-4743-9BCF-D14DD815BA00}" srcOrd="1" destOrd="0" parTransId="{05051353-2EBE-4224-8CE3-180B2998145D}" sibTransId="{2E3687E0-D760-4166-9128-C923883F448C}"/>
    <dgm:cxn modelId="{D31299D2-46E0-4D77-86A8-7D46DF31B1EB}" type="presParOf" srcId="{483C7C75-3C62-4C65-8740-D078A5050CC5}" destId="{9B55023F-1A4D-49BF-BB48-51454B59474F}" srcOrd="0" destOrd="0" presId="urn:microsoft.com/office/officeart/2005/8/layout/hList1"/>
    <dgm:cxn modelId="{2673C94A-ACAC-4E88-9F1A-D51D8F71B1CF}" type="presParOf" srcId="{9B55023F-1A4D-49BF-BB48-51454B59474F}" destId="{FED6F8DC-B296-456B-8470-3DA048895F6D}" srcOrd="0" destOrd="0" presId="urn:microsoft.com/office/officeart/2005/8/layout/hList1"/>
    <dgm:cxn modelId="{CEEB4E28-69B9-418F-9C05-CE6BD20E7EE5}" type="presParOf" srcId="{9B55023F-1A4D-49BF-BB48-51454B59474F}" destId="{28225CDE-0570-45B6-96B1-4E14E1E7D052}" srcOrd="1" destOrd="0" presId="urn:microsoft.com/office/officeart/2005/8/layout/hList1"/>
    <dgm:cxn modelId="{53116E7C-D610-4304-8CA5-2DB20D8D2FFF}" type="presParOf" srcId="{483C7C75-3C62-4C65-8740-D078A5050CC5}" destId="{2EB93B1C-9846-4155-8975-47835CAB56AC}" srcOrd="1" destOrd="0" presId="urn:microsoft.com/office/officeart/2005/8/layout/hList1"/>
    <dgm:cxn modelId="{155FBBFC-2A63-45A4-80FC-0B158CCFADC6}" type="presParOf" srcId="{483C7C75-3C62-4C65-8740-D078A5050CC5}" destId="{B28451DB-AE61-4FEC-A691-F86EB7759D3C}" srcOrd="2" destOrd="0" presId="urn:microsoft.com/office/officeart/2005/8/layout/hList1"/>
    <dgm:cxn modelId="{3C9402B5-0923-408F-9D3C-65FE8604F352}" type="presParOf" srcId="{B28451DB-AE61-4FEC-A691-F86EB7759D3C}" destId="{343A6F5E-8233-4210-9FF8-97874DE2FF48}" srcOrd="0" destOrd="0" presId="urn:microsoft.com/office/officeart/2005/8/layout/hList1"/>
    <dgm:cxn modelId="{37D9B6A9-C6EA-48A6-BC58-EB7A9929DD0C}" type="presParOf" srcId="{B28451DB-AE61-4FEC-A691-F86EB7759D3C}" destId="{97166848-8DFC-403E-A32C-0644C79E021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D6F8DC-B296-456B-8470-3DA048895F6D}">
      <dsp:nvSpPr>
        <dsp:cNvPr id="0" name=""/>
        <dsp:cNvSpPr/>
      </dsp:nvSpPr>
      <dsp:spPr>
        <a:xfrm>
          <a:off x="30" y="29298"/>
          <a:ext cx="2926905" cy="72469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Utilitarianism’s Measurement Problems </a:t>
          </a:r>
        </a:p>
      </dsp:txBody>
      <dsp:txXfrm>
        <a:off x="30" y="29298"/>
        <a:ext cx="2926905" cy="724690"/>
      </dsp:txXfrm>
    </dsp:sp>
    <dsp:sp modelId="{28225CDE-0570-45B6-96B1-4E14E1E7D052}">
      <dsp:nvSpPr>
        <dsp:cNvPr id="0" name=""/>
        <dsp:cNvSpPr/>
      </dsp:nvSpPr>
      <dsp:spPr>
        <a:xfrm>
          <a:off x="30" y="753989"/>
          <a:ext cx="2926905" cy="472139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a:t>Some of utilitarianism’s measurement problems</a:t>
          </a:r>
        </a:p>
        <a:p>
          <a:pPr marL="457200" lvl="2" indent="-228600" algn="l" defTabSz="889000">
            <a:lnSpc>
              <a:spcPct val="90000"/>
            </a:lnSpc>
            <a:spcBef>
              <a:spcPct val="0"/>
            </a:spcBef>
            <a:spcAft>
              <a:spcPct val="15000"/>
            </a:spcAft>
            <a:buChar char="•"/>
          </a:pPr>
          <a:r>
            <a:rPr lang="en-US" sz="2000" kern="1200"/>
            <a:t>Utility is subjective and comparisons are difficult.</a:t>
          </a:r>
        </a:p>
        <a:p>
          <a:pPr marL="457200" lvl="2" indent="-228600" algn="l" defTabSz="889000">
            <a:lnSpc>
              <a:spcPct val="90000"/>
            </a:lnSpc>
            <a:spcBef>
              <a:spcPct val="0"/>
            </a:spcBef>
            <a:spcAft>
              <a:spcPct val="15000"/>
            </a:spcAft>
            <a:buChar char="•"/>
          </a:pPr>
          <a:r>
            <a:rPr lang="en-US" sz="2000" kern="1200"/>
            <a:t>Some benefits and costs seem impossible to measure.</a:t>
          </a:r>
        </a:p>
        <a:p>
          <a:pPr marL="457200" lvl="2" indent="-228600" algn="l" defTabSz="889000">
            <a:lnSpc>
              <a:spcPct val="90000"/>
            </a:lnSpc>
            <a:spcBef>
              <a:spcPct val="0"/>
            </a:spcBef>
            <a:spcAft>
              <a:spcPct val="15000"/>
            </a:spcAft>
            <a:buChar char="•"/>
          </a:pPr>
          <a:r>
            <a:rPr lang="en-US" sz="2000" kern="1200"/>
            <a:t>Benefits and costs are unclear.</a:t>
          </a:r>
        </a:p>
        <a:p>
          <a:pPr marL="457200" lvl="2" indent="-228600" algn="l" defTabSz="889000">
            <a:lnSpc>
              <a:spcPct val="90000"/>
            </a:lnSpc>
            <a:spcBef>
              <a:spcPct val="0"/>
            </a:spcBef>
            <a:spcAft>
              <a:spcPct val="15000"/>
            </a:spcAft>
            <a:buChar char="•"/>
          </a:pPr>
          <a:r>
            <a:rPr lang="en-US" sz="2000" kern="1200"/>
            <a:t>It assumes that all goods are commensurable.</a:t>
          </a:r>
        </a:p>
      </dsp:txBody>
      <dsp:txXfrm>
        <a:off x="30" y="753989"/>
        <a:ext cx="2926905" cy="4721399"/>
      </dsp:txXfrm>
    </dsp:sp>
    <dsp:sp modelId="{343A6F5E-8233-4210-9FF8-97874DE2FF48}">
      <dsp:nvSpPr>
        <dsp:cNvPr id="0" name=""/>
        <dsp:cNvSpPr/>
      </dsp:nvSpPr>
      <dsp:spPr>
        <a:xfrm>
          <a:off x="3336703" y="29298"/>
          <a:ext cx="2926905" cy="72469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Utilitarian Replies to Measurement Objections </a:t>
          </a:r>
        </a:p>
      </dsp:txBody>
      <dsp:txXfrm>
        <a:off x="3336703" y="29298"/>
        <a:ext cx="2926905" cy="724690"/>
      </dsp:txXfrm>
    </dsp:sp>
    <dsp:sp modelId="{97166848-8DFC-403E-A32C-0644C79E0219}">
      <dsp:nvSpPr>
        <dsp:cNvPr id="0" name=""/>
        <dsp:cNvSpPr/>
      </dsp:nvSpPr>
      <dsp:spPr>
        <a:xfrm>
          <a:off x="3336703" y="753989"/>
          <a:ext cx="2926905" cy="4721399"/>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a:t>Utilitarian justifies its decision-making process by claiming it:</a:t>
          </a:r>
        </a:p>
        <a:p>
          <a:pPr marL="457200" lvl="2" indent="-228600" algn="l" defTabSz="889000">
            <a:lnSpc>
              <a:spcPct val="90000"/>
            </a:lnSpc>
            <a:spcBef>
              <a:spcPct val="0"/>
            </a:spcBef>
            <a:spcAft>
              <a:spcPct val="15000"/>
            </a:spcAft>
            <a:buChar char="•"/>
          </a:pPr>
          <a:r>
            <a:rPr lang="en-US" sz="2000" kern="1200"/>
            <a:t>Focuses on moral estimates, not absolutes.</a:t>
          </a:r>
        </a:p>
        <a:p>
          <a:pPr marL="457200" lvl="2" indent="-228600" algn="l" defTabSz="889000">
            <a:lnSpc>
              <a:spcPct val="90000"/>
            </a:lnSpc>
            <a:spcBef>
              <a:spcPct val="0"/>
            </a:spcBef>
            <a:spcAft>
              <a:spcPct val="15000"/>
            </a:spcAft>
            <a:buChar char="•"/>
          </a:pPr>
          <a:r>
            <a:rPr lang="en-US" sz="2000" kern="1200"/>
            <a:t>Appeals to intrinsic and instrumental goods.</a:t>
          </a:r>
        </a:p>
        <a:p>
          <a:pPr marL="457200" lvl="2" indent="-228600" algn="l" defTabSz="889000">
            <a:lnSpc>
              <a:spcPct val="90000"/>
            </a:lnSpc>
            <a:spcBef>
              <a:spcPct val="0"/>
            </a:spcBef>
            <a:spcAft>
              <a:spcPct val="15000"/>
            </a:spcAft>
            <a:buChar char="•"/>
          </a:pPr>
          <a:r>
            <a:rPr lang="en-US" sz="2000" kern="1200"/>
            <a:t>Distinguishes between wants and needs.</a:t>
          </a:r>
        </a:p>
        <a:p>
          <a:pPr marL="457200" lvl="2" indent="-228600" algn="l" defTabSz="889000">
            <a:lnSpc>
              <a:spcPct val="90000"/>
            </a:lnSpc>
            <a:spcBef>
              <a:spcPct val="0"/>
            </a:spcBef>
            <a:spcAft>
              <a:spcPct val="15000"/>
            </a:spcAft>
            <a:buChar char="•"/>
          </a:pPr>
          <a:r>
            <a:rPr lang="en-US" sz="2000" kern="1200"/>
            <a:t>Quantifies value in monetary terms.</a:t>
          </a:r>
        </a:p>
      </dsp:txBody>
      <dsp:txXfrm>
        <a:off x="3336703" y="753989"/>
        <a:ext cx="2926905" cy="472139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554320-8965-452C-A988-657B8B8FF8B7}" type="datetimeFigureOut">
              <a:rPr lang="en-GB" smtClean="0"/>
              <a:t>29/11/2020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4658EA-FAD9-4436-BB55-F20E00B9AB6E}" type="slidenum">
              <a:rPr lang="en-GB" smtClean="0"/>
              <a:t>‹#›</a:t>
            </a:fld>
            <a:endParaRPr lang="en-GB"/>
          </a:p>
        </p:txBody>
      </p:sp>
    </p:spTree>
    <p:extLst>
      <p:ext uri="{BB962C8B-B14F-4D97-AF65-F5344CB8AC3E}">
        <p14:creationId xmlns:p14="http://schemas.microsoft.com/office/powerpoint/2010/main" val="1234817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b="1" dirty="0"/>
              <a:t>1.4.2: The Structure of Moral Reasoning</a:t>
            </a:r>
          </a:p>
          <a:p>
            <a:pPr marL="0" marR="0" lvl="0" indent="0" algn="l" rtl="0">
              <a:spcBef>
                <a:spcPts val="0"/>
              </a:spcBef>
              <a:buSzPct val="25000"/>
              <a:buNone/>
            </a:pPr>
            <a:endParaRPr sz="1200" b="0" i="0" u="none" strike="noStrike" cap="none" dirty="0">
              <a:solidFill>
                <a:schemeClr val="dk1"/>
              </a:solidFill>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the steps to ethical behavior?</a:t>
            </a:r>
          </a:p>
          <a:p>
            <a:pPr marL="342900" lvl="0" indent="-342900" fontAlgn="b">
              <a:buFont typeface="Arial" pitchFamily="34" charset="0"/>
              <a:buChar char="•"/>
            </a:pPr>
            <a:endParaRPr lang="en-GB" sz="20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Awareness of an ethical issue or situation (i.e., an issue or situation to which we can respond ethically or unethically).</a:t>
            </a:r>
          </a:p>
          <a:p>
            <a:pPr marL="285750" lvl="0" indent="-285750">
              <a:buFont typeface="Arial" pitchFamily="34" charset="0"/>
              <a:buChar char="•"/>
            </a:pPr>
            <a:endParaRPr lang="en-GB" sz="1600" b="1" i="1"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Judgment about what the ethical course of action is.</a:t>
            </a:r>
          </a:p>
          <a:p>
            <a:pPr marL="285750" lvl="0" indent="-285750">
              <a:buFont typeface="Arial" pitchFamily="34" charset="0"/>
              <a:buChar char="•"/>
            </a:pPr>
            <a:endParaRPr lang="en-GB" sz="1600" b="1" i="1"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4 – </a:t>
            </a:r>
            <a:r>
              <a:rPr lang="en-US" sz="1200" b="1" i="0" u="none" strike="noStrike" kern="1200" cap="none" dirty="0">
                <a:solidFill>
                  <a:schemeClr val="dk1"/>
                </a:solidFill>
                <a:effectLst/>
                <a:latin typeface="Arial"/>
                <a:ea typeface="Arial"/>
                <a:cs typeface="Arial"/>
                <a:sym typeface="Arial"/>
              </a:rPr>
              <a:t>Decision to do or not do what we judge is right.</a:t>
            </a:r>
          </a:p>
          <a:p>
            <a:pPr marL="285750" lvl="0" indent="-285750">
              <a:buFont typeface="Arial" pitchFamily="34" charset="0"/>
              <a:buChar char="•"/>
            </a:pPr>
            <a:endParaRPr lang="en-GB" sz="1600" b="1" i="1" u="none" strike="noStrike" kern="1200" cap="none" dirty="0">
              <a:solidFill>
                <a:schemeClr val="dk1"/>
              </a:solidFill>
              <a:effectLst/>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5 – </a:t>
            </a:r>
            <a:r>
              <a:rPr lang="en-US" sz="1200" b="1" i="0" u="none" strike="noStrike" kern="1200" cap="none" dirty="0">
                <a:solidFill>
                  <a:schemeClr val="dk1"/>
                </a:solidFill>
                <a:effectLst/>
                <a:latin typeface="Arial"/>
                <a:ea typeface="Arial"/>
                <a:cs typeface="Arial"/>
                <a:sym typeface="Arial"/>
              </a:rPr>
              <a:t>Act on the intention or decision we have made.</a:t>
            </a:r>
          </a:p>
          <a:p>
            <a:pPr marL="342900" lvl="0" indent="-342900" fontAlgn="b">
              <a:buFont typeface="Arial" pitchFamily="34" charset="0"/>
              <a:buChar char="•"/>
            </a:pPr>
            <a:endParaRPr lang="en-GB" sz="2000" b="1" i="0" u="none" strike="noStrike" kern="1200" cap="none" dirty="0">
              <a:solidFill>
                <a:schemeClr val="dk1"/>
              </a:solidFill>
              <a:effectLst/>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6 – </a:t>
            </a:r>
            <a:r>
              <a:rPr lang="en-US" sz="1200" b="1" i="0" u="none" strike="noStrike" kern="1200" cap="none" dirty="0">
                <a:solidFill>
                  <a:schemeClr val="dk1"/>
                </a:solidFill>
                <a:effectLst/>
                <a:latin typeface="Arial"/>
                <a:ea typeface="Arial"/>
                <a:cs typeface="Arial"/>
                <a:sym typeface="Arial"/>
              </a:rPr>
              <a:t>Questions to consider in Step 1?</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Will one or more persons be harmed?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How much harm has or will be inflicted?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How likely is it that harm will occur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How close is the harm?</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Has the harm occurred, or will it occur?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Does the harm violate moral standards acceptable to most people?</a:t>
            </a:r>
          </a:p>
          <a:p>
            <a:pPr marL="742950" lvl="1" indent="-285750">
              <a:buFont typeface="Arial" pitchFamily="34" charset="0"/>
              <a:buChar char="•"/>
            </a:pP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7 – </a:t>
            </a:r>
            <a:r>
              <a:rPr lang="en-US" sz="1200" b="1" i="0" u="none" strike="noStrike" kern="1200" cap="none" dirty="0">
                <a:solidFill>
                  <a:schemeClr val="dk1"/>
                </a:solidFill>
                <a:effectLst/>
                <a:latin typeface="Arial"/>
                <a:ea typeface="Arial"/>
                <a:cs typeface="Arial"/>
                <a:sym typeface="Arial"/>
              </a:rPr>
              <a:t>What are some forms of moral disengagement that falsely reduce the moral problem?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Euphemistic Labeling</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Rationalizing Our Actions: “Downsizing” rather than “firing.”</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Diminishing Comparisons: Comparing current situation to a much larger problem.</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Displacement of Responsibility: “I was just following orders.”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Diffusion of Responsibility: “I was one of many.”</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Disregarding or Distorting the Harm: Denial of evidence.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Dehumanizing the Victim: Nonhuman labels.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Redirecting Blame: Adversary or circumstances are responsible.</a:t>
            </a:r>
          </a:p>
          <a:p>
            <a:pPr marL="742950" lvl="1" indent="-285750">
              <a:buFont typeface="Arial" pitchFamily="34" charset="0"/>
              <a:buChar char="•"/>
            </a:pP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8 – </a:t>
            </a:r>
            <a:r>
              <a:rPr lang="en-US" sz="1200" b="1" i="0" u="none" strike="noStrike" kern="1200" cap="none" dirty="0">
                <a:solidFill>
                  <a:schemeClr val="dk1"/>
                </a:solidFill>
                <a:effectLst/>
                <a:latin typeface="Arial"/>
                <a:ea typeface="Arial"/>
                <a:cs typeface="Arial"/>
                <a:sym typeface="Arial"/>
              </a:rPr>
              <a:t>How do we judge what the ethical course of action is?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Avoid three forms of biased theories about:</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world.</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others. </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self.</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9</a:t>
            </a:r>
            <a:r>
              <a:rPr lang="en-US" sz="1200" b="1" i="0" u="none" strike="noStrike" cap="none" baseline="0" dirty="0">
                <a:solidFill>
                  <a:schemeClr val="dk1"/>
                </a:solidFill>
                <a:latin typeface="Arial"/>
                <a:ea typeface="Arial"/>
                <a:cs typeface="Arial"/>
                <a:sym typeface="Arial"/>
              </a:rPr>
              <a:t> </a:t>
            </a:r>
            <a:r>
              <a:rPr lang="en-US" sz="1200" b="1"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How do we decide whether to do what’s right?</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ethical climate of the organization: expectations for behavior.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ethical culture of the organization: encouraged and discouraged behavior.</a:t>
            </a:r>
          </a:p>
          <a:p>
            <a:pPr marL="742950" lvl="1" indent="-285750">
              <a:buFont typeface="Arial" pitchFamily="34" charset="0"/>
              <a:buChar char="•"/>
            </a:pP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10 – </a:t>
            </a:r>
            <a:r>
              <a:rPr lang="en-US" sz="1200" b="1" i="0" u="none" strike="noStrike" kern="1200" cap="none" dirty="0">
                <a:solidFill>
                  <a:schemeClr val="dk1"/>
                </a:solidFill>
                <a:effectLst/>
                <a:latin typeface="Arial"/>
                <a:ea typeface="Arial"/>
                <a:cs typeface="Arial"/>
                <a:sym typeface="Arial"/>
              </a:rPr>
              <a:t>How do we act on our decision?</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Ego strength: strength of will.</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Loss of control: believing that what happens is under one’s control.</a:t>
            </a: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Response to authority: one’s strength of respect for authority.</a:t>
            </a:r>
            <a:endParaRPr lang="en-US" sz="3693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endParaRPr lang="en-US" sz="2462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3</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b="1" dirty="0"/>
              <a:t>1.5: Assess the factors that define and refine the concept of moral responsibility </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Why is it important to be clear about what is involved in moral reasoning?</a:t>
            </a:r>
            <a:endParaRPr lang="en-US" sz="2000" b="1"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Responsibility for amends.</a:t>
            </a:r>
            <a:endParaRPr lang="en-US" sz="2000" b="0"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Accuracy in identifying responsible party or parties.</a:t>
            </a:r>
            <a:endParaRPr lang="en-US" sz="2000" b="0"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Responsibility accounts for appropriate feelings.</a:t>
            </a:r>
            <a:endParaRPr lang="en-US"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Accountability for one’s actions.</a:t>
            </a:r>
          </a:p>
          <a:p>
            <a:pPr marL="628650" lvl="1" indent="-171450">
              <a:buFont typeface="Arial" pitchFamily="34" charset="0"/>
              <a:buChar char="•"/>
            </a:pPr>
            <a:endParaRPr lang="en-US" sz="1200" b="0" i="0" u="none" strike="noStrike" kern="1200" cap="none" dirty="0">
              <a:solidFill>
                <a:schemeClr val="dk1"/>
              </a:solidFill>
              <a:effectLst/>
              <a:latin typeface="Arial"/>
              <a:ea typeface="Arial"/>
              <a:cs typeface="Arial"/>
              <a:sym typeface="Arial"/>
            </a:endParaRPr>
          </a:p>
          <a:p>
            <a:pPr marL="0" marR="0" lvl="0" indent="0" algn="l" rtl="0">
              <a:spcBef>
                <a:spcPts val="0"/>
              </a:spcBef>
              <a:buSzPct val="25000"/>
              <a:buNone/>
            </a:pPr>
            <a:r>
              <a:rPr lang="en-US" b="1" dirty="0"/>
              <a:t>1.5.1 When is a Person Morally Responsible?</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the criteria for moral responsibility for injuries or wrongs?</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One caused, helped cause, or could have prevented a harm</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individual knew what he or she was doing.</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individual willingly committed the act</a:t>
            </a:r>
            <a:endParaRPr lang="en-GB" sz="1600" b="0" i="0" u="none" strike="noStrike" kern="1200" cap="none" dirty="0">
              <a:solidFill>
                <a:schemeClr val="dk1"/>
              </a:solidFill>
              <a:effectLst/>
              <a:latin typeface="Arial"/>
              <a:ea typeface="Arial"/>
              <a:cs typeface="Arial"/>
              <a:sym typeface="Arial"/>
            </a:endParaRPr>
          </a:p>
          <a:p>
            <a:pPr lvl="1"/>
            <a:r>
              <a:rPr lang="en-US" sz="1200" b="0" i="0" u="none" strike="noStrike" kern="1200" cap="none" dirty="0">
                <a:solidFill>
                  <a:schemeClr val="dk1"/>
                </a:solidFill>
                <a:effectLst/>
                <a:latin typeface="Arial"/>
                <a:ea typeface="Arial"/>
                <a:cs typeface="Arial"/>
                <a:sym typeface="Arial"/>
              </a:rPr>
              <a:t> </a:t>
            </a:r>
            <a:endParaRPr lang="en-US" sz="4000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5</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1.5.2: Mitigating Factors</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mitigating factors that reduce one’s moral responsibility for an action?</a:t>
            </a:r>
            <a:endParaRPr lang="en-GB" sz="2000" b="1"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Circumstances that reduce involvement.</a:t>
            </a:r>
            <a:endParaRPr lang="en-GB" sz="2000" b="0"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Circumstances that affect knowledge of what one is doing.</a:t>
            </a:r>
            <a:endParaRPr lang="en-GB" sz="2000" b="0"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Circumstances that interfere with one’s free will to act or refrain from acting, such as coercion or threat.</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extent of the wrong.</a:t>
            </a:r>
          </a:p>
          <a:p>
            <a:pPr lvl="1"/>
            <a:endParaRPr lang="en-US" sz="2400" b="0" i="0" u="none" strike="noStrike" kern="1200" cap="none" dirty="0">
              <a:solidFill>
                <a:schemeClr val="dk1"/>
              </a:solidFill>
              <a:effectLst/>
              <a:latin typeface="Arial"/>
              <a:ea typeface="Arial"/>
              <a:cs typeface="Arial"/>
              <a:sym typeface="Arial"/>
            </a:endParaRPr>
          </a:p>
          <a:p>
            <a:pPr marL="0" marR="0" lvl="0" indent="0" algn="l" rtl="0">
              <a:spcBef>
                <a:spcPts val="0"/>
              </a:spcBef>
              <a:buSzPct val="25000"/>
              <a:buNone/>
            </a:pPr>
            <a:r>
              <a:rPr lang="en-US" b="1" dirty="0"/>
              <a:t>1.5.3: Moral Responsibility: Essential Points</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the essential points of moral responsibility and elimination of moral responsibility?</a:t>
            </a:r>
            <a:endParaRPr lang="en-GB" sz="2000" b="1"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Causation.</a:t>
            </a:r>
            <a:endParaRPr lang="en-GB" sz="2000" b="0"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Knowledge.</a:t>
            </a:r>
            <a:endParaRPr lang="en-GB" sz="2000" b="0"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Freedom.</a:t>
            </a:r>
          </a:p>
          <a:p>
            <a:pPr marL="800100" lvl="1" indent="-342900" fontAlgn="b">
              <a:buFont typeface="Arial" pitchFamily="34" charset="0"/>
              <a:buChar char="•"/>
            </a:pPr>
            <a:endParaRPr lang="en-GB" sz="2000" b="0" i="0" u="none" strike="noStrike" kern="1200" cap="none" dirty="0">
              <a:solidFill>
                <a:schemeClr val="dk1"/>
              </a:solidFill>
              <a:effectLst/>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How is moral responsibility mitigated?</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Minimal contribution to the act. </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Uncertainty.</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Coercion or threat.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Seriousness of the wrong.</a:t>
            </a:r>
            <a:endParaRPr lang="en-US" sz="4000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6</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1.5.4: Responsibility for Corporate Actions</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fontAlgn="b">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is moral responsibility for corporate action determined?</a:t>
            </a:r>
            <a:endParaRPr lang="en-GB" sz="2000" b="1" i="0" u="none" strike="noStrike" kern="1200" cap="none" dirty="0">
              <a:solidFill>
                <a:schemeClr val="dk1"/>
              </a:solidFill>
              <a:effectLst/>
              <a:latin typeface="Arial"/>
              <a:ea typeface="Arial"/>
              <a:cs typeface="Arial"/>
              <a:sym typeface="Arial"/>
            </a:endParaRPr>
          </a:p>
          <a:p>
            <a:pPr marL="628650" lvl="1" indent="-171450" fontAlgn="b">
              <a:buFont typeface="Arial" pitchFamily="34" charset="0"/>
              <a:buChar char="•"/>
            </a:pPr>
            <a:r>
              <a:rPr lang="en-US" sz="1200" b="0" i="0" u="none" strike="noStrike" kern="1200" cap="none" dirty="0">
                <a:solidFill>
                  <a:schemeClr val="dk1"/>
                </a:solidFill>
                <a:effectLst/>
                <a:latin typeface="Arial"/>
                <a:ea typeface="Arial"/>
                <a:cs typeface="Arial"/>
                <a:sym typeface="Arial"/>
              </a:rPr>
              <a:t>Some say it is the individuals who performed the action.</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Some say it is the corporation itself.</a:t>
            </a:r>
            <a:endParaRPr lang="en-US" sz="4000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7</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Case Study 1.1: Slavery in the Chocolate Industry</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the salient facts of the story presented in the CNN story?</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“Forty-five percent of the chocolate we consume in the United States and in the rest of the world is made from cocoa beans grown and harvested on farms in Ivory Coast.”</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“Most of the chocolate we eat was grown and harvested by children who work as slaves.” The chocolate industry is $14 billion alone in the United States.”</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U.S. companies that use Ivory Coast chocolate: Hershey Foods Corp., Mars, Inc., Nestlé USA, and Kraft Foods.</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children are between ages 9 and 16.</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minimum employment age in Ivory Coast is 14.</a:t>
            </a:r>
          </a:p>
          <a:p>
            <a:pPr marL="800100" lvl="1" indent="-342900">
              <a:buFont typeface="Arial" pitchFamily="34" charset="0"/>
              <a:buChar char="•"/>
            </a:pPr>
            <a:endParaRPr lang="en-GB" sz="20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is the ethical problem presented in the CNN story?</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children are treated inhumanely; they are abused.</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children are not allowed to leave.</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living conditions are inhumane.</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U.S. chocolate makers knew about the slavery in Ivory Coast.</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was not until their complicity came to light that members of the Chocolate Manufacturers Association and the World Cocoa Foundation took action to help eliminate child slavery in the production of chocolate.</a:t>
            </a:r>
          </a:p>
          <a:p>
            <a:pPr marL="628650" lvl="1" indent="-171450">
              <a:buFont typeface="Arial" pitchFamily="34" charset="0"/>
              <a:buChar char="•"/>
            </a:pPr>
            <a:endParaRPr lang="en-US" sz="1200" b="0" i="0" u="none" strike="noStrike" kern="1200" cap="none" dirty="0">
              <a:solidFill>
                <a:schemeClr val="dk1"/>
              </a:solidFill>
              <a:effectLst/>
              <a:latin typeface="Arial"/>
              <a:ea typeface="Arial"/>
              <a:cs typeface="Arial"/>
              <a:sym typeface="Arial"/>
            </a:endParaRPr>
          </a:p>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Pressure Leads to Action</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did lawmakers exert pressure on U.S. chocolate makers to stop complicity in child slavery?</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“Slave-free” labeling bill.</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Threat of a new bill that would prohibit the import of cocoa produced by slave labor.</a:t>
            </a:r>
            <a:endParaRPr lang="en-GB" sz="20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a:t>
            </a:r>
            <a:r>
              <a:rPr lang="en-US" sz="1200" b="1" i="0" u="none" strike="noStrike" kern="1200" cap="none" dirty="0">
                <a:solidFill>
                  <a:schemeClr val="dk1"/>
                </a:solidFill>
                <a:effectLst/>
                <a:latin typeface="Arial"/>
                <a:ea typeface="Arial"/>
                <a:cs typeface="Arial"/>
                <a:sym typeface="Arial"/>
              </a:rPr>
              <a:t>What was the result of the proposed legislation?</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“Members of the Chocolate Manufacturers Association and the World Cocoa Foundation, caught in the spotlight of media attention, announced on October 1, 2001, that they intended to put in place a system that would eliminate ‘the worst forms of child labor,’ including slavery.”</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CMA, WCF, and major U.S. chocolate companies “signed an agreement to establish a system of certification that would verify and certify that the cocoa beans they used were not produced by the use of child slaves.”</a:t>
            </a:r>
            <a:endParaRPr lang="en-US" sz="400000" b="0" i="0" u="none" strike="noStrike" cap="none" dirty="0">
              <a:solidFill>
                <a:schemeClr val="dk1"/>
              </a:solidFill>
              <a:latin typeface="Arial"/>
              <a:ea typeface="Arial"/>
              <a:cs typeface="Arial"/>
              <a:sym typeface="Arial"/>
            </a:endParaRPr>
          </a:p>
          <a:p>
            <a:pPr marL="1600200" lvl="1" indent="-1143000">
              <a:buFont typeface="Arial" pitchFamily="34" charset="0"/>
              <a:buChar char="•"/>
            </a:pPr>
            <a:endParaRPr lang="en-US" sz="400000" b="1" i="0" u="none" strike="noStrike" cap="none" dirty="0">
              <a:solidFill>
                <a:schemeClr val="dk1"/>
              </a:solidFill>
              <a:latin typeface="Arial"/>
              <a:ea typeface="Arial"/>
              <a:cs typeface="Arial"/>
              <a:sym typeface="Arial"/>
            </a:endParaRPr>
          </a:p>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Far from Achieving Goals</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the situation?</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No certification system as of 2008.</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Some progress made by 2010, but companies failed to meet their newest deadline.</a:t>
            </a:r>
          </a:p>
          <a:p>
            <a:pPr marL="628650" lvl="1" indent="-171450">
              <a:buFont typeface="Arial" pitchFamily="34" charset="0"/>
              <a:buChar char="•"/>
            </a:pPr>
            <a:endParaRPr lang="en-US" sz="1200" b="0" i="0" u="none" strike="noStrike" kern="1200" cap="none" dirty="0">
              <a:solidFill>
                <a:schemeClr val="dk1"/>
              </a:solidFill>
              <a:effectLst/>
              <a:latin typeface="Arial"/>
              <a:ea typeface="Arial"/>
              <a:cs typeface="Arial"/>
              <a:sym typeface="Arial"/>
            </a:endParaRPr>
          </a:p>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Mixed Responses</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some chocolate companies doing, independently of formal actions, to eliminate reduction of child slavery in the production of cocoa beans?</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Hershey </a:t>
            </a:r>
            <a:r>
              <a:rPr lang="en-IN" sz="1200" b="0" i="0" u="none" strike="noStrike" kern="1200" cap="none" dirty="0">
                <a:solidFill>
                  <a:schemeClr val="dk1"/>
                </a:solidFill>
                <a:effectLst/>
                <a:latin typeface="Arial"/>
                <a:ea typeface="Arial"/>
                <a:cs typeface="Arial"/>
                <a:sym typeface="Arial"/>
              </a:rPr>
              <a:t>announced that by 2020, its entire cocoa supply would come from certified farms, and in 2014, reported that 18% of its cocoa supply was certified by the Rainforest Alliance or other NGOs. Nestlé announced that by 2014, the cocoa used in its Kit Kat candy would be UTZ Certified (an NGO headquartered in Amsterdam that provides traceability services for palm oil, tea, and cocoa). Kraft/Cadbury announced that, like Hershey, it was working to have the Rainforest Alliance certify its cocoa.”</a:t>
            </a:r>
          </a:p>
          <a:p>
            <a:pPr marL="800100" lvl="1" indent="-342900">
              <a:buFont typeface="Arial" pitchFamily="34" charset="0"/>
              <a:buChar char="•"/>
            </a:pPr>
            <a:endParaRPr lang="en-GB" sz="20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IN" sz="1200" b="1" i="0" u="none" strike="noStrike" kern="1200" cap="none" dirty="0">
                <a:solidFill>
                  <a:schemeClr val="dk1"/>
                </a:solidFill>
                <a:effectLst/>
                <a:latin typeface="Arial"/>
                <a:ea typeface="Arial"/>
                <a:cs typeface="Arial"/>
                <a:sym typeface="Arial"/>
              </a:rPr>
              <a:t>What additional actions were taken?</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IN" sz="1200" b="0" i="0" u="none" strike="noStrike" kern="1200" cap="none" dirty="0">
                <a:solidFill>
                  <a:schemeClr val="dk1"/>
                </a:solidFill>
                <a:effectLst/>
                <a:latin typeface="Arial"/>
                <a:ea typeface="Arial"/>
                <a:cs typeface="Arial"/>
                <a:sym typeface="Arial"/>
              </a:rPr>
              <a:t>Former child slaves sued chocolate companies for knowingly supporting farmers who used child slaves.</a:t>
            </a:r>
            <a:endParaRPr lang="en-US" sz="4000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10</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Case Study 1.2: Aaron Beam and the HealthSouth Fraud</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ethical problems does the Aaron Beam and Richard </a:t>
            </a:r>
            <a:r>
              <a:rPr lang="en-US" sz="1200" b="1" i="0" u="none" strike="noStrike" kern="1200" cap="none" dirty="0" err="1">
                <a:solidFill>
                  <a:schemeClr val="dk1"/>
                </a:solidFill>
                <a:effectLst/>
                <a:latin typeface="Arial"/>
                <a:ea typeface="Arial"/>
                <a:cs typeface="Arial"/>
                <a:sym typeface="Arial"/>
              </a:rPr>
              <a:t>Scrushy</a:t>
            </a:r>
            <a:r>
              <a:rPr lang="en-US" sz="1200" b="1" i="0" u="none" strike="noStrike" kern="1200" cap="none" dirty="0">
                <a:solidFill>
                  <a:schemeClr val="dk1"/>
                </a:solidFill>
                <a:effectLst/>
                <a:latin typeface="Arial"/>
                <a:ea typeface="Arial"/>
                <a:cs typeface="Arial"/>
                <a:sym typeface="Arial"/>
              </a:rPr>
              <a:t> case present?</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Fraud, misrepresentation, and deception.</a:t>
            </a:r>
          </a:p>
          <a:p>
            <a:endParaRPr lang="en-GB" sz="2000" b="0" i="0" u="none" strike="noStrike" kern="1200" cap="none" dirty="0">
              <a:solidFill>
                <a:schemeClr val="dk1"/>
              </a:solidFill>
              <a:effectLst/>
              <a:latin typeface="Arial"/>
              <a:ea typeface="Arial"/>
              <a:cs typeface="Arial"/>
              <a:sym typeface="Arial"/>
            </a:endParaRPr>
          </a:p>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Hiding a Shortfall to Appear Profitable</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did </a:t>
            </a:r>
            <a:r>
              <a:rPr lang="en-US" sz="1200" b="1" i="0" u="none" strike="noStrike" kern="1200" cap="none" dirty="0" err="1">
                <a:solidFill>
                  <a:schemeClr val="dk1"/>
                </a:solidFill>
                <a:effectLst/>
                <a:latin typeface="Arial"/>
                <a:ea typeface="Arial"/>
                <a:cs typeface="Arial"/>
                <a:sym typeface="Arial"/>
              </a:rPr>
              <a:t>HealthSound</a:t>
            </a:r>
            <a:r>
              <a:rPr lang="en-US" sz="1200" b="1" i="0" u="none" strike="noStrike" kern="1200" cap="none" dirty="0">
                <a:solidFill>
                  <a:schemeClr val="dk1"/>
                </a:solidFill>
                <a:effectLst/>
                <a:latin typeface="Arial"/>
                <a:ea typeface="Arial"/>
                <a:cs typeface="Arial"/>
                <a:sym typeface="Arial"/>
              </a:rPr>
              <a:t> engage in unethical practices?</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Falsification of financial reports.</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Deceptive accounting that violated accepted accounting standards.</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Misrepresentation to shareholders.</a:t>
            </a:r>
          </a:p>
          <a:p>
            <a:endParaRPr lang="en-US" sz="400000" b="1" i="0" u="none" strike="noStrike" cap="none" dirty="0">
              <a:solidFill>
                <a:schemeClr val="dk1"/>
              </a:solidFill>
              <a:latin typeface="Arial"/>
              <a:ea typeface="Arial"/>
              <a:cs typeface="Arial"/>
              <a:sym typeface="Arial"/>
            </a:endParaRPr>
          </a:p>
          <a:p>
            <a:pPr marL="0" marR="0" lvl="0" indent="0" algn="l" rtl="0">
              <a:spcBef>
                <a:spcPts val="0"/>
              </a:spcBef>
              <a:buSzPct val="25000"/>
              <a:buNone/>
            </a:pPr>
            <a:r>
              <a:rPr lang="en-US" sz="1200" b="1" i="0" u="none" strike="noStrike" kern="1200" cap="none" dirty="0">
                <a:solidFill>
                  <a:schemeClr val="dk1"/>
                </a:solidFill>
                <a:effectLst/>
                <a:latin typeface="Arial"/>
                <a:ea typeface="Arial"/>
                <a:cs typeface="Arial"/>
                <a:sym typeface="Arial"/>
              </a:rPr>
              <a:t>Investigation and Outcome</a:t>
            </a:r>
          </a:p>
          <a:p>
            <a:pPr marL="0" marR="0" lvl="0" indent="0" algn="l" rtl="0">
              <a:spcBef>
                <a:spcPts val="0"/>
              </a:spcBef>
              <a:buSzPct val="25000"/>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do </a:t>
            </a:r>
            <a:r>
              <a:rPr lang="en-US" sz="1200" b="1" i="0" u="none" strike="noStrike" kern="1200" cap="none" dirty="0" err="1">
                <a:solidFill>
                  <a:schemeClr val="dk1"/>
                </a:solidFill>
                <a:effectLst/>
                <a:latin typeface="Arial"/>
                <a:ea typeface="Arial"/>
                <a:cs typeface="Arial"/>
                <a:sym typeface="Arial"/>
              </a:rPr>
              <a:t>Scrushy</a:t>
            </a:r>
            <a:r>
              <a:rPr lang="en-US" sz="1200" b="1" i="0" u="none" strike="noStrike" kern="1200" cap="none" dirty="0">
                <a:solidFill>
                  <a:schemeClr val="dk1"/>
                </a:solidFill>
                <a:effectLst/>
                <a:latin typeface="Arial"/>
                <a:ea typeface="Arial"/>
                <a:cs typeface="Arial"/>
                <a:sym typeface="Arial"/>
              </a:rPr>
              <a:t> and Beam’s responses to the case’s outcome differ?</a:t>
            </a:r>
            <a:endParaRPr lang="en-GB" sz="20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Beam, who now owns a lawn mowing business, says he finally can live with a clear conscience.</a:t>
            </a:r>
            <a:endParaRPr lang="en-GB" sz="20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err="1">
                <a:solidFill>
                  <a:schemeClr val="dk1"/>
                </a:solidFill>
                <a:effectLst/>
                <a:latin typeface="Arial"/>
                <a:ea typeface="Arial"/>
                <a:cs typeface="Arial"/>
                <a:sym typeface="Arial"/>
              </a:rPr>
              <a:t>Scrushy</a:t>
            </a:r>
            <a:r>
              <a:rPr lang="en-US" sz="1200" b="0" i="0" u="none" strike="noStrike" kern="1200" cap="none" dirty="0">
                <a:solidFill>
                  <a:schemeClr val="dk1"/>
                </a:solidFill>
                <a:effectLst/>
                <a:latin typeface="Arial"/>
                <a:ea typeface="Arial"/>
                <a:cs typeface="Arial"/>
                <a:sym typeface="Arial"/>
              </a:rPr>
              <a:t> presents himself as a successful businessman and inspirational speaker.</a:t>
            </a:r>
            <a:endParaRPr lang="en-US" sz="4000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11</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endParaRPr lang="en-US" sz="4000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12</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IN" sz="1200" b="1" i="0" u="none" strike="noStrike" cap="none" dirty="0">
                <a:solidFill>
                  <a:schemeClr val="dk1"/>
                </a:solidFill>
                <a:latin typeface="Arial"/>
                <a:ea typeface="Arial"/>
                <a:cs typeface="Arial"/>
                <a:sym typeface="Arial"/>
              </a:rPr>
              <a:t>2.1: Examine the foundations of moral decision-making in business</a:t>
            </a:r>
            <a:endParaRPr lang="en-US" sz="1200" b="1" i="0" u="none" strike="noStrike" cap="none" dirty="0">
              <a:solidFill>
                <a:schemeClr val="dk1"/>
              </a:solidFill>
              <a:latin typeface="Arial"/>
              <a:ea typeface="Arial"/>
              <a:cs typeface="Arial"/>
              <a:sym typeface="Arial"/>
            </a:endParaRPr>
          </a:p>
          <a:p>
            <a:pPr marL="0" marR="0" lvl="0" indent="0" algn="l" rtl="0">
              <a:spcBef>
                <a:spcPts val="0"/>
              </a:spcBef>
              <a:spcAft>
                <a:spcPts val="0"/>
              </a:spcAft>
              <a:buSzPct val="25000"/>
              <a:buNone/>
            </a:pPr>
            <a:endParaRPr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will approaches to moral decision-making be discussed and analyzed?</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Identify the strengths and weaknesses of each approach and explain how using moral decision-making can clarify the ethical issues that confront us in business. </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Begin by looking at how one company, Unocal, dealt with a series of moral decisions it had to make.</a:t>
            </a:r>
          </a:p>
          <a:p>
            <a:pPr marL="0" marR="0" lvl="0" indent="0" algn="l" rtl="0">
              <a:spcBef>
                <a:spcPts val="0"/>
              </a:spcBef>
              <a:buSzPct val="25000"/>
              <a:buNone/>
            </a:pPr>
            <a:endParaRPr lang="en-IN" sz="1200" b="1" i="0" u="none" strike="noStrike" cap="none" dirty="0">
              <a:solidFill>
                <a:schemeClr val="dk1"/>
              </a:solidFill>
              <a:latin typeface="Arial"/>
              <a:ea typeface="Arial"/>
              <a:cs typeface="Arial"/>
              <a:sym typeface="Arial"/>
            </a:endParaRPr>
          </a:p>
          <a:p>
            <a:pPr marL="0" marR="0" lvl="0" indent="0" algn="l" rtl="0">
              <a:spcBef>
                <a:spcPts val="0"/>
              </a:spcBef>
              <a:buSzPct val="25000"/>
              <a:buNone/>
            </a:pPr>
            <a:r>
              <a:rPr lang="en-IN" sz="1200" b="1" i="0" u="none" strike="noStrike" cap="none" dirty="0">
                <a:solidFill>
                  <a:schemeClr val="dk1"/>
                </a:solidFill>
                <a:latin typeface="Arial"/>
                <a:ea typeface="Arial"/>
                <a:cs typeface="Arial"/>
                <a:sym typeface="Arial"/>
              </a:rPr>
              <a:t>2.1.1: </a:t>
            </a:r>
            <a:r>
              <a:rPr lang="en-US" sz="1200" b="1" i="0" u="none" strike="noStrike" kern="1200" cap="none" dirty="0">
                <a:solidFill>
                  <a:schemeClr val="dk1"/>
                </a:solidFill>
                <a:effectLst/>
                <a:latin typeface="Arial"/>
                <a:ea typeface="Arial"/>
                <a:cs typeface="Arial"/>
                <a:sym typeface="Arial"/>
              </a:rPr>
              <a:t>Unocal and Burma</a:t>
            </a:r>
            <a:endParaRPr lang="en-IN" sz="1200" b="1" i="0" u="none" strike="noStrike" cap="none" dirty="0">
              <a:solidFill>
                <a:schemeClr val="dk1"/>
              </a:solidFill>
              <a:latin typeface="Arial"/>
              <a:ea typeface="Arial"/>
              <a:cs typeface="Arial"/>
              <a:sym typeface="Arial"/>
            </a:endParaRPr>
          </a:p>
          <a:p>
            <a:pPr marL="0" marR="0" lvl="0" indent="0" algn="l" rtl="0">
              <a:spcBef>
                <a:spcPts val="0"/>
              </a:spcBef>
              <a:spcAft>
                <a:spcPts val="0"/>
              </a:spcAft>
              <a:buSzPct val="25000"/>
              <a:buNone/>
            </a:pPr>
            <a:endParaRPr lang="en-IN"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IN"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were the decision-making issues involving Unocal’s </a:t>
            </a:r>
            <a:r>
              <a:rPr lang="en-US" sz="1200" b="1" i="0" u="none" strike="noStrike" kern="1200" cap="none" dirty="0" err="1">
                <a:solidFill>
                  <a:schemeClr val="dk1"/>
                </a:solidFill>
                <a:effectLst/>
                <a:latin typeface="Arial"/>
                <a:ea typeface="Arial"/>
                <a:cs typeface="Arial"/>
                <a:sym typeface="Arial"/>
              </a:rPr>
              <a:t>Yadana</a:t>
            </a:r>
            <a:r>
              <a:rPr lang="en-US" sz="1200" b="1" i="0" u="none" strike="noStrike" kern="1200" cap="none" dirty="0">
                <a:solidFill>
                  <a:schemeClr val="dk1"/>
                </a:solidFill>
                <a:effectLst/>
                <a:latin typeface="Arial"/>
                <a:ea typeface="Arial"/>
                <a:cs typeface="Arial"/>
                <a:sym typeface="Arial"/>
              </a:rPr>
              <a:t> gas field project in Burma?</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Assessment of the benefits to the region and the company.</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existence of a military dictatorship in Burma.</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decision to go forward with the project, despite the risks.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Human rights issues in Burma.</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Critics’ claims that Unocal supported an unjust military regime, which brutally violated Burmese citizens’ rights.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Central ethical standards involved in thinking about rights and justice:</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Rights.</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Justice.</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Utilitarianism.</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Caring.</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Individuals’ virtues and vices.</a:t>
            </a:r>
            <a:endParaRPr lang="en-US" sz="1800" b="0" i="0" u="none" strike="noStrike" cap="none" dirty="0">
              <a:solidFill>
                <a:schemeClr val="dk1"/>
              </a:solidFill>
              <a:latin typeface="Arial"/>
              <a:ea typeface="Arial"/>
              <a:cs typeface="Arial"/>
              <a:sym typeface="Arial"/>
            </a:endParaRPr>
          </a:p>
        </p:txBody>
      </p:sp>
      <p:sp>
        <p:nvSpPr>
          <p:cNvPr id="119" name="Shape 11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14</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 Detail the concept of utilitarianism and how it is applied to business decisions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approach to which Unocal managers appealed.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view that actions and policies are evaluated by the benefits and costs produced for society.</a:t>
            </a: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IN"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2.2.1: Utilitarianism and Ford Motor Company’s Pinto</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Why was the Pinto a rush project</a:t>
            </a:r>
            <a:r>
              <a:rPr lang="en-US" sz="1200" b="0" i="0" u="none" strike="noStrike" kern="1200" cap="none" dirty="0">
                <a:solidFill>
                  <a:schemeClr val="dk1"/>
                </a:solidFill>
                <a:effectLst/>
                <a:latin typeface="Arial"/>
                <a:ea typeface="Arial"/>
                <a:cs typeface="Arial"/>
                <a:sym typeface="Arial"/>
              </a:rPr>
              <a: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Ford was losing market share to Japanese car companies, which were producing compact, fuel-efficient cars.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gas shortage put more pressure on Ford to come up with a competitive vehicle.</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ethical errors did Ford make?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Although the gas tank produced met legal and government standards at the time, its location made it susceptible to explosion if there was a collision.</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Ford decided to take the risk that this sort of collision would not happen or would be infrequent.</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How did Ford use a utilitarian decision-making model?</a:t>
            </a:r>
            <a:endParaRPr lang="en-GB" sz="1600" b="1" i="0" u="none" strike="noStrike" kern="1200" cap="none" dirty="0">
              <a:solidFill>
                <a:schemeClr val="dk1"/>
              </a:solidFill>
              <a:effectLst/>
              <a:latin typeface="Arial"/>
              <a:ea typeface="Arial"/>
              <a:cs typeface="Arial"/>
              <a:sym typeface="Arial"/>
            </a:endParaRPr>
          </a:p>
          <a:p>
            <a:pPr marL="0" lvl="0" indent="0">
              <a:buFont typeface="Arial" pitchFamily="34" charset="0"/>
              <a:buNone/>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4 – </a:t>
            </a:r>
            <a:r>
              <a:rPr lang="en-US" sz="1200" b="1" i="0" u="none" strike="noStrike" kern="1200" cap="none" dirty="0">
                <a:solidFill>
                  <a:schemeClr val="dk1"/>
                </a:solidFill>
                <a:effectLst/>
                <a:latin typeface="Arial"/>
                <a:ea typeface="Arial"/>
                <a:cs typeface="Arial"/>
                <a:sym typeface="Arial"/>
              </a:rPr>
              <a:t>The design met all the legal and government standards then in effect. At the time, government regulations required that a gas tank only remain intact in a rear-end collision of less than 20 miles per hour. </a:t>
            </a:r>
            <a:endParaRPr lang="en-GB"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5 – </a:t>
            </a:r>
            <a:r>
              <a:rPr lang="en-US" sz="1200" b="1" i="0" u="none" strike="noStrike" kern="1200" cap="none" dirty="0">
                <a:solidFill>
                  <a:schemeClr val="dk1"/>
                </a:solidFill>
                <a:effectLst/>
                <a:latin typeface="Arial"/>
                <a:ea typeface="Arial"/>
                <a:cs typeface="Arial"/>
                <a:sym typeface="Arial"/>
              </a:rPr>
              <a:t>Ford managers knew the car was comparable in safety to several of the small cars other companies were making and quickly putting on the market. </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design met all the legal and government standards then in effect. At the time, government regulations required that a gas tank only remain intact in a rear-end collision of less than 20 miles per hour.”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“According to an internal cost-benefit study Ford conducted, modifying the Pinto would be more costly to customers (and ultimately to society) than leaving its design unchanged. The study stated that approximately 12.5 million of the autos would eventually be built. Modifying the gas tank of each car by surrounding it with a rubber bladder to contain any gasoline leaks, it said, would cost about $11 a unit.”</a:t>
            </a:r>
          </a:p>
          <a:p>
            <a:pPr marL="628650" lvl="1" indent="-171450">
              <a:buFont typeface="Arial" pitchFamily="34" charset="0"/>
              <a:buChar char="•"/>
            </a:pP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2.2.2: Traditional Utilitarianism</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Who are Jeremy Bentham and J.S. Mill?</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Bentham and Mill are generally considered the founders of traditional utilitarianism.</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are some significant features of 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attempts to provide an objective basis for making ethical judgments.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attempts to provide ethical principle that serves as a publicly acceptable basis for determining the best social policies, as well as the ethically best courses of action.</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That principle is based on objectively ascertainable beneficial and harmful consequences of actions.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What is the utilitarian ethical principle?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ethical action is the one that had the most beneficial consequences for society or that at least minimized the harmful consequences.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Mill: “Actions are right in proportion as they tend to promote happiness, wrong as they tend to produce the reverse of happiness.”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4 – </a:t>
            </a:r>
            <a:r>
              <a:rPr lang="en-US" sz="1200" b="1" i="0" u="none" strike="noStrike" kern="1200" cap="none" dirty="0">
                <a:solidFill>
                  <a:schemeClr val="dk1"/>
                </a:solidFill>
                <a:effectLst/>
                <a:latin typeface="Arial"/>
                <a:ea typeface="Arial"/>
                <a:cs typeface="Arial"/>
                <a:sym typeface="Arial"/>
              </a:rPr>
              <a:t>To what does the term “utility” refer?</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result of combining the beneficial and costly consequences of an action.”</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5 – </a:t>
            </a:r>
            <a:r>
              <a:rPr lang="en-US" sz="1200" b="1" i="0" u="none" strike="noStrike" kern="1200" cap="none" dirty="0">
                <a:solidFill>
                  <a:schemeClr val="dk1"/>
                </a:solidFill>
                <a:effectLst/>
                <a:latin typeface="Arial"/>
                <a:ea typeface="Arial"/>
                <a:cs typeface="Arial"/>
                <a:sym typeface="Arial"/>
              </a:rPr>
              <a:t>How does Velasquez summarize utilitarian decision-making procedure?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“An action is right from an ethical point of view, if and only if, the net sum of utilities produced by that action is greater than the net sum of utilities produced by any other action the agent could have performed in its place.”</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6 – </a:t>
            </a:r>
            <a:r>
              <a:rPr lang="en-US" sz="1200" b="1" i="0" u="none" strike="noStrike" kern="1200" cap="none" dirty="0">
                <a:solidFill>
                  <a:schemeClr val="dk1"/>
                </a:solidFill>
                <a:effectLst/>
                <a:latin typeface="Arial"/>
                <a:ea typeface="Arial"/>
                <a:cs typeface="Arial"/>
                <a:sym typeface="Arial"/>
              </a:rPr>
              <a:t>What are some mistakes in thinking about 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right action is the one whose benefits outweigh the costs.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utility produced is for the agent performing the action.</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Consideration only of direct and immediate consequences.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7 – </a:t>
            </a:r>
            <a:r>
              <a:rPr lang="en-US" sz="1200" b="1" i="0" u="none" strike="noStrike" kern="1200" cap="none" dirty="0">
                <a:solidFill>
                  <a:schemeClr val="dk1"/>
                </a:solidFill>
                <a:effectLst/>
                <a:latin typeface="Arial"/>
                <a:ea typeface="Arial"/>
                <a:cs typeface="Arial"/>
                <a:sym typeface="Arial"/>
              </a:rPr>
              <a:t>What is a real-world application of utilitarian decision-making?</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Lawrence Summers, President Barack Obama’s director of the National Economic Council and the chief economist of the World Bank, wrote a 1991 memo arguing that the waste from rich countries should be sent to poor countries. He provided four arguments, the claims of each being utilitarian.</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15</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2.2.3: The Advantages of Utilitarianism</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are some advantages of 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advocates policies that provide the greatest benefits.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impartially considers everyone’s interests.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explains why some activities are right or wrong.</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is the connection between utilitarianism and economics?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Economics applies cost-benefit analyses, which is a utilitarian application.</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16</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2.2.4: Utilitarianism’s Measurement Problems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are some of utilitarianism’s measurement problems?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Utility is subjective and comparisons are difficult.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Some benefits and costs seem impossible to measure.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Benefits and costs are unclear.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assumes that all goods are commensurable.</a:t>
            </a: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IN"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2.2.5: Utilitarian Replies to Measurement Objections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are some utilitarian replies to measurement objections?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Utilitarianism uses estimates, not absolutes.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Utilitarianism appeals to intrinsic and instrumental goods.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Utilitarianism distinguishes between wants and needs.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Utilitarianism is amenable to quantification by monetary value.</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17</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2.2.6: Utilitarian Problems with Rights and Justice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are some utilitarian problems associated with rights and 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does not take into account how evenly utility is distributed among members of a society.</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does not take into account the negative impact on the rights of those negatively impacted by its calculus.</a:t>
            </a:r>
            <a:endParaRPr lang="en-US" sz="1800" b="0" i="0" u="none" strike="noStrike" kern="1200" cap="none" dirty="0">
              <a:solidFill>
                <a:schemeClr val="dk1"/>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IN"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2.2.7: Utilitarian Replies to Objections on Rights and Justice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How does the utilitarian respond to criticisms about a failure to protect rights and promote 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alternative to traditional utilitarianism is rule-utilitarianism, which limits the utilitarian analysis to moral rules.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are the two parts of rule 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“An action is right from an ethical point of view if, and only if, the action would be required by a correct moral rule.”</a:t>
            </a:r>
            <a:endParaRPr lang="en-GB" sz="12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moral rule is correct if and only if the total utility produced if everyone were to follow that rule is greater than the total utility produced if everyone were to follow some alternative rule.”</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a:t>
            </a:r>
            <a:r>
              <a:rPr lang="en-US" sz="1200" b="0" i="0" u="none" strike="noStrike" cap="none" dirty="0">
                <a:solidFill>
                  <a:schemeClr val="dk1"/>
                </a:solidFill>
                <a:latin typeface="Arial"/>
                <a:ea typeface="Arial"/>
                <a:cs typeface="Arial"/>
                <a:sym typeface="Arial"/>
              </a:rPr>
              <a:t>– </a:t>
            </a:r>
            <a:r>
              <a:rPr lang="en-US" sz="1200" b="1" i="0" u="none" strike="noStrike" kern="1200" cap="none" dirty="0">
                <a:solidFill>
                  <a:schemeClr val="dk1"/>
                </a:solidFill>
                <a:effectLst/>
                <a:latin typeface="Arial"/>
                <a:ea typeface="Arial"/>
                <a:cs typeface="Arial"/>
                <a:sym typeface="Arial"/>
              </a:rPr>
              <a:t>What is a criticism of rule-utilitarianism?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is simply traditional utilitarianism in disguise: “If a rule allows people to make an exception whenever an exception will maximize utility, then it will produce more utility than a rule that allowed no exceptions.”</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18</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2.3: Examine a rights-based approach to business ethics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does the Unocal-Burma case study provide an opportunity to studying a rights-based approach to business ethics?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Unocal offered a utilitarian defense of their decision.</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right-based approach allows us to see the problems with the utilitarian approach.</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Unocal, critics argued, supported Burma’s military regime’s violation of citizens’ rights, e.g., “to participate in the political life of their nation, their right to speak freely and to come and go as they wanted, and their right to unionize and associate with one another.”</a:t>
            </a:r>
            <a:endParaRPr lang="en-US" sz="1800" b="0" i="0" u="none" strike="noStrike" kern="1200" cap="none" dirty="0">
              <a:solidFill>
                <a:schemeClr val="dk1"/>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IN"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2.3.1: Human Rights and Walt Disney Company’s Supplier</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action did Walt Disney Company stockholders take in response to findings that the company was violating human rights through its factory suppliers in China?</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urged the company to adopt 11 widely accepted principles of human and labor rights.</a:t>
            </a: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IN"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2.3.2: The Concept of a Right</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the concept of a right?</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is largely defined in terms of duties entailed by it.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right involves liberty, often from governmental interference.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right can involve a claim that someone do something for the right-holder.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Velasquez defines a right as follows: “A person has a right when that person is entitled to act in a certain way or is entitled to have others act in a certain way toward him or her.”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Rights are moral or legal, inherent or conventional.</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are essential features of a right?</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Absence of prohibitions.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Person is authorized.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Existence of prohibitions.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violated right does not always entail a harm.</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Moral rights are correlated with duties and provide a basis for justifying actions.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What are the essential differences between a conception of moral rights and utilitarianism?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Rights are focused on the individual.</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Rights limit the validity of utilitarian appeals to social benefits.</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19</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2.3.4: A Basis for Moral Rights: Immanuel Kant</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the relation between Kant’s categorical imperative and rights?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CI requires that people be treated equally. This requirement allows people to claim equal treatment as their right.</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is a maxim?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personal rule for acting.</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How does the maxim work in the first formulation of the CI?</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For a maxim to be a moral duty, one must be able to universalize it without contradiction in thought (conceptual/logical) or will.</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Everyone must be able to act on this maxim, at least in principle.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maxim-holder must be willing for his or her maxim to be applied to him or herself, as well.</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4 – </a:t>
            </a:r>
            <a:r>
              <a:rPr lang="en-US" sz="1200" b="1" i="0" u="none" strike="noStrike" kern="1200" cap="none" dirty="0">
                <a:solidFill>
                  <a:schemeClr val="dk1"/>
                </a:solidFill>
                <a:effectLst/>
                <a:latin typeface="Arial"/>
                <a:ea typeface="Arial"/>
                <a:cs typeface="Arial"/>
                <a:sym typeface="Arial"/>
              </a:rPr>
              <a:t>What is the connection between rights and the second formulation of the CI?</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commands respect for each person’s freedom and rationality.</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commands consent from free and rational beings.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commands that we contribute to each person’s ability to pursue their freely and rationally chosen ends.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5 – </a:t>
            </a:r>
            <a:r>
              <a:rPr lang="en-US" sz="1200" b="1" i="0" u="none" strike="noStrike" kern="1200" cap="none" dirty="0">
                <a:solidFill>
                  <a:schemeClr val="dk1"/>
                </a:solidFill>
                <a:effectLst/>
                <a:latin typeface="Arial"/>
                <a:ea typeface="Arial"/>
                <a:cs typeface="Arial"/>
                <a:sym typeface="Arial"/>
              </a:rPr>
              <a:t>What are some rights based on Kant’s CI?</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right to have basic needs met.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right to be free from interference.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Contractual rights.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6 – </a:t>
            </a:r>
            <a:r>
              <a:rPr lang="en-US" sz="1200" b="1" i="0" u="none" strike="noStrike" kern="1200" cap="none" dirty="0">
                <a:solidFill>
                  <a:schemeClr val="dk1"/>
                </a:solidFill>
                <a:effectLst/>
                <a:latin typeface="Arial"/>
                <a:ea typeface="Arial"/>
                <a:cs typeface="Arial"/>
                <a:sym typeface="Arial"/>
              </a:rPr>
              <a:t>What are some problems with Kant’s theoretical framework?</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is not entirely clear.</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does not clarify the limits of rights.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is sometimes proven wrong by counterexamples.</a:t>
            </a:r>
          </a:p>
          <a:p>
            <a:pPr marL="628650" lvl="1" indent="-171450">
              <a:buFont typeface="Arial" pitchFamily="34" charset="0"/>
              <a:buChar char="•"/>
            </a:pP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2.3.6: Robert </a:t>
            </a:r>
            <a:r>
              <a:rPr lang="en-IN" sz="1200" b="1" i="0" u="none" strike="noStrike" cap="none" dirty="0" err="1">
                <a:solidFill>
                  <a:schemeClr val="dk1"/>
                </a:solidFill>
                <a:latin typeface="Arial"/>
                <a:ea typeface="Arial"/>
                <a:cs typeface="Arial"/>
                <a:sym typeface="Arial"/>
              </a:rPr>
              <a:t>Nozick</a:t>
            </a:r>
            <a:r>
              <a:rPr lang="en-IN" sz="1200" b="1" i="0" u="none" strike="noStrike" cap="none" dirty="0">
                <a:solidFill>
                  <a:schemeClr val="dk1"/>
                </a:solidFill>
                <a:latin typeface="Arial"/>
                <a:ea typeface="Arial"/>
                <a:cs typeface="Arial"/>
                <a:sym typeface="Arial"/>
              </a:rPr>
              <a:t> and The Libertarian Objection</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a:t>
            </a:r>
            <a:r>
              <a:rPr lang="en-US" sz="1200" b="1" i="0" u="none" strike="noStrike" kern="1200" cap="none" dirty="0" err="1">
                <a:solidFill>
                  <a:schemeClr val="dk1"/>
                </a:solidFill>
                <a:effectLst/>
                <a:latin typeface="Arial"/>
                <a:ea typeface="Arial"/>
                <a:cs typeface="Arial"/>
                <a:sym typeface="Arial"/>
              </a:rPr>
              <a:t>Nozick’s</a:t>
            </a:r>
            <a:r>
              <a:rPr lang="en-US" sz="1200" b="1" i="0" u="none" strike="noStrike" kern="1200" cap="none" dirty="0">
                <a:solidFill>
                  <a:schemeClr val="dk1"/>
                </a:solidFill>
                <a:effectLst/>
                <a:latin typeface="Arial"/>
                <a:ea typeface="Arial"/>
                <a:cs typeface="Arial"/>
                <a:sym typeface="Arial"/>
              </a:rPr>
              <a:t> libertarian claims?</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only moral right is the negative right to freedom. Consequently, restrictions on freedom are unjustified except to prevent greater restrictions on freedom.</a:t>
            </a:r>
            <a:endParaRPr lang="en-GB" sz="12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right to freedom requires private property, freedom of contract, free markets, and the elimination of taxes to pay for social welfare programs.</a:t>
            </a:r>
            <a:endParaRPr lang="en-GB" sz="12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Freedoms are reciprocally restrictive. So, </a:t>
            </a:r>
            <a:r>
              <a:rPr lang="en-US" sz="1200" b="0" i="0" u="none" strike="noStrike" kern="1200" cap="none" dirty="0" err="1">
                <a:solidFill>
                  <a:schemeClr val="dk1"/>
                </a:solidFill>
                <a:effectLst/>
                <a:latin typeface="Arial"/>
                <a:ea typeface="Arial"/>
                <a:cs typeface="Arial"/>
                <a:sym typeface="Arial"/>
              </a:rPr>
              <a:t>Nozick’s</a:t>
            </a:r>
            <a:r>
              <a:rPr lang="en-US" sz="1200" b="0" i="0" u="none" strike="noStrike" kern="1200" cap="none" dirty="0">
                <a:solidFill>
                  <a:schemeClr val="dk1"/>
                </a:solidFill>
                <a:effectLst/>
                <a:latin typeface="Arial"/>
                <a:ea typeface="Arial"/>
                <a:cs typeface="Arial"/>
                <a:sym typeface="Arial"/>
              </a:rPr>
              <a:t> claim that restrictions on freedom are unjustified implies that freedom itself is unjustified.</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20</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2.4: Explain justice and fairness as key ethical principles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did Unocal promote injustice?</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Critics argued that Unocal’s decision allowed the Burmese government to enrich itself at the expense of its citizens.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2.4.1: Wages in the Fast Food Industry</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is injustice understood in terms of wages in the fast food industry?</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If an employee cannot make a living wage, critics argue, then the company that pays those wages commits an injustice.</a:t>
            </a: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IN"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2.4.2: Standards of Justice and Fairness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do disputes in business often revolve around justice and fairness?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Examples of unjust or unfair treatment include discrimination, favoritism, and unfair workloads.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forms of justice are typically deployed in response to injustice?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Distributive justice.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Retributive justice.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Compensatory justice.</a:t>
            </a:r>
            <a:endParaRPr lang="en-IN" sz="1800" b="0" i="0" u="none" strike="noStrike" kern="1200" cap="none" dirty="0">
              <a:solidFill>
                <a:schemeClr val="dk1"/>
              </a:solidFill>
              <a:effectLst/>
              <a:latin typeface="Arial"/>
              <a:cs typeface="Arial"/>
              <a:sym typeface="Arial"/>
            </a:endParaRPr>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21</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2.4.3: Distributive Justice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the fundamental principles of distributive 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“Individuals who are similar in all respects relevant to the kind of treatment in question should be given similar benefits and burdens, even if they are dissimilar in other irrelevant respects; and individuals who are dissimilar in a relevant respect ought to be treated dissimilarly, in proportion to their dissimilarity.”</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is the major conceptual element of distributive 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Equality or egalitarianism.</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What is justice based on contribution?</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Capitalist justice.</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4 – </a:t>
            </a:r>
            <a:r>
              <a:rPr lang="en-US" sz="1200" b="1" i="0" u="none" strike="noStrike" kern="1200" cap="none" dirty="0">
                <a:solidFill>
                  <a:schemeClr val="dk1"/>
                </a:solidFill>
                <a:effectLst/>
                <a:latin typeface="Arial"/>
                <a:ea typeface="Arial"/>
                <a:cs typeface="Arial"/>
                <a:sym typeface="Arial"/>
              </a:rPr>
              <a:t>What is justice based on needs and abilities?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Socialism.</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5 – </a:t>
            </a:r>
            <a:r>
              <a:rPr lang="en-US" sz="1200" b="1" i="0" u="none" strike="noStrike" kern="1200" cap="none" dirty="0">
                <a:solidFill>
                  <a:schemeClr val="dk1"/>
                </a:solidFill>
                <a:effectLst/>
                <a:latin typeface="Arial"/>
                <a:ea typeface="Arial"/>
                <a:cs typeface="Arial"/>
                <a:sym typeface="Arial"/>
              </a:rPr>
              <a:t>What is justice as freedom?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Libertarianism.</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6 – </a:t>
            </a:r>
            <a:r>
              <a:rPr lang="en-US" sz="1200" b="1" i="0" u="none" strike="noStrike" kern="1200" cap="none" dirty="0">
                <a:solidFill>
                  <a:schemeClr val="dk1"/>
                </a:solidFill>
                <a:effectLst/>
                <a:latin typeface="Arial"/>
                <a:ea typeface="Arial"/>
                <a:cs typeface="Arial"/>
                <a:sym typeface="Arial"/>
              </a:rPr>
              <a:t>What are some critiques of Libertarianism?</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enshrines one value at the expense of others.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promotes unjust treatment of the disadvantaged.</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7 – </a:t>
            </a:r>
            <a:r>
              <a:rPr lang="en-US" sz="1200" b="1" i="0" u="none" strike="noStrike" kern="1200" cap="none" dirty="0">
                <a:solidFill>
                  <a:schemeClr val="dk1"/>
                </a:solidFill>
                <a:effectLst/>
                <a:latin typeface="Arial"/>
                <a:ea typeface="Arial"/>
                <a:cs typeface="Arial"/>
                <a:sym typeface="Arial"/>
              </a:rPr>
              <a:t>What are the two principles of Rawls’ “justice as fairness”?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“Each person has an equal right to the most extensive basic liberties compatible with similar liberties for all.”</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“Social and economic inequalities are arranged so that they are both:</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“To the greatest benefit of the least-advantaged persons.”</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“Attached to offices and positions open to all under conditions of fair equality of opportunity.”</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8 – </a:t>
            </a:r>
            <a:r>
              <a:rPr lang="en-US" sz="1200" b="1" i="0" u="none" strike="noStrike" kern="1200" cap="none" dirty="0">
                <a:solidFill>
                  <a:schemeClr val="dk1"/>
                </a:solidFill>
                <a:effectLst/>
                <a:latin typeface="Arial"/>
                <a:ea typeface="Arial"/>
                <a:cs typeface="Arial"/>
                <a:sym typeface="Arial"/>
              </a:rPr>
              <a:t>What are Rawls’ methods for evaluating moral principles?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hypothetical original position.</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veil of ignorance.</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9 – </a:t>
            </a:r>
            <a:r>
              <a:rPr lang="en-US" sz="1200" b="1" i="0" u="none" strike="noStrike" kern="1200" cap="none" dirty="0">
                <a:solidFill>
                  <a:schemeClr val="dk1"/>
                </a:solidFill>
                <a:effectLst/>
                <a:latin typeface="Arial"/>
                <a:ea typeface="Arial"/>
                <a:cs typeface="Arial"/>
                <a:sym typeface="Arial"/>
              </a:rPr>
              <a:t>What are some criticisms of Rawls’ version of egalitarian 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original position is not an adequate method for evaluating moral principles.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original position is not adequate because it does not tell us if the principles chosen through it are moral.</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22</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2.4.4: Retributive Justice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retributive justice?</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is the justice of blaming or punishing wrongdoers.</a:t>
            </a:r>
          </a:p>
          <a:p>
            <a:pPr marL="628650" lvl="1" indent="-171450">
              <a:buFont typeface="Arial" pitchFamily="34" charset="0"/>
              <a:buChar char="•"/>
            </a:pP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2.4.5: Compensatory Justice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is compensatory justice?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is the justice by which a wronged person is restored to his or her initial condition.</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When should someone be compensated?</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action that inflicted the injury was wrong or negligent.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person’s action was the actual cause of the injury.</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person who inflicted the injury did so voluntarily.</a:t>
            </a:r>
            <a:endParaRPr lang="en-IN"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24</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2.5: </a:t>
            </a:r>
            <a:r>
              <a:rPr lang="en-IN" sz="1200" b="1" i="0" u="none" strike="noStrike" cap="none" dirty="0" err="1">
                <a:solidFill>
                  <a:schemeClr val="dk1"/>
                </a:solidFill>
                <a:latin typeface="Arial"/>
                <a:ea typeface="Arial"/>
                <a:cs typeface="Arial"/>
                <a:sym typeface="Arial"/>
              </a:rPr>
              <a:t>Analyze</a:t>
            </a:r>
            <a:r>
              <a:rPr lang="en-IN" sz="1200" b="1" i="0" u="none" strike="noStrike" cap="none" dirty="0">
                <a:solidFill>
                  <a:schemeClr val="dk1"/>
                </a:solidFill>
                <a:latin typeface="Arial"/>
                <a:ea typeface="Arial"/>
                <a:cs typeface="Arial"/>
                <a:sym typeface="Arial"/>
              </a:rPr>
              <a:t> an ethic of care as applied to business decisions and practices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does an ethic of care apply to business decisions and practices?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moral task is not to follow universal and impartial moral principles, but instead to attend and respond to the good of particular individuals with whom we are in a valuable and close relationship.”</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The Malden Mills Company is an example of a care ethic at work.</a:t>
            </a:r>
          </a:p>
          <a:p>
            <a:pPr marL="457200" lvl="1" indent="0">
              <a:buFont typeface="Arial" pitchFamily="34" charset="0"/>
              <a:buNone/>
            </a:pP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2.5.1: Malden Mills Company</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happened in December 1995 at the Malden Mills textile factory, and what is the Malden Mills backstory?</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 fire broke out.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Malden Mills, founded in 1906, was one of the last remaining textile factories still operating in New England.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After the fire, people predicted that Malden Mills’ owner, Aaron Feuerstein, would collect the more than $100 million in insurance, close the factory, and relocate to another country where manufacturing was cheaper.</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did Malden Mills do after the fire?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Promised every employee forced out of work by the fire would continue to be paid full wages, receive full medical benefits, and be guaranteed a job when operations restarted in a few months. </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Rebuilding in Lawrence would cost over $300 million, and keeping 1,400 laid-off workers on full salaries for a period of up to three months cost an additional $20 million.</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3 – </a:t>
            </a:r>
            <a:r>
              <a:rPr lang="en-US" sz="1200" b="1" i="0" u="none" strike="noStrike" kern="1200" cap="none" dirty="0">
                <a:solidFill>
                  <a:schemeClr val="dk1"/>
                </a:solidFill>
                <a:effectLst/>
                <a:latin typeface="Arial"/>
                <a:ea typeface="Arial"/>
                <a:cs typeface="Arial"/>
                <a:sym typeface="Arial"/>
              </a:rPr>
              <a:t>How does the Malden Mills story reflect an ethic of care?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Rather than opting for the most lucrative or cost-effective option, Malden Mills prioritized employees over profits.</a:t>
            </a:r>
          </a:p>
          <a:p>
            <a:pPr marL="628650" lvl="1" indent="-171450">
              <a:buFont typeface="Arial" pitchFamily="34" charset="0"/>
              <a:buChar char="•"/>
            </a:pP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2.5.2: Partiality and Care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does the Malden Mills story emphasize the partiality component of care ethics?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Malden Mills’ owner, Aaron Feuerstein, believed his company had a special obligation to his employees.</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are some other moral demands of care ethics?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Relationships should be preserved.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Understanding the forms of caring that operate in relationships:</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Caring for someone.</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Caring about something.</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Caring after someone.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Understanding that the quality of relationships affect the ethics of care, e.g., concretely valuable relationships.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Understanding that the type of relationships affect the ethics of care e.g., dependence.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Attempting to reconcile the demands of caring and justice.</a:t>
            </a:r>
            <a:endParaRPr lang="en-IN" sz="5400" b="0" i="0" u="none" strike="noStrike" kern="1200" cap="none" dirty="0">
              <a:solidFill>
                <a:schemeClr val="dk1"/>
              </a:solidFill>
              <a:effectLst/>
              <a:latin typeface="Arial"/>
              <a:cs typeface="Arial"/>
              <a:sym typeface="Arial"/>
            </a:endParaRPr>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25</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2.5.3: Criticisms of an Ethic of Care</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some criticisms of care ethics?</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reflects unjust favoritism.</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Its demands can lead to burnout.</a:t>
            </a:r>
            <a:endParaRPr lang="en-IN" sz="7200" b="0" i="0" u="none" strike="noStrike" kern="1200" cap="none" dirty="0">
              <a:solidFill>
                <a:schemeClr val="dk1"/>
              </a:solidFill>
              <a:effectLst/>
              <a:latin typeface="Arial"/>
              <a:cs typeface="Arial"/>
              <a:sym typeface="Arial"/>
            </a:endParaRPr>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26</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2.6: Evaluate an approach to business ethics that combines four main moral standards</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the distinctive standards of utility, rights, justice, and care?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Analyses of costs and benefits of using resources.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Prescriptions for how individuals should be treated.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Prescriptions for how burdens and benefits should be distributed.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Prescriptions for what we owe to those with whom we have special relationships.</a:t>
            </a:r>
          </a:p>
          <a:p>
            <a:pPr marL="628650" lvl="1" indent="-171450">
              <a:buFont typeface="Arial" pitchFamily="34" charset="0"/>
              <a:buChar char="•"/>
            </a:pPr>
            <a:endParaRPr lang="en-US" sz="1200" b="0" i="0" u="none" strike="noStrike" kern="1200" cap="none" dirty="0">
              <a:solidFill>
                <a:schemeClr val="dk1"/>
              </a:solidFill>
              <a:effectLst/>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2.6.1: The Four Moral Considerations and </a:t>
            </a:r>
            <a:r>
              <a:rPr lang="en-IN" sz="1200" b="1" i="0" u="none" strike="noStrike" cap="none" dirty="0" err="1">
                <a:solidFill>
                  <a:schemeClr val="dk1"/>
                </a:solidFill>
                <a:latin typeface="Arial"/>
                <a:ea typeface="Arial"/>
                <a:cs typeface="Arial"/>
                <a:sym typeface="Arial"/>
              </a:rPr>
              <a:t>Behavior</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can a combination of the four moral models provide blueprints for our behavior? </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Our actions should maximize benefits and minimize harms.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Our actions should be consistent with the moral rights of affected persons.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Our actions should lead to a just distribution of benefits and burdens.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Our actions should exhibit the appropriate care for those around us.</a:t>
            </a:r>
            <a:endParaRPr lang="en-IN" sz="9600" b="0" i="0" u="none" strike="noStrike" kern="1200" cap="none" dirty="0">
              <a:solidFill>
                <a:schemeClr val="dk1"/>
              </a:solidFill>
              <a:effectLst/>
              <a:latin typeface="Arial"/>
              <a:cs typeface="Arial"/>
              <a:sym typeface="Arial"/>
            </a:endParaRPr>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27</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r>
              <a:rPr lang="en-IN" sz="1200" b="1" i="0" u="none" strike="noStrike" cap="none" dirty="0">
                <a:solidFill>
                  <a:schemeClr val="dk1"/>
                </a:solidFill>
                <a:latin typeface="Arial"/>
                <a:ea typeface="Arial"/>
                <a:cs typeface="Arial"/>
                <a:sym typeface="Arial"/>
              </a:rPr>
              <a:t>2.6.2: Relating Moral Standards to Each Other</a:t>
            </a:r>
            <a:endParaRPr lang="en-US" sz="1200" b="1" i="0" u="none" strike="noStrike" cap="none"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chemeClr val="dk1"/>
              </a:buClr>
              <a:buSzPct val="100000"/>
              <a:buFont typeface="Arial"/>
              <a:buNone/>
              <a:tabLst/>
              <a:defRPr/>
            </a:pPr>
            <a:endParaRPr lang="en-US" sz="1200" b="1"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How do the moral standards relate to each other?</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Moral judgments should be based on:</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Maximizing the action’s net utility.</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Respecting moral rights.</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Ensuring just distribution of benefits and burdens.</a:t>
            </a:r>
            <a:endParaRPr lang="en-GB" sz="1600" b="0" i="0" u="none" strike="noStrike" kern="1200" cap="none" dirty="0">
              <a:solidFill>
                <a:schemeClr val="dk1"/>
              </a:solidFill>
              <a:effectLst/>
              <a:latin typeface="Arial"/>
              <a:ea typeface="Arial"/>
              <a:cs typeface="Arial"/>
              <a:sym typeface="Arial"/>
            </a:endParaRPr>
          </a:p>
          <a:p>
            <a:pPr marL="1085850" lvl="2"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Caring for those in concrete relations to us.</a:t>
            </a:r>
            <a:endParaRPr lang="en-IN" sz="11500" b="0" i="0" u="none" strike="noStrike" kern="1200" cap="none" dirty="0">
              <a:solidFill>
                <a:schemeClr val="dk1"/>
              </a:solidFill>
              <a:effectLst/>
              <a:latin typeface="Arial"/>
              <a:cs typeface="Arial"/>
              <a:sym typeface="Arial"/>
            </a:endParaRPr>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29</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7884008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lnSpc>
                <a:spcPct val="100000"/>
              </a:lnSpc>
              <a:spcBef>
                <a:spcPts val="0"/>
              </a:spcBef>
              <a:spcAft>
                <a:spcPts val="0"/>
              </a:spcAft>
              <a:buClr>
                <a:schemeClr val="dk1"/>
              </a:buClr>
              <a:buSzPct val="25000"/>
              <a:buFont typeface="Arial"/>
              <a:buNone/>
            </a:pPr>
            <a:r>
              <a:rPr lang="en-IN" sz="1200" b="1" i="0" u="none" strike="noStrike" cap="none" dirty="0">
                <a:solidFill>
                  <a:schemeClr val="dk1"/>
                </a:solidFill>
                <a:latin typeface="Arial"/>
                <a:ea typeface="Arial"/>
                <a:cs typeface="Arial"/>
                <a:sym typeface="Arial"/>
              </a:rPr>
              <a:t>Case Study 2.1: </a:t>
            </a:r>
            <a:r>
              <a:rPr lang="en-IN" sz="1200" b="1" i="0" u="none" strike="noStrike" cap="none" dirty="0" err="1">
                <a:solidFill>
                  <a:schemeClr val="dk1"/>
                </a:solidFill>
                <a:latin typeface="Arial"/>
                <a:ea typeface="Arial"/>
                <a:cs typeface="Arial"/>
                <a:sym typeface="Arial"/>
              </a:rPr>
              <a:t>Traidos</a:t>
            </a:r>
            <a:r>
              <a:rPr lang="en-IN" sz="1200" b="1" i="0" u="none" strike="noStrike" cap="none" dirty="0">
                <a:solidFill>
                  <a:schemeClr val="dk1"/>
                </a:solidFill>
                <a:latin typeface="Arial"/>
                <a:ea typeface="Arial"/>
                <a:cs typeface="Arial"/>
                <a:sym typeface="Arial"/>
              </a:rPr>
              <a:t> Bank and Roche’s Drug Trials in China</a:t>
            </a:r>
            <a:endParaRPr lang="en-US" sz="1200" b="1"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25000"/>
              <a:buFont typeface="Arial"/>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decision did </a:t>
            </a:r>
            <a:r>
              <a:rPr lang="en-US" sz="1200" b="1" i="0" u="none" strike="noStrike" kern="1200" cap="none" dirty="0" err="1">
                <a:solidFill>
                  <a:schemeClr val="dk1"/>
                </a:solidFill>
                <a:effectLst/>
                <a:latin typeface="Arial"/>
                <a:ea typeface="Arial"/>
                <a:cs typeface="Arial"/>
                <a:sym typeface="Arial"/>
              </a:rPr>
              <a:t>Triodos</a:t>
            </a:r>
            <a:r>
              <a:rPr lang="en-US" sz="1200" b="1" i="0" u="none" strike="noStrike" kern="1200" cap="none" dirty="0">
                <a:solidFill>
                  <a:schemeClr val="dk1"/>
                </a:solidFill>
                <a:effectLst/>
                <a:latin typeface="Arial"/>
                <a:ea typeface="Arial"/>
                <a:cs typeface="Arial"/>
                <a:sym typeface="Arial"/>
              </a:rPr>
              <a:t> Bank make in 2010?</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To remove Roche from its investment portfolio because the results of Roche’s clinical trials with transplanted organs in China were falling short of the bank’s investment criteria for selection.</a:t>
            </a:r>
            <a:endParaRPr lang="en-GB" sz="1600" b="0"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endParaRPr lang="en-US" sz="1200" b="1" i="0" u="none" strike="noStrike" kern="1200" cap="none" dirty="0">
              <a:solidFill>
                <a:schemeClr val="dk1"/>
              </a:solidFill>
              <a:effectLst/>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2 – </a:t>
            </a:r>
            <a:r>
              <a:rPr lang="en-US" sz="1200" b="1" i="0" u="none" strike="noStrike" kern="1200" cap="none" dirty="0">
                <a:solidFill>
                  <a:schemeClr val="dk1"/>
                </a:solidFill>
                <a:effectLst/>
                <a:latin typeface="Arial"/>
                <a:ea typeface="Arial"/>
                <a:cs typeface="Arial"/>
                <a:sym typeface="Arial"/>
              </a:rPr>
              <a:t>What six principles does </a:t>
            </a:r>
            <a:r>
              <a:rPr lang="en-US" sz="1200" b="1" i="0" u="none" strike="noStrike" kern="1200" cap="none" dirty="0" err="1">
                <a:solidFill>
                  <a:schemeClr val="dk1"/>
                </a:solidFill>
                <a:effectLst/>
                <a:latin typeface="Arial"/>
                <a:ea typeface="Arial"/>
                <a:cs typeface="Arial"/>
                <a:sym typeface="Arial"/>
              </a:rPr>
              <a:t>Triodos</a:t>
            </a:r>
            <a:r>
              <a:rPr lang="en-US" sz="1200" b="1" i="0" u="none" strike="noStrike" kern="1200" cap="none" dirty="0">
                <a:solidFill>
                  <a:schemeClr val="dk1"/>
                </a:solidFill>
                <a:effectLst/>
                <a:latin typeface="Arial"/>
                <a:ea typeface="Arial"/>
                <a:cs typeface="Arial"/>
                <a:sym typeface="Arial"/>
              </a:rPr>
              <a:t> Bank claim as guides to their decision-making?</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Promote sustainable development.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Respect and obey the law.</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Respect human rights.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Respect the environment.</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Be accountable.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Continuously improve.</a:t>
            </a:r>
          </a:p>
          <a:p>
            <a:pPr marL="457200" lvl="1" indent="0">
              <a:buFont typeface="Arial" pitchFamily="34" charset="0"/>
              <a:buNone/>
            </a:pPr>
            <a:endParaRPr lang="en-US" sz="1200" b="0" i="0" u="none" strike="noStrike" kern="1200" cap="none" dirty="0">
              <a:solidFill>
                <a:schemeClr val="dk1"/>
              </a:solidFill>
              <a:effectLst/>
              <a:latin typeface="Arial"/>
              <a:ea typeface="Arial"/>
              <a:cs typeface="Arial"/>
              <a:sym typeface="Arial"/>
            </a:endParaRPr>
          </a:p>
          <a:p>
            <a:pPr marL="0" marR="0" lvl="0" indent="0" algn="l" rtl="0">
              <a:lnSpc>
                <a:spcPct val="100000"/>
              </a:lnSpc>
              <a:spcBef>
                <a:spcPts val="0"/>
              </a:spcBef>
              <a:spcAft>
                <a:spcPts val="0"/>
              </a:spcAft>
              <a:buClr>
                <a:schemeClr val="dk1"/>
              </a:buClr>
              <a:buSzPct val="25000"/>
              <a:buFont typeface="Arial"/>
              <a:buNone/>
            </a:pPr>
            <a:r>
              <a:rPr lang="en-IN" sz="1200" b="1" i="0" u="none" strike="noStrike" cap="none" dirty="0">
                <a:solidFill>
                  <a:schemeClr val="dk1"/>
                </a:solidFill>
                <a:latin typeface="Arial"/>
                <a:ea typeface="Arial"/>
                <a:cs typeface="Arial"/>
                <a:sym typeface="Arial"/>
              </a:rPr>
              <a:t>Responses to the Bank's Decision</a:t>
            </a:r>
            <a:endParaRPr lang="en-US" sz="1200" b="1"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25000"/>
              <a:buFont typeface="Arial"/>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was Roche’s response?</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was apparently already concerned about the use of organs from non- or involuntary participants (Chinese prisoners).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It also claimed, however, that it could not market a drug in China if the company did not test it there.</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Roche used a utilitarian decision-making model.</a:t>
            </a:r>
            <a:endParaRPr lang="en-US"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30</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5041468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lnSpc>
                <a:spcPct val="100000"/>
              </a:lnSpc>
              <a:spcBef>
                <a:spcPts val="0"/>
              </a:spcBef>
              <a:spcAft>
                <a:spcPts val="0"/>
              </a:spcAft>
              <a:buClr>
                <a:schemeClr val="dk1"/>
              </a:buClr>
              <a:buSzPct val="25000"/>
              <a:buFont typeface="Arial"/>
              <a:buNone/>
            </a:pPr>
            <a:r>
              <a:rPr lang="en-IN" sz="1200" b="1" i="0" u="none" strike="noStrike" cap="none" dirty="0">
                <a:solidFill>
                  <a:schemeClr val="dk1"/>
                </a:solidFill>
                <a:latin typeface="Arial"/>
                <a:ea typeface="Arial"/>
                <a:cs typeface="Arial"/>
                <a:sym typeface="Arial"/>
              </a:rPr>
              <a:t>Case Study 2.2: Testing Drugs in the Developing World</a:t>
            </a:r>
            <a:endParaRPr lang="en-US" sz="1200" b="1"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25000"/>
              <a:buFont typeface="Arial"/>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What are some concerns with testing drugs in the developing world?</a:t>
            </a:r>
            <a:endParaRPr lang="en-GB" sz="16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Participants may be more easily manipulated than participants in wealthier countries.</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Participants may be exploited.</a:t>
            </a:r>
            <a:endParaRPr lang="en-GB" sz="1600" b="0"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Participants may not receive existing treatments, since researchers may claim those treatments aren’t available to those patients anyway.</a:t>
            </a:r>
            <a:endParaRPr lang="en-US" sz="1800" b="0" i="0" u="none" strike="noStrike" kern="1200" cap="none" dirty="0">
              <a:solidFill>
                <a:schemeClr val="dk1"/>
              </a:solidFill>
              <a:effectLst/>
              <a:latin typeface="Arial"/>
              <a:ea typeface="Arial"/>
              <a:cs typeface="Arial"/>
              <a:sym typeface="Arial"/>
            </a:endParaRPr>
          </a:p>
          <a:p>
            <a:pPr marL="457200" lvl="1" indent="0">
              <a:buFont typeface="Arial" pitchFamily="34" charset="0"/>
              <a:buNone/>
            </a:pPr>
            <a:endParaRPr lang="en-US" sz="1200" b="0" i="0" u="none" strike="noStrike" kern="1200" cap="none" dirty="0">
              <a:solidFill>
                <a:schemeClr val="dk1"/>
              </a:solidFill>
              <a:effectLst/>
              <a:latin typeface="Arial"/>
              <a:ea typeface="Arial"/>
              <a:cs typeface="Arial"/>
              <a:sym typeface="Arial"/>
            </a:endParaRPr>
          </a:p>
          <a:p>
            <a:pPr marL="0" marR="0" lvl="0" indent="0" algn="l" rtl="0">
              <a:lnSpc>
                <a:spcPct val="100000"/>
              </a:lnSpc>
              <a:spcBef>
                <a:spcPts val="0"/>
              </a:spcBef>
              <a:spcAft>
                <a:spcPts val="0"/>
              </a:spcAft>
              <a:buClr>
                <a:schemeClr val="dk1"/>
              </a:buClr>
              <a:buSzPct val="25000"/>
              <a:buFont typeface="Arial"/>
              <a:buNone/>
            </a:pPr>
            <a:r>
              <a:rPr lang="en-IN" sz="1200" b="1" i="0" u="none" strike="noStrike" cap="none" dirty="0">
                <a:solidFill>
                  <a:schemeClr val="dk1"/>
                </a:solidFill>
                <a:latin typeface="Arial"/>
                <a:ea typeface="Arial"/>
                <a:cs typeface="Arial"/>
                <a:sym typeface="Arial"/>
              </a:rPr>
              <a:t>The Problem of Finding Ways to Test Drugs</a:t>
            </a:r>
            <a:endParaRPr lang="en-US" sz="1200" b="1"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25000"/>
              <a:buFont typeface="Arial"/>
              <a:buNone/>
            </a:pPr>
            <a:endParaRPr lang="en-US" sz="1200" b="0" i="0" u="none" strike="noStrike" cap="none" dirty="0">
              <a:solidFill>
                <a:schemeClr val="dk1"/>
              </a:solidFill>
              <a:latin typeface="Arial"/>
              <a:ea typeface="Arial"/>
              <a:cs typeface="Arial"/>
              <a:sym typeface="Arial"/>
            </a:endParaRPr>
          </a:p>
          <a:p>
            <a:pPr marL="171450" lvl="0" indent="-171450">
              <a:buFont typeface="Arial" pitchFamily="34" charset="0"/>
              <a:buChar char="•"/>
            </a:pPr>
            <a:r>
              <a:rPr lang="en-US" sz="1200" b="1" i="0" u="none" strike="noStrike" cap="none" dirty="0">
                <a:solidFill>
                  <a:schemeClr val="dk1"/>
                </a:solidFill>
                <a:latin typeface="Arial"/>
                <a:ea typeface="Arial"/>
                <a:cs typeface="Arial"/>
                <a:sym typeface="Arial"/>
              </a:rPr>
              <a:t>Point 1 – </a:t>
            </a:r>
            <a:r>
              <a:rPr lang="en-US" sz="1200" b="1" i="0" u="none" strike="noStrike" kern="1200" cap="none" dirty="0">
                <a:solidFill>
                  <a:schemeClr val="dk1"/>
                </a:solidFill>
                <a:effectLst/>
                <a:latin typeface="Arial"/>
                <a:ea typeface="Arial"/>
                <a:cs typeface="Arial"/>
                <a:sym typeface="Arial"/>
              </a:rPr>
              <a:t>Why do some companies pursue testing drugs in developing countries?</a:t>
            </a:r>
            <a:endParaRPr lang="en-GB" sz="1200" b="1" i="0" u="none" strike="noStrike" kern="1200" cap="none" dirty="0">
              <a:solidFill>
                <a:schemeClr val="dk1"/>
              </a:solidFill>
              <a:effectLst/>
              <a:latin typeface="Arial"/>
              <a:ea typeface="Arial"/>
              <a:cs typeface="Arial"/>
              <a:sym typeface="Arial"/>
            </a:endParaRPr>
          </a:p>
          <a:p>
            <a:pPr marL="628650" lvl="1" indent="-171450">
              <a:buFont typeface="Arial" pitchFamily="34" charset="0"/>
              <a:buChar char="•"/>
            </a:pPr>
            <a:r>
              <a:rPr lang="en-US" sz="1200" b="0" i="0" u="none" strike="noStrike" kern="1200" cap="none" dirty="0">
                <a:solidFill>
                  <a:schemeClr val="dk1"/>
                </a:solidFill>
                <a:effectLst/>
                <a:latin typeface="Arial"/>
                <a:ea typeface="Arial"/>
                <a:cs typeface="Arial"/>
                <a:sym typeface="Arial"/>
              </a:rPr>
              <a:t>Sometimes, they do not have the opportunities to test them elsewhere, as when, for example, there is a meningitis outbreak.</a:t>
            </a:r>
            <a:endParaRPr lang="en-US" dirty="0"/>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Tx/>
              <a:buSzPct val="25000"/>
              <a:buFontTx/>
              <a:buNone/>
              <a:tabLst/>
              <a:defRPr/>
            </a:pPr>
            <a:fld id="{00000000-1234-1234-1234-123412341234}" type="slidenum">
              <a:rPr kumimoji="0" lang="en-US" sz="1200" b="0" i="0" u="none" strike="noStrike" kern="1200" cap="none" spc="0" normalizeH="0" baseline="0" noProof="0" smtClean="0">
                <a:ln>
                  <a:noFill/>
                </a:ln>
                <a:solidFill>
                  <a:prstClr val="black"/>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Tx/>
                <a:buSzPct val="25000"/>
                <a:buFontTx/>
                <a:buNone/>
                <a:tabLst/>
                <a:defRPr/>
              </a:pPr>
              <a:t>31</a:t>
            </a:fld>
            <a:endParaRPr kumimoji="0" lang="en-US" sz="1200" b="0" i="0" u="none" strike="noStrike" kern="1200" cap="none" spc="0" normalizeH="0" baseline="0" noProof="0">
              <a:ln>
                <a:noFill/>
              </a:ln>
              <a:solidFill>
                <a:prstClr val="black"/>
              </a:solidFill>
              <a:effectLst/>
              <a:uLnTx/>
              <a:uFillTx/>
              <a:latin typeface="Arial"/>
              <a:ea typeface="Arial"/>
              <a:cs typeface="Arial"/>
              <a:sym typeface="Arial"/>
            </a:endParaRPr>
          </a:p>
        </p:txBody>
      </p:sp>
    </p:spTree>
    <p:extLst>
      <p:ext uri="{BB962C8B-B14F-4D97-AF65-F5344CB8AC3E}">
        <p14:creationId xmlns:p14="http://schemas.microsoft.com/office/powerpoint/2010/main" val="1504146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18B05-330A-460B-A9DC-31C07C714D3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4F737A4-15DF-4874-A08C-BAC6EF0BE9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8A407D2-286A-40B7-9E87-2E0B8C973A47}"/>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5" name="Footer Placeholder 4">
            <a:extLst>
              <a:ext uri="{FF2B5EF4-FFF2-40B4-BE49-F238E27FC236}">
                <a16:creationId xmlns:a16="http://schemas.microsoft.com/office/drawing/2014/main" id="{C5DBB015-EA31-49E8-9328-4F8231A7C2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1DE39D-C48B-415E-857B-41EFA3C4DE41}"/>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2283746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28242-4A31-410D-B516-51182FB9D3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497CC9-6CEA-4263-8680-CB217CF330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EF268B-4536-4B0C-B663-008D5F24CFA9}"/>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5" name="Footer Placeholder 4">
            <a:extLst>
              <a:ext uri="{FF2B5EF4-FFF2-40B4-BE49-F238E27FC236}">
                <a16:creationId xmlns:a16="http://schemas.microsoft.com/office/drawing/2014/main" id="{940F9938-FAD1-415A-8018-F7E65C7D88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F62674-327F-4387-8E3B-336C0C4673E9}"/>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3739292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0EF8D-EA89-48E3-9D10-8079DFBC04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C75825-8FC5-456F-BDA6-3B8688CC6A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1537F3-A4F3-436B-B13A-22E4A00C31BC}"/>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5" name="Footer Placeholder 4">
            <a:extLst>
              <a:ext uri="{FF2B5EF4-FFF2-40B4-BE49-F238E27FC236}">
                <a16:creationId xmlns:a16="http://schemas.microsoft.com/office/drawing/2014/main" id="{74153634-A7B7-48EB-86C5-0839681A83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1F9D2-A086-43EB-AC77-8B649B0889BE}"/>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2281415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45186-AEF8-45F2-B631-98E22B009B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21E521-BBB9-45BA-9BAB-8C51D8791A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03C7BE-9A11-489E-9312-46A537F5DB9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1BE6662-6E3C-49E8-9431-AE86455A2F7D}"/>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6" name="Footer Placeholder 5">
            <a:extLst>
              <a:ext uri="{FF2B5EF4-FFF2-40B4-BE49-F238E27FC236}">
                <a16:creationId xmlns:a16="http://schemas.microsoft.com/office/drawing/2014/main" id="{59006257-DB7D-43FE-8870-62D14A642B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B738EE-AC69-44B5-85E7-FAF9AF88164F}"/>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1609826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0143F-2287-4A0D-9E1A-931473B4CE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A4AD29-106E-4EFF-8F7B-A176D33BF9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B6C015-25BE-4BDB-BFEC-8AA02EB21F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2C078C8-0427-43D8-AC0B-F6010EE947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F607AF-280C-41A8-97DB-99212648ECF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C63989-966D-4B9D-A2AD-53F61E45E1F8}"/>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8" name="Footer Placeholder 7">
            <a:extLst>
              <a:ext uri="{FF2B5EF4-FFF2-40B4-BE49-F238E27FC236}">
                <a16:creationId xmlns:a16="http://schemas.microsoft.com/office/drawing/2014/main" id="{A5AC5BB9-7658-4EAF-84D4-6C87CEC1D61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11E04F-8B2D-4342-8FC1-9CA0F8942078}"/>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754835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36FEA-69EF-47B1-A67C-E30557BCE1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90C2A0D-C623-41BD-A307-E315128ACB78}"/>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4" name="Footer Placeholder 3">
            <a:extLst>
              <a:ext uri="{FF2B5EF4-FFF2-40B4-BE49-F238E27FC236}">
                <a16:creationId xmlns:a16="http://schemas.microsoft.com/office/drawing/2014/main" id="{CC1BE119-822D-4896-9BE2-FF4C94208A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9CAB98-71CF-42D6-ADAE-28D3BD4C1F28}"/>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3034273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7F81CD-BBEA-4E82-A32A-9DCBCFD65583}"/>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3" name="Footer Placeholder 2">
            <a:extLst>
              <a:ext uri="{FF2B5EF4-FFF2-40B4-BE49-F238E27FC236}">
                <a16:creationId xmlns:a16="http://schemas.microsoft.com/office/drawing/2014/main" id="{A78971D3-76E5-4854-8C25-B395AD6035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97D728D-3DD4-4710-913A-8BE299AE239D}"/>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3684667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746AA-C18F-4B14-8EAC-F88714BA5B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A2394C0-1987-4520-9F20-3CBB2449B4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70D3464-EDB1-4CD5-932C-3049BE67E7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CC110E-E360-4B35-9D44-66400A9662F4}"/>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6" name="Footer Placeholder 5">
            <a:extLst>
              <a:ext uri="{FF2B5EF4-FFF2-40B4-BE49-F238E27FC236}">
                <a16:creationId xmlns:a16="http://schemas.microsoft.com/office/drawing/2014/main" id="{4D8CDA02-425E-45E0-AC6C-533AB1E289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343725-69AA-4C2F-A68F-2749CE3AAF78}"/>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3443813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2F856-494C-4618-A1A3-236714D892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8DB66C-913E-458A-B295-4FDBA4C8BA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E36559-EED7-4781-A50A-4B35E0A44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87FC53-F144-480F-93DD-2BC37E78012A}"/>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6" name="Footer Placeholder 5">
            <a:extLst>
              <a:ext uri="{FF2B5EF4-FFF2-40B4-BE49-F238E27FC236}">
                <a16:creationId xmlns:a16="http://schemas.microsoft.com/office/drawing/2014/main" id="{AB33343C-2B6F-4819-9B03-8942A94105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7813F8-B259-49F3-BB55-EC439FD87A63}"/>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920100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F9925-EA66-4E27-A53A-318D3D821A4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B398E8-6846-4B18-9EF7-5B284E72C1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00D626-3378-42DF-8FB1-DDECFE383F91}"/>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5" name="Footer Placeholder 4">
            <a:extLst>
              <a:ext uri="{FF2B5EF4-FFF2-40B4-BE49-F238E27FC236}">
                <a16:creationId xmlns:a16="http://schemas.microsoft.com/office/drawing/2014/main" id="{FE3D028A-3FBC-451E-AA30-3442500B31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F41707-CA41-4F95-8479-97D4EA46480F}"/>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68928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2D9DC9-7770-4554-A8B9-6C7F9CBED5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042CEF-1D7B-48BD-95FB-4E9A85272B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49A734-A3E8-4576-A977-3B6084A6AF87}"/>
              </a:ext>
            </a:extLst>
          </p:cNvPr>
          <p:cNvSpPr>
            <a:spLocks noGrp="1"/>
          </p:cNvSpPr>
          <p:nvPr>
            <p:ph type="dt" sz="half" idx="10"/>
          </p:nvPr>
        </p:nvSpPr>
        <p:spPr/>
        <p:txBody>
          <a:bodyPr/>
          <a:lstStyle/>
          <a:p>
            <a:fld id="{6A88CEE6-857F-48BB-9978-99815744F192}" type="datetimeFigureOut">
              <a:rPr lang="en-GB" smtClean="0"/>
              <a:t>29/11/2020</a:t>
            </a:fld>
            <a:endParaRPr lang="en-GB"/>
          </a:p>
        </p:txBody>
      </p:sp>
      <p:sp>
        <p:nvSpPr>
          <p:cNvPr id="5" name="Footer Placeholder 4">
            <a:extLst>
              <a:ext uri="{FF2B5EF4-FFF2-40B4-BE49-F238E27FC236}">
                <a16:creationId xmlns:a16="http://schemas.microsoft.com/office/drawing/2014/main" id="{CBE66CF7-0D20-4640-8501-AC1F5AF5F1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DFB93F-140E-422D-9C9F-DC22A5AE7C97}"/>
              </a:ext>
            </a:extLst>
          </p:cNvPr>
          <p:cNvSpPr>
            <a:spLocks noGrp="1"/>
          </p:cNvSpPr>
          <p:nvPr>
            <p:ph type="sldNum" sz="quarter" idx="12"/>
          </p:nvPr>
        </p:nvSpPr>
        <p:spPr/>
        <p:txBody>
          <a:bodyPr/>
          <a:lstStyle/>
          <a:p>
            <a:fld id="{BA93E7CF-5C74-418F-AA19-5FC6D2847DF6}" type="slidenum">
              <a:rPr lang="en-GB" smtClean="0"/>
              <a:t>‹#›</a:t>
            </a:fld>
            <a:endParaRPr lang="en-GB"/>
          </a:p>
        </p:txBody>
      </p:sp>
    </p:spTree>
    <p:extLst>
      <p:ext uri="{BB962C8B-B14F-4D97-AF65-F5344CB8AC3E}">
        <p14:creationId xmlns:p14="http://schemas.microsoft.com/office/powerpoint/2010/main" val="41043752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16036-D3A7-4E29-96B7-B3A58E3C66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E2B43E-3914-45EB-81FD-5BBA3CF82A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077F0E2-BD48-47BF-9DD6-BBFB4B2B7321}"/>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5" name="Footer Placeholder 4">
            <a:extLst>
              <a:ext uri="{FF2B5EF4-FFF2-40B4-BE49-F238E27FC236}">
                <a16:creationId xmlns:a16="http://schemas.microsoft.com/office/drawing/2014/main" id="{1C88C0C5-E3A4-44DA-A8B5-A5DAAF4E69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A45A14-55D2-4DD6-BA57-96B9B4FEB8F4}"/>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19892767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EAF03-2F4D-4CC4-87CC-99653FD1A0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1978D9A-12A5-4AAA-979A-0E4FEBD4C2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05AB36-A575-43E0-81B2-CA33AE45C83D}"/>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5" name="Footer Placeholder 4">
            <a:extLst>
              <a:ext uri="{FF2B5EF4-FFF2-40B4-BE49-F238E27FC236}">
                <a16:creationId xmlns:a16="http://schemas.microsoft.com/office/drawing/2014/main" id="{BEA41CD3-568E-42AC-A8A6-4323DBDAA9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6AAAAD-3509-498A-8A77-D974EC8D645B}"/>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31386155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126F-967D-443B-AD69-670417CF69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A5E9559-A5C7-4872-838D-CB92770200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1122F5-70AA-4168-8502-3FBD1A994A10}"/>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5" name="Footer Placeholder 4">
            <a:extLst>
              <a:ext uri="{FF2B5EF4-FFF2-40B4-BE49-F238E27FC236}">
                <a16:creationId xmlns:a16="http://schemas.microsoft.com/office/drawing/2014/main" id="{051D2643-56DC-4053-8B5C-ED8DCE134A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381BCC-B234-4493-9136-BAD7328B2CC0}"/>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3287465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6A6C7-AD40-43D1-A8E4-6978D72FEF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4D7EC6-B0F3-4137-96A0-AFE64EF873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68A34A8-D6BC-4876-8982-D7BE8761C9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1E4969B-E55F-4654-8379-4B1D894F55FF}"/>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6" name="Footer Placeholder 5">
            <a:extLst>
              <a:ext uri="{FF2B5EF4-FFF2-40B4-BE49-F238E27FC236}">
                <a16:creationId xmlns:a16="http://schemas.microsoft.com/office/drawing/2014/main" id="{C3B3246A-20C7-45A7-99E4-582B0865DA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CB4E20-7397-4DA6-8412-16B0D3BF05F1}"/>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137049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AE570-1A36-48C8-8AF5-FB2B2922F6F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DDD401-F6FB-4222-B4A1-55F110218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AC82FB-AF21-4090-9DD3-6C87B37185F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F1D05E3-B6F7-451C-8DD3-A3BCEACD9F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A3B5E7-27C0-4ED3-BA77-43627C11E93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D4067E-73CE-473E-A906-6BDDA51993EB}"/>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8" name="Footer Placeholder 7">
            <a:extLst>
              <a:ext uri="{FF2B5EF4-FFF2-40B4-BE49-F238E27FC236}">
                <a16:creationId xmlns:a16="http://schemas.microsoft.com/office/drawing/2014/main" id="{53233335-D923-419B-8FEC-DF48A2649F4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E42802-FEF4-4D11-B66B-D64E26585770}"/>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5677100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5EFBF-4F9E-4A28-8135-688A38BCAAF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B17B40-4309-46B5-ADD8-316181E40BC2}"/>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4" name="Footer Placeholder 3">
            <a:extLst>
              <a:ext uri="{FF2B5EF4-FFF2-40B4-BE49-F238E27FC236}">
                <a16:creationId xmlns:a16="http://schemas.microsoft.com/office/drawing/2014/main" id="{4F84F1AE-BBDA-401A-8053-A28F6B17F4E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04ED07-A281-4507-B368-85EF398519E5}"/>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20300466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0C5ABE-E776-473A-A82D-68304E49D28D}"/>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3" name="Footer Placeholder 2">
            <a:extLst>
              <a:ext uri="{FF2B5EF4-FFF2-40B4-BE49-F238E27FC236}">
                <a16:creationId xmlns:a16="http://schemas.microsoft.com/office/drawing/2014/main" id="{22DBC9BB-4E60-4C14-BE5A-25F3F5D8DB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6B60221-E303-47BE-B910-1E214E3556DA}"/>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3365604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44611-6C39-4905-A035-9E7F5AF6D7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458B9E1-0FC6-46E3-BE42-31F9E27E9D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91F58C-3E0F-43B4-AE12-A15156714F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DE2E6E-6435-43D0-971C-01C423B3EBB0}"/>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6" name="Footer Placeholder 5">
            <a:extLst>
              <a:ext uri="{FF2B5EF4-FFF2-40B4-BE49-F238E27FC236}">
                <a16:creationId xmlns:a16="http://schemas.microsoft.com/office/drawing/2014/main" id="{AC1071D4-A1A7-4FE3-A21C-4BED0DA97B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2D9821-3CD1-4962-BF01-6162A6EA6545}"/>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34466311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16C5-F9AC-4206-984F-73EAAD8723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9FE24F-F1AC-4125-BC2C-B17F6B7BBD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2513BEF-A62E-4825-B769-2A3C0937DC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502FC8-8DA9-47A5-9CCA-90DA1A982B98}"/>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6" name="Footer Placeholder 5">
            <a:extLst>
              <a:ext uri="{FF2B5EF4-FFF2-40B4-BE49-F238E27FC236}">
                <a16:creationId xmlns:a16="http://schemas.microsoft.com/office/drawing/2014/main" id="{9010B4DD-D654-460F-80C0-C45550E5F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C2285C-5F05-4268-AB0D-3E6B1B1626A1}"/>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30390314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2E62C-65FD-47F4-A105-3D97BB5EDC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56BA67-83CB-4CED-B7B1-9A263A2FDE1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087999-B205-4859-B5BA-4CE394231624}"/>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5" name="Footer Placeholder 4">
            <a:extLst>
              <a:ext uri="{FF2B5EF4-FFF2-40B4-BE49-F238E27FC236}">
                <a16:creationId xmlns:a16="http://schemas.microsoft.com/office/drawing/2014/main" id="{D76F34AF-E7E3-4434-B727-6D4A8FB2A5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ACA7E-8FF5-48C5-95B2-159AA6939286}"/>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35180630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038513-FA6D-4275-BA3C-145F2D9B36D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203B1A-242F-41DA-9F1B-C94A4C24FC5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4E56FB-29D7-47A2-BD43-5AE28D916651}"/>
              </a:ext>
            </a:extLst>
          </p:cNvPr>
          <p:cNvSpPr>
            <a:spLocks noGrp="1"/>
          </p:cNvSpPr>
          <p:nvPr>
            <p:ph type="dt" sz="half" idx="10"/>
          </p:nvPr>
        </p:nvSpPr>
        <p:spPr/>
        <p:txBody>
          <a:bodyPr/>
          <a:lstStyle/>
          <a:p>
            <a:fld id="{81C9090F-68D2-4924-8CBD-2D5DB3CC0CA8}" type="datetimeFigureOut">
              <a:rPr lang="en-GB" smtClean="0"/>
              <a:t>26/11/2020</a:t>
            </a:fld>
            <a:endParaRPr lang="en-GB"/>
          </a:p>
        </p:txBody>
      </p:sp>
      <p:sp>
        <p:nvSpPr>
          <p:cNvPr id="5" name="Footer Placeholder 4">
            <a:extLst>
              <a:ext uri="{FF2B5EF4-FFF2-40B4-BE49-F238E27FC236}">
                <a16:creationId xmlns:a16="http://schemas.microsoft.com/office/drawing/2014/main" id="{2B892BB3-70E9-4AEB-B8C5-22AC64365B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3482FA-CFB0-4F38-823F-79BAC96F325D}"/>
              </a:ext>
            </a:extLst>
          </p:cNvPr>
          <p:cNvSpPr>
            <a:spLocks noGrp="1"/>
          </p:cNvSpPr>
          <p:nvPr>
            <p:ph type="sldNum" sz="quarter" idx="12"/>
          </p:nvPr>
        </p:nvSpPr>
        <p:spPr/>
        <p:txBody>
          <a:bodyPr/>
          <a:lstStyle/>
          <a:p>
            <a:fld id="{82026923-50D0-4B7F-8BB3-8E2E7FFC70CF}" type="slidenum">
              <a:rPr lang="en-GB" smtClean="0"/>
              <a:t>‹#›</a:t>
            </a:fld>
            <a:endParaRPr lang="en-GB"/>
          </a:p>
        </p:txBody>
      </p:sp>
    </p:spTree>
    <p:extLst>
      <p:ext uri="{BB962C8B-B14F-4D97-AF65-F5344CB8AC3E}">
        <p14:creationId xmlns:p14="http://schemas.microsoft.com/office/powerpoint/2010/main" val="2315091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003F4B-64B0-4958-A503-5CE7456D3D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710C25-BD1F-4E81-ABD3-07A15BC0C2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DD0121-B473-4855-8CDF-876BABB5A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88CEE6-857F-48BB-9978-99815744F192}" type="datetimeFigureOut">
              <a:rPr lang="en-GB" smtClean="0"/>
              <a:t>29/11/2020</a:t>
            </a:fld>
            <a:endParaRPr lang="en-GB"/>
          </a:p>
        </p:txBody>
      </p:sp>
      <p:sp>
        <p:nvSpPr>
          <p:cNvPr id="5" name="Footer Placeholder 4">
            <a:extLst>
              <a:ext uri="{FF2B5EF4-FFF2-40B4-BE49-F238E27FC236}">
                <a16:creationId xmlns:a16="http://schemas.microsoft.com/office/drawing/2014/main" id="{80680DAA-BCF7-40ED-8F7C-D77C40268E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00E7EA1-BCFA-478A-AFE7-E22DE0D9C9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93E7CF-5C74-418F-AA19-5FC6D2847DF6}" type="slidenum">
              <a:rPr lang="en-GB" smtClean="0"/>
              <a:t>‹#›</a:t>
            </a:fld>
            <a:endParaRPr lang="en-GB"/>
          </a:p>
        </p:txBody>
      </p:sp>
    </p:spTree>
    <p:extLst>
      <p:ext uri="{BB962C8B-B14F-4D97-AF65-F5344CB8AC3E}">
        <p14:creationId xmlns:p14="http://schemas.microsoft.com/office/powerpoint/2010/main" val="2003382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F9ACB6-94D4-44FA-BF6D-F1F5C925E4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B953FC-3C94-49A1-8F8C-289117E251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F0991B-E074-416D-B6BB-EB34EBEBF5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C9090F-68D2-4924-8CBD-2D5DB3CC0CA8}" type="datetimeFigureOut">
              <a:rPr lang="en-GB" smtClean="0"/>
              <a:t>26/11/2020</a:t>
            </a:fld>
            <a:endParaRPr lang="en-GB"/>
          </a:p>
        </p:txBody>
      </p:sp>
      <p:sp>
        <p:nvSpPr>
          <p:cNvPr id="5" name="Footer Placeholder 4">
            <a:extLst>
              <a:ext uri="{FF2B5EF4-FFF2-40B4-BE49-F238E27FC236}">
                <a16:creationId xmlns:a16="http://schemas.microsoft.com/office/drawing/2014/main" id="{7200D763-6094-49E9-B213-4C19B2DCE7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9DC5E2A-9111-4012-BDF3-4B45D71605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026923-50D0-4B7F-8BB3-8E2E7FFC70CF}" type="slidenum">
              <a:rPr lang="en-GB" smtClean="0"/>
              <a:t>‹#›</a:t>
            </a:fld>
            <a:endParaRPr lang="en-GB"/>
          </a:p>
        </p:txBody>
      </p:sp>
    </p:spTree>
    <p:extLst>
      <p:ext uri="{BB962C8B-B14F-4D97-AF65-F5344CB8AC3E}">
        <p14:creationId xmlns:p14="http://schemas.microsoft.com/office/powerpoint/2010/main" val="636698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3.xml"/><Relationship Id="rId1" Type="http://schemas.openxmlformats.org/officeDocument/2006/relationships/video" Target="https://www.youtube.com/embed/9FnO3igOkOk?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arge old building with many windows&#10;&#10;Description automatically generated">
            <a:extLst>
              <a:ext uri="{FF2B5EF4-FFF2-40B4-BE49-F238E27FC236}">
                <a16:creationId xmlns:a16="http://schemas.microsoft.com/office/drawing/2014/main" id="{AD02D3A2-1E9E-44EE-B2EE-B4BAF336BC4B}"/>
              </a:ext>
            </a:extLst>
          </p:cNvPr>
          <p:cNvPicPr>
            <a:picLocks noChangeAspect="1"/>
          </p:cNvPicPr>
          <p:nvPr/>
        </p:nvPicPr>
        <p:blipFill rotWithShape="1">
          <a:blip r:embed="rId2">
            <a:extLst>
              <a:ext uri="{28A0092B-C50C-407E-A947-70E740481C1C}">
                <a14:useLocalDpi xmlns:a14="http://schemas.microsoft.com/office/drawing/2010/main" val="0"/>
              </a:ext>
            </a:extLst>
          </a:blip>
          <a:srcRect l="2023" t="34018" r="7068"/>
          <a:stretch/>
        </p:blipFill>
        <p:spPr>
          <a:xfrm>
            <a:off x="20" y="1"/>
            <a:ext cx="12191980" cy="6857999"/>
          </a:xfrm>
          <a:prstGeom prst="rect">
            <a:avLst/>
          </a:prstGeom>
        </p:spPr>
      </p:pic>
      <p:sp>
        <p:nvSpPr>
          <p:cNvPr id="13" name="Rectangle 12">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EF84244A-48C0-478F-A427-7E8773D2A074}"/>
              </a:ext>
            </a:extLst>
          </p:cNvPr>
          <p:cNvSpPr>
            <a:spLocks noGrp="1"/>
          </p:cNvSpPr>
          <p:nvPr>
            <p:ph type="ctrTitle"/>
          </p:nvPr>
        </p:nvSpPr>
        <p:spPr>
          <a:xfrm>
            <a:off x="404553" y="3091928"/>
            <a:ext cx="9078562" cy="2387600"/>
          </a:xfrm>
        </p:spPr>
        <p:txBody>
          <a:bodyPr>
            <a:normAutofit fontScale="90000"/>
          </a:bodyPr>
          <a:lstStyle/>
          <a:p>
            <a:pPr algn="l"/>
            <a:r>
              <a:rPr lang="en-GB" sz="6600" dirty="0"/>
              <a:t>DBA7007 21</a:t>
            </a:r>
            <a:r>
              <a:rPr lang="en-GB" sz="6600" baseline="30000" dirty="0"/>
              <a:t>ST</a:t>
            </a:r>
            <a:r>
              <a:rPr lang="en-GB" sz="6600" dirty="0"/>
              <a:t> CENTURY BUSINESS AND SOCIETAL ETHICS</a:t>
            </a:r>
          </a:p>
        </p:txBody>
      </p:sp>
      <p:sp>
        <p:nvSpPr>
          <p:cNvPr id="15" name="Rectangle: Rounded Corners 14">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ubtitle 5">
            <a:extLst>
              <a:ext uri="{FF2B5EF4-FFF2-40B4-BE49-F238E27FC236}">
                <a16:creationId xmlns:a16="http://schemas.microsoft.com/office/drawing/2014/main" id="{2265A3A4-1DD1-4608-8C76-90B7F3172169}"/>
              </a:ext>
            </a:extLst>
          </p:cNvPr>
          <p:cNvSpPr>
            <a:spLocks noGrp="1"/>
          </p:cNvSpPr>
          <p:nvPr>
            <p:ph type="subTitle" idx="1"/>
          </p:nvPr>
        </p:nvSpPr>
        <p:spPr>
          <a:xfrm>
            <a:off x="404553" y="5624945"/>
            <a:ext cx="9078562" cy="592975"/>
          </a:xfrm>
        </p:spPr>
        <p:txBody>
          <a:bodyPr anchor="ctr">
            <a:normAutofit/>
          </a:bodyPr>
          <a:lstStyle/>
          <a:p>
            <a:pPr algn="l"/>
            <a:r>
              <a:rPr lang="en-GB" dirty="0"/>
              <a:t>DR CAROLINE JAWAD </a:t>
            </a:r>
          </a:p>
        </p:txBody>
      </p:sp>
    </p:spTree>
    <p:extLst>
      <p:ext uri="{BB962C8B-B14F-4D97-AF65-F5344CB8AC3E}">
        <p14:creationId xmlns:p14="http://schemas.microsoft.com/office/powerpoint/2010/main" val="314952120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dirty="0">
                <a:solidFill>
                  <a:srgbClr val="FFFFFF"/>
                </a:solidFill>
              </a:rPr>
              <a:t>Foundations of Moral Reasoning </a:t>
            </a:r>
            <a:endParaRPr lang="en-US" b="1" dirty="0">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lvl="1" fontAlgn="b"/>
            <a:r>
              <a:rPr lang="en-US" sz="1700" dirty="0"/>
              <a:t>Steps to ethical behavior:</a:t>
            </a:r>
            <a:endParaRPr lang="en-GB" sz="1700" dirty="0"/>
          </a:p>
          <a:p>
            <a:pPr lvl="2" fontAlgn="b"/>
            <a:r>
              <a:rPr lang="en-US" sz="1700" dirty="0"/>
              <a:t>Awareness.</a:t>
            </a:r>
            <a:endParaRPr lang="en-GB" sz="1700" dirty="0"/>
          </a:p>
          <a:p>
            <a:pPr lvl="2" fontAlgn="b"/>
            <a:r>
              <a:rPr lang="en-US" sz="1700" dirty="0"/>
              <a:t>Judgment.</a:t>
            </a:r>
            <a:endParaRPr lang="en-GB" sz="1700" dirty="0"/>
          </a:p>
          <a:p>
            <a:pPr lvl="2" fontAlgn="b"/>
            <a:r>
              <a:rPr lang="en-US" sz="1700" dirty="0"/>
              <a:t>Decision.</a:t>
            </a:r>
            <a:endParaRPr lang="en-GB" sz="1700" dirty="0"/>
          </a:p>
          <a:p>
            <a:pPr lvl="2" fontAlgn="b"/>
            <a:r>
              <a:rPr lang="en-US" sz="1700" dirty="0"/>
              <a:t>Action.</a:t>
            </a:r>
            <a:endParaRPr lang="en-GB" sz="1700" dirty="0"/>
          </a:p>
          <a:p>
            <a:pPr lvl="1" fontAlgn="b"/>
            <a:r>
              <a:rPr lang="en-US" sz="1700" dirty="0"/>
              <a:t>Recognizing a situation as ethical:</a:t>
            </a:r>
            <a:endParaRPr lang="en-GB" sz="1700" dirty="0"/>
          </a:p>
          <a:p>
            <a:pPr lvl="2" fontAlgn="b"/>
            <a:r>
              <a:rPr lang="en-US" sz="1700" dirty="0"/>
              <a:t>Requires framing it as one that requires ethical reasoning.</a:t>
            </a:r>
            <a:endParaRPr lang="en-GB" sz="1700" dirty="0"/>
          </a:p>
          <a:p>
            <a:pPr lvl="2"/>
            <a:r>
              <a:rPr lang="en-US" sz="1700" dirty="0"/>
              <a:t>Involves serious harm that is concentrated, likely, proximate, imminent, and potentially violates our moral standards.</a:t>
            </a:r>
            <a:endParaRPr lang="en-GB" sz="1700" dirty="0"/>
          </a:p>
          <a:p>
            <a:pPr lvl="1" fontAlgn="b"/>
            <a:r>
              <a:rPr lang="en-US" sz="1700" dirty="0"/>
              <a:t>Obstacles to recognizing a situation is ethical include:</a:t>
            </a:r>
            <a:endParaRPr lang="en-GB" sz="1700" dirty="0"/>
          </a:p>
          <a:p>
            <a:pPr lvl="2" fontAlgn="b"/>
            <a:r>
              <a:rPr lang="en-US" sz="1700" dirty="0"/>
              <a:t>Euphemistic labeling, rationalizing our actions, diminishing comparisons, displacement of responsibility, diffusion of responsibility, disregarding or distorting the harm, dehumanizing the victim, and redirecting blame.</a:t>
            </a:r>
            <a:endParaRPr lang="en-GB" sz="1700" dirty="0"/>
          </a:p>
        </p:txBody>
      </p:sp>
    </p:spTree>
    <p:extLst>
      <p:ext uri="{BB962C8B-B14F-4D97-AF65-F5344CB8AC3E}">
        <p14:creationId xmlns:p14="http://schemas.microsoft.com/office/powerpoint/2010/main" val="2129976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643467" y="321734"/>
            <a:ext cx="10905066" cy="1135737"/>
          </a:xfrm>
          <a:prstGeom prst="rect">
            <a:avLst/>
          </a:prstGeom>
        </p:spPr>
        <p:txBody>
          <a:bodyPr vert="horz" lIns="0" tIns="0" rIns="0" bIns="0" rtlCol="0" anchorCtr="0">
            <a:normAutofit/>
          </a:bodyPr>
          <a:lstStyle/>
          <a:p>
            <a:pPr lvl="0">
              <a:buSzPct val="25000"/>
            </a:pPr>
            <a:r>
              <a:rPr lang="en-US" sz="3600" dirty="0"/>
              <a:t>Foundations of Moral Reasoning </a:t>
            </a:r>
            <a:endParaRPr lang="en-US" sz="3600" b="1" dirty="0">
              <a:latin typeface="Times New Roman"/>
              <a:ea typeface="Times New Roman"/>
              <a:cs typeface="Times New Roman"/>
              <a:sym typeface="Times New Roman"/>
            </a:endParaRPr>
          </a:p>
        </p:txBody>
      </p:sp>
      <p:sp>
        <p:nvSpPr>
          <p:cNvPr id="122" name="Shape 122"/>
          <p:cNvSpPr txBox="1">
            <a:spLocks noGrp="1"/>
          </p:cNvSpPr>
          <p:nvPr>
            <p:ph idx="1"/>
          </p:nvPr>
        </p:nvSpPr>
        <p:spPr>
          <a:xfrm>
            <a:off x="643467" y="1782981"/>
            <a:ext cx="10905066" cy="4393982"/>
          </a:xfrm>
          <a:prstGeom prst="rect">
            <a:avLst/>
          </a:prstGeom>
        </p:spPr>
        <p:txBody>
          <a:bodyPr vert="horz" lIns="0" tIns="0" rIns="0" bIns="0" rtlCol="0" anchorCtr="0">
            <a:normAutofit/>
          </a:bodyPr>
          <a:lstStyle/>
          <a:p>
            <a:pPr lvl="1"/>
            <a:r>
              <a:rPr lang="en-US" sz="2000"/>
              <a:t>Judging the ethical course of action.</a:t>
            </a:r>
            <a:endParaRPr lang="en-GB" sz="2000" dirty="0"/>
          </a:p>
          <a:p>
            <a:pPr lvl="2"/>
            <a:r>
              <a:rPr lang="en-US" dirty="0"/>
              <a:t>Avoid three forms of biased theories </a:t>
            </a:r>
            <a:endParaRPr lang="en-GB" dirty="0"/>
          </a:p>
          <a:p>
            <a:pPr lvl="2"/>
            <a:r>
              <a:rPr lang="en-US" dirty="0"/>
              <a:t>Organization.</a:t>
            </a:r>
            <a:endParaRPr lang="en-GB" dirty="0"/>
          </a:p>
          <a:p>
            <a:pPr lvl="1" fontAlgn="b"/>
            <a:r>
              <a:rPr lang="en-US" sz="2000"/>
              <a:t>Judging the ethical course of action often depends on:</a:t>
            </a:r>
            <a:endParaRPr lang="en-GB" sz="2000"/>
          </a:p>
          <a:p>
            <a:pPr lvl="2" fontAlgn="b"/>
            <a:r>
              <a:rPr lang="en-US" dirty="0"/>
              <a:t>The ethical climate of the organization.</a:t>
            </a:r>
            <a:endParaRPr lang="en-GB"/>
          </a:p>
          <a:p>
            <a:pPr lvl="2" fontAlgn="b"/>
            <a:r>
              <a:rPr lang="en-US" dirty="0"/>
              <a:t>The ethical culture of the organization.</a:t>
            </a:r>
            <a:endParaRPr lang="en-GB"/>
          </a:p>
          <a:p>
            <a:pPr lvl="1"/>
            <a:r>
              <a:rPr lang="en-US" sz="2000"/>
              <a:t>Acting on a decision depends on:</a:t>
            </a:r>
            <a:endParaRPr lang="en-GB" sz="2000" dirty="0"/>
          </a:p>
          <a:p>
            <a:pPr lvl="2"/>
            <a:r>
              <a:rPr lang="en-US" dirty="0"/>
              <a:t>Ego strength.</a:t>
            </a:r>
            <a:endParaRPr lang="en-GB" dirty="0"/>
          </a:p>
          <a:p>
            <a:pPr lvl="2"/>
            <a:r>
              <a:rPr lang="en-US" dirty="0"/>
              <a:t>Loss of control.</a:t>
            </a:r>
          </a:p>
          <a:p>
            <a:pPr lvl="2"/>
            <a:r>
              <a:rPr lang="en-US" dirty="0"/>
              <a:t>Response to authority.</a:t>
            </a:r>
          </a:p>
        </p:txBody>
      </p:sp>
    </p:spTree>
    <p:extLst>
      <p:ext uri="{BB962C8B-B14F-4D97-AF65-F5344CB8AC3E}">
        <p14:creationId xmlns:p14="http://schemas.microsoft.com/office/powerpoint/2010/main" val="1031633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1 The Four Steps Leading to Ethical Behavior</a:t>
            </a:r>
            <a:endParaRPr lang="en-IN" dirty="0"/>
          </a:p>
        </p:txBody>
      </p:sp>
      <p:pic>
        <p:nvPicPr>
          <p:cNvPr id="1026" name="Picture 2" descr="&quot;A diagram shows the four steps leading to ethical (or unethical) behavior as follows:&#10;  ◦Recognizing the existence of an ethical situation ◦ Judging what the ethical course of action is ◦ Deciding whether to take an ethical course of action ◦ Carrying out the decision&quot;&#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378" y="1925240"/>
            <a:ext cx="5065246" cy="3808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488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a:solidFill>
                  <a:srgbClr val="FFFFFF"/>
                </a:solidFill>
              </a:rPr>
              <a:t>Moral Responsibility and Blame</a:t>
            </a:r>
            <a:endParaRPr lang="en-US" b="1">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a:spcBef>
                <a:spcPts val="0"/>
              </a:spcBef>
            </a:pPr>
            <a:r>
              <a:rPr lang="en-US" dirty="0"/>
              <a:t>Assess the factors that define and refine the concept of moral responsibility   </a:t>
            </a:r>
          </a:p>
          <a:p>
            <a:pPr lvl="1" fontAlgn="b"/>
            <a:r>
              <a:rPr lang="en-US" dirty="0"/>
              <a:t>Clarity about what’s involved in moral reasoning:</a:t>
            </a:r>
            <a:endParaRPr lang="en-GB" dirty="0"/>
          </a:p>
          <a:p>
            <a:pPr lvl="2" fontAlgn="b"/>
            <a:r>
              <a:rPr lang="en-US" dirty="0"/>
              <a:t>Responsibility.</a:t>
            </a:r>
            <a:endParaRPr lang="en-GB" dirty="0"/>
          </a:p>
          <a:p>
            <a:pPr lvl="2" fontAlgn="b"/>
            <a:r>
              <a:rPr lang="en-US" dirty="0"/>
              <a:t>Accuracy.</a:t>
            </a:r>
            <a:endParaRPr lang="en-GB" dirty="0"/>
          </a:p>
          <a:p>
            <a:pPr lvl="2" fontAlgn="b"/>
            <a:r>
              <a:rPr lang="en-US" dirty="0"/>
              <a:t>Appropriate emotions.</a:t>
            </a:r>
          </a:p>
          <a:p>
            <a:pPr lvl="2" fontAlgn="b"/>
            <a:r>
              <a:rPr lang="en-US" dirty="0"/>
              <a:t>Accountability.</a:t>
            </a:r>
          </a:p>
          <a:p>
            <a:r>
              <a:rPr lang="en-US" dirty="0"/>
              <a:t>When is a Person Morally Responsible?   </a:t>
            </a:r>
          </a:p>
          <a:p>
            <a:pPr lvl="1" fontAlgn="b"/>
            <a:r>
              <a:rPr lang="en-US" dirty="0"/>
              <a:t>Criteria for moral responsibility for injuries or wrongs:</a:t>
            </a:r>
            <a:endParaRPr lang="en-GB" dirty="0"/>
          </a:p>
          <a:p>
            <a:pPr lvl="2"/>
            <a:r>
              <a:rPr lang="en-US" dirty="0"/>
              <a:t>Causality.</a:t>
            </a:r>
            <a:endParaRPr lang="en-GB" dirty="0"/>
          </a:p>
          <a:p>
            <a:pPr lvl="2"/>
            <a:r>
              <a:rPr lang="en-US" dirty="0"/>
              <a:t>Knowledge.</a:t>
            </a:r>
          </a:p>
          <a:p>
            <a:pPr lvl="2"/>
            <a:r>
              <a:rPr lang="en-US" dirty="0"/>
              <a:t>Freedom.</a:t>
            </a:r>
          </a:p>
          <a:p>
            <a:pPr lvl="2" fontAlgn="b"/>
            <a:endParaRPr lang="en-GB" dirty="0"/>
          </a:p>
        </p:txBody>
      </p:sp>
    </p:spTree>
    <p:extLst>
      <p:ext uri="{BB962C8B-B14F-4D97-AF65-F5344CB8AC3E}">
        <p14:creationId xmlns:p14="http://schemas.microsoft.com/office/powerpoint/2010/main" val="4155307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a:solidFill>
                  <a:srgbClr val="FFFFFF"/>
                </a:solidFill>
              </a:rPr>
              <a:t>Moral Responsibility and Blame </a:t>
            </a:r>
            <a:endParaRPr lang="en-US" b="1">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marL="0" indent="0">
              <a:spcBef>
                <a:spcPts val="0"/>
              </a:spcBef>
              <a:buNone/>
            </a:pPr>
            <a:r>
              <a:rPr lang="en-US"/>
              <a:t>Mitigating Factors   </a:t>
            </a:r>
          </a:p>
          <a:p>
            <a:pPr marL="457200" lvl="1" indent="0" fontAlgn="b">
              <a:buNone/>
            </a:pPr>
            <a:r>
              <a:rPr lang="en-US"/>
              <a:t>Moral responsibility is mitigated by:</a:t>
            </a:r>
            <a:endParaRPr lang="en-GB"/>
          </a:p>
          <a:p>
            <a:pPr marL="914400" lvl="2" indent="0">
              <a:buNone/>
            </a:pPr>
            <a:r>
              <a:rPr lang="en-US" dirty="0"/>
              <a:t>Minimal contribution.</a:t>
            </a:r>
            <a:endParaRPr lang="en-GB" dirty="0"/>
          </a:p>
          <a:p>
            <a:pPr marL="914400" lvl="2" indent="0">
              <a:buNone/>
            </a:pPr>
            <a:r>
              <a:rPr lang="en-US" dirty="0"/>
              <a:t>Uncertainty.</a:t>
            </a:r>
            <a:endParaRPr lang="en-GB" dirty="0"/>
          </a:p>
          <a:p>
            <a:pPr marL="914400" lvl="2" indent="0" fontAlgn="b">
              <a:buNone/>
            </a:pPr>
            <a:r>
              <a:rPr lang="en-US" dirty="0"/>
              <a:t>Difficulty.</a:t>
            </a:r>
            <a:endParaRPr lang="en-GB" dirty="0"/>
          </a:p>
          <a:p>
            <a:pPr marL="457200" lvl="1" indent="0" fontAlgn="b">
              <a:buNone/>
            </a:pPr>
            <a:r>
              <a:rPr lang="en-US"/>
              <a:t>Moral responsibility is not mitigated by:</a:t>
            </a:r>
            <a:endParaRPr lang="en-GB"/>
          </a:p>
          <a:p>
            <a:pPr marL="914400" lvl="2" indent="0">
              <a:buNone/>
            </a:pPr>
            <a:r>
              <a:rPr lang="en-US" dirty="0"/>
              <a:t>The cooperation of others.</a:t>
            </a:r>
          </a:p>
          <a:p>
            <a:pPr marL="914400" lvl="2" indent="0">
              <a:buNone/>
            </a:pPr>
            <a:r>
              <a:rPr lang="en-US" dirty="0"/>
              <a:t>Following orders.</a:t>
            </a:r>
          </a:p>
          <a:p>
            <a:pPr marL="0" indent="0">
              <a:buNone/>
            </a:pPr>
            <a:r>
              <a:rPr lang="en-US"/>
              <a:t>Moral Responsibility: Essential Points   </a:t>
            </a:r>
          </a:p>
          <a:p>
            <a:pPr marL="457200" lvl="1" indent="0" fontAlgn="b">
              <a:buNone/>
            </a:pPr>
            <a:r>
              <a:rPr lang="en-US"/>
              <a:t>Essential points of responsibility</a:t>
            </a:r>
            <a:endParaRPr lang="en-GB"/>
          </a:p>
          <a:p>
            <a:pPr marL="914400" lvl="2" indent="0" fontAlgn="b">
              <a:buNone/>
            </a:pPr>
            <a:r>
              <a:rPr lang="en-US" dirty="0"/>
              <a:t>Causation.</a:t>
            </a:r>
            <a:endParaRPr lang="en-GB" dirty="0"/>
          </a:p>
          <a:p>
            <a:pPr marL="914400" lvl="2" indent="0" fontAlgn="b">
              <a:buNone/>
            </a:pPr>
            <a:r>
              <a:rPr lang="en-US" dirty="0"/>
              <a:t>Knowledge.</a:t>
            </a:r>
            <a:endParaRPr lang="en-GB" dirty="0"/>
          </a:p>
          <a:p>
            <a:pPr marL="914400" lvl="2" indent="0" fontAlgn="b">
              <a:buNone/>
            </a:pPr>
            <a:r>
              <a:rPr lang="en-US" dirty="0"/>
              <a:t>Freedom.</a:t>
            </a:r>
            <a:endParaRPr lang="en-GB" dirty="0"/>
          </a:p>
        </p:txBody>
      </p:sp>
    </p:spTree>
    <p:extLst>
      <p:ext uri="{BB962C8B-B14F-4D97-AF65-F5344CB8AC3E}">
        <p14:creationId xmlns:p14="http://schemas.microsoft.com/office/powerpoint/2010/main" val="2804423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a:solidFill>
                  <a:srgbClr val="FFFFFF"/>
                </a:solidFill>
              </a:rPr>
              <a:t>Moral Responsibility and Blame</a:t>
            </a:r>
            <a:endParaRPr lang="en-US" b="1">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lvl="1" fontAlgn="b"/>
            <a:r>
              <a:rPr lang="en-US" dirty="0"/>
              <a:t>Mitigation of moral responsibility</a:t>
            </a:r>
            <a:endParaRPr lang="en-GB" dirty="0"/>
          </a:p>
          <a:p>
            <a:pPr lvl="2"/>
            <a:r>
              <a:rPr lang="en-US" dirty="0"/>
              <a:t>Minimal contribution to the act.</a:t>
            </a:r>
            <a:endParaRPr lang="en-GB" dirty="0"/>
          </a:p>
          <a:p>
            <a:pPr lvl="2"/>
            <a:r>
              <a:rPr lang="en-US" dirty="0"/>
              <a:t>Uncertainty.</a:t>
            </a:r>
            <a:endParaRPr lang="en-GB" dirty="0"/>
          </a:p>
          <a:p>
            <a:pPr lvl="2"/>
            <a:r>
              <a:rPr lang="en-US" dirty="0"/>
              <a:t>Coercion or threat.</a:t>
            </a:r>
          </a:p>
          <a:p>
            <a:pPr lvl="2"/>
            <a:r>
              <a:rPr lang="en-US" dirty="0"/>
              <a:t>Seriousness of the wrong.</a:t>
            </a:r>
            <a:endParaRPr lang="en-GB" dirty="0"/>
          </a:p>
          <a:p>
            <a:pPr indent="-256032"/>
            <a:r>
              <a:rPr lang="en-US" dirty="0"/>
              <a:t>Responsibility for Corporate Actions   </a:t>
            </a:r>
          </a:p>
          <a:p>
            <a:pPr lvl="1" fontAlgn="b"/>
            <a:r>
              <a:rPr lang="en-US" dirty="0"/>
              <a:t>Corporate moral responsibility</a:t>
            </a:r>
            <a:endParaRPr lang="en-GB" dirty="0"/>
          </a:p>
          <a:p>
            <a:pPr lvl="2" fontAlgn="b"/>
            <a:r>
              <a:rPr lang="en-US" dirty="0"/>
              <a:t>Individual</a:t>
            </a:r>
          </a:p>
          <a:p>
            <a:pPr lvl="2" fontAlgn="b"/>
            <a:r>
              <a:rPr lang="en-US" dirty="0"/>
              <a:t>Corporation</a:t>
            </a:r>
            <a:endParaRPr lang="en-GB" dirty="0"/>
          </a:p>
        </p:txBody>
      </p:sp>
    </p:spTree>
    <p:extLst>
      <p:ext uri="{BB962C8B-B14F-4D97-AF65-F5344CB8AC3E}">
        <p14:creationId xmlns:p14="http://schemas.microsoft.com/office/powerpoint/2010/main" val="2086835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Few Good Men</a:t>
            </a:r>
          </a:p>
        </p:txBody>
      </p:sp>
      <p:pic>
        <p:nvPicPr>
          <p:cNvPr id="4" name="Online Media 3" title="You Can't Handle the Truth! - A Few Good Men (7/8) Movie CLIP (1992) HD">
            <a:hlinkClick r:id="" action="ppaction://media"/>
            <a:extLst>
              <a:ext uri="{FF2B5EF4-FFF2-40B4-BE49-F238E27FC236}">
                <a16:creationId xmlns:a16="http://schemas.microsoft.com/office/drawing/2014/main" id="{428B2393-D7F3-4855-BBFA-4BBD41E8DC86}"/>
              </a:ext>
            </a:extLst>
          </p:cNvPr>
          <p:cNvPicPr>
            <a:picLocks noGrp="1" noRot="1" noChangeAspect="1"/>
          </p:cNvPicPr>
          <p:nvPr>
            <p:ph idx="1"/>
            <a:videoFile r:link="rId1"/>
          </p:nvPr>
        </p:nvPicPr>
        <p:blipFill>
          <a:blip r:embed="rId3"/>
          <a:stretch>
            <a:fillRect/>
          </a:stretch>
        </p:blipFill>
        <p:spPr>
          <a:xfrm>
            <a:off x="3810000" y="2716213"/>
            <a:ext cx="4572000" cy="2571750"/>
          </a:xfrm>
          <a:prstGeom prst="rect">
            <a:avLst/>
          </a:prstGeom>
        </p:spPr>
      </p:pic>
    </p:spTree>
    <p:extLst>
      <p:ext uri="{BB962C8B-B14F-4D97-AF65-F5344CB8AC3E}">
        <p14:creationId xmlns:p14="http://schemas.microsoft.com/office/powerpoint/2010/main" val="405261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0711716-1C36-46A9-B962-7EE39613D2E0}"/>
              </a:ext>
            </a:extLst>
          </p:cNvPr>
          <p:cNvSpPr>
            <a:spLocks noGrp="1"/>
          </p:cNvSpPr>
          <p:nvPr>
            <p:ph type="title"/>
          </p:nvPr>
        </p:nvSpPr>
        <p:spPr>
          <a:xfrm>
            <a:off x="686834" y="1153572"/>
            <a:ext cx="3200400" cy="4461163"/>
          </a:xfrm>
        </p:spPr>
        <p:txBody>
          <a:bodyPr>
            <a:normAutofit/>
          </a:bodyPr>
          <a:lstStyle/>
          <a:p>
            <a:r>
              <a:rPr lang="en-GB">
                <a:solidFill>
                  <a:srgbClr val="FFFFFF"/>
                </a:solidFill>
              </a:rPr>
              <a:t>Plot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03D852A-1732-4B9D-891B-70042AF616B0}"/>
              </a:ext>
            </a:extLst>
          </p:cNvPr>
          <p:cNvSpPr>
            <a:spLocks noGrp="1"/>
          </p:cNvSpPr>
          <p:nvPr>
            <p:ph idx="1"/>
          </p:nvPr>
        </p:nvSpPr>
        <p:spPr>
          <a:xfrm>
            <a:off x="4447308" y="591344"/>
            <a:ext cx="6906491" cy="5585619"/>
          </a:xfrm>
        </p:spPr>
        <p:txBody>
          <a:bodyPr anchor="ctr">
            <a:normAutofit/>
          </a:bodyPr>
          <a:lstStyle/>
          <a:p>
            <a:r>
              <a:rPr lang="en-GB" dirty="0"/>
              <a:t>1992 American military drama movie about the corruption of the US Navy in Cuba and Washington, D.C.</a:t>
            </a:r>
          </a:p>
          <a:p>
            <a:r>
              <a:rPr lang="en-GB" dirty="0"/>
              <a:t>Santiago bad relationships with marines.</a:t>
            </a:r>
          </a:p>
          <a:p>
            <a:r>
              <a:rPr lang="en-GB" dirty="0"/>
              <a:t>Jessop ‘Code Red.’</a:t>
            </a:r>
          </a:p>
          <a:p>
            <a:pPr marL="514350" indent="-514350">
              <a:buFont typeface="+mj-lt"/>
              <a:buAutoNum type="arabicPeriod"/>
            </a:pPr>
            <a:r>
              <a:rPr lang="en-GB" dirty="0"/>
              <a:t>What was Colonel Jessup’s perspective on why he should be allowed to break the law?</a:t>
            </a:r>
          </a:p>
          <a:p>
            <a:pPr marL="514350" indent="-514350">
              <a:buFont typeface="+mj-lt"/>
              <a:buAutoNum type="arabicPeriod"/>
            </a:pPr>
            <a:r>
              <a:rPr lang="en-GB" dirty="0"/>
              <a:t>What is the immediate ethical dilemma in this scene? What is the ethical dilemma in the movie?</a:t>
            </a:r>
          </a:p>
        </p:txBody>
      </p:sp>
    </p:spTree>
    <p:extLst>
      <p:ext uri="{BB962C8B-B14F-4D97-AF65-F5344CB8AC3E}">
        <p14:creationId xmlns:p14="http://schemas.microsoft.com/office/powerpoint/2010/main" val="1803265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a:solidFill>
                  <a:srgbClr val="FFFFFF"/>
                </a:solidFill>
              </a:rPr>
              <a:t>Case Study Slavery in the Chocolate Industry</a:t>
            </a:r>
            <a:endParaRPr lang="en-US" b="1">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lvl="1"/>
            <a:r>
              <a:rPr lang="en-US"/>
              <a:t>Child slavery in Ivory Coast to farm cocoa beans.</a:t>
            </a:r>
            <a:endParaRPr lang="en-GB"/>
          </a:p>
          <a:p>
            <a:pPr lvl="1"/>
            <a:r>
              <a:rPr lang="en-US"/>
              <a:t>U.S. chocolate companies purchase the cocoa beans from Ivory Coast, knowing that slavery is involved.</a:t>
            </a:r>
          </a:p>
          <a:p>
            <a:pPr indent="-256032"/>
            <a:r>
              <a:rPr lang="en-US"/>
              <a:t>Pressure Leads to Action   </a:t>
            </a:r>
          </a:p>
          <a:p>
            <a:pPr lvl="1" fontAlgn="b"/>
            <a:r>
              <a:rPr lang="en-US"/>
              <a:t>Pressure from U.S. legislators led to chocolate companies committing to reforms.</a:t>
            </a:r>
          </a:p>
          <a:p>
            <a:pPr indent="-256032"/>
            <a:r>
              <a:rPr lang="en-US"/>
              <a:t>Far from Achieving Goals   </a:t>
            </a:r>
          </a:p>
          <a:p>
            <a:pPr lvl="1" fontAlgn="b"/>
            <a:r>
              <a:rPr lang="en-US"/>
              <a:t>As of 2010, no progress on a certification system reached conclusion.</a:t>
            </a:r>
          </a:p>
          <a:p>
            <a:pPr indent="-256032"/>
            <a:r>
              <a:rPr lang="en-US"/>
              <a:t>Mixed Responses   </a:t>
            </a:r>
          </a:p>
          <a:p>
            <a:pPr lvl="1" fontAlgn="b"/>
            <a:r>
              <a:rPr lang="en-US"/>
              <a:t>Some cocoa is now certified “slave-free,” but most cocoa from Ivory Coast is not.</a:t>
            </a:r>
          </a:p>
        </p:txBody>
      </p:sp>
    </p:spTree>
    <p:extLst>
      <p:ext uri="{BB962C8B-B14F-4D97-AF65-F5344CB8AC3E}">
        <p14:creationId xmlns:p14="http://schemas.microsoft.com/office/powerpoint/2010/main" val="714335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a:solidFill>
                  <a:srgbClr val="FFFFFF"/>
                </a:solidFill>
              </a:rPr>
              <a:t>Case Study: Aaron Beam and the HealthSouth Fraud</a:t>
            </a:r>
            <a:endParaRPr lang="en-US" b="1">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lvl="1"/>
            <a:r>
              <a:rPr lang="en-US" dirty="0"/>
              <a:t>Aaron Beam and Richard </a:t>
            </a:r>
            <a:r>
              <a:rPr lang="en-US" dirty="0" err="1"/>
              <a:t>Scrushy</a:t>
            </a:r>
            <a:r>
              <a:rPr lang="en-US" dirty="0"/>
              <a:t> founded </a:t>
            </a:r>
            <a:r>
              <a:rPr lang="en-US" dirty="0" err="1"/>
              <a:t>HealthSound</a:t>
            </a:r>
            <a:r>
              <a:rPr lang="en-US" dirty="0"/>
              <a:t> in 1984.</a:t>
            </a:r>
            <a:endParaRPr lang="en-GB"/>
          </a:p>
          <a:p>
            <a:pPr lvl="1"/>
            <a:r>
              <a:rPr lang="en-US" dirty="0"/>
              <a:t>The company’s profitability was misrepresented.</a:t>
            </a:r>
            <a:endParaRPr lang="en-GB"/>
          </a:p>
          <a:p>
            <a:pPr lvl="1"/>
            <a:r>
              <a:rPr lang="en-US" dirty="0"/>
              <a:t>In 1986, the company went public.</a:t>
            </a:r>
            <a:endParaRPr lang="en-GB"/>
          </a:p>
          <a:p>
            <a:pPr lvl="1"/>
            <a:r>
              <a:rPr lang="en-US" dirty="0"/>
              <a:t>Beam and </a:t>
            </a:r>
            <a:r>
              <a:rPr lang="en-US" dirty="0" err="1"/>
              <a:t>Scrushy</a:t>
            </a:r>
            <a:r>
              <a:rPr lang="en-US" dirty="0"/>
              <a:t> became very wealthy.</a:t>
            </a:r>
          </a:p>
          <a:p>
            <a:pPr indent="-256032"/>
            <a:r>
              <a:rPr lang="en-US" dirty="0"/>
              <a:t>Hiding a Shortfall to Appear Profitable   </a:t>
            </a:r>
          </a:p>
          <a:p>
            <a:pPr lvl="1"/>
            <a:r>
              <a:rPr lang="en-US" dirty="0"/>
              <a:t>From 1986-1996, </a:t>
            </a:r>
            <a:r>
              <a:rPr lang="en-US" dirty="0" err="1"/>
              <a:t>HealthSound</a:t>
            </a:r>
            <a:r>
              <a:rPr lang="en-US" dirty="0"/>
              <a:t> grew to be a $3 billion Fortune 500 company.</a:t>
            </a:r>
            <a:endParaRPr lang="en-GB"/>
          </a:p>
          <a:p>
            <a:pPr lvl="1"/>
            <a:r>
              <a:rPr lang="en-US" dirty="0"/>
              <a:t>Over the next near, the company’s quarterly earnings repeatedly fell short of Wall Street analysts’ expectations.</a:t>
            </a:r>
            <a:endParaRPr lang="en-GB"/>
          </a:p>
          <a:p>
            <a:pPr lvl="1"/>
            <a:r>
              <a:rPr lang="en-US" dirty="0"/>
              <a:t>The company continued to falsify earnings reports.</a:t>
            </a:r>
            <a:endParaRPr lang="en-GB"/>
          </a:p>
          <a:p>
            <a:pPr lvl="1"/>
            <a:r>
              <a:rPr lang="en-US" dirty="0"/>
              <a:t>Beam retired in 1997.</a:t>
            </a:r>
          </a:p>
        </p:txBody>
      </p:sp>
    </p:spTree>
    <p:extLst>
      <p:ext uri="{BB962C8B-B14F-4D97-AF65-F5344CB8AC3E}">
        <p14:creationId xmlns:p14="http://schemas.microsoft.com/office/powerpoint/2010/main" val="1711850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643467" y="321734"/>
            <a:ext cx="10905066" cy="1135737"/>
          </a:xfrm>
          <a:prstGeom prst="rect">
            <a:avLst/>
          </a:prstGeom>
        </p:spPr>
        <p:txBody>
          <a:bodyPr vert="horz" lIns="0" tIns="0" rIns="0" bIns="0" rtlCol="0" anchorCtr="0">
            <a:normAutofit/>
          </a:bodyPr>
          <a:lstStyle/>
          <a:p>
            <a:pPr lvl="0">
              <a:buSzPct val="25000"/>
            </a:pPr>
            <a:r>
              <a:rPr lang="en-US" sz="3600" dirty="0"/>
              <a:t>Case Study: Aaron Beam and the HealthSouth Fraud </a:t>
            </a:r>
            <a:endParaRPr lang="en-US" sz="3600" b="1" dirty="0">
              <a:latin typeface="Times New Roman"/>
              <a:ea typeface="Times New Roman"/>
              <a:cs typeface="Times New Roman"/>
              <a:sym typeface="Times New Roman"/>
            </a:endParaRPr>
          </a:p>
        </p:txBody>
      </p:sp>
      <p:sp>
        <p:nvSpPr>
          <p:cNvPr id="122" name="Shape 122"/>
          <p:cNvSpPr txBox="1">
            <a:spLocks noGrp="1"/>
          </p:cNvSpPr>
          <p:nvPr>
            <p:ph idx="1"/>
          </p:nvPr>
        </p:nvSpPr>
        <p:spPr>
          <a:xfrm>
            <a:off x="643467" y="1782981"/>
            <a:ext cx="10905066" cy="4393982"/>
          </a:xfrm>
          <a:prstGeom prst="rect">
            <a:avLst/>
          </a:prstGeom>
        </p:spPr>
        <p:txBody>
          <a:bodyPr vert="horz" lIns="0" tIns="0" rIns="0" bIns="0" rtlCol="0" anchorCtr="0">
            <a:normAutofit/>
          </a:bodyPr>
          <a:lstStyle/>
          <a:p>
            <a:pPr indent="-256032">
              <a:spcBef>
                <a:spcPts val="0"/>
              </a:spcBef>
            </a:pPr>
            <a:r>
              <a:rPr lang="en-US" sz="2000"/>
              <a:t>Investigation and Outcome   </a:t>
            </a:r>
          </a:p>
          <a:p>
            <a:pPr lvl="1"/>
            <a:r>
              <a:rPr lang="en-US" sz="2000"/>
              <a:t>The FBI began investigating HealthSound in 2003.</a:t>
            </a:r>
            <a:endParaRPr lang="en-GB" sz="2000"/>
          </a:p>
          <a:p>
            <a:pPr lvl="1"/>
            <a:r>
              <a:rPr lang="en-US" sz="2000"/>
              <a:t>Scrushy was not convicted of wrongdoing in the HealthSound case, but was later convicted of bribery in an unrelated case and was sentenced to seven years in prison.</a:t>
            </a:r>
            <a:endParaRPr lang="en-GB" sz="2000"/>
          </a:p>
          <a:p>
            <a:pPr lvl="1"/>
            <a:r>
              <a:rPr lang="en-US" sz="2000"/>
              <a:t>Scrushy lost a $2.8 billion civil lawsuit brought by HealthSound shareholders.</a:t>
            </a:r>
            <a:endParaRPr lang="en-GB" sz="2000"/>
          </a:p>
          <a:p>
            <a:pPr lvl="1"/>
            <a:r>
              <a:rPr lang="en-US" sz="2000"/>
              <a:t>Beam blamed Scrushy for much of what happened at HealthSound. </a:t>
            </a:r>
          </a:p>
        </p:txBody>
      </p:sp>
    </p:spTree>
    <p:extLst>
      <p:ext uri="{BB962C8B-B14F-4D97-AF65-F5344CB8AC3E}">
        <p14:creationId xmlns:p14="http://schemas.microsoft.com/office/powerpoint/2010/main" val="3805733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E62931-8EB4-42BB-BAAB-D8757BE66D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C2AA6426-315D-4DF7-9A98-C7A3095C213C}"/>
              </a:ext>
            </a:extLst>
          </p:cNvPr>
          <p:cNvSpPr>
            <a:spLocks noGrp="1"/>
          </p:cNvSpPr>
          <p:nvPr>
            <p:ph type="title"/>
          </p:nvPr>
        </p:nvSpPr>
        <p:spPr>
          <a:xfrm>
            <a:off x="6367461" y="728664"/>
            <a:ext cx="4984813" cy="3157080"/>
          </a:xfrm>
          <a:noFill/>
        </p:spPr>
        <p:txBody>
          <a:bodyPr vert="horz" lIns="91440" tIns="45720" rIns="91440" bIns="45720" rtlCol="0" anchor="b">
            <a:normAutofit/>
          </a:bodyPr>
          <a:lstStyle/>
          <a:p>
            <a:r>
              <a:rPr lang="en-US" sz="5200" dirty="0"/>
              <a:t>Task</a:t>
            </a:r>
          </a:p>
        </p:txBody>
      </p:sp>
      <p:pic>
        <p:nvPicPr>
          <p:cNvPr id="6" name="Picture 5">
            <a:extLst>
              <a:ext uri="{FF2B5EF4-FFF2-40B4-BE49-F238E27FC236}">
                <a16:creationId xmlns:a16="http://schemas.microsoft.com/office/drawing/2014/main" id="{4D8EF582-4A06-46E2-B98F-474519448FF7}"/>
              </a:ext>
            </a:extLst>
          </p:cNvPr>
          <p:cNvPicPr>
            <a:picLocks noChangeAspect="1"/>
          </p:cNvPicPr>
          <p:nvPr/>
        </p:nvPicPr>
        <p:blipFill rotWithShape="1">
          <a:blip r:embed="rId2"/>
          <a:srcRect l="26218" r="15328" b="-1"/>
          <a:stretch/>
        </p:blipFill>
        <p:spPr>
          <a:xfrm>
            <a:off x="1" y="10"/>
            <a:ext cx="6005512" cy="6857990"/>
          </a:xfrm>
          <a:prstGeom prst="rect">
            <a:avLst/>
          </a:prstGeom>
        </p:spPr>
      </p:pic>
    </p:spTree>
    <p:extLst>
      <p:ext uri="{BB962C8B-B14F-4D97-AF65-F5344CB8AC3E}">
        <p14:creationId xmlns:p14="http://schemas.microsoft.com/office/powerpoint/2010/main" val="1529194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0"/>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9" name="Rectangle 128">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1" name="Shape 121"/>
          <p:cNvSpPr txBox="1">
            <a:spLocks noGrp="1"/>
          </p:cNvSpPr>
          <p:nvPr>
            <p:ph type="title"/>
          </p:nvPr>
        </p:nvSpPr>
        <p:spPr>
          <a:xfrm>
            <a:off x="686834" y="591344"/>
            <a:ext cx="3200400" cy="5585619"/>
          </a:xfrm>
          <a:prstGeom prst="rect">
            <a:avLst/>
          </a:prstGeom>
        </p:spPr>
        <p:txBody>
          <a:bodyPr vert="horz" lIns="0" tIns="0" rIns="0" bIns="0" rtlCol="0" anchorCtr="0">
            <a:normAutofit/>
          </a:bodyPr>
          <a:lstStyle/>
          <a:p>
            <a:pPr lvl="0">
              <a:buSzPct val="25000"/>
            </a:pPr>
            <a:r>
              <a:rPr lang="en-US" dirty="0">
                <a:solidFill>
                  <a:srgbClr val="FFFFFF"/>
                </a:solidFill>
              </a:rPr>
              <a:t>Approaches to Moral Decision Making</a:t>
            </a:r>
            <a:endParaRPr lang="en-US" b="1" dirty="0">
              <a:solidFill>
                <a:srgbClr val="FFFFFF"/>
              </a:solidFill>
              <a:latin typeface="Times New Roman"/>
              <a:ea typeface="Times New Roman"/>
              <a:cs typeface="Times New Roman"/>
              <a:sym typeface="Times New Roman"/>
            </a:endParaRPr>
          </a:p>
        </p:txBody>
      </p:sp>
      <p:sp>
        <p:nvSpPr>
          <p:cNvPr id="131" name="Arc 1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2"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a:spcBef>
                <a:spcPts val="0"/>
              </a:spcBef>
            </a:pPr>
            <a:r>
              <a:rPr lang="en-US" dirty="0"/>
              <a:t>Examine the foundations of moral decision-making in business</a:t>
            </a:r>
            <a:endParaRPr lang="en-US" dirty="0">
              <a:latin typeface="Arial"/>
              <a:ea typeface="Arial"/>
              <a:cs typeface="Arial"/>
              <a:sym typeface="Arial"/>
            </a:endParaRPr>
          </a:p>
          <a:p>
            <a:pPr lvl="1"/>
            <a:r>
              <a:rPr lang="en-US" dirty="0"/>
              <a:t>Moral decision-making clarifies ethical issues.</a:t>
            </a:r>
            <a:endParaRPr lang="en-GB" dirty="0"/>
          </a:p>
          <a:p>
            <a:pPr lvl="1"/>
            <a:r>
              <a:rPr lang="en-US" dirty="0"/>
              <a:t>Strengths and weaknesses of each approach to moral decision-making.</a:t>
            </a:r>
          </a:p>
          <a:p>
            <a:r>
              <a:rPr lang="en-US" dirty="0"/>
              <a:t>Unocal and Burma</a:t>
            </a:r>
          </a:p>
          <a:p>
            <a:pPr lvl="1"/>
            <a:r>
              <a:rPr lang="en-US" dirty="0"/>
              <a:t>Ethical issues in Unocal decision-making process.</a:t>
            </a:r>
            <a:endParaRPr lang="en-GB" dirty="0"/>
          </a:p>
          <a:p>
            <a:pPr lvl="2"/>
            <a:r>
              <a:rPr lang="en-US" dirty="0"/>
              <a:t>Cost-benefit analysis for company and host country (Burma).</a:t>
            </a:r>
            <a:endParaRPr lang="en-GB" dirty="0"/>
          </a:p>
          <a:p>
            <a:pPr lvl="2"/>
            <a:r>
              <a:rPr lang="en-US" dirty="0"/>
              <a:t>Existing human rights issues in Burma.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dirty="0">
                <a:solidFill>
                  <a:srgbClr val="FFFFFF"/>
                </a:solidFill>
              </a:rPr>
              <a:t>Utilitarianism: Weighing Social Costs and Benefits </a:t>
            </a:r>
            <a:r>
              <a:rPr lang="en-GB" dirty="0">
                <a:solidFill>
                  <a:srgbClr val="FFFFFF"/>
                </a:solidFill>
              </a:rPr>
              <a:t>(1 of 4)</a:t>
            </a:r>
            <a:endParaRPr lang="en-US" b="1" dirty="0">
              <a:solidFill>
                <a:srgbClr val="FFFFFF"/>
              </a:solidFill>
              <a:latin typeface="Times New Roman"/>
              <a:ea typeface="Times New Roman"/>
              <a:cs typeface="Times New Roman"/>
              <a:sym typeface="Times New Roman"/>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indent="-285750"/>
            <a:r>
              <a:rPr lang="en-US" sz="1500"/>
              <a:t>2.2: Detail the concept of utilitarianism and how it is applied to business decisions</a:t>
            </a:r>
          </a:p>
          <a:p>
            <a:pPr lvl="1"/>
            <a:r>
              <a:rPr lang="en-US" sz="1500"/>
              <a:t>Ethical framework enlisted by Unocal in its decision-making process.</a:t>
            </a:r>
            <a:endParaRPr lang="en-GB" sz="1500"/>
          </a:p>
          <a:p>
            <a:pPr lvl="2">
              <a:buFont typeface="Arial" pitchFamily="34" charset="0"/>
              <a:buChar char="•"/>
            </a:pPr>
            <a:r>
              <a:rPr lang="en-US" sz="1500"/>
              <a:t>Utilitarianism.</a:t>
            </a:r>
          </a:p>
          <a:p>
            <a:pPr indent="-285750"/>
            <a:r>
              <a:rPr lang="en-US" sz="1500"/>
              <a:t>2.2.1: Utilitarianism and Ford Motor Company’s Pinto</a:t>
            </a:r>
          </a:p>
          <a:p>
            <a:pPr lvl="1"/>
            <a:r>
              <a:rPr lang="en-US" sz="1500"/>
              <a:t>The central Ford Pinto ethical error:</a:t>
            </a:r>
            <a:endParaRPr lang="en-GB" sz="1500"/>
          </a:p>
          <a:p>
            <a:pPr lvl="2">
              <a:buFont typeface="Arial" pitchFamily="34" charset="0"/>
              <a:buChar char="•"/>
            </a:pPr>
            <a:r>
              <a:rPr lang="en-US" sz="1500"/>
              <a:t>They chose to ignore a dangerous design feature.</a:t>
            </a:r>
          </a:p>
          <a:p>
            <a:pPr indent="-285750"/>
            <a:r>
              <a:rPr lang="en-US" sz="1500"/>
              <a:t>2.2.2: Traditional Utilitarianism</a:t>
            </a:r>
          </a:p>
          <a:p>
            <a:pPr lvl="1"/>
            <a:r>
              <a:rPr lang="en-US" sz="1500"/>
              <a:t>Bentham and Mill</a:t>
            </a:r>
            <a:endParaRPr lang="en-GB" sz="1500"/>
          </a:p>
          <a:p>
            <a:pPr lvl="2">
              <a:buFont typeface="Arial" pitchFamily="34" charset="0"/>
              <a:buChar char="•"/>
            </a:pPr>
            <a:r>
              <a:rPr lang="en-US" sz="1500"/>
              <a:t>Founders of traditional utilitarianism.</a:t>
            </a:r>
            <a:endParaRPr lang="en-GB" sz="1500"/>
          </a:p>
          <a:p>
            <a:pPr lvl="1"/>
            <a:r>
              <a:rPr lang="en-US" sz="1500"/>
              <a:t>A significant feature of utilitarianism:</a:t>
            </a:r>
            <a:endParaRPr lang="en-GB" sz="1500"/>
          </a:p>
          <a:p>
            <a:pPr lvl="2">
              <a:buFont typeface="Arial" pitchFamily="34" charset="0"/>
              <a:buChar char="•"/>
            </a:pPr>
            <a:r>
              <a:rPr lang="en-US" sz="1500"/>
              <a:t>It attempts to provide ethical principle that serves as a publicly acceptable basis for determining the best social policies, as well as the ethically best courses of action.</a:t>
            </a:r>
            <a:endParaRPr lang="en-GB" sz="1500"/>
          </a:p>
        </p:txBody>
      </p:sp>
    </p:spTree>
    <p:extLst>
      <p:ext uri="{BB962C8B-B14F-4D97-AF65-F5344CB8AC3E}">
        <p14:creationId xmlns:p14="http://schemas.microsoft.com/office/powerpoint/2010/main" val="1196743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dirty="0">
                <a:solidFill>
                  <a:srgbClr val="FFFFFF"/>
                </a:solidFill>
              </a:rPr>
              <a:t>Utilitarianism: Weighing Social Costs and Benefits</a:t>
            </a:r>
            <a:endParaRPr lang="en-US" b="1" dirty="0">
              <a:solidFill>
                <a:srgbClr val="FFFFFF"/>
              </a:solidFill>
              <a:latin typeface="Times New Roman"/>
              <a:ea typeface="Times New Roman"/>
              <a:cs typeface="Times New Roman"/>
              <a:sym typeface="Times New Roman"/>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lvl="1"/>
            <a:r>
              <a:rPr lang="en-US" dirty="0"/>
              <a:t>The utilitarian ethical principle:</a:t>
            </a:r>
            <a:endParaRPr lang="en-GB" dirty="0"/>
          </a:p>
          <a:p>
            <a:pPr lvl="2">
              <a:buFont typeface="Arial" pitchFamily="34" charset="0"/>
              <a:buChar char="•"/>
            </a:pPr>
            <a:r>
              <a:rPr lang="en-US" dirty="0"/>
              <a:t>The ethical action is the one that had the most beneficial consequences for society or that at least minimized the harmful consequences.</a:t>
            </a:r>
            <a:endParaRPr lang="en-GB" dirty="0"/>
          </a:p>
          <a:p>
            <a:pPr lvl="2">
              <a:buFont typeface="Arial" pitchFamily="34" charset="0"/>
              <a:buChar char="•"/>
            </a:pPr>
            <a:r>
              <a:rPr lang="en-US" dirty="0"/>
              <a:t>Mill: “Actions are right in proportion as they tend to promote happiness, wrong as they tend to produce the reverse of happiness.”</a:t>
            </a:r>
          </a:p>
          <a:p>
            <a:pPr indent="-285750"/>
            <a:r>
              <a:rPr lang="en-US" dirty="0"/>
              <a:t>The Advantages of Utilitarianism </a:t>
            </a:r>
          </a:p>
          <a:p>
            <a:pPr lvl="1"/>
            <a:r>
              <a:rPr lang="en-US" dirty="0"/>
              <a:t>Advantages of utilitarianism</a:t>
            </a:r>
            <a:endParaRPr lang="en-GB" dirty="0"/>
          </a:p>
          <a:p>
            <a:pPr lvl="2">
              <a:buFont typeface="Arial" pitchFamily="34" charset="0"/>
              <a:buChar char="•"/>
            </a:pPr>
            <a:r>
              <a:rPr lang="en-US" dirty="0"/>
              <a:t>It advocates policies that provide the greatest benefits.</a:t>
            </a:r>
            <a:endParaRPr lang="en-GB" dirty="0"/>
          </a:p>
          <a:p>
            <a:pPr lvl="2">
              <a:buFont typeface="Arial" pitchFamily="34" charset="0"/>
              <a:buChar char="•"/>
            </a:pPr>
            <a:r>
              <a:rPr lang="en-US" dirty="0"/>
              <a:t>It impartially considers everyone’s interests.</a:t>
            </a:r>
            <a:endParaRPr lang="en-GB" dirty="0"/>
          </a:p>
          <a:p>
            <a:pPr lvl="2">
              <a:buFont typeface="Arial" pitchFamily="34" charset="0"/>
              <a:buChar char="•"/>
            </a:pPr>
            <a:r>
              <a:rPr lang="en-US" dirty="0"/>
              <a:t>It explains why some activities are right or wrong.</a:t>
            </a:r>
          </a:p>
        </p:txBody>
      </p:sp>
    </p:spTree>
    <p:extLst>
      <p:ext uri="{BB962C8B-B14F-4D97-AF65-F5344CB8AC3E}">
        <p14:creationId xmlns:p14="http://schemas.microsoft.com/office/powerpoint/2010/main" val="3638392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838200" y="557189"/>
            <a:ext cx="3374136" cy="5567891"/>
          </a:xfrm>
          <a:prstGeom prst="rect">
            <a:avLst/>
          </a:prstGeom>
        </p:spPr>
        <p:txBody>
          <a:bodyPr vert="horz" lIns="0" tIns="0" rIns="0" bIns="0" rtlCol="0" anchorCtr="0">
            <a:normAutofit/>
          </a:bodyPr>
          <a:lstStyle/>
          <a:p>
            <a:pPr lvl="0">
              <a:buSzPct val="25000"/>
            </a:pPr>
            <a:r>
              <a:rPr lang="en-US" dirty="0"/>
              <a:t>Utilitarianism: Weighing Social Costs and Benefits</a:t>
            </a:r>
            <a:endParaRPr lang="en-US" b="1" dirty="0">
              <a:latin typeface="Times New Roman"/>
              <a:ea typeface="Times New Roman"/>
              <a:cs typeface="Times New Roman"/>
              <a:sym typeface="Times New Roman"/>
            </a:endParaRPr>
          </a:p>
        </p:txBody>
      </p:sp>
      <p:graphicFrame>
        <p:nvGraphicFramePr>
          <p:cNvPr id="9" name="Shape 122">
            <a:extLst>
              <a:ext uri="{FF2B5EF4-FFF2-40B4-BE49-F238E27FC236}">
                <a16:creationId xmlns:a16="http://schemas.microsoft.com/office/drawing/2014/main" id="{67231234-D06E-4049-A16F-91876C159F42}"/>
              </a:ext>
            </a:extLst>
          </p:cNvPr>
          <p:cNvGraphicFramePr/>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9840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dirty="0">
                <a:solidFill>
                  <a:srgbClr val="FFFFFF"/>
                </a:solidFill>
              </a:rPr>
              <a:t>Utilitarianism: Weighing Social Costs and Benefits</a:t>
            </a:r>
            <a:endParaRPr lang="en-US" b="1" dirty="0">
              <a:solidFill>
                <a:srgbClr val="FFFFFF"/>
              </a:solidFill>
              <a:latin typeface="Times New Roman"/>
              <a:ea typeface="Times New Roman"/>
              <a:cs typeface="Times New Roman"/>
              <a:sym typeface="Times New Roman"/>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indent="-285750"/>
            <a:r>
              <a:rPr lang="en-US" dirty="0"/>
              <a:t>Utilitarian Problems with Rights and Justice </a:t>
            </a:r>
          </a:p>
          <a:p>
            <a:pPr lvl="1"/>
            <a:r>
              <a:rPr lang="en-US" dirty="0"/>
              <a:t>Some problems with utilitarianism:</a:t>
            </a:r>
            <a:endParaRPr lang="en-GB" dirty="0"/>
          </a:p>
          <a:p>
            <a:pPr lvl="2">
              <a:buFont typeface="Arial" pitchFamily="34" charset="0"/>
              <a:buChar char="•"/>
            </a:pPr>
            <a:r>
              <a:rPr lang="en-US" dirty="0"/>
              <a:t>It does not take into account how evenly utility is distributed among members of a society.</a:t>
            </a:r>
            <a:endParaRPr lang="en-GB" dirty="0"/>
          </a:p>
          <a:p>
            <a:pPr lvl="2">
              <a:buFont typeface="Arial" pitchFamily="34" charset="0"/>
              <a:buChar char="•"/>
            </a:pPr>
            <a:r>
              <a:rPr lang="en-US" dirty="0"/>
              <a:t>It does not take into account the negative impact on the rights of those negatively impacted by its calculus.</a:t>
            </a:r>
          </a:p>
          <a:p>
            <a:pPr indent="-285750"/>
            <a:r>
              <a:rPr lang="en-US" dirty="0"/>
              <a:t>Utilitarian Replies to Objections on Rights and Justice </a:t>
            </a:r>
          </a:p>
          <a:p>
            <a:pPr lvl="1"/>
            <a:r>
              <a:rPr lang="en-US" dirty="0"/>
              <a:t>Rule-utilitarianism</a:t>
            </a:r>
            <a:endParaRPr lang="en-GB" dirty="0"/>
          </a:p>
          <a:p>
            <a:pPr lvl="2">
              <a:buFont typeface="Arial" pitchFamily="34" charset="0"/>
              <a:buChar char="•"/>
            </a:pPr>
            <a:r>
              <a:rPr lang="en-US" dirty="0"/>
              <a:t>Limits the utilitarian analysis to moral rules.</a:t>
            </a:r>
            <a:endParaRPr lang="en-GB" dirty="0"/>
          </a:p>
          <a:p>
            <a:pPr lvl="2">
              <a:buFont typeface="Arial" pitchFamily="34" charset="0"/>
              <a:buChar char="•"/>
            </a:pPr>
            <a:r>
              <a:rPr lang="en-US" dirty="0"/>
              <a:t>Determines the correctness of a rule by the total utility produced being greater than it would be otherwise.</a:t>
            </a:r>
            <a:endParaRPr lang="en-GB" dirty="0"/>
          </a:p>
          <a:p>
            <a:pPr lvl="2">
              <a:buFont typeface="Arial" pitchFamily="34" charset="0"/>
              <a:buChar char="•"/>
            </a:pPr>
            <a:r>
              <a:rPr lang="en-US" dirty="0"/>
              <a:t>Assumes everyone follows that rule.</a:t>
            </a:r>
          </a:p>
        </p:txBody>
      </p:sp>
    </p:spTree>
    <p:extLst>
      <p:ext uri="{BB962C8B-B14F-4D97-AF65-F5344CB8AC3E}">
        <p14:creationId xmlns:p14="http://schemas.microsoft.com/office/powerpoint/2010/main" val="444099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686834" y="1153572"/>
            <a:ext cx="3200400" cy="4461163"/>
          </a:xfrm>
          <a:prstGeom prst="rect">
            <a:avLst/>
          </a:prstGeom>
        </p:spPr>
        <p:txBody>
          <a:bodyPr vert="horz" lIns="0" tIns="0" rIns="0" bIns="0" rtlCol="0" anchorCtr="0">
            <a:normAutofit/>
          </a:bodyPr>
          <a:lstStyle/>
          <a:p>
            <a:pPr lvl="0">
              <a:buSzPct val="25000"/>
            </a:pPr>
            <a:r>
              <a:rPr lang="en-US" dirty="0">
                <a:solidFill>
                  <a:srgbClr val="FFFFFF"/>
                </a:solidFill>
              </a:rPr>
              <a:t>Rights and Duties</a:t>
            </a:r>
            <a:endParaRPr lang="en-US" b="1" dirty="0">
              <a:solidFill>
                <a:srgbClr val="FFFFFF"/>
              </a:solidFill>
              <a:latin typeface="Times New Roman"/>
              <a:ea typeface="Times New Roman"/>
              <a:cs typeface="Times New Roman"/>
              <a:sym typeface="Times New Roman"/>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indent="-285750"/>
            <a:r>
              <a:rPr lang="en-US" sz="1700" dirty="0"/>
              <a:t>Examine a rights-based approach to business ethics</a:t>
            </a:r>
          </a:p>
          <a:p>
            <a:pPr lvl="1"/>
            <a:r>
              <a:rPr lang="en-US" sz="1700" dirty="0"/>
              <a:t>Unocal offered a utilitarian defense of its decision.</a:t>
            </a:r>
            <a:endParaRPr lang="en-GB" sz="1700" dirty="0"/>
          </a:p>
          <a:p>
            <a:pPr lvl="2">
              <a:buFont typeface="Arial" pitchFamily="34" charset="0"/>
              <a:buChar char="•"/>
            </a:pPr>
            <a:r>
              <a:rPr lang="en-US" sz="1700" dirty="0"/>
              <a:t>The utilitarian defense did not address criticisms of rights violations.</a:t>
            </a:r>
          </a:p>
          <a:p>
            <a:pPr indent="-285750"/>
            <a:r>
              <a:rPr lang="en-US" sz="1700" dirty="0"/>
              <a:t>Human Rights and Walt Disney Company’s Supplier</a:t>
            </a:r>
          </a:p>
          <a:p>
            <a:pPr lvl="1"/>
            <a:r>
              <a:rPr lang="en-US" sz="1700" dirty="0"/>
              <a:t>Disney stockholders responded to a moral problem.</a:t>
            </a:r>
            <a:endParaRPr lang="en-GB" sz="1700" dirty="0"/>
          </a:p>
          <a:p>
            <a:pPr lvl="2">
              <a:buFont typeface="Arial" pitchFamily="34" charset="0"/>
              <a:buChar char="•"/>
            </a:pPr>
            <a:r>
              <a:rPr lang="en-US" sz="1700" dirty="0"/>
              <a:t>It urged the company to adopt 11 widely accepted principles of human and labor rights.</a:t>
            </a:r>
          </a:p>
          <a:p>
            <a:pPr indent="-285750"/>
            <a:r>
              <a:rPr lang="en-US" sz="1700" dirty="0"/>
              <a:t>The Concept of a Right</a:t>
            </a:r>
          </a:p>
          <a:p>
            <a:pPr lvl="1"/>
            <a:r>
              <a:rPr lang="en-US" sz="1700" dirty="0"/>
              <a:t>A right is an entitlement</a:t>
            </a:r>
            <a:endParaRPr lang="en-GB" sz="1700" dirty="0"/>
          </a:p>
          <a:p>
            <a:pPr lvl="2">
              <a:buFont typeface="Arial" pitchFamily="34" charset="0"/>
              <a:buChar char="•"/>
            </a:pPr>
            <a:r>
              <a:rPr lang="en-US" sz="1700" dirty="0"/>
              <a:t>To act in a certain way.</a:t>
            </a:r>
            <a:endParaRPr lang="en-GB" sz="1700" dirty="0"/>
          </a:p>
          <a:p>
            <a:pPr lvl="2">
              <a:buFont typeface="Arial" pitchFamily="34" charset="0"/>
              <a:buChar char="•"/>
            </a:pPr>
            <a:r>
              <a:rPr lang="en-US" sz="1700" dirty="0"/>
              <a:t>To have others act in a certain way toward the right-holder.</a:t>
            </a:r>
            <a:endParaRPr lang="en-GB" sz="1700" dirty="0"/>
          </a:p>
        </p:txBody>
      </p:sp>
    </p:spTree>
    <p:extLst>
      <p:ext uri="{BB962C8B-B14F-4D97-AF65-F5344CB8AC3E}">
        <p14:creationId xmlns:p14="http://schemas.microsoft.com/office/powerpoint/2010/main" val="28700258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686834" y="591344"/>
            <a:ext cx="3200400" cy="5585619"/>
          </a:xfrm>
          <a:prstGeom prst="rect">
            <a:avLst/>
          </a:prstGeom>
        </p:spPr>
        <p:txBody>
          <a:bodyPr vert="horz" lIns="0" tIns="0" rIns="0" bIns="0" rtlCol="0" anchorCtr="0">
            <a:normAutofit/>
          </a:bodyPr>
          <a:lstStyle/>
          <a:p>
            <a:pPr lvl="0">
              <a:buSzPct val="25000"/>
            </a:pPr>
            <a:r>
              <a:rPr lang="en-US" dirty="0">
                <a:solidFill>
                  <a:srgbClr val="FFFFFF"/>
                </a:solidFill>
              </a:rPr>
              <a:t>Rights and Duties</a:t>
            </a:r>
            <a:endParaRPr lang="en-US" b="1" dirty="0">
              <a:solidFill>
                <a:srgbClr val="FFFFFF"/>
              </a:solidFill>
              <a:latin typeface="Times New Roman"/>
              <a:ea typeface="Times New Roman"/>
              <a:cs typeface="Times New Roman"/>
              <a:sym typeface="Times New Roman"/>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indent="-285750"/>
            <a:r>
              <a:rPr lang="en-US" sz="1700" dirty="0"/>
              <a:t> A Basis for Moral Rights: Immanuel Kant</a:t>
            </a:r>
          </a:p>
          <a:p>
            <a:pPr lvl="1"/>
            <a:r>
              <a:rPr lang="en-US" sz="1700" dirty="0"/>
              <a:t>Kant’s categorical imperative and rights.</a:t>
            </a:r>
            <a:endParaRPr lang="en-GB" sz="1700" dirty="0"/>
          </a:p>
          <a:p>
            <a:pPr lvl="2">
              <a:buFont typeface="Arial" pitchFamily="34" charset="0"/>
              <a:buChar char="•"/>
            </a:pPr>
            <a:r>
              <a:rPr lang="en-US" sz="1700" dirty="0"/>
              <a:t>The CI requires that people be treated equally. This requirement allows people to claim equal treatment as their right.</a:t>
            </a:r>
            <a:endParaRPr lang="en-GB" sz="1700" dirty="0"/>
          </a:p>
          <a:p>
            <a:pPr lvl="2">
              <a:buFont typeface="Arial" pitchFamily="34" charset="0"/>
              <a:buChar char="•"/>
            </a:pPr>
            <a:r>
              <a:rPr lang="en-US" sz="1700" dirty="0"/>
              <a:t>The CI commands respect for each person’s freedom and rationality.</a:t>
            </a:r>
            <a:endParaRPr lang="en-GB" sz="1700" dirty="0"/>
          </a:p>
          <a:p>
            <a:pPr lvl="2">
              <a:buFont typeface="Arial" pitchFamily="34" charset="0"/>
              <a:buChar char="•"/>
            </a:pPr>
            <a:r>
              <a:rPr lang="en-US" sz="1700" dirty="0"/>
              <a:t>The CI commands consent from free and rational beings.</a:t>
            </a:r>
            <a:endParaRPr lang="en-GB" sz="1700" dirty="0"/>
          </a:p>
          <a:p>
            <a:pPr lvl="2">
              <a:buFont typeface="Arial" pitchFamily="34" charset="0"/>
              <a:buChar char="•"/>
            </a:pPr>
            <a:r>
              <a:rPr lang="en-US" sz="1700" dirty="0"/>
              <a:t>The CI commands that we contribute to each person’s ability to pursue their freely and rationally chosen ends.</a:t>
            </a:r>
          </a:p>
        </p:txBody>
      </p:sp>
    </p:spTree>
    <p:extLst>
      <p:ext uri="{BB962C8B-B14F-4D97-AF65-F5344CB8AC3E}">
        <p14:creationId xmlns:p14="http://schemas.microsoft.com/office/powerpoint/2010/main" val="6586987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21"/>
          <p:cNvSpPr txBox="1">
            <a:spLocks noGrp="1"/>
          </p:cNvSpPr>
          <p:nvPr>
            <p:ph type="title"/>
          </p:nvPr>
        </p:nvSpPr>
        <p:spPr>
          <a:xfrm>
            <a:off x="958506" y="800392"/>
            <a:ext cx="10264697" cy="1212102"/>
          </a:xfrm>
          <a:prstGeom prst="rect">
            <a:avLst/>
          </a:prstGeom>
        </p:spPr>
        <p:txBody>
          <a:bodyPr vert="horz" lIns="0" tIns="0" rIns="0" bIns="0" rtlCol="0" anchorCtr="0">
            <a:normAutofit/>
          </a:bodyPr>
          <a:lstStyle/>
          <a:p>
            <a:pPr lvl="0">
              <a:buSzPct val="25000"/>
            </a:pPr>
            <a:r>
              <a:rPr lang="en-US" sz="4000">
                <a:solidFill>
                  <a:srgbClr val="FFFFFF"/>
                </a:solidFill>
              </a:rPr>
              <a:t>2.4: Justice and Fairness (1 of 2)</a:t>
            </a:r>
            <a:endParaRPr lang="en-US" sz="4000" b="1">
              <a:solidFill>
                <a:srgbClr val="FFFFFF"/>
              </a:solidFill>
              <a:latin typeface="Times New Roman"/>
              <a:ea typeface="Times New Roman"/>
              <a:cs typeface="Times New Roman"/>
              <a:sym typeface="Times New Roman"/>
            </a:endParaRPr>
          </a:p>
        </p:txBody>
      </p:sp>
      <p:sp>
        <p:nvSpPr>
          <p:cNvPr id="7" name="Shape 122"/>
          <p:cNvSpPr txBox="1">
            <a:spLocks noGrp="1"/>
          </p:cNvSpPr>
          <p:nvPr>
            <p:ph idx="1"/>
          </p:nvPr>
        </p:nvSpPr>
        <p:spPr>
          <a:xfrm>
            <a:off x="1367624" y="2490436"/>
            <a:ext cx="9708995" cy="3567173"/>
          </a:xfrm>
          <a:prstGeom prst="rect">
            <a:avLst/>
          </a:prstGeom>
        </p:spPr>
        <p:txBody>
          <a:bodyPr vert="horz" lIns="0" tIns="0" rIns="0" bIns="0" rtlCol="0" anchor="ctr" anchorCtr="0">
            <a:normAutofit/>
          </a:bodyPr>
          <a:lstStyle/>
          <a:p>
            <a:pPr indent="-285750"/>
            <a:r>
              <a:rPr lang="en-US" sz="1500"/>
              <a:t>2.4: Explain justice and fairness as key ethical principles</a:t>
            </a:r>
          </a:p>
          <a:p>
            <a:pPr lvl="1"/>
            <a:r>
              <a:rPr lang="en-US" sz="1500"/>
              <a:t>Unocal and the Burmese government</a:t>
            </a:r>
          </a:p>
          <a:p>
            <a:pPr indent="-285750"/>
            <a:r>
              <a:rPr lang="en-US" sz="1500"/>
              <a:t>2.4.1: Wages in the Fast Food Industry</a:t>
            </a:r>
          </a:p>
          <a:p>
            <a:pPr lvl="1"/>
            <a:r>
              <a:rPr lang="en-US" sz="1500"/>
              <a:t>Justice and fast food wages</a:t>
            </a:r>
            <a:endParaRPr lang="en-GB" sz="1500"/>
          </a:p>
          <a:p>
            <a:pPr lvl="2">
              <a:buFont typeface="Arial" pitchFamily="34" charset="0"/>
              <a:buChar char="•"/>
            </a:pPr>
            <a:r>
              <a:rPr lang="en-US" sz="1500"/>
              <a:t>What is a living wage?</a:t>
            </a:r>
          </a:p>
          <a:p>
            <a:pPr indent="-285750"/>
            <a:r>
              <a:rPr lang="en-US" sz="1500"/>
              <a:t>2.4.2: Standards of Justice and Fairness</a:t>
            </a:r>
          </a:p>
          <a:p>
            <a:pPr lvl="1"/>
            <a:r>
              <a:rPr lang="en-US" sz="1500"/>
              <a:t>Justice and fairness in business disputes</a:t>
            </a:r>
            <a:endParaRPr lang="en-GB" sz="1500"/>
          </a:p>
          <a:p>
            <a:pPr lvl="2">
              <a:buFont typeface="Arial" pitchFamily="34" charset="0"/>
              <a:buChar char="•"/>
            </a:pPr>
            <a:r>
              <a:rPr lang="en-US" sz="1500"/>
              <a:t>Discrimination, favoritism, and unfair workloads.</a:t>
            </a:r>
            <a:endParaRPr lang="en-GB" sz="1500"/>
          </a:p>
          <a:p>
            <a:pPr lvl="1"/>
            <a:r>
              <a:rPr lang="en-US" sz="1500"/>
              <a:t>Forms of justice typically deployed to redress or prevent injustice.</a:t>
            </a:r>
            <a:endParaRPr lang="en-GB" sz="1500"/>
          </a:p>
          <a:p>
            <a:pPr lvl="2">
              <a:buFont typeface="Arial" pitchFamily="34" charset="0"/>
              <a:buChar char="•"/>
            </a:pPr>
            <a:r>
              <a:rPr lang="en-US" sz="1500"/>
              <a:t>Distributive justice.</a:t>
            </a:r>
            <a:endParaRPr lang="en-GB" sz="1500"/>
          </a:p>
          <a:p>
            <a:pPr lvl="2">
              <a:buFont typeface="Arial" pitchFamily="34" charset="0"/>
              <a:buChar char="•"/>
            </a:pPr>
            <a:r>
              <a:rPr lang="en-US" sz="1500"/>
              <a:t>Retributive justice.</a:t>
            </a:r>
            <a:endParaRPr lang="en-GB" sz="1500"/>
          </a:p>
          <a:p>
            <a:pPr lvl="2">
              <a:buFont typeface="Arial" pitchFamily="34" charset="0"/>
              <a:buChar char="•"/>
            </a:pPr>
            <a:r>
              <a:rPr lang="en-US" sz="1500"/>
              <a:t>Compensatory justice.</a:t>
            </a:r>
          </a:p>
        </p:txBody>
      </p:sp>
    </p:spTree>
    <p:extLst>
      <p:ext uri="{BB962C8B-B14F-4D97-AF65-F5344CB8AC3E}">
        <p14:creationId xmlns:p14="http://schemas.microsoft.com/office/powerpoint/2010/main" val="25531837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21"/>
          <p:cNvSpPr txBox="1">
            <a:spLocks noGrp="1"/>
          </p:cNvSpPr>
          <p:nvPr>
            <p:ph type="title"/>
          </p:nvPr>
        </p:nvSpPr>
        <p:spPr>
          <a:xfrm>
            <a:off x="958506" y="800392"/>
            <a:ext cx="10264697" cy="1212102"/>
          </a:xfrm>
          <a:prstGeom prst="rect">
            <a:avLst/>
          </a:prstGeom>
        </p:spPr>
        <p:txBody>
          <a:bodyPr vert="horz" lIns="0" tIns="0" rIns="0" bIns="0" rtlCol="0" anchorCtr="0">
            <a:normAutofit/>
          </a:bodyPr>
          <a:lstStyle/>
          <a:p>
            <a:pPr lvl="0">
              <a:buSzPct val="25000"/>
            </a:pPr>
            <a:r>
              <a:rPr lang="en-US" sz="4000">
                <a:solidFill>
                  <a:srgbClr val="FFFFFF"/>
                </a:solidFill>
              </a:rPr>
              <a:t>2.4: Justice and Fairness (2 of 3)</a:t>
            </a:r>
            <a:endParaRPr lang="en-US" sz="4000" b="1">
              <a:solidFill>
                <a:srgbClr val="FFFFFF"/>
              </a:solidFill>
              <a:latin typeface="Times New Roman"/>
              <a:ea typeface="Times New Roman"/>
              <a:cs typeface="Times New Roman"/>
              <a:sym typeface="Times New Roman"/>
            </a:endParaRPr>
          </a:p>
        </p:txBody>
      </p:sp>
      <p:sp>
        <p:nvSpPr>
          <p:cNvPr id="7" name="Shape 122"/>
          <p:cNvSpPr txBox="1">
            <a:spLocks noGrp="1"/>
          </p:cNvSpPr>
          <p:nvPr>
            <p:ph idx="1"/>
          </p:nvPr>
        </p:nvSpPr>
        <p:spPr>
          <a:xfrm>
            <a:off x="1367624" y="2490436"/>
            <a:ext cx="9708995" cy="3567173"/>
          </a:xfrm>
          <a:prstGeom prst="rect">
            <a:avLst/>
          </a:prstGeom>
        </p:spPr>
        <p:txBody>
          <a:bodyPr vert="horz" lIns="0" tIns="0" rIns="0" bIns="0" rtlCol="0" anchor="ctr" anchorCtr="0">
            <a:normAutofit/>
          </a:bodyPr>
          <a:lstStyle/>
          <a:p>
            <a:pPr indent="-285750"/>
            <a:r>
              <a:rPr lang="en-US" sz="2400"/>
              <a:t>2.4.3: Distributive Justice</a:t>
            </a:r>
          </a:p>
          <a:p>
            <a:pPr lvl="1"/>
            <a:r>
              <a:rPr lang="en-US" dirty="0"/>
              <a:t>Distributive justice</a:t>
            </a:r>
            <a:endParaRPr lang="en-GB"/>
          </a:p>
          <a:p>
            <a:pPr lvl="2">
              <a:buFont typeface="Arial" pitchFamily="34" charset="0"/>
              <a:buChar char="•"/>
            </a:pPr>
            <a:r>
              <a:rPr lang="en-US" sz="2400"/>
              <a:t>Justice that aims to fairly distribute benefits and burdens.</a:t>
            </a:r>
          </a:p>
        </p:txBody>
      </p:sp>
    </p:spTree>
    <p:extLst>
      <p:ext uri="{BB962C8B-B14F-4D97-AF65-F5344CB8AC3E}">
        <p14:creationId xmlns:p14="http://schemas.microsoft.com/office/powerpoint/2010/main" val="3542665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Figure 2.1</a:t>
            </a:r>
            <a:br>
              <a:rPr lang="en-US" sz="3200" dirty="0"/>
            </a:br>
            <a:r>
              <a:rPr lang="en-US" sz="3200" dirty="0"/>
              <a:t>Summary of Principles of Distributive Justice</a:t>
            </a:r>
            <a:endParaRPr lang="en-IN" sz="3200" dirty="0"/>
          </a:p>
        </p:txBody>
      </p:sp>
      <p:pic>
        <p:nvPicPr>
          <p:cNvPr id="1026" name="Picture 2" descr="&quot;A diagram shows the summary of principles of distributive justice as follows:&#10;  • Fundamental: distribute benefits and burdens equally to equals and unequally to unequals&#10;  • Egalitarian: distribute equally to everyone&#10;  • Capitalist: distribute according to contribution&#10;  • Socialist: distribute according to need and ability&#10;  • Libertarian: distribute by free choices&#10;  • Rawls: distribute by equal liberty, equal opportunity, and needs of disadvantaged&quot;&#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5032" y="1578892"/>
            <a:ext cx="4621938" cy="4370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098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21"/>
          <p:cNvSpPr txBox="1">
            <a:spLocks noGrp="1"/>
          </p:cNvSpPr>
          <p:nvPr>
            <p:ph type="title"/>
          </p:nvPr>
        </p:nvSpPr>
        <p:spPr>
          <a:xfrm>
            <a:off x="958506" y="800392"/>
            <a:ext cx="10264697" cy="1212102"/>
          </a:xfrm>
          <a:prstGeom prst="rect">
            <a:avLst/>
          </a:prstGeom>
        </p:spPr>
        <p:txBody>
          <a:bodyPr vert="horz" lIns="0" tIns="0" rIns="0" bIns="0" rtlCol="0" anchorCtr="0">
            <a:normAutofit/>
          </a:bodyPr>
          <a:lstStyle/>
          <a:p>
            <a:pPr lvl="0">
              <a:buSzPct val="25000"/>
            </a:pPr>
            <a:r>
              <a:rPr lang="en-US" sz="4000">
                <a:solidFill>
                  <a:srgbClr val="FFFFFF"/>
                </a:solidFill>
              </a:rPr>
              <a:t>2.4: Justice and Fairness (3 of 3)</a:t>
            </a:r>
            <a:endParaRPr lang="en-US" sz="4000" b="1">
              <a:solidFill>
                <a:srgbClr val="FFFFFF"/>
              </a:solidFill>
              <a:latin typeface="Times New Roman"/>
              <a:ea typeface="Times New Roman"/>
              <a:cs typeface="Times New Roman"/>
              <a:sym typeface="Times New Roman"/>
            </a:endParaRPr>
          </a:p>
        </p:txBody>
      </p:sp>
      <p:sp>
        <p:nvSpPr>
          <p:cNvPr id="7" name="Shape 122"/>
          <p:cNvSpPr txBox="1">
            <a:spLocks noGrp="1"/>
          </p:cNvSpPr>
          <p:nvPr>
            <p:ph idx="1"/>
          </p:nvPr>
        </p:nvSpPr>
        <p:spPr>
          <a:xfrm>
            <a:off x="1367624" y="2490436"/>
            <a:ext cx="9708995" cy="3567173"/>
          </a:xfrm>
          <a:prstGeom prst="rect">
            <a:avLst/>
          </a:prstGeom>
        </p:spPr>
        <p:txBody>
          <a:bodyPr vert="horz" lIns="0" tIns="0" rIns="0" bIns="0" rtlCol="0" anchor="ctr" anchorCtr="0">
            <a:normAutofit/>
          </a:bodyPr>
          <a:lstStyle/>
          <a:p>
            <a:pPr indent="-285750"/>
            <a:r>
              <a:rPr lang="en-US" sz="2400"/>
              <a:t>2.4.4: Retributive Justice</a:t>
            </a:r>
          </a:p>
          <a:p>
            <a:pPr lvl="1"/>
            <a:r>
              <a:rPr lang="en-US" dirty="0"/>
              <a:t>Retributive justice</a:t>
            </a:r>
            <a:endParaRPr lang="en-GB"/>
          </a:p>
          <a:p>
            <a:pPr lvl="2">
              <a:buFont typeface="Arial" pitchFamily="34" charset="0"/>
              <a:buChar char="•"/>
            </a:pPr>
            <a:r>
              <a:rPr lang="en-US" sz="2400"/>
              <a:t>Justice of blaming or punishing wrongdoers.</a:t>
            </a:r>
          </a:p>
          <a:p>
            <a:pPr indent="-285750"/>
            <a:r>
              <a:rPr lang="en-US" sz="2400"/>
              <a:t>2.4.5: Compensatory Justice</a:t>
            </a:r>
          </a:p>
          <a:p>
            <a:pPr lvl="1"/>
            <a:r>
              <a:rPr lang="en-US" dirty="0"/>
              <a:t>Compensatory justice</a:t>
            </a:r>
            <a:endParaRPr lang="en-GB"/>
          </a:p>
          <a:p>
            <a:pPr lvl="2">
              <a:buFont typeface="Arial" pitchFamily="34" charset="0"/>
              <a:buChar char="•"/>
            </a:pPr>
            <a:r>
              <a:rPr lang="en-US" sz="2400"/>
              <a:t>The justice by which a wronged person is restored to his or her initial condition.</a:t>
            </a:r>
          </a:p>
        </p:txBody>
      </p:sp>
    </p:spTree>
    <p:extLst>
      <p:ext uri="{BB962C8B-B14F-4D97-AF65-F5344CB8AC3E}">
        <p14:creationId xmlns:p14="http://schemas.microsoft.com/office/powerpoint/2010/main" val="2589074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686834" y="591344"/>
            <a:ext cx="3200400" cy="5585619"/>
          </a:xfrm>
          <a:prstGeom prst="rect">
            <a:avLst/>
          </a:prstGeom>
        </p:spPr>
        <p:txBody>
          <a:bodyPr vert="horz" lIns="0" tIns="0" rIns="0" bIns="0" rtlCol="0" anchorCtr="0">
            <a:normAutofit/>
          </a:bodyPr>
          <a:lstStyle/>
          <a:p>
            <a:pPr lvl="0">
              <a:buSzPct val="25000"/>
            </a:pPr>
            <a:r>
              <a:rPr lang="en-US" dirty="0">
                <a:solidFill>
                  <a:srgbClr val="FFFFFF"/>
                </a:solidFill>
              </a:rPr>
              <a:t>An Ethic of Care</a:t>
            </a:r>
            <a:endParaRPr lang="en-US" b="1" dirty="0">
              <a:solidFill>
                <a:srgbClr val="FFFFFF"/>
              </a:solidFill>
              <a:latin typeface="Times New Roman"/>
              <a:ea typeface="Times New Roman"/>
              <a:cs typeface="Times New Roman"/>
              <a:sym typeface="Times New Roman"/>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122"/>
          <p:cNvSpPr txBox="1">
            <a:spLocks noGrp="1"/>
          </p:cNvSpPr>
          <p:nvPr>
            <p:ph idx="1"/>
          </p:nvPr>
        </p:nvSpPr>
        <p:spPr>
          <a:xfrm>
            <a:off x="4447308" y="591344"/>
            <a:ext cx="6906491" cy="5585619"/>
          </a:xfrm>
          <a:prstGeom prst="rect">
            <a:avLst/>
          </a:prstGeom>
        </p:spPr>
        <p:txBody>
          <a:bodyPr vert="horz" lIns="0" tIns="0" rIns="0" bIns="0" rtlCol="0" anchor="ctr" anchorCtr="0">
            <a:normAutofit/>
          </a:bodyPr>
          <a:lstStyle/>
          <a:p>
            <a:pPr indent="-285750"/>
            <a:r>
              <a:rPr lang="en-US"/>
              <a:t> Analyze an ethic of care as applied to business decisions and practices </a:t>
            </a:r>
          </a:p>
          <a:p>
            <a:pPr lvl="1"/>
            <a:r>
              <a:rPr lang="en-US"/>
              <a:t>Care ethics requires we pay attention to concrete, valuable relationships</a:t>
            </a:r>
          </a:p>
          <a:p>
            <a:pPr indent="-285750"/>
            <a:r>
              <a:rPr lang="en-US"/>
              <a:t>Malden Mills Company</a:t>
            </a:r>
          </a:p>
          <a:p>
            <a:pPr lvl="1"/>
            <a:r>
              <a:rPr lang="en-US"/>
              <a:t>Malden Mills textile factory burned down.</a:t>
            </a:r>
            <a:endParaRPr lang="en-GB"/>
          </a:p>
          <a:p>
            <a:pPr lvl="2">
              <a:buFont typeface="Arial" pitchFamily="34" charset="0"/>
              <a:buChar char="•"/>
            </a:pPr>
            <a:r>
              <a:rPr lang="en-US"/>
              <a:t>One of the remaining textile mills in operation in New England.</a:t>
            </a:r>
            <a:endParaRPr lang="en-GB"/>
          </a:p>
          <a:p>
            <a:pPr lvl="2">
              <a:buFont typeface="Arial" pitchFamily="34" charset="0"/>
              <a:buChar char="•"/>
            </a:pPr>
            <a:r>
              <a:rPr lang="en-US"/>
              <a:t>Owner could have collected $100 million in insurance.</a:t>
            </a:r>
          </a:p>
          <a:p>
            <a:pPr indent="-285750"/>
            <a:r>
              <a:rPr lang="en-US"/>
              <a:t>Partiality and Care</a:t>
            </a:r>
          </a:p>
          <a:p>
            <a:pPr lvl="1"/>
            <a:r>
              <a:rPr lang="en-US"/>
              <a:t>Malden Mills story reflects an ethic of care.</a:t>
            </a:r>
            <a:endParaRPr lang="en-GB"/>
          </a:p>
          <a:p>
            <a:pPr lvl="2">
              <a:buFont typeface="Arial" pitchFamily="34" charset="0"/>
              <a:buChar char="•"/>
            </a:pPr>
            <a:r>
              <a:rPr lang="en-US"/>
              <a:t>Owner did not shut down factory after it burned down.</a:t>
            </a:r>
            <a:endParaRPr lang="en-GB"/>
          </a:p>
          <a:p>
            <a:pPr lvl="2">
              <a:buFont typeface="Arial" pitchFamily="34" charset="0"/>
              <a:buChar char="•"/>
            </a:pPr>
            <a:r>
              <a:rPr lang="en-US"/>
              <a:t>Owner did not move operations to another country.</a:t>
            </a:r>
            <a:endParaRPr lang="en-GB"/>
          </a:p>
          <a:p>
            <a:pPr lvl="2">
              <a:buFont typeface="Arial" pitchFamily="34" charset="0"/>
              <a:buChar char="•"/>
            </a:pPr>
            <a:r>
              <a:rPr lang="en-US"/>
              <a:t>Owner paid employees while factory was being rebuilt.</a:t>
            </a:r>
          </a:p>
        </p:txBody>
      </p:sp>
    </p:spTree>
    <p:extLst>
      <p:ext uri="{BB962C8B-B14F-4D97-AF65-F5344CB8AC3E}">
        <p14:creationId xmlns:p14="http://schemas.microsoft.com/office/powerpoint/2010/main" val="12620053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4553733" y="548464"/>
            <a:ext cx="6798541" cy="1675623"/>
          </a:xfrm>
          <a:prstGeom prst="rect">
            <a:avLst/>
          </a:prstGeom>
        </p:spPr>
        <p:txBody>
          <a:bodyPr vert="horz" lIns="0" tIns="0" rIns="0" bIns="0" rtlCol="0" anchor="b" anchorCtr="0">
            <a:normAutofit/>
          </a:bodyPr>
          <a:lstStyle/>
          <a:p>
            <a:pPr lvl="0">
              <a:buSzPct val="25000"/>
            </a:pPr>
            <a:r>
              <a:rPr lang="en-US" sz="4000" dirty="0"/>
              <a:t>An Ethic of Care</a:t>
            </a:r>
            <a:endParaRPr lang="en-US" sz="4000" b="1" dirty="0">
              <a:latin typeface="Times New Roman"/>
              <a:ea typeface="Times New Roman"/>
              <a:cs typeface="Times New Roman"/>
              <a:sym typeface="Times New Roman"/>
            </a:endParaRPr>
          </a:p>
        </p:txBody>
      </p:sp>
      <p:pic>
        <p:nvPicPr>
          <p:cNvPr id="9" name="Picture 8">
            <a:extLst>
              <a:ext uri="{FF2B5EF4-FFF2-40B4-BE49-F238E27FC236}">
                <a16:creationId xmlns:a16="http://schemas.microsoft.com/office/drawing/2014/main" id="{F2305DA9-9D83-497F-B105-8CF9D120537D}"/>
              </a:ext>
            </a:extLst>
          </p:cNvPr>
          <p:cNvPicPr>
            <a:picLocks noChangeAspect="1"/>
          </p:cNvPicPr>
          <p:nvPr/>
        </p:nvPicPr>
        <p:blipFill rotWithShape="1">
          <a:blip r:embed="rId3"/>
          <a:srcRect l="30238" r="29070"/>
          <a:stretch/>
        </p:blipFill>
        <p:spPr>
          <a:xfrm>
            <a:off x="1" y="10"/>
            <a:ext cx="4196496" cy="6857990"/>
          </a:xfrm>
          <a:prstGeom prst="rect">
            <a:avLst/>
          </a:prstGeom>
          <a:effectLst/>
        </p:spPr>
      </p:pic>
      <p:sp>
        <p:nvSpPr>
          <p:cNvPr id="7" name="Shape 122"/>
          <p:cNvSpPr txBox="1">
            <a:spLocks noGrp="1"/>
          </p:cNvSpPr>
          <p:nvPr>
            <p:ph idx="1"/>
          </p:nvPr>
        </p:nvSpPr>
        <p:spPr>
          <a:xfrm>
            <a:off x="4553734" y="2409830"/>
            <a:ext cx="6798539" cy="3705217"/>
          </a:xfrm>
          <a:prstGeom prst="rect">
            <a:avLst/>
          </a:prstGeom>
        </p:spPr>
        <p:txBody>
          <a:bodyPr vert="horz" lIns="0" tIns="0" rIns="0" bIns="0" rtlCol="0" anchorCtr="0">
            <a:normAutofit/>
          </a:bodyPr>
          <a:lstStyle/>
          <a:p>
            <a:pPr indent="-285750"/>
            <a:r>
              <a:rPr lang="en-US" sz="2000" dirty="0"/>
              <a:t>Criticisms of an Ethic of Care </a:t>
            </a:r>
          </a:p>
          <a:p>
            <a:pPr lvl="1"/>
            <a:r>
              <a:rPr lang="en-US" sz="2000" dirty="0"/>
              <a:t>Care ethics </a:t>
            </a:r>
            <a:endParaRPr lang="en-GB" sz="2000" dirty="0"/>
          </a:p>
          <a:p>
            <a:pPr lvl="2">
              <a:buFont typeface="Arial" pitchFamily="34" charset="0"/>
              <a:buChar char="•"/>
            </a:pPr>
            <a:r>
              <a:rPr lang="en-US" dirty="0"/>
              <a:t>Reflects unjust favoritism.</a:t>
            </a:r>
            <a:endParaRPr lang="en-GB" dirty="0"/>
          </a:p>
          <a:p>
            <a:pPr lvl="2">
              <a:buFont typeface="Arial" pitchFamily="34" charset="0"/>
              <a:buChar char="•"/>
            </a:pPr>
            <a:r>
              <a:rPr lang="en-US" dirty="0"/>
              <a:t>Is so demanding that it leads to burnout.</a:t>
            </a:r>
          </a:p>
        </p:txBody>
      </p:sp>
    </p:spTree>
    <p:extLst>
      <p:ext uri="{BB962C8B-B14F-4D97-AF65-F5344CB8AC3E}">
        <p14:creationId xmlns:p14="http://schemas.microsoft.com/office/powerpoint/2010/main" val="2316218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hape 121"/>
          <p:cNvSpPr txBox="1">
            <a:spLocks noGrp="1"/>
          </p:cNvSpPr>
          <p:nvPr>
            <p:ph type="title"/>
          </p:nvPr>
        </p:nvSpPr>
        <p:spPr>
          <a:xfrm>
            <a:off x="4553733" y="548464"/>
            <a:ext cx="6798541" cy="1675623"/>
          </a:xfrm>
          <a:prstGeom prst="rect">
            <a:avLst/>
          </a:prstGeom>
        </p:spPr>
        <p:txBody>
          <a:bodyPr vert="horz" lIns="0" tIns="0" rIns="0" bIns="0" rtlCol="0" anchor="b" anchorCtr="0">
            <a:normAutofit/>
          </a:bodyPr>
          <a:lstStyle/>
          <a:p>
            <a:pPr lvl="0">
              <a:buSzPct val="25000"/>
            </a:pPr>
            <a:r>
              <a:rPr lang="en-US" sz="4000"/>
              <a:t>Integrating Utility, Rights, Justice, and Caring </a:t>
            </a:r>
            <a:endParaRPr lang="en-US" sz="4000" b="1">
              <a:latin typeface="Times New Roman"/>
              <a:ea typeface="Times New Roman"/>
              <a:cs typeface="Times New Roman"/>
              <a:sym typeface="Times New Roman"/>
            </a:endParaRPr>
          </a:p>
        </p:txBody>
      </p:sp>
      <p:pic>
        <p:nvPicPr>
          <p:cNvPr id="9" name="Picture 8">
            <a:extLst>
              <a:ext uri="{FF2B5EF4-FFF2-40B4-BE49-F238E27FC236}">
                <a16:creationId xmlns:a16="http://schemas.microsoft.com/office/drawing/2014/main" id="{994DD30F-5780-4575-A91B-039BE18095FD}"/>
              </a:ext>
            </a:extLst>
          </p:cNvPr>
          <p:cNvPicPr>
            <a:picLocks noChangeAspect="1"/>
          </p:cNvPicPr>
          <p:nvPr/>
        </p:nvPicPr>
        <p:blipFill rotWithShape="1">
          <a:blip r:embed="rId3"/>
          <a:srcRect l="21747" r="35878"/>
          <a:stretch/>
        </p:blipFill>
        <p:spPr>
          <a:xfrm>
            <a:off x="1" y="10"/>
            <a:ext cx="4196496" cy="6857990"/>
          </a:xfrm>
          <a:prstGeom prst="rect">
            <a:avLst/>
          </a:prstGeom>
          <a:effectLst/>
        </p:spPr>
      </p:pic>
      <p:sp>
        <p:nvSpPr>
          <p:cNvPr id="7" name="Shape 122"/>
          <p:cNvSpPr txBox="1">
            <a:spLocks noGrp="1"/>
          </p:cNvSpPr>
          <p:nvPr>
            <p:ph idx="1"/>
          </p:nvPr>
        </p:nvSpPr>
        <p:spPr>
          <a:xfrm>
            <a:off x="4553734" y="2409830"/>
            <a:ext cx="6798539" cy="3705217"/>
          </a:xfrm>
          <a:prstGeom prst="rect">
            <a:avLst/>
          </a:prstGeom>
        </p:spPr>
        <p:txBody>
          <a:bodyPr vert="horz" lIns="0" tIns="0" rIns="0" bIns="0" rtlCol="0" anchorCtr="0">
            <a:normAutofit/>
          </a:bodyPr>
          <a:lstStyle/>
          <a:p>
            <a:pPr marL="0" indent="0">
              <a:buNone/>
            </a:pPr>
            <a:r>
              <a:rPr lang="en-US" sz="1600" dirty="0"/>
              <a:t>Evaluate an approach to business ethics that combines four main moral standards </a:t>
            </a:r>
          </a:p>
          <a:p>
            <a:pPr lvl="1"/>
            <a:r>
              <a:rPr lang="en-US" sz="1600" dirty="0"/>
              <a:t>Distinctive standards of utility, rights, justice, and care</a:t>
            </a:r>
            <a:endParaRPr lang="en-GB" sz="1600" dirty="0"/>
          </a:p>
          <a:p>
            <a:pPr lvl="2">
              <a:buFont typeface="Arial" pitchFamily="34" charset="0"/>
              <a:buChar char="•"/>
            </a:pPr>
            <a:r>
              <a:rPr lang="en-US" sz="1600" dirty="0"/>
              <a:t>Analyses of costs and benefits of using resources.</a:t>
            </a:r>
            <a:endParaRPr lang="en-GB" sz="1600" dirty="0"/>
          </a:p>
          <a:p>
            <a:pPr lvl="2">
              <a:buFont typeface="Arial" pitchFamily="34" charset="0"/>
              <a:buChar char="•"/>
            </a:pPr>
            <a:r>
              <a:rPr lang="en-US" sz="1600" dirty="0"/>
              <a:t>Prescriptions for how individuals should be treated.</a:t>
            </a:r>
            <a:endParaRPr lang="en-GB" sz="1600" dirty="0"/>
          </a:p>
          <a:p>
            <a:pPr lvl="2">
              <a:buFont typeface="Arial" pitchFamily="34" charset="0"/>
              <a:buChar char="•"/>
            </a:pPr>
            <a:r>
              <a:rPr lang="en-US" sz="1600" dirty="0"/>
              <a:t>Prescriptions for how burdens and benefits should be distributed.</a:t>
            </a:r>
            <a:endParaRPr lang="en-GB" sz="1600" dirty="0"/>
          </a:p>
          <a:p>
            <a:pPr lvl="2">
              <a:buFont typeface="Arial" pitchFamily="34" charset="0"/>
              <a:buChar char="•"/>
            </a:pPr>
            <a:r>
              <a:rPr lang="en-US" sz="1600" dirty="0"/>
              <a:t>Prescriptions for what we owe to those with whom we have special relationships.</a:t>
            </a:r>
          </a:p>
          <a:p>
            <a:pPr marL="0" indent="0">
              <a:buNone/>
            </a:pPr>
            <a:r>
              <a:rPr lang="en-US" sz="1600" dirty="0"/>
              <a:t> The Four Moral Considerations and Behavior </a:t>
            </a:r>
          </a:p>
          <a:p>
            <a:pPr lvl="1"/>
            <a:r>
              <a:rPr lang="en-US" sz="1600" dirty="0"/>
              <a:t>Elements of the four moral models as blueprints for behavior.</a:t>
            </a:r>
            <a:endParaRPr lang="en-GB" sz="1600" dirty="0"/>
          </a:p>
          <a:p>
            <a:pPr lvl="2"/>
            <a:r>
              <a:rPr lang="en-US" sz="1600" dirty="0"/>
              <a:t>Maximizing benefits and minimizing harms.</a:t>
            </a:r>
            <a:endParaRPr lang="en-GB" sz="1600" dirty="0"/>
          </a:p>
          <a:p>
            <a:pPr lvl="2"/>
            <a:r>
              <a:rPr lang="en-US" sz="1600" dirty="0"/>
              <a:t>Respect for moral rights.</a:t>
            </a:r>
            <a:endParaRPr lang="en-GB" sz="1600" dirty="0"/>
          </a:p>
          <a:p>
            <a:pPr lvl="2"/>
            <a:r>
              <a:rPr lang="en-US" sz="1600" dirty="0"/>
              <a:t>Promotion of just distribution of benefits and burdens.</a:t>
            </a:r>
            <a:endParaRPr lang="en-GB" sz="1600" dirty="0"/>
          </a:p>
          <a:p>
            <a:pPr lvl="2"/>
            <a:r>
              <a:rPr lang="en-US" sz="1600" dirty="0"/>
              <a:t>Exhibiting appropriate care.</a:t>
            </a:r>
          </a:p>
        </p:txBody>
      </p:sp>
    </p:spTree>
    <p:extLst>
      <p:ext uri="{BB962C8B-B14F-4D97-AF65-F5344CB8AC3E}">
        <p14:creationId xmlns:p14="http://schemas.microsoft.com/office/powerpoint/2010/main" val="335265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72">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3840" y="256540"/>
            <a:ext cx="1170432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75" name="Straight Connector 74">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895600" y="5768204"/>
            <a:ext cx="64008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109980" y="4277356"/>
            <a:ext cx="9966960" cy="1560320"/>
          </a:xfrm>
        </p:spPr>
        <p:txBody>
          <a:bodyPr vert="horz" lIns="91440" tIns="45720" rIns="91440" bIns="45720" rtlCol="0" anchor="b">
            <a:normAutofit/>
          </a:bodyPr>
          <a:lstStyle/>
          <a:p>
            <a:pPr algn="ctr"/>
            <a:r>
              <a:rPr lang="en-US" sz="4500" dirty="0">
                <a:solidFill>
                  <a:schemeClr val="accent1"/>
                </a:solidFill>
              </a:rPr>
              <a:t>Figure 2</a:t>
            </a:r>
            <a:br>
              <a:rPr lang="en-US" sz="4500" dirty="0">
                <a:solidFill>
                  <a:schemeClr val="accent1"/>
                </a:solidFill>
              </a:rPr>
            </a:br>
            <a:r>
              <a:rPr lang="en-US" sz="4500" dirty="0">
                <a:solidFill>
                  <a:schemeClr val="accent1"/>
                </a:solidFill>
              </a:rPr>
              <a:t>The Process of Making a Moral Judgment</a:t>
            </a:r>
          </a:p>
        </p:txBody>
      </p:sp>
      <p:pic>
        <p:nvPicPr>
          <p:cNvPr id="2050" name="Picture 2" descr="&quot;The details under each step is as follows:&#10;  • Moral standards:&#10;  1. Maximize social utility&#10;  2. Respect moral rights&#10;  3. Distribute benefits and burdens justly&#10;  4. Exercise caring&#10;  • Factual information: concerning the policy, institution, or behavior under consideration&#10;  • Moral judgment: on the rightness or wrongness of the policy, institution, or behavior.&quot;&#10;" title="A chart shows the process of making moral judgments. Moral standards lead to factual information which leads to moral judgment."/>
          <p:cNvPicPr>
            <a:picLocks noChangeAspect="1" noChangeArrowheads="1"/>
          </p:cNvPicPr>
          <p:nvPr/>
        </p:nvPicPr>
        <p:blipFill rotWithShape="1">
          <a:blip r:embed="rId2">
            <a:extLst>
              <a:ext uri="{28A0092B-C50C-407E-A947-70E740481C1C}">
                <a14:useLocalDpi xmlns:a14="http://schemas.microsoft.com/office/drawing/2010/main" val="0"/>
              </a:ext>
            </a:extLst>
          </a:blip>
          <a:srcRect l="21922" r="8895" b="-1"/>
          <a:stretch/>
        </p:blipFill>
        <p:spPr bwMode="auto">
          <a:xfrm>
            <a:off x="243840" y="256540"/>
            <a:ext cx="11704320" cy="3764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314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21"/>
          <p:cNvSpPr txBox="1">
            <a:spLocks noGrp="1"/>
          </p:cNvSpPr>
          <p:nvPr>
            <p:ph type="title"/>
          </p:nvPr>
        </p:nvSpPr>
        <p:spPr>
          <a:xfrm>
            <a:off x="958506" y="800392"/>
            <a:ext cx="10264697" cy="1212102"/>
          </a:xfrm>
          <a:prstGeom prst="rect">
            <a:avLst/>
          </a:prstGeom>
        </p:spPr>
        <p:txBody>
          <a:bodyPr vert="horz" lIns="0" tIns="0" rIns="0" bIns="0" rtlCol="0" anchorCtr="0">
            <a:normAutofit/>
          </a:bodyPr>
          <a:lstStyle/>
          <a:p>
            <a:pPr lvl="0">
              <a:buSzPct val="25000"/>
            </a:pPr>
            <a:r>
              <a:rPr lang="en-US" sz="4000">
                <a:solidFill>
                  <a:srgbClr val="FFFFFF"/>
                </a:solidFill>
              </a:rPr>
              <a:t>2.6: Integrating Utility, Rights, Justice, and Caring (2 of 2)</a:t>
            </a:r>
            <a:endParaRPr lang="en-US" sz="4000" b="1">
              <a:solidFill>
                <a:srgbClr val="FFFFFF"/>
              </a:solidFill>
              <a:latin typeface="Times New Roman"/>
              <a:ea typeface="Times New Roman"/>
              <a:cs typeface="Times New Roman"/>
              <a:sym typeface="Times New Roman"/>
            </a:endParaRPr>
          </a:p>
        </p:txBody>
      </p:sp>
      <p:sp>
        <p:nvSpPr>
          <p:cNvPr id="7" name="Shape 122"/>
          <p:cNvSpPr txBox="1">
            <a:spLocks noGrp="1"/>
          </p:cNvSpPr>
          <p:nvPr>
            <p:ph idx="1"/>
          </p:nvPr>
        </p:nvSpPr>
        <p:spPr>
          <a:xfrm>
            <a:off x="1367624" y="2490436"/>
            <a:ext cx="9708995" cy="3567173"/>
          </a:xfrm>
          <a:prstGeom prst="rect">
            <a:avLst/>
          </a:prstGeom>
        </p:spPr>
        <p:txBody>
          <a:bodyPr vert="horz" lIns="0" tIns="0" rIns="0" bIns="0" rtlCol="0" anchor="ctr" anchorCtr="0">
            <a:normAutofit/>
          </a:bodyPr>
          <a:lstStyle/>
          <a:p>
            <a:pPr indent="-285750"/>
            <a:r>
              <a:rPr lang="en-US" sz="2400"/>
              <a:t>2.6.2: Relating Moral Standards to Each Other </a:t>
            </a:r>
          </a:p>
          <a:p>
            <a:pPr lvl="1"/>
            <a:r>
              <a:rPr lang="en-US" dirty="0"/>
              <a:t>Moral standards relate to each other when moral judgments are based on:</a:t>
            </a:r>
            <a:endParaRPr lang="en-GB"/>
          </a:p>
          <a:p>
            <a:pPr lvl="2">
              <a:buFont typeface="Arial" pitchFamily="34" charset="0"/>
              <a:buChar char="•"/>
            </a:pPr>
            <a:r>
              <a:rPr lang="en-US" sz="2400"/>
              <a:t>Maximizing the action’s net utility.</a:t>
            </a:r>
            <a:endParaRPr lang="en-GB" sz="2400"/>
          </a:p>
          <a:p>
            <a:pPr lvl="2">
              <a:buFont typeface="Arial" pitchFamily="34" charset="0"/>
              <a:buChar char="•"/>
            </a:pPr>
            <a:r>
              <a:rPr lang="en-US" sz="2400"/>
              <a:t>Respecting moral rights.</a:t>
            </a:r>
            <a:endParaRPr lang="en-GB" sz="2400"/>
          </a:p>
          <a:p>
            <a:pPr lvl="2">
              <a:buFont typeface="Arial" pitchFamily="34" charset="0"/>
              <a:buChar char="•"/>
            </a:pPr>
            <a:r>
              <a:rPr lang="en-US" sz="2400"/>
              <a:t>Ensuring just distribution of benefits and burdens.</a:t>
            </a:r>
            <a:endParaRPr lang="en-GB" sz="2400"/>
          </a:p>
          <a:p>
            <a:pPr lvl="2">
              <a:buFont typeface="Arial" pitchFamily="34" charset="0"/>
              <a:buChar char="•"/>
            </a:pPr>
            <a:r>
              <a:rPr lang="en-US" sz="2400"/>
              <a:t>Caring for those in concrete relations to us.</a:t>
            </a:r>
          </a:p>
        </p:txBody>
      </p:sp>
    </p:spTree>
    <p:extLst>
      <p:ext uri="{BB962C8B-B14F-4D97-AF65-F5344CB8AC3E}">
        <p14:creationId xmlns:p14="http://schemas.microsoft.com/office/powerpoint/2010/main" val="2419029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28"/>
          <p:cNvSpPr txBox="1">
            <a:spLocks noGrp="1"/>
          </p:cNvSpPr>
          <p:nvPr>
            <p:ph type="title"/>
          </p:nvPr>
        </p:nvSpPr>
        <p:spPr>
          <a:xfrm>
            <a:off x="1981200" y="215372"/>
            <a:ext cx="8229600" cy="1097279"/>
          </a:xfrm>
          <a:prstGeom prst="rect">
            <a:avLst/>
          </a:prstGeom>
          <a:noFill/>
          <a:ln>
            <a:noFill/>
          </a:ln>
        </p:spPr>
        <p:txBody>
          <a:bodyPr vert="horz" lIns="0" tIns="0" rIns="0" bIns="0" rtlCol="0" anchor="b" anchorCtr="0">
            <a:noAutofit/>
          </a:bodyPr>
          <a:lstStyle/>
          <a:p>
            <a:pPr lvl="0">
              <a:buSzPct val="25000"/>
            </a:pPr>
            <a:r>
              <a:rPr lang="en-US" dirty="0"/>
              <a:t>Case Study: </a:t>
            </a:r>
            <a:r>
              <a:rPr lang="en-US" dirty="0" err="1"/>
              <a:t>Traidos</a:t>
            </a:r>
            <a:r>
              <a:rPr lang="en-US" dirty="0"/>
              <a:t> Bank and Roche’s Drug Trials in China</a:t>
            </a:r>
            <a:endParaRPr lang="en-US" sz="3400" b="1" dirty="0">
              <a:solidFill>
                <a:srgbClr val="007FA3"/>
              </a:solidFill>
              <a:latin typeface="Times New Roman"/>
              <a:ea typeface="Times New Roman"/>
              <a:cs typeface="Times New Roman"/>
              <a:sym typeface="Times New Roman"/>
            </a:endParaRPr>
          </a:p>
        </p:txBody>
      </p:sp>
      <p:sp>
        <p:nvSpPr>
          <p:cNvPr id="5" name="Shape 129"/>
          <p:cNvSpPr txBox="1">
            <a:spLocks noGrp="1"/>
          </p:cNvSpPr>
          <p:nvPr>
            <p:ph idx="1"/>
          </p:nvPr>
        </p:nvSpPr>
        <p:spPr>
          <a:xfrm>
            <a:off x="1981200" y="1600201"/>
            <a:ext cx="8229600" cy="4525963"/>
          </a:xfrm>
          <a:prstGeom prst="rect">
            <a:avLst/>
          </a:prstGeom>
          <a:noFill/>
          <a:ln>
            <a:noFill/>
          </a:ln>
        </p:spPr>
        <p:txBody>
          <a:bodyPr vert="horz" lIns="0" tIns="0" rIns="0" bIns="0" rtlCol="0" anchor="t" anchorCtr="0">
            <a:noAutofit/>
          </a:bodyPr>
          <a:lstStyle/>
          <a:p>
            <a:pPr lvl="1"/>
            <a:r>
              <a:rPr lang="en-US" dirty="0" err="1"/>
              <a:t>Triodos</a:t>
            </a:r>
            <a:r>
              <a:rPr lang="en-US" dirty="0"/>
              <a:t>’ six principles of moral decision-making</a:t>
            </a:r>
            <a:endParaRPr lang="en-GB" sz="2000" dirty="0"/>
          </a:p>
          <a:p>
            <a:pPr lvl="2">
              <a:buFont typeface="Arial" pitchFamily="34" charset="0"/>
              <a:buChar char="•"/>
            </a:pPr>
            <a:r>
              <a:rPr lang="en-US" dirty="0"/>
              <a:t>Promote sustainable development.</a:t>
            </a:r>
            <a:endParaRPr lang="en-GB" dirty="0"/>
          </a:p>
          <a:p>
            <a:pPr lvl="2">
              <a:buFont typeface="Arial" pitchFamily="34" charset="0"/>
              <a:buChar char="•"/>
            </a:pPr>
            <a:r>
              <a:rPr lang="en-US" dirty="0"/>
              <a:t>Respect and obey the law.</a:t>
            </a:r>
            <a:endParaRPr lang="en-GB" dirty="0"/>
          </a:p>
          <a:p>
            <a:pPr lvl="2">
              <a:buFont typeface="Arial" pitchFamily="34" charset="0"/>
              <a:buChar char="•"/>
            </a:pPr>
            <a:r>
              <a:rPr lang="en-US" dirty="0"/>
              <a:t>Respect human rights.</a:t>
            </a:r>
            <a:endParaRPr lang="en-GB" dirty="0"/>
          </a:p>
          <a:p>
            <a:pPr lvl="2">
              <a:buFont typeface="Arial" pitchFamily="34" charset="0"/>
              <a:buChar char="•"/>
            </a:pPr>
            <a:r>
              <a:rPr lang="en-US" dirty="0"/>
              <a:t>Respect the environment.</a:t>
            </a:r>
            <a:endParaRPr lang="en-GB" dirty="0"/>
          </a:p>
          <a:p>
            <a:pPr lvl="2">
              <a:buFont typeface="Arial" pitchFamily="34" charset="0"/>
              <a:buChar char="•"/>
            </a:pPr>
            <a:r>
              <a:rPr lang="en-US" dirty="0"/>
              <a:t>Be accountable.</a:t>
            </a:r>
            <a:endParaRPr lang="en-GB" dirty="0"/>
          </a:p>
          <a:p>
            <a:pPr lvl="2">
              <a:buFont typeface="Arial" pitchFamily="34" charset="0"/>
              <a:buChar char="•"/>
            </a:pPr>
            <a:r>
              <a:rPr lang="en-US" dirty="0"/>
              <a:t>Continuously improve.</a:t>
            </a:r>
          </a:p>
          <a:p>
            <a:pPr lvl="0"/>
            <a:r>
              <a:rPr lang="en-US" dirty="0"/>
              <a:t>Responses to the Bank's Decision</a:t>
            </a:r>
            <a:endParaRPr lang="en-IN" sz="2000" dirty="0"/>
          </a:p>
          <a:p>
            <a:pPr lvl="1"/>
            <a:r>
              <a:rPr lang="en-US" dirty="0"/>
              <a:t>Roche’s dilemma</a:t>
            </a:r>
            <a:endParaRPr lang="en-GB" sz="2000" dirty="0"/>
          </a:p>
          <a:p>
            <a:pPr lvl="2">
              <a:buFont typeface="Arial" pitchFamily="34" charset="0"/>
              <a:buChar char="•"/>
            </a:pPr>
            <a:r>
              <a:rPr lang="en-US" dirty="0"/>
              <a:t>The moral problem offset by the practicalities of selling the resulting drug in China.</a:t>
            </a:r>
            <a:endParaRPr sz="54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51343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28"/>
          <p:cNvSpPr txBox="1">
            <a:spLocks noGrp="1"/>
          </p:cNvSpPr>
          <p:nvPr>
            <p:ph type="title"/>
          </p:nvPr>
        </p:nvSpPr>
        <p:spPr>
          <a:xfrm>
            <a:off x="1981200" y="215372"/>
            <a:ext cx="8229600" cy="1097279"/>
          </a:xfrm>
          <a:prstGeom prst="rect">
            <a:avLst/>
          </a:prstGeom>
          <a:noFill/>
          <a:ln>
            <a:noFill/>
          </a:ln>
        </p:spPr>
        <p:txBody>
          <a:bodyPr vert="horz" lIns="0" tIns="0" rIns="0" bIns="0" rtlCol="0" anchor="b" anchorCtr="0">
            <a:noAutofit/>
          </a:bodyPr>
          <a:lstStyle/>
          <a:p>
            <a:pPr lvl="0">
              <a:buSzPct val="25000"/>
            </a:pPr>
            <a:r>
              <a:rPr lang="en-US" dirty="0"/>
              <a:t>Case Study: Testing Drugs in the Developing World</a:t>
            </a:r>
            <a:endParaRPr lang="en-US" sz="3400" b="1" dirty="0">
              <a:solidFill>
                <a:srgbClr val="007FA3"/>
              </a:solidFill>
              <a:latin typeface="Times New Roman"/>
              <a:ea typeface="Times New Roman"/>
              <a:cs typeface="Times New Roman"/>
              <a:sym typeface="Times New Roman"/>
            </a:endParaRPr>
          </a:p>
        </p:txBody>
      </p:sp>
      <p:sp>
        <p:nvSpPr>
          <p:cNvPr id="5" name="Shape 129"/>
          <p:cNvSpPr txBox="1">
            <a:spLocks noGrp="1"/>
          </p:cNvSpPr>
          <p:nvPr>
            <p:ph idx="1"/>
          </p:nvPr>
        </p:nvSpPr>
        <p:spPr>
          <a:xfrm>
            <a:off x="1981200" y="1600201"/>
            <a:ext cx="8229600" cy="4525963"/>
          </a:xfrm>
          <a:prstGeom prst="rect">
            <a:avLst/>
          </a:prstGeom>
          <a:noFill/>
          <a:ln>
            <a:noFill/>
          </a:ln>
        </p:spPr>
        <p:txBody>
          <a:bodyPr vert="horz" lIns="0" tIns="0" rIns="0" bIns="0" rtlCol="0" anchor="t" anchorCtr="0">
            <a:noAutofit/>
          </a:bodyPr>
          <a:lstStyle/>
          <a:p>
            <a:pPr lvl="1"/>
            <a:r>
              <a:rPr lang="en-US" dirty="0"/>
              <a:t>Concerns about testing drugs in the developing world.</a:t>
            </a:r>
            <a:endParaRPr lang="en-GB" dirty="0"/>
          </a:p>
          <a:p>
            <a:pPr lvl="2">
              <a:buFont typeface="Arial" pitchFamily="34" charset="0"/>
              <a:buChar char="•"/>
            </a:pPr>
            <a:r>
              <a:rPr lang="en-US" dirty="0"/>
              <a:t>Vulnerability to exploitation.</a:t>
            </a:r>
          </a:p>
          <a:p>
            <a:pPr lvl="0"/>
            <a:r>
              <a:rPr lang="en-US" dirty="0"/>
              <a:t>The Problem of Finding Ways to Test Drugs</a:t>
            </a:r>
            <a:endParaRPr lang="en-IN" sz="2000" dirty="0"/>
          </a:p>
          <a:p>
            <a:pPr lvl="1"/>
            <a:r>
              <a:rPr lang="en-US" dirty="0"/>
              <a:t>Limitations on drug companies.</a:t>
            </a:r>
            <a:endParaRPr lang="en-GB" sz="2000" dirty="0"/>
          </a:p>
          <a:p>
            <a:pPr lvl="2">
              <a:buFont typeface="Arial" pitchFamily="34" charset="0"/>
              <a:buChar char="•"/>
            </a:pPr>
            <a:r>
              <a:rPr lang="en-US" dirty="0"/>
              <a:t>Opportunities for testing.</a:t>
            </a:r>
            <a:endParaRPr sz="88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5380375"/>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BEBE1B5A18CA4D82AA3EC25D86BF17" ma:contentTypeVersion="13" ma:contentTypeDescription="Create a new document." ma:contentTypeScope="" ma:versionID="ee0779e7325908ee6b23f490a7a86e4c">
  <xsd:schema xmlns:xsd="http://www.w3.org/2001/XMLSchema" xmlns:xs="http://www.w3.org/2001/XMLSchema" xmlns:p="http://schemas.microsoft.com/office/2006/metadata/properties" xmlns:ns3="175a304c-2342-45ef-8dc6-82622f85b28d" xmlns:ns4="30bab34e-cbd2-460d-9227-52c21590b64b" targetNamespace="http://schemas.microsoft.com/office/2006/metadata/properties" ma:root="true" ma:fieldsID="74b8224a884fd72eef46864c0283a950" ns3:_="" ns4:_="">
    <xsd:import namespace="175a304c-2342-45ef-8dc6-82622f85b28d"/>
    <xsd:import namespace="30bab34e-cbd2-460d-9227-52c21590b64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5a304c-2342-45ef-8dc6-82622f85b2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bab34e-cbd2-460d-9227-52c21590b64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20D01A-4116-47C4-A884-047D63CBAB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5a304c-2342-45ef-8dc6-82622f85b28d"/>
    <ds:schemaRef ds:uri="30bab34e-cbd2-460d-9227-52c21590b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D4C443-5A70-479A-83B0-42CB856A7459}">
  <ds:schemaRefs>
    <ds:schemaRef ds:uri="http://schemas.microsoft.com/sharepoint/v3/contenttype/forms"/>
  </ds:schemaRefs>
</ds:datastoreItem>
</file>

<file path=customXml/itemProps3.xml><?xml version="1.0" encoding="utf-8"?>
<ds:datastoreItem xmlns:ds="http://schemas.openxmlformats.org/officeDocument/2006/customXml" ds:itemID="{153720CF-3141-491A-B7E7-CBDA9B77592F}">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TotalTime>
  <Words>6578</Words>
  <Application>Microsoft Office PowerPoint</Application>
  <PresentationFormat>Widescreen</PresentationFormat>
  <Paragraphs>743</Paragraphs>
  <Slides>31</Slides>
  <Notes>24</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31</vt:i4>
      </vt:variant>
    </vt:vector>
  </HeadingPairs>
  <TitlesOfParts>
    <vt:vector size="37" baseType="lpstr">
      <vt:lpstr>Arial</vt:lpstr>
      <vt:lpstr>Calibri</vt:lpstr>
      <vt:lpstr>Calibri Light</vt:lpstr>
      <vt:lpstr>Times New Roman</vt:lpstr>
      <vt:lpstr>Office Theme</vt:lpstr>
      <vt:lpstr>1_Office Theme</vt:lpstr>
      <vt:lpstr>DBA7007 21ST CENTURY BUSINESS AND SOCIETAL ETHICS</vt:lpstr>
      <vt:lpstr>Foundations of Moral Reasoning </vt:lpstr>
      <vt:lpstr>Foundations of Moral Reasoning </vt:lpstr>
      <vt:lpstr>Figure 1 The Four Steps Leading to Ethical Behavior</vt:lpstr>
      <vt:lpstr>Moral Responsibility and Blame</vt:lpstr>
      <vt:lpstr>Moral Responsibility and Blame </vt:lpstr>
      <vt:lpstr>Moral Responsibility and Blame</vt:lpstr>
      <vt:lpstr>A Few Good Men</vt:lpstr>
      <vt:lpstr>Plot</vt:lpstr>
      <vt:lpstr>Case Study Slavery in the Chocolate Industry</vt:lpstr>
      <vt:lpstr>Case Study: Aaron Beam and the HealthSouth Fraud</vt:lpstr>
      <vt:lpstr>Case Study: Aaron Beam and the HealthSouth Fraud </vt:lpstr>
      <vt:lpstr>Task</vt:lpstr>
      <vt:lpstr>Approaches to Moral Decision Making</vt:lpstr>
      <vt:lpstr>Utilitarianism: Weighing Social Costs and Benefits (1 of 4)</vt:lpstr>
      <vt:lpstr>Utilitarianism: Weighing Social Costs and Benefits</vt:lpstr>
      <vt:lpstr>Utilitarianism: Weighing Social Costs and Benefits</vt:lpstr>
      <vt:lpstr>Utilitarianism: Weighing Social Costs and Benefits</vt:lpstr>
      <vt:lpstr>Rights and Duties</vt:lpstr>
      <vt:lpstr>Rights and Duties</vt:lpstr>
      <vt:lpstr>2.4: Justice and Fairness (1 of 2)</vt:lpstr>
      <vt:lpstr>2.4: Justice and Fairness (2 of 3)</vt:lpstr>
      <vt:lpstr>Figure 2.1 Summary of Principles of Distributive Justice</vt:lpstr>
      <vt:lpstr>2.4: Justice and Fairness (3 of 3)</vt:lpstr>
      <vt:lpstr>An Ethic of Care</vt:lpstr>
      <vt:lpstr>An Ethic of Care</vt:lpstr>
      <vt:lpstr>Integrating Utility, Rights, Justice, and Caring </vt:lpstr>
      <vt:lpstr>Figure 2 The Process of Making a Moral Judgment</vt:lpstr>
      <vt:lpstr>2.6: Integrating Utility, Rights, Justice, and Caring (2 of 2)</vt:lpstr>
      <vt:lpstr>Case Study: Traidos Bank and Roche’s Drug Trials in China</vt:lpstr>
      <vt:lpstr>Case Study: Testing Drugs in the Developing World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DBA7007 21ST CENTURY BUSINESS AND SOCIETAL ETHICS</dc:title>
  <dc:creator>Caroline Jawad</dc:creator>
  <cp:lastModifiedBy>Caroline Jawad</cp:lastModifiedBy>
  <cp:revision>1</cp:revision>
  <dcterms:created xsi:type="dcterms:W3CDTF">2020-11-29T17:42:43Z</dcterms:created>
  <dcterms:modified xsi:type="dcterms:W3CDTF">2020-11-29T17:45:18Z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0x0101008CBEBE1B5A18CA4D82AA3EC25D86BF17</vt:lpwstr>
  </property>
</Properties>
</file>