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99A936-6729-4BA6-A261-548E9D575808}" v="15" dt="2025-07-07T15:14:00.5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1138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n Luca" userId="b0cd20fa7a3cbf4f" providerId="LiveId" clId="{6899A936-6729-4BA6-A261-548E9D575808}"/>
    <pc:docChg chg="modSld">
      <pc:chgData name="Marian Luca" userId="b0cd20fa7a3cbf4f" providerId="LiveId" clId="{6899A936-6729-4BA6-A261-548E9D575808}" dt="2025-07-07T15:47:25.544" v="15" actId="12"/>
      <pc:docMkLst>
        <pc:docMk/>
      </pc:docMkLst>
      <pc:sldChg chg="modTransition">
        <pc:chgData name="Marian Luca" userId="b0cd20fa7a3cbf4f" providerId="LiveId" clId="{6899A936-6729-4BA6-A261-548E9D575808}" dt="2025-07-07T15:14:00.524" v="14"/>
        <pc:sldMkLst>
          <pc:docMk/>
          <pc:sldMk cId="3838067930" sldId="256"/>
        </pc:sldMkLst>
      </pc:sldChg>
      <pc:sldChg chg="modTransition">
        <pc:chgData name="Marian Luca" userId="b0cd20fa7a3cbf4f" providerId="LiveId" clId="{6899A936-6729-4BA6-A261-548E9D575808}" dt="2025-07-07T15:14:00.524" v="14"/>
        <pc:sldMkLst>
          <pc:docMk/>
          <pc:sldMk cId="3985754511" sldId="257"/>
        </pc:sldMkLst>
      </pc:sldChg>
      <pc:sldChg chg="modTransition">
        <pc:chgData name="Marian Luca" userId="b0cd20fa7a3cbf4f" providerId="LiveId" clId="{6899A936-6729-4BA6-A261-548E9D575808}" dt="2025-07-07T15:14:00.524" v="14"/>
        <pc:sldMkLst>
          <pc:docMk/>
          <pc:sldMk cId="168954769" sldId="258"/>
        </pc:sldMkLst>
      </pc:sldChg>
      <pc:sldChg chg="modTransition">
        <pc:chgData name="Marian Luca" userId="b0cd20fa7a3cbf4f" providerId="LiveId" clId="{6899A936-6729-4BA6-A261-548E9D575808}" dt="2025-07-07T15:14:00.524" v="14"/>
        <pc:sldMkLst>
          <pc:docMk/>
          <pc:sldMk cId="4172006003" sldId="259"/>
        </pc:sldMkLst>
      </pc:sldChg>
      <pc:sldChg chg="modTransition">
        <pc:chgData name="Marian Luca" userId="b0cd20fa7a3cbf4f" providerId="LiveId" clId="{6899A936-6729-4BA6-A261-548E9D575808}" dt="2025-07-07T15:14:00.524" v="14"/>
        <pc:sldMkLst>
          <pc:docMk/>
          <pc:sldMk cId="2971911350" sldId="260"/>
        </pc:sldMkLst>
      </pc:sldChg>
      <pc:sldChg chg="modTransition">
        <pc:chgData name="Marian Luca" userId="b0cd20fa7a3cbf4f" providerId="LiveId" clId="{6899A936-6729-4BA6-A261-548E9D575808}" dt="2025-07-07T15:14:00.524" v="14"/>
        <pc:sldMkLst>
          <pc:docMk/>
          <pc:sldMk cId="3366752986" sldId="261"/>
        </pc:sldMkLst>
      </pc:sldChg>
      <pc:sldChg chg="modTransition">
        <pc:chgData name="Marian Luca" userId="b0cd20fa7a3cbf4f" providerId="LiveId" clId="{6899A936-6729-4BA6-A261-548E9D575808}" dt="2025-07-07T15:14:00.524" v="14"/>
        <pc:sldMkLst>
          <pc:docMk/>
          <pc:sldMk cId="3578277972" sldId="262"/>
        </pc:sldMkLst>
      </pc:sldChg>
      <pc:sldChg chg="modTransition">
        <pc:chgData name="Marian Luca" userId="b0cd20fa7a3cbf4f" providerId="LiveId" clId="{6899A936-6729-4BA6-A261-548E9D575808}" dt="2025-07-07T15:14:00.524" v="14"/>
        <pc:sldMkLst>
          <pc:docMk/>
          <pc:sldMk cId="3396422144" sldId="263"/>
        </pc:sldMkLst>
      </pc:sldChg>
      <pc:sldChg chg="modTransition">
        <pc:chgData name="Marian Luca" userId="b0cd20fa7a3cbf4f" providerId="LiveId" clId="{6899A936-6729-4BA6-A261-548E9D575808}" dt="2025-07-07T15:14:00.524" v="14"/>
        <pc:sldMkLst>
          <pc:docMk/>
          <pc:sldMk cId="974492537" sldId="264"/>
        </pc:sldMkLst>
      </pc:sldChg>
      <pc:sldChg chg="modTransition">
        <pc:chgData name="Marian Luca" userId="b0cd20fa7a3cbf4f" providerId="LiveId" clId="{6899A936-6729-4BA6-A261-548E9D575808}" dt="2025-07-07T15:14:00.524" v="14"/>
        <pc:sldMkLst>
          <pc:docMk/>
          <pc:sldMk cId="457492644" sldId="265"/>
        </pc:sldMkLst>
      </pc:sldChg>
      <pc:sldChg chg="modTransition">
        <pc:chgData name="Marian Luca" userId="b0cd20fa7a3cbf4f" providerId="LiveId" clId="{6899A936-6729-4BA6-A261-548E9D575808}" dt="2025-07-07T15:14:00.524" v="14"/>
        <pc:sldMkLst>
          <pc:docMk/>
          <pc:sldMk cId="699636339" sldId="266"/>
        </pc:sldMkLst>
      </pc:sldChg>
      <pc:sldChg chg="modTransition">
        <pc:chgData name="Marian Luca" userId="b0cd20fa7a3cbf4f" providerId="LiveId" clId="{6899A936-6729-4BA6-A261-548E9D575808}" dt="2025-07-07T15:14:00.524" v="14"/>
        <pc:sldMkLst>
          <pc:docMk/>
          <pc:sldMk cId="1006198096" sldId="267"/>
        </pc:sldMkLst>
      </pc:sldChg>
      <pc:sldChg chg="modTransition">
        <pc:chgData name="Marian Luca" userId="b0cd20fa7a3cbf4f" providerId="LiveId" clId="{6899A936-6729-4BA6-A261-548E9D575808}" dt="2025-07-07T15:14:00.524" v="14"/>
        <pc:sldMkLst>
          <pc:docMk/>
          <pc:sldMk cId="845199327" sldId="268"/>
        </pc:sldMkLst>
      </pc:sldChg>
      <pc:sldChg chg="modTransition">
        <pc:chgData name="Marian Luca" userId="b0cd20fa7a3cbf4f" providerId="LiveId" clId="{6899A936-6729-4BA6-A261-548E9D575808}" dt="2025-07-07T15:14:00.524" v="14"/>
        <pc:sldMkLst>
          <pc:docMk/>
          <pc:sldMk cId="2411809503" sldId="269"/>
        </pc:sldMkLst>
      </pc:sldChg>
      <pc:sldChg chg="modTransition">
        <pc:chgData name="Marian Luca" userId="b0cd20fa7a3cbf4f" providerId="LiveId" clId="{6899A936-6729-4BA6-A261-548E9D575808}" dt="2025-07-07T15:14:00.524" v="14"/>
        <pc:sldMkLst>
          <pc:docMk/>
          <pc:sldMk cId="1286859596" sldId="270"/>
        </pc:sldMkLst>
      </pc:sldChg>
      <pc:sldChg chg="modSp mod modTransition">
        <pc:chgData name="Marian Luca" userId="b0cd20fa7a3cbf4f" providerId="LiveId" clId="{6899A936-6729-4BA6-A261-548E9D575808}" dt="2025-07-07T15:47:25.544" v="15" actId="12"/>
        <pc:sldMkLst>
          <pc:docMk/>
          <pc:sldMk cId="4086028535" sldId="271"/>
        </pc:sldMkLst>
        <pc:spChg chg="mod">
          <ac:chgData name="Marian Luca" userId="b0cd20fa7a3cbf4f" providerId="LiveId" clId="{6899A936-6729-4BA6-A261-548E9D575808}" dt="2025-07-07T15:47:25.544" v="15" actId="12"/>
          <ac:spMkLst>
            <pc:docMk/>
            <pc:sldMk cId="4086028535" sldId="271"/>
            <ac:spMk id="3" creationId="{F7ED0F8E-1CD2-ECB3-28A0-92CC5F82363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10" Type="http://schemas.openxmlformats.org/officeDocument/2006/relationships/image" Target="../media/image37.svg"/><Relationship Id="rId4" Type="http://schemas.openxmlformats.org/officeDocument/2006/relationships/image" Target="../media/image31.svg"/><Relationship Id="rId9" Type="http://schemas.openxmlformats.org/officeDocument/2006/relationships/image" Target="../media/image36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10" Type="http://schemas.openxmlformats.org/officeDocument/2006/relationships/image" Target="../media/image37.svg"/><Relationship Id="rId4" Type="http://schemas.openxmlformats.org/officeDocument/2006/relationships/image" Target="../media/image31.svg"/><Relationship Id="rId9" Type="http://schemas.openxmlformats.org/officeDocument/2006/relationships/image" Target="../media/image3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2E2FB78-83D2-4020-B659-53DA6228945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3_2" csCatId="accent3" phldr="1"/>
      <dgm:spPr/>
      <dgm:t>
        <a:bodyPr/>
        <a:lstStyle/>
        <a:p>
          <a:endParaRPr lang="en-US"/>
        </a:p>
      </dgm:t>
    </dgm:pt>
    <dgm:pt modelId="{0E521479-6D42-41D5-85B4-C8244012A52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To revolutionize snacking convenience by providing easy access to quality snacks and beverages, whenever and wherever they`re needed. </a:t>
          </a:r>
          <a:endParaRPr lang="en-US"/>
        </a:p>
      </dgm:t>
    </dgm:pt>
    <dgm:pt modelId="{410279DD-2FBC-44F4-B1C2-98514497CE7A}" type="parTrans" cxnId="{2023B3B8-4B24-4169-B10F-75C64ED0F238}">
      <dgm:prSet/>
      <dgm:spPr/>
      <dgm:t>
        <a:bodyPr/>
        <a:lstStyle/>
        <a:p>
          <a:endParaRPr lang="en-US"/>
        </a:p>
      </dgm:t>
    </dgm:pt>
    <dgm:pt modelId="{11A68819-2FF2-457D-8CAE-BFFE811EF8CE}" type="sibTrans" cxnId="{2023B3B8-4B24-4169-B10F-75C64ED0F238}">
      <dgm:prSet/>
      <dgm:spPr/>
      <dgm:t>
        <a:bodyPr/>
        <a:lstStyle/>
        <a:p>
          <a:endParaRPr lang="en-US"/>
        </a:p>
      </dgm:t>
    </dgm:pt>
    <dgm:pt modelId="{CD90744B-1D01-4380-9BB3-AF97D942631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Kotler and Keller (2022) stress that a clear mission statement and strong value proposition are vital for building a compelling brand identity. </a:t>
          </a:r>
          <a:endParaRPr lang="en-US"/>
        </a:p>
      </dgm:t>
    </dgm:pt>
    <dgm:pt modelId="{FBEACB3E-4A6B-4254-BE2B-FB6E004754E1}" type="parTrans" cxnId="{E2EC76D5-0E93-4711-9E9F-0FD001BB83AB}">
      <dgm:prSet/>
      <dgm:spPr/>
      <dgm:t>
        <a:bodyPr/>
        <a:lstStyle/>
        <a:p>
          <a:endParaRPr lang="en-US"/>
        </a:p>
      </dgm:t>
    </dgm:pt>
    <dgm:pt modelId="{2D8B38B5-C619-4794-8571-A9DC5C955510}" type="sibTrans" cxnId="{E2EC76D5-0E93-4711-9E9F-0FD001BB83AB}">
      <dgm:prSet/>
      <dgm:spPr/>
      <dgm:t>
        <a:bodyPr/>
        <a:lstStyle/>
        <a:p>
          <a:endParaRPr lang="en-US"/>
        </a:p>
      </dgm:t>
    </dgm:pt>
    <dgm:pt modelId="{6362B379-9C86-4A3E-9D47-C2E090BD31A7}" type="pres">
      <dgm:prSet presAssocID="{D2E2FB78-83D2-4020-B659-53DA6228945A}" presName="root" presStyleCnt="0">
        <dgm:presLayoutVars>
          <dgm:dir/>
          <dgm:resizeHandles val="exact"/>
        </dgm:presLayoutVars>
      </dgm:prSet>
      <dgm:spPr/>
    </dgm:pt>
    <dgm:pt modelId="{50992F3A-13A4-493A-8024-35A34A44E082}" type="pres">
      <dgm:prSet presAssocID="{0E521479-6D42-41D5-85B4-C8244012A520}" presName="compNode" presStyleCnt="0"/>
      <dgm:spPr/>
    </dgm:pt>
    <dgm:pt modelId="{8BDDC721-6D91-41EE-8FD4-C89C584732D0}" type="pres">
      <dgm:prSet presAssocID="{0E521479-6D42-41D5-85B4-C8244012A520}" presName="bgRect" presStyleLbl="bgShp" presStyleIdx="0" presStyleCnt="2"/>
      <dgm:spPr/>
    </dgm:pt>
    <dgm:pt modelId="{804E6A77-C953-4209-AB6E-51AD74C16C64}" type="pres">
      <dgm:prSet presAssocID="{0E521479-6D42-41D5-85B4-C8244012A52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"/>
        </a:ext>
      </dgm:extLst>
    </dgm:pt>
    <dgm:pt modelId="{1696C1BB-02A8-4D3F-82C0-04A841657592}" type="pres">
      <dgm:prSet presAssocID="{0E521479-6D42-41D5-85B4-C8244012A520}" presName="spaceRect" presStyleCnt="0"/>
      <dgm:spPr/>
    </dgm:pt>
    <dgm:pt modelId="{E59B5D41-5DD7-49DF-9955-F15089809846}" type="pres">
      <dgm:prSet presAssocID="{0E521479-6D42-41D5-85B4-C8244012A520}" presName="parTx" presStyleLbl="revTx" presStyleIdx="0" presStyleCnt="2">
        <dgm:presLayoutVars>
          <dgm:chMax val="0"/>
          <dgm:chPref val="0"/>
        </dgm:presLayoutVars>
      </dgm:prSet>
      <dgm:spPr/>
    </dgm:pt>
    <dgm:pt modelId="{B751177B-C261-4AB1-BF0C-05916B98939B}" type="pres">
      <dgm:prSet presAssocID="{11A68819-2FF2-457D-8CAE-BFFE811EF8CE}" presName="sibTrans" presStyleCnt="0"/>
      <dgm:spPr/>
    </dgm:pt>
    <dgm:pt modelId="{3BA819F1-FA5A-434F-B412-67FF5B5D8CDC}" type="pres">
      <dgm:prSet presAssocID="{CD90744B-1D01-4380-9BB3-AF97D942631B}" presName="compNode" presStyleCnt="0"/>
      <dgm:spPr/>
    </dgm:pt>
    <dgm:pt modelId="{A30539B2-145F-4C68-9F57-0911398398F6}" type="pres">
      <dgm:prSet presAssocID="{CD90744B-1D01-4380-9BB3-AF97D942631B}" presName="bgRect" presStyleLbl="bgShp" presStyleIdx="1" presStyleCnt="2"/>
      <dgm:spPr/>
    </dgm:pt>
    <dgm:pt modelId="{99E5C1EE-EC76-40CE-B42C-A358C728C231}" type="pres">
      <dgm:prSet presAssocID="{CD90744B-1D01-4380-9BB3-AF97D942631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676F2ADC-DD6C-4974-969C-252FE9B3A7FA}" type="pres">
      <dgm:prSet presAssocID="{CD90744B-1D01-4380-9BB3-AF97D942631B}" presName="spaceRect" presStyleCnt="0"/>
      <dgm:spPr/>
    </dgm:pt>
    <dgm:pt modelId="{F5CD08B4-A786-4838-9CE7-C5F72D14C9EB}" type="pres">
      <dgm:prSet presAssocID="{CD90744B-1D01-4380-9BB3-AF97D942631B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7BA65200-C1D4-4E46-9DA7-3D0258449391}" type="presOf" srcId="{D2E2FB78-83D2-4020-B659-53DA6228945A}" destId="{6362B379-9C86-4A3E-9D47-C2E090BD31A7}" srcOrd="0" destOrd="0" presId="urn:microsoft.com/office/officeart/2018/2/layout/IconVerticalSolidList"/>
    <dgm:cxn modelId="{2023B3B8-4B24-4169-B10F-75C64ED0F238}" srcId="{D2E2FB78-83D2-4020-B659-53DA6228945A}" destId="{0E521479-6D42-41D5-85B4-C8244012A520}" srcOrd="0" destOrd="0" parTransId="{410279DD-2FBC-44F4-B1C2-98514497CE7A}" sibTransId="{11A68819-2FF2-457D-8CAE-BFFE811EF8CE}"/>
    <dgm:cxn modelId="{9DEF3CCD-0EDF-4D00-94AF-09165EEE6176}" type="presOf" srcId="{CD90744B-1D01-4380-9BB3-AF97D942631B}" destId="{F5CD08B4-A786-4838-9CE7-C5F72D14C9EB}" srcOrd="0" destOrd="0" presId="urn:microsoft.com/office/officeart/2018/2/layout/IconVerticalSolidList"/>
    <dgm:cxn modelId="{E2EC76D5-0E93-4711-9E9F-0FD001BB83AB}" srcId="{D2E2FB78-83D2-4020-B659-53DA6228945A}" destId="{CD90744B-1D01-4380-9BB3-AF97D942631B}" srcOrd="1" destOrd="0" parTransId="{FBEACB3E-4A6B-4254-BE2B-FB6E004754E1}" sibTransId="{2D8B38B5-C619-4794-8571-A9DC5C955510}"/>
    <dgm:cxn modelId="{E5B37EF7-D215-455E-88FD-522EF90BE4F0}" type="presOf" srcId="{0E521479-6D42-41D5-85B4-C8244012A520}" destId="{E59B5D41-5DD7-49DF-9955-F15089809846}" srcOrd="0" destOrd="0" presId="urn:microsoft.com/office/officeart/2018/2/layout/IconVerticalSolidList"/>
    <dgm:cxn modelId="{6D8124B9-454A-453C-AA2C-6040976397BF}" type="presParOf" srcId="{6362B379-9C86-4A3E-9D47-C2E090BD31A7}" destId="{50992F3A-13A4-493A-8024-35A34A44E082}" srcOrd="0" destOrd="0" presId="urn:microsoft.com/office/officeart/2018/2/layout/IconVerticalSolidList"/>
    <dgm:cxn modelId="{DEA57AD7-265B-451B-B7C2-4B24EAAAFF65}" type="presParOf" srcId="{50992F3A-13A4-493A-8024-35A34A44E082}" destId="{8BDDC721-6D91-41EE-8FD4-C89C584732D0}" srcOrd="0" destOrd="0" presId="urn:microsoft.com/office/officeart/2018/2/layout/IconVerticalSolidList"/>
    <dgm:cxn modelId="{1CD4465F-411C-4B9B-B3E4-FB58C276E04E}" type="presParOf" srcId="{50992F3A-13A4-493A-8024-35A34A44E082}" destId="{804E6A77-C953-4209-AB6E-51AD74C16C64}" srcOrd="1" destOrd="0" presId="urn:microsoft.com/office/officeart/2018/2/layout/IconVerticalSolidList"/>
    <dgm:cxn modelId="{E7E2FEFE-673B-4551-9827-A47B1E086DFD}" type="presParOf" srcId="{50992F3A-13A4-493A-8024-35A34A44E082}" destId="{1696C1BB-02A8-4D3F-82C0-04A841657592}" srcOrd="2" destOrd="0" presId="urn:microsoft.com/office/officeart/2018/2/layout/IconVerticalSolidList"/>
    <dgm:cxn modelId="{786FE7D1-7AE2-496E-A012-12FD7A27C8FA}" type="presParOf" srcId="{50992F3A-13A4-493A-8024-35A34A44E082}" destId="{E59B5D41-5DD7-49DF-9955-F15089809846}" srcOrd="3" destOrd="0" presId="urn:microsoft.com/office/officeart/2018/2/layout/IconVerticalSolidList"/>
    <dgm:cxn modelId="{FCBA306C-B538-4057-BC95-01DDFF80093F}" type="presParOf" srcId="{6362B379-9C86-4A3E-9D47-C2E090BD31A7}" destId="{B751177B-C261-4AB1-BF0C-05916B98939B}" srcOrd="1" destOrd="0" presId="urn:microsoft.com/office/officeart/2018/2/layout/IconVerticalSolidList"/>
    <dgm:cxn modelId="{C6601C2D-7163-490D-BA74-E5745E5E01A8}" type="presParOf" srcId="{6362B379-9C86-4A3E-9D47-C2E090BD31A7}" destId="{3BA819F1-FA5A-434F-B412-67FF5B5D8CDC}" srcOrd="2" destOrd="0" presId="urn:microsoft.com/office/officeart/2018/2/layout/IconVerticalSolidList"/>
    <dgm:cxn modelId="{D4CEECA4-DB30-45D7-A934-2FB4CE8EB86B}" type="presParOf" srcId="{3BA819F1-FA5A-434F-B412-67FF5B5D8CDC}" destId="{A30539B2-145F-4C68-9F57-0911398398F6}" srcOrd="0" destOrd="0" presId="urn:microsoft.com/office/officeart/2018/2/layout/IconVerticalSolidList"/>
    <dgm:cxn modelId="{E3D9C0D5-E98B-4DE2-87BE-4CE45135DE68}" type="presParOf" srcId="{3BA819F1-FA5A-434F-B412-67FF5B5D8CDC}" destId="{99E5C1EE-EC76-40CE-B42C-A358C728C231}" srcOrd="1" destOrd="0" presId="urn:microsoft.com/office/officeart/2018/2/layout/IconVerticalSolidList"/>
    <dgm:cxn modelId="{6321DF48-999B-48BE-AF2B-04CCB1E42D8A}" type="presParOf" srcId="{3BA819F1-FA5A-434F-B412-67FF5B5D8CDC}" destId="{676F2ADC-DD6C-4974-969C-252FE9B3A7FA}" srcOrd="2" destOrd="0" presId="urn:microsoft.com/office/officeart/2018/2/layout/IconVerticalSolidList"/>
    <dgm:cxn modelId="{DE4B72E0-6A7A-4A3A-8952-D6D791056894}" type="presParOf" srcId="{3BA819F1-FA5A-434F-B412-67FF5B5D8CDC}" destId="{F5CD08B4-A786-4838-9CE7-C5F72D14C9E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F037E38-56BC-40A1-B6E6-36F53DE67758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DA01D0E-569C-41D5-91BF-453D9A6DAA6D}">
      <dgm:prSet/>
      <dgm:spPr/>
      <dgm:t>
        <a:bodyPr/>
        <a:lstStyle/>
        <a:p>
          <a:r>
            <a:rPr lang="en-GB" dirty="0"/>
            <a:t>Touchless &amp; Cashless: Secure mobile and contactless payments. Deloitte (2024) identifies contactless payments and automation as two of the leading trends driving the evolution of the retail and vending sectors.</a:t>
          </a:r>
          <a:endParaRPr lang="en-US" dirty="0"/>
        </a:p>
      </dgm:t>
    </dgm:pt>
    <dgm:pt modelId="{D6A1D1C6-AF04-4696-9483-AD5DBF9DE958}" type="parTrans" cxnId="{598AE5B3-82C1-4264-8AEC-0434A1120617}">
      <dgm:prSet/>
      <dgm:spPr/>
      <dgm:t>
        <a:bodyPr/>
        <a:lstStyle/>
        <a:p>
          <a:endParaRPr lang="en-US"/>
        </a:p>
      </dgm:t>
    </dgm:pt>
    <dgm:pt modelId="{9FE06F77-A9C8-4213-AEF8-A649AA4BBBEB}" type="sibTrans" cxnId="{598AE5B3-82C1-4264-8AEC-0434A1120617}">
      <dgm:prSet/>
      <dgm:spPr/>
      <dgm:t>
        <a:bodyPr/>
        <a:lstStyle/>
        <a:p>
          <a:endParaRPr lang="en-US"/>
        </a:p>
      </dgm:t>
    </dgm:pt>
    <dgm:pt modelId="{6A92B68D-8AC3-4A64-86C4-1D7A6AA659A8}">
      <dgm:prSet/>
      <dgm:spPr/>
      <dgm:t>
        <a:bodyPr/>
        <a:lstStyle/>
        <a:p>
          <a:r>
            <a:rPr lang="en-GB" dirty="0"/>
            <a:t>Health focused range: Responding to rising customer wellness trends.</a:t>
          </a:r>
          <a:endParaRPr lang="en-US" dirty="0"/>
        </a:p>
      </dgm:t>
    </dgm:pt>
    <dgm:pt modelId="{BA506646-1607-43D8-9C84-A339D12EB23E}" type="parTrans" cxnId="{8D7FA990-4296-4A35-B8D9-006E1D4BEEE2}">
      <dgm:prSet/>
      <dgm:spPr/>
      <dgm:t>
        <a:bodyPr/>
        <a:lstStyle/>
        <a:p>
          <a:endParaRPr lang="en-US"/>
        </a:p>
      </dgm:t>
    </dgm:pt>
    <dgm:pt modelId="{49FEDC6F-A0E8-4C7C-92C0-F19D6458DF35}" type="sibTrans" cxnId="{8D7FA990-4296-4A35-B8D9-006E1D4BEEE2}">
      <dgm:prSet/>
      <dgm:spPr/>
      <dgm:t>
        <a:bodyPr/>
        <a:lstStyle/>
        <a:p>
          <a:endParaRPr lang="en-US"/>
        </a:p>
      </dgm:t>
    </dgm:pt>
    <dgm:pt modelId="{B0D37EF8-7C5E-48CA-816F-A3EA5D5BBC74}">
      <dgm:prSet/>
      <dgm:spPr/>
      <dgm:t>
        <a:bodyPr/>
        <a:lstStyle/>
        <a:p>
          <a:r>
            <a:rPr lang="en-GB" dirty="0"/>
            <a:t>Location Specific Stock </a:t>
          </a:r>
          <a:endParaRPr lang="en-US" dirty="0"/>
        </a:p>
      </dgm:t>
    </dgm:pt>
    <dgm:pt modelId="{28B4D872-B60B-42DF-807F-6C7905B06549}" type="parTrans" cxnId="{8AA4ADED-E563-4D7E-BB29-7BC36FD8B431}">
      <dgm:prSet/>
      <dgm:spPr/>
      <dgm:t>
        <a:bodyPr/>
        <a:lstStyle/>
        <a:p>
          <a:endParaRPr lang="en-US"/>
        </a:p>
      </dgm:t>
    </dgm:pt>
    <dgm:pt modelId="{2016351B-A55E-40EF-B032-785D94F4C2CA}" type="sibTrans" cxnId="{8AA4ADED-E563-4D7E-BB29-7BC36FD8B431}">
      <dgm:prSet/>
      <dgm:spPr/>
      <dgm:t>
        <a:bodyPr/>
        <a:lstStyle/>
        <a:p>
          <a:endParaRPr lang="en-US"/>
        </a:p>
      </dgm:t>
    </dgm:pt>
    <dgm:pt modelId="{490E0A3E-EEE6-4AE5-A88F-EB3EC6DC3A3A}">
      <dgm:prSet/>
      <dgm:spPr/>
      <dgm:t>
        <a:bodyPr/>
        <a:lstStyle/>
        <a:p>
          <a:r>
            <a:rPr lang="en-GB" dirty="0"/>
            <a:t>Sustainable Machines: Energy efficient &amp; eco friendly packaging. DEFRA (2023) emphasises the importance of sustainable business practices, including energy-efficient vending machines and recyclable product packaging.</a:t>
          </a:r>
          <a:endParaRPr lang="en-US" dirty="0"/>
        </a:p>
      </dgm:t>
    </dgm:pt>
    <dgm:pt modelId="{9D785DE4-B375-4E0E-8466-215CD1BF424C}" type="parTrans" cxnId="{5308F4C0-81E5-45CB-913A-60058341C617}">
      <dgm:prSet/>
      <dgm:spPr/>
      <dgm:t>
        <a:bodyPr/>
        <a:lstStyle/>
        <a:p>
          <a:endParaRPr lang="en-US"/>
        </a:p>
      </dgm:t>
    </dgm:pt>
    <dgm:pt modelId="{5E58CF93-1C61-408E-9FE8-4F721BC067D1}" type="sibTrans" cxnId="{5308F4C0-81E5-45CB-913A-60058341C617}">
      <dgm:prSet/>
      <dgm:spPr/>
      <dgm:t>
        <a:bodyPr/>
        <a:lstStyle/>
        <a:p>
          <a:endParaRPr lang="en-US"/>
        </a:p>
      </dgm:t>
    </dgm:pt>
    <dgm:pt modelId="{96572226-55EE-4951-8770-8E29CB370009}" type="pres">
      <dgm:prSet presAssocID="{2F037E38-56BC-40A1-B6E6-36F53DE67758}" presName="root" presStyleCnt="0">
        <dgm:presLayoutVars>
          <dgm:dir/>
          <dgm:resizeHandles val="exact"/>
        </dgm:presLayoutVars>
      </dgm:prSet>
      <dgm:spPr/>
    </dgm:pt>
    <dgm:pt modelId="{EBC4B090-018C-41A8-90AC-647FA8962D2C}" type="pres">
      <dgm:prSet presAssocID="{2F037E38-56BC-40A1-B6E6-36F53DE67758}" presName="container" presStyleCnt="0">
        <dgm:presLayoutVars>
          <dgm:dir/>
          <dgm:resizeHandles val="exact"/>
        </dgm:presLayoutVars>
      </dgm:prSet>
      <dgm:spPr/>
    </dgm:pt>
    <dgm:pt modelId="{E5D7A980-90B5-483C-A9EC-3BC1F9973910}" type="pres">
      <dgm:prSet presAssocID="{CDA01D0E-569C-41D5-91BF-453D9A6DAA6D}" presName="compNode" presStyleCnt="0"/>
      <dgm:spPr/>
    </dgm:pt>
    <dgm:pt modelId="{4D121FE2-910B-41A6-B1DD-E53DF51E14EC}" type="pres">
      <dgm:prSet presAssocID="{CDA01D0E-569C-41D5-91BF-453D9A6DAA6D}" presName="iconBgRect" presStyleLbl="bgShp" presStyleIdx="0" presStyleCnt="4"/>
      <dgm:spPr/>
    </dgm:pt>
    <dgm:pt modelId="{A651B357-8B0D-40BE-A60A-E9AD4160E03C}" type="pres">
      <dgm:prSet presAssocID="{CDA01D0E-569C-41D5-91BF-453D9A6DAA6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17BE6B20-23B4-40A9-AF40-D58E8C0A3063}" type="pres">
      <dgm:prSet presAssocID="{CDA01D0E-569C-41D5-91BF-453D9A6DAA6D}" presName="spaceRect" presStyleCnt="0"/>
      <dgm:spPr/>
    </dgm:pt>
    <dgm:pt modelId="{F82EABC3-2236-40DD-89B6-1672F40A0098}" type="pres">
      <dgm:prSet presAssocID="{CDA01D0E-569C-41D5-91BF-453D9A6DAA6D}" presName="textRect" presStyleLbl="revTx" presStyleIdx="0" presStyleCnt="4" custScaleX="99561" custScaleY="135413">
        <dgm:presLayoutVars>
          <dgm:chMax val="1"/>
          <dgm:chPref val="1"/>
        </dgm:presLayoutVars>
      </dgm:prSet>
      <dgm:spPr/>
    </dgm:pt>
    <dgm:pt modelId="{1052390F-382E-4C65-9075-773005AF47B4}" type="pres">
      <dgm:prSet presAssocID="{9FE06F77-A9C8-4213-AEF8-A649AA4BBBEB}" presName="sibTrans" presStyleLbl="sibTrans2D1" presStyleIdx="0" presStyleCnt="0"/>
      <dgm:spPr/>
    </dgm:pt>
    <dgm:pt modelId="{CEAB07BE-A0CA-47CE-9921-33A9B6797512}" type="pres">
      <dgm:prSet presAssocID="{6A92B68D-8AC3-4A64-86C4-1D7A6AA659A8}" presName="compNode" presStyleCnt="0"/>
      <dgm:spPr/>
    </dgm:pt>
    <dgm:pt modelId="{5671724D-7F3E-45F5-A282-DD3E452863D3}" type="pres">
      <dgm:prSet presAssocID="{6A92B68D-8AC3-4A64-86C4-1D7A6AA659A8}" presName="iconBgRect" presStyleLbl="bgShp" presStyleIdx="1" presStyleCnt="4"/>
      <dgm:spPr/>
    </dgm:pt>
    <dgm:pt modelId="{BFA3F23C-DEE6-4EB3-90CF-6E3846A737EC}" type="pres">
      <dgm:prSet presAssocID="{6A92B68D-8AC3-4A64-86C4-1D7A6AA659A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83F33062-0677-4A41-9C50-264285B915C7}" type="pres">
      <dgm:prSet presAssocID="{6A92B68D-8AC3-4A64-86C4-1D7A6AA659A8}" presName="spaceRect" presStyleCnt="0"/>
      <dgm:spPr/>
    </dgm:pt>
    <dgm:pt modelId="{CCC43557-CF75-4DF6-9E09-2231F063962E}" type="pres">
      <dgm:prSet presAssocID="{6A92B68D-8AC3-4A64-86C4-1D7A6AA659A8}" presName="textRect" presStyleLbl="revTx" presStyleIdx="1" presStyleCnt="4" custScaleX="114214" custScaleY="102796">
        <dgm:presLayoutVars>
          <dgm:chMax val="1"/>
          <dgm:chPref val="1"/>
        </dgm:presLayoutVars>
      </dgm:prSet>
      <dgm:spPr/>
    </dgm:pt>
    <dgm:pt modelId="{C69F5CF3-7E11-4E18-82D8-536A00FD87F9}" type="pres">
      <dgm:prSet presAssocID="{49FEDC6F-A0E8-4C7C-92C0-F19D6458DF35}" presName="sibTrans" presStyleLbl="sibTrans2D1" presStyleIdx="0" presStyleCnt="0"/>
      <dgm:spPr/>
    </dgm:pt>
    <dgm:pt modelId="{6B3741F1-F209-480D-A551-899271EA0286}" type="pres">
      <dgm:prSet presAssocID="{B0D37EF8-7C5E-48CA-816F-A3EA5D5BBC74}" presName="compNode" presStyleCnt="0"/>
      <dgm:spPr/>
    </dgm:pt>
    <dgm:pt modelId="{D3B1B7E0-0E95-4834-AF58-1364986A4559}" type="pres">
      <dgm:prSet presAssocID="{B0D37EF8-7C5E-48CA-816F-A3EA5D5BBC74}" presName="iconBgRect" presStyleLbl="bgShp" presStyleIdx="2" presStyleCnt="4"/>
      <dgm:spPr/>
    </dgm:pt>
    <dgm:pt modelId="{DEDDD368-1CDE-4665-926F-6AF342E00D4A}" type="pres">
      <dgm:prSet presAssocID="{B0D37EF8-7C5E-48CA-816F-A3EA5D5BBC7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42B00C05-B8C9-4897-A229-966F5E12B41D}" type="pres">
      <dgm:prSet presAssocID="{B0D37EF8-7C5E-48CA-816F-A3EA5D5BBC74}" presName="spaceRect" presStyleCnt="0"/>
      <dgm:spPr/>
    </dgm:pt>
    <dgm:pt modelId="{3BDCF47B-839F-4CA0-9CD7-EF13AA5E2781}" type="pres">
      <dgm:prSet presAssocID="{B0D37EF8-7C5E-48CA-816F-A3EA5D5BBC74}" presName="textRect" presStyleLbl="revTx" presStyleIdx="2" presStyleCnt="4">
        <dgm:presLayoutVars>
          <dgm:chMax val="1"/>
          <dgm:chPref val="1"/>
        </dgm:presLayoutVars>
      </dgm:prSet>
      <dgm:spPr/>
    </dgm:pt>
    <dgm:pt modelId="{9120B122-529A-486E-A731-EEAF9AC9A1CF}" type="pres">
      <dgm:prSet presAssocID="{2016351B-A55E-40EF-B032-785D94F4C2CA}" presName="sibTrans" presStyleLbl="sibTrans2D1" presStyleIdx="0" presStyleCnt="0"/>
      <dgm:spPr/>
    </dgm:pt>
    <dgm:pt modelId="{6D302CA3-5D5C-48DA-89DA-2D10C02DC1BB}" type="pres">
      <dgm:prSet presAssocID="{490E0A3E-EEE6-4AE5-A88F-EB3EC6DC3A3A}" presName="compNode" presStyleCnt="0"/>
      <dgm:spPr/>
    </dgm:pt>
    <dgm:pt modelId="{69CABD64-8BD7-408C-9B60-DEE314F869AD}" type="pres">
      <dgm:prSet presAssocID="{490E0A3E-EEE6-4AE5-A88F-EB3EC6DC3A3A}" presName="iconBgRect" presStyleLbl="bgShp" presStyleIdx="3" presStyleCnt="4"/>
      <dgm:spPr/>
    </dgm:pt>
    <dgm:pt modelId="{D983521C-449A-463D-895B-75B2B165B194}" type="pres">
      <dgm:prSet presAssocID="{490E0A3E-EEE6-4AE5-A88F-EB3EC6DC3A3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D884EBB4-3521-42FA-83B2-075629FBF507}" type="pres">
      <dgm:prSet presAssocID="{490E0A3E-EEE6-4AE5-A88F-EB3EC6DC3A3A}" presName="spaceRect" presStyleCnt="0"/>
      <dgm:spPr/>
    </dgm:pt>
    <dgm:pt modelId="{ECAC8796-4D27-4E43-992B-57F276B4DD4E}" type="pres">
      <dgm:prSet presAssocID="{490E0A3E-EEE6-4AE5-A88F-EB3EC6DC3A3A}" presName="textRect" presStyleLbl="revTx" presStyleIdx="3" presStyleCnt="4" custScaleX="105507" custScaleY="148723">
        <dgm:presLayoutVars>
          <dgm:chMax val="1"/>
          <dgm:chPref val="1"/>
        </dgm:presLayoutVars>
      </dgm:prSet>
      <dgm:spPr/>
    </dgm:pt>
  </dgm:ptLst>
  <dgm:cxnLst>
    <dgm:cxn modelId="{70E3C42A-CA36-45D0-B6B3-48A80D126882}" type="presOf" srcId="{49FEDC6F-A0E8-4C7C-92C0-F19D6458DF35}" destId="{C69F5CF3-7E11-4E18-82D8-536A00FD87F9}" srcOrd="0" destOrd="0" presId="urn:microsoft.com/office/officeart/2018/2/layout/IconCircleList"/>
    <dgm:cxn modelId="{D2CE2C39-A89A-415F-AAEE-47D40EB0DB09}" type="presOf" srcId="{9FE06F77-A9C8-4213-AEF8-A649AA4BBBEB}" destId="{1052390F-382E-4C65-9075-773005AF47B4}" srcOrd="0" destOrd="0" presId="urn:microsoft.com/office/officeart/2018/2/layout/IconCircleList"/>
    <dgm:cxn modelId="{7956913A-B082-4E76-88C2-52663E064C40}" type="presOf" srcId="{CDA01D0E-569C-41D5-91BF-453D9A6DAA6D}" destId="{F82EABC3-2236-40DD-89B6-1672F40A0098}" srcOrd="0" destOrd="0" presId="urn:microsoft.com/office/officeart/2018/2/layout/IconCircleList"/>
    <dgm:cxn modelId="{5534145B-3651-4F00-A32B-05781F5BDF20}" type="presOf" srcId="{B0D37EF8-7C5E-48CA-816F-A3EA5D5BBC74}" destId="{3BDCF47B-839F-4CA0-9CD7-EF13AA5E2781}" srcOrd="0" destOrd="0" presId="urn:microsoft.com/office/officeart/2018/2/layout/IconCircleList"/>
    <dgm:cxn modelId="{8F5AD74C-FA83-4A06-B389-A19362714FE7}" type="presOf" srcId="{2F037E38-56BC-40A1-B6E6-36F53DE67758}" destId="{96572226-55EE-4951-8770-8E29CB370009}" srcOrd="0" destOrd="0" presId="urn:microsoft.com/office/officeart/2018/2/layout/IconCircleList"/>
    <dgm:cxn modelId="{0A937C7D-DBB3-40A4-B6EC-7E810B3EF59C}" type="presOf" srcId="{490E0A3E-EEE6-4AE5-A88F-EB3EC6DC3A3A}" destId="{ECAC8796-4D27-4E43-992B-57F276B4DD4E}" srcOrd="0" destOrd="0" presId="urn:microsoft.com/office/officeart/2018/2/layout/IconCircleList"/>
    <dgm:cxn modelId="{8D7FA990-4296-4A35-B8D9-006E1D4BEEE2}" srcId="{2F037E38-56BC-40A1-B6E6-36F53DE67758}" destId="{6A92B68D-8AC3-4A64-86C4-1D7A6AA659A8}" srcOrd="1" destOrd="0" parTransId="{BA506646-1607-43D8-9C84-A339D12EB23E}" sibTransId="{49FEDC6F-A0E8-4C7C-92C0-F19D6458DF35}"/>
    <dgm:cxn modelId="{52FBA0A2-CFEC-4412-AC4F-FC7CB42757FF}" type="presOf" srcId="{2016351B-A55E-40EF-B032-785D94F4C2CA}" destId="{9120B122-529A-486E-A731-EEAF9AC9A1CF}" srcOrd="0" destOrd="0" presId="urn:microsoft.com/office/officeart/2018/2/layout/IconCircleList"/>
    <dgm:cxn modelId="{598AE5B3-82C1-4264-8AEC-0434A1120617}" srcId="{2F037E38-56BC-40A1-B6E6-36F53DE67758}" destId="{CDA01D0E-569C-41D5-91BF-453D9A6DAA6D}" srcOrd="0" destOrd="0" parTransId="{D6A1D1C6-AF04-4696-9483-AD5DBF9DE958}" sibTransId="{9FE06F77-A9C8-4213-AEF8-A649AA4BBBEB}"/>
    <dgm:cxn modelId="{5308F4C0-81E5-45CB-913A-60058341C617}" srcId="{2F037E38-56BC-40A1-B6E6-36F53DE67758}" destId="{490E0A3E-EEE6-4AE5-A88F-EB3EC6DC3A3A}" srcOrd="3" destOrd="0" parTransId="{9D785DE4-B375-4E0E-8466-215CD1BF424C}" sibTransId="{5E58CF93-1C61-408E-9FE8-4F721BC067D1}"/>
    <dgm:cxn modelId="{592469E4-75C0-4FB6-B7A1-08FE6093C99D}" type="presOf" srcId="{6A92B68D-8AC3-4A64-86C4-1D7A6AA659A8}" destId="{CCC43557-CF75-4DF6-9E09-2231F063962E}" srcOrd="0" destOrd="0" presId="urn:microsoft.com/office/officeart/2018/2/layout/IconCircleList"/>
    <dgm:cxn modelId="{8AA4ADED-E563-4D7E-BB29-7BC36FD8B431}" srcId="{2F037E38-56BC-40A1-B6E6-36F53DE67758}" destId="{B0D37EF8-7C5E-48CA-816F-A3EA5D5BBC74}" srcOrd="2" destOrd="0" parTransId="{28B4D872-B60B-42DF-807F-6C7905B06549}" sibTransId="{2016351B-A55E-40EF-B032-785D94F4C2CA}"/>
    <dgm:cxn modelId="{3D40F560-689D-4264-B9FF-78CEE88804E5}" type="presParOf" srcId="{96572226-55EE-4951-8770-8E29CB370009}" destId="{EBC4B090-018C-41A8-90AC-647FA8962D2C}" srcOrd="0" destOrd="0" presId="urn:microsoft.com/office/officeart/2018/2/layout/IconCircleList"/>
    <dgm:cxn modelId="{E59BE9D3-6977-4FBC-8A38-5F276A81EFE4}" type="presParOf" srcId="{EBC4B090-018C-41A8-90AC-647FA8962D2C}" destId="{E5D7A980-90B5-483C-A9EC-3BC1F9973910}" srcOrd="0" destOrd="0" presId="urn:microsoft.com/office/officeart/2018/2/layout/IconCircleList"/>
    <dgm:cxn modelId="{4B59D60A-05A7-488A-A356-9FEB2B78CBF1}" type="presParOf" srcId="{E5D7A980-90B5-483C-A9EC-3BC1F9973910}" destId="{4D121FE2-910B-41A6-B1DD-E53DF51E14EC}" srcOrd="0" destOrd="0" presId="urn:microsoft.com/office/officeart/2018/2/layout/IconCircleList"/>
    <dgm:cxn modelId="{8A314716-97BA-4128-B10B-BA7D50FBB7CF}" type="presParOf" srcId="{E5D7A980-90B5-483C-A9EC-3BC1F9973910}" destId="{A651B357-8B0D-40BE-A60A-E9AD4160E03C}" srcOrd="1" destOrd="0" presId="urn:microsoft.com/office/officeart/2018/2/layout/IconCircleList"/>
    <dgm:cxn modelId="{9B73B019-4B81-4118-8FF5-3A84BA692A57}" type="presParOf" srcId="{E5D7A980-90B5-483C-A9EC-3BC1F9973910}" destId="{17BE6B20-23B4-40A9-AF40-D58E8C0A3063}" srcOrd="2" destOrd="0" presId="urn:microsoft.com/office/officeart/2018/2/layout/IconCircleList"/>
    <dgm:cxn modelId="{4066C48F-05C6-4AFB-A4EF-0AE69494FF16}" type="presParOf" srcId="{E5D7A980-90B5-483C-A9EC-3BC1F9973910}" destId="{F82EABC3-2236-40DD-89B6-1672F40A0098}" srcOrd="3" destOrd="0" presId="urn:microsoft.com/office/officeart/2018/2/layout/IconCircleList"/>
    <dgm:cxn modelId="{878E87F8-ED51-4872-9F5E-A94C5E8A076C}" type="presParOf" srcId="{EBC4B090-018C-41A8-90AC-647FA8962D2C}" destId="{1052390F-382E-4C65-9075-773005AF47B4}" srcOrd="1" destOrd="0" presId="urn:microsoft.com/office/officeart/2018/2/layout/IconCircleList"/>
    <dgm:cxn modelId="{FE222D07-C642-41C8-A96D-284F8BE3DDBF}" type="presParOf" srcId="{EBC4B090-018C-41A8-90AC-647FA8962D2C}" destId="{CEAB07BE-A0CA-47CE-9921-33A9B6797512}" srcOrd="2" destOrd="0" presId="urn:microsoft.com/office/officeart/2018/2/layout/IconCircleList"/>
    <dgm:cxn modelId="{0D68539D-F65B-406D-B3FD-2E0E428C3AA5}" type="presParOf" srcId="{CEAB07BE-A0CA-47CE-9921-33A9B6797512}" destId="{5671724D-7F3E-45F5-A282-DD3E452863D3}" srcOrd="0" destOrd="0" presId="urn:microsoft.com/office/officeart/2018/2/layout/IconCircleList"/>
    <dgm:cxn modelId="{6891ADBE-1927-4EDA-9B86-E011EE40BF35}" type="presParOf" srcId="{CEAB07BE-A0CA-47CE-9921-33A9B6797512}" destId="{BFA3F23C-DEE6-4EB3-90CF-6E3846A737EC}" srcOrd="1" destOrd="0" presId="urn:microsoft.com/office/officeart/2018/2/layout/IconCircleList"/>
    <dgm:cxn modelId="{5BE3CFD4-395B-4788-9E21-D208693F91C5}" type="presParOf" srcId="{CEAB07BE-A0CA-47CE-9921-33A9B6797512}" destId="{83F33062-0677-4A41-9C50-264285B915C7}" srcOrd="2" destOrd="0" presId="urn:microsoft.com/office/officeart/2018/2/layout/IconCircleList"/>
    <dgm:cxn modelId="{BC92E0C3-BC3C-47A6-8B11-6B7C191B5A71}" type="presParOf" srcId="{CEAB07BE-A0CA-47CE-9921-33A9B6797512}" destId="{CCC43557-CF75-4DF6-9E09-2231F063962E}" srcOrd="3" destOrd="0" presId="urn:microsoft.com/office/officeart/2018/2/layout/IconCircleList"/>
    <dgm:cxn modelId="{535063AD-DCFF-4419-A603-4ED699180A39}" type="presParOf" srcId="{EBC4B090-018C-41A8-90AC-647FA8962D2C}" destId="{C69F5CF3-7E11-4E18-82D8-536A00FD87F9}" srcOrd="3" destOrd="0" presId="urn:microsoft.com/office/officeart/2018/2/layout/IconCircleList"/>
    <dgm:cxn modelId="{FDEDAF7F-11E5-4CCF-9E30-A9AD2C866F91}" type="presParOf" srcId="{EBC4B090-018C-41A8-90AC-647FA8962D2C}" destId="{6B3741F1-F209-480D-A551-899271EA0286}" srcOrd="4" destOrd="0" presId="urn:microsoft.com/office/officeart/2018/2/layout/IconCircleList"/>
    <dgm:cxn modelId="{DACC50DF-62BF-44EA-9AD8-060AB21577AA}" type="presParOf" srcId="{6B3741F1-F209-480D-A551-899271EA0286}" destId="{D3B1B7E0-0E95-4834-AF58-1364986A4559}" srcOrd="0" destOrd="0" presId="urn:microsoft.com/office/officeart/2018/2/layout/IconCircleList"/>
    <dgm:cxn modelId="{A3D4FED3-D387-473B-8BE9-87BB004DA84F}" type="presParOf" srcId="{6B3741F1-F209-480D-A551-899271EA0286}" destId="{DEDDD368-1CDE-4665-926F-6AF342E00D4A}" srcOrd="1" destOrd="0" presId="urn:microsoft.com/office/officeart/2018/2/layout/IconCircleList"/>
    <dgm:cxn modelId="{44A6D7E4-BBA2-420E-B6BE-C0C0B07B61C9}" type="presParOf" srcId="{6B3741F1-F209-480D-A551-899271EA0286}" destId="{42B00C05-B8C9-4897-A229-966F5E12B41D}" srcOrd="2" destOrd="0" presId="urn:microsoft.com/office/officeart/2018/2/layout/IconCircleList"/>
    <dgm:cxn modelId="{9E902D63-7007-48AD-934B-776A46F01144}" type="presParOf" srcId="{6B3741F1-F209-480D-A551-899271EA0286}" destId="{3BDCF47B-839F-4CA0-9CD7-EF13AA5E2781}" srcOrd="3" destOrd="0" presId="urn:microsoft.com/office/officeart/2018/2/layout/IconCircleList"/>
    <dgm:cxn modelId="{DB0E892C-B77E-4CEE-A226-E18970515F81}" type="presParOf" srcId="{EBC4B090-018C-41A8-90AC-647FA8962D2C}" destId="{9120B122-529A-486E-A731-EEAF9AC9A1CF}" srcOrd="5" destOrd="0" presId="urn:microsoft.com/office/officeart/2018/2/layout/IconCircleList"/>
    <dgm:cxn modelId="{868FA33D-E957-46FF-B370-835915BEEA80}" type="presParOf" srcId="{EBC4B090-018C-41A8-90AC-647FA8962D2C}" destId="{6D302CA3-5D5C-48DA-89DA-2D10C02DC1BB}" srcOrd="6" destOrd="0" presId="urn:microsoft.com/office/officeart/2018/2/layout/IconCircleList"/>
    <dgm:cxn modelId="{978CCC96-2BF1-4B7B-8388-302DEDD76B2E}" type="presParOf" srcId="{6D302CA3-5D5C-48DA-89DA-2D10C02DC1BB}" destId="{69CABD64-8BD7-408C-9B60-DEE314F869AD}" srcOrd="0" destOrd="0" presId="urn:microsoft.com/office/officeart/2018/2/layout/IconCircleList"/>
    <dgm:cxn modelId="{73F1E2A1-EB25-44DE-9373-CC4BB669E69A}" type="presParOf" srcId="{6D302CA3-5D5C-48DA-89DA-2D10C02DC1BB}" destId="{D983521C-449A-463D-895B-75B2B165B194}" srcOrd="1" destOrd="0" presId="urn:microsoft.com/office/officeart/2018/2/layout/IconCircleList"/>
    <dgm:cxn modelId="{22DB0C69-09AC-49A7-9EB4-BA520E9E5DBF}" type="presParOf" srcId="{6D302CA3-5D5C-48DA-89DA-2D10C02DC1BB}" destId="{D884EBB4-3521-42FA-83B2-075629FBF507}" srcOrd="2" destOrd="0" presId="urn:microsoft.com/office/officeart/2018/2/layout/IconCircleList"/>
    <dgm:cxn modelId="{B2E38557-C71A-4115-8EED-474AC6364A13}" type="presParOf" srcId="{6D302CA3-5D5C-48DA-89DA-2D10C02DC1BB}" destId="{ECAC8796-4D27-4E43-992B-57F276B4DD4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4C4A9CA-7FCD-4A59-875E-F1AB498BD20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3BF5A11-98E1-4621-A897-ACE78B21C810}">
      <dgm:prSet/>
      <dgm:spPr/>
      <dgm:t>
        <a:bodyPr/>
        <a:lstStyle/>
        <a:p>
          <a:pPr>
            <a:defRPr cap="all"/>
          </a:pPr>
          <a:r>
            <a:rPr lang="en-GB" dirty="0"/>
            <a:t>Corporate offices</a:t>
          </a:r>
          <a:endParaRPr lang="en-US" dirty="0"/>
        </a:p>
      </dgm:t>
    </dgm:pt>
    <dgm:pt modelId="{17086076-80B5-40D4-9612-48C242833444}" type="parTrans" cxnId="{2836A287-F7A8-47F3-B686-9B53BEF7D0D9}">
      <dgm:prSet/>
      <dgm:spPr/>
      <dgm:t>
        <a:bodyPr/>
        <a:lstStyle/>
        <a:p>
          <a:endParaRPr lang="en-US"/>
        </a:p>
      </dgm:t>
    </dgm:pt>
    <dgm:pt modelId="{044D09DE-B8A2-4F3B-B2ED-4DE9B433C8F5}" type="sibTrans" cxnId="{2836A287-F7A8-47F3-B686-9B53BEF7D0D9}">
      <dgm:prSet/>
      <dgm:spPr/>
      <dgm:t>
        <a:bodyPr/>
        <a:lstStyle/>
        <a:p>
          <a:endParaRPr lang="en-US"/>
        </a:p>
      </dgm:t>
    </dgm:pt>
    <dgm:pt modelId="{7F019B60-BC79-4923-81AE-32BC64BE918B}">
      <dgm:prSet/>
      <dgm:spPr/>
      <dgm:t>
        <a:bodyPr/>
        <a:lstStyle/>
        <a:p>
          <a:pPr>
            <a:defRPr cap="all"/>
          </a:pPr>
          <a:r>
            <a:rPr lang="en-GB" dirty="0"/>
            <a:t>Hospitals &amp; clinics</a:t>
          </a:r>
          <a:endParaRPr lang="en-US" dirty="0"/>
        </a:p>
      </dgm:t>
    </dgm:pt>
    <dgm:pt modelId="{554D3006-E541-4E1F-8570-B82809CD5FAD}" type="parTrans" cxnId="{4099809C-CDB4-4F95-A30A-34F8D7313A42}">
      <dgm:prSet/>
      <dgm:spPr/>
      <dgm:t>
        <a:bodyPr/>
        <a:lstStyle/>
        <a:p>
          <a:endParaRPr lang="en-US"/>
        </a:p>
      </dgm:t>
    </dgm:pt>
    <dgm:pt modelId="{00745875-2DED-4BB1-A701-B9DB3AD1D5BB}" type="sibTrans" cxnId="{4099809C-CDB4-4F95-A30A-34F8D7313A42}">
      <dgm:prSet/>
      <dgm:spPr/>
      <dgm:t>
        <a:bodyPr/>
        <a:lstStyle/>
        <a:p>
          <a:endParaRPr lang="en-US"/>
        </a:p>
      </dgm:t>
    </dgm:pt>
    <dgm:pt modelId="{D03E4AFD-6AED-475E-A2A1-454CE43755F9}">
      <dgm:prSet/>
      <dgm:spPr/>
      <dgm:t>
        <a:bodyPr/>
        <a:lstStyle/>
        <a:p>
          <a:pPr>
            <a:defRPr cap="all"/>
          </a:pPr>
          <a:r>
            <a:rPr lang="en-GB" dirty="0"/>
            <a:t>Transport hubs</a:t>
          </a:r>
          <a:endParaRPr lang="en-US" dirty="0"/>
        </a:p>
      </dgm:t>
    </dgm:pt>
    <dgm:pt modelId="{1F071CD6-C447-439A-865C-E30F12619E58}" type="parTrans" cxnId="{BC39DBB1-6D5A-4115-8A88-D564EE82073B}">
      <dgm:prSet/>
      <dgm:spPr/>
      <dgm:t>
        <a:bodyPr/>
        <a:lstStyle/>
        <a:p>
          <a:endParaRPr lang="en-US"/>
        </a:p>
      </dgm:t>
    </dgm:pt>
    <dgm:pt modelId="{509C1C23-16D1-4AD2-9638-039DC0E55497}" type="sibTrans" cxnId="{BC39DBB1-6D5A-4115-8A88-D564EE82073B}">
      <dgm:prSet/>
      <dgm:spPr/>
      <dgm:t>
        <a:bodyPr/>
        <a:lstStyle/>
        <a:p>
          <a:endParaRPr lang="en-US"/>
        </a:p>
      </dgm:t>
    </dgm:pt>
    <dgm:pt modelId="{3E8A69B2-8501-4D74-9ED6-FB61D3454F50}">
      <dgm:prSet/>
      <dgm:spPr/>
      <dgm:t>
        <a:bodyPr/>
        <a:lstStyle/>
        <a:p>
          <a:pPr>
            <a:defRPr cap="all"/>
          </a:pPr>
          <a:r>
            <a:rPr lang="en-GB" dirty="0"/>
            <a:t>Gyms &amp; Leisure centres</a:t>
          </a:r>
          <a:endParaRPr lang="en-US" dirty="0"/>
        </a:p>
      </dgm:t>
    </dgm:pt>
    <dgm:pt modelId="{C71386C7-5A48-46E7-BBF1-ABADCCC29A19}" type="parTrans" cxnId="{AEB5A572-C2D4-4282-9CAD-93FFE59178E7}">
      <dgm:prSet/>
      <dgm:spPr/>
      <dgm:t>
        <a:bodyPr/>
        <a:lstStyle/>
        <a:p>
          <a:endParaRPr lang="en-US"/>
        </a:p>
      </dgm:t>
    </dgm:pt>
    <dgm:pt modelId="{C0219D97-093B-4AF3-ACF4-4EC6595F4B8B}" type="sibTrans" cxnId="{AEB5A572-C2D4-4282-9CAD-93FFE59178E7}">
      <dgm:prSet/>
      <dgm:spPr/>
      <dgm:t>
        <a:bodyPr/>
        <a:lstStyle/>
        <a:p>
          <a:endParaRPr lang="en-US"/>
        </a:p>
      </dgm:t>
    </dgm:pt>
    <dgm:pt modelId="{5FC64416-21D1-4496-A805-CEF8D674C77A}">
      <dgm:prSet/>
      <dgm:spPr/>
      <dgm:t>
        <a:bodyPr/>
        <a:lstStyle/>
        <a:p>
          <a:pPr>
            <a:defRPr cap="all"/>
          </a:pPr>
          <a:r>
            <a:rPr lang="en-GB" dirty="0"/>
            <a:t>Student housing &amp; campuses</a:t>
          </a:r>
          <a:endParaRPr lang="en-US" dirty="0"/>
        </a:p>
      </dgm:t>
    </dgm:pt>
    <dgm:pt modelId="{86458924-0FD8-4CD3-A7B9-4E520351EFC0}" type="parTrans" cxnId="{3A54895B-2F81-433F-8FB0-359B8A9CCD97}">
      <dgm:prSet/>
      <dgm:spPr/>
      <dgm:t>
        <a:bodyPr/>
        <a:lstStyle/>
        <a:p>
          <a:endParaRPr lang="en-US"/>
        </a:p>
      </dgm:t>
    </dgm:pt>
    <dgm:pt modelId="{0C0BC30C-4907-49B0-B4A8-78A414C6DCF5}" type="sibTrans" cxnId="{3A54895B-2F81-433F-8FB0-359B8A9CCD97}">
      <dgm:prSet/>
      <dgm:spPr/>
      <dgm:t>
        <a:bodyPr/>
        <a:lstStyle/>
        <a:p>
          <a:endParaRPr lang="en-US"/>
        </a:p>
      </dgm:t>
    </dgm:pt>
    <dgm:pt modelId="{4B3B163B-094F-466A-B521-5FAFF8E08646}" type="pres">
      <dgm:prSet presAssocID="{C4C4A9CA-7FCD-4A59-875E-F1AB498BD208}" presName="root" presStyleCnt="0">
        <dgm:presLayoutVars>
          <dgm:dir/>
          <dgm:resizeHandles val="exact"/>
        </dgm:presLayoutVars>
      </dgm:prSet>
      <dgm:spPr/>
    </dgm:pt>
    <dgm:pt modelId="{E2985911-DBD2-477A-9CD3-E6835598C814}" type="pres">
      <dgm:prSet presAssocID="{C3BF5A11-98E1-4621-A897-ACE78B21C810}" presName="compNode" presStyleCnt="0"/>
      <dgm:spPr/>
    </dgm:pt>
    <dgm:pt modelId="{72404098-46D9-4F53-9875-5978DFD8406C}" type="pres">
      <dgm:prSet presAssocID="{C3BF5A11-98E1-4621-A897-ACE78B21C810}" presName="iconBgRect" presStyleLbl="bgShp" presStyleIdx="0" presStyleCnt="5"/>
      <dgm:spPr/>
    </dgm:pt>
    <dgm:pt modelId="{042A6D37-BC70-4ED6-8029-A94369A52AD9}" type="pres">
      <dgm:prSet presAssocID="{C3BF5A11-98E1-4621-A897-ACE78B21C81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F1A54B54-02D2-4A7F-9250-DED062F1FDE4}" type="pres">
      <dgm:prSet presAssocID="{C3BF5A11-98E1-4621-A897-ACE78B21C810}" presName="spaceRect" presStyleCnt="0"/>
      <dgm:spPr/>
    </dgm:pt>
    <dgm:pt modelId="{C78D0004-BA00-40B1-A9C2-26BE1F59F083}" type="pres">
      <dgm:prSet presAssocID="{C3BF5A11-98E1-4621-A897-ACE78B21C810}" presName="textRect" presStyleLbl="revTx" presStyleIdx="0" presStyleCnt="5">
        <dgm:presLayoutVars>
          <dgm:chMax val="1"/>
          <dgm:chPref val="1"/>
        </dgm:presLayoutVars>
      </dgm:prSet>
      <dgm:spPr/>
    </dgm:pt>
    <dgm:pt modelId="{9A352989-900D-4593-8ACF-9E66EE015A38}" type="pres">
      <dgm:prSet presAssocID="{044D09DE-B8A2-4F3B-B2ED-4DE9B433C8F5}" presName="sibTrans" presStyleCnt="0"/>
      <dgm:spPr/>
    </dgm:pt>
    <dgm:pt modelId="{02D735F7-D7B9-4DA5-BD80-D4F3076838D5}" type="pres">
      <dgm:prSet presAssocID="{7F019B60-BC79-4923-81AE-32BC64BE918B}" presName="compNode" presStyleCnt="0"/>
      <dgm:spPr/>
    </dgm:pt>
    <dgm:pt modelId="{1962DD9C-AB4E-4BB0-B537-E8362648E4C2}" type="pres">
      <dgm:prSet presAssocID="{7F019B60-BC79-4923-81AE-32BC64BE918B}" presName="iconBgRect" presStyleLbl="bgShp" presStyleIdx="1" presStyleCnt="5"/>
      <dgm:spPr/>
    </dgm:pt>
    <dgm:pt modelId="{B4B2E297-54AE-4DD7-B1C0-AC02BD0E5A52}" type="pres">
      <dgm:prSet presAssocID="{7F019B60-BC79-4923-81AE-32BC64BE918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A931E749-8FFB-4309-A7AD-7B4FEF438190}" type="pres">
      <dgm:prSet presAssocID="{7F019B60-BC79-4923-81AE-32BC64BE918B}" presName="spaceRect" presStyleCnt="0"/>
      <dgm:spPr/>
    </dgm:pt>
    <dgm:pt modelId="{2DC7441A-0174-40A8-8B2B-28375ACFAE83}" type="pres">
      <dgm:prSet presAssocID="{7F019B60-BC79-4923-81AE-32BC64BE918B}" presName="textRect" presStyleLbl="revTx" presStyleIdx="1" presStyleCnt="5">
        <dgm:presLayoutVars>
          <dgm:chMax val="1"/>
          <dgm:chPref val="1"/>
        </dgm:presLayoutVars>
      </dgm:prSet>
      <dgm:spPr/>
    </dgm:pt>
    <dgm:pt modelId="{20F07E2B-D04E-4FF7-AD03-0ACC6F189818}" type="pres">
      <dgm:prSet presAssocID="{00745875-2DED-4BB1-A701-B9DB3AD1D5BB}" presName="sibTrans" presStyleCnt="0"/>
      <dgm:spPr/>
    </dgm:pt>
    <dgm:pt modelId="{9B293659-5C79-42EA-9C71-664E027FB47A}" type="pres">
      <dgm:prSet presAssocID="{D03E4AFD-6AED-475E-A2A1-454CE43755F9}" presName="compNode" presStyleCnt="0"/>
      <dgm:spPr/>
    </dgm:pt>
    <dgm:pt modelId="{81D70ADF-D67E-4000-BCDB-346D5964862D}" type="pres">
      <dgm:prSet presAssocID="{D03E4AFD-6AED-475E-A2A1-454CE43755F9}" presName="iconBgRect" presStyleLbl="bgShp" presStyleIdx="2" presStyleCnt="5"/>
      <dgm:spPr/>
    </dgm:pt>
    <dgm:pt modelId="{30FC84B7-D002-43A5-8D07-3122DAE01215}" type="pres">
      <dgm:prSet presAssocID="{D03E4AFD-6AED-475E-A2A1-454CE43755F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"/>
        </a:ext>
      </dgm:extLst>
    </dgm:pt>
    <dgm:pt modelId="{830358F6-44F6-4DA9-A910-F1A3F2908269}" type="pres">
      <dgm:prSet presAssocID="{D03E4AFD-6AED-475E-A2A1-454CE43755F9}" presName="spaceRect" presStyleCnt="0"/>
      <dgm:spPr/>
    </dgm:pt>
    <dgm:pt modelId="{5E65CA2E-9D7B-49A9-AF8C-0476546C693D}" type="pres">
      <dgm:prSet presAssocID="{D03E4AFD-6AED-475E-A2A1-454CE43755F9}" presName="textRect" presStyleLbl="revTx" presStyleIdx="2" presStyleCnt="5">
        <dgm:presLayoutVars>
          <dgm:chMax val="1"/>
          <dgm:chPref val="1"/>
        </dgm:presLayoutVars>
      </dgm:prSet>
      <dgm:spPr/>
    </dgm:pt>
    <dgm:pt modelId="{C74426FC-CCF9-4573-9309-D5899272E1DD}" type="pres">
      <dgm:prSet presAssocID="{509C1C23-16D1-4AD2-9638-039DC0E55497}" presName="sibTrans" presStyleCnt="0"/>
      <dgm:spPr/>
    </dgm:pt>
    <dgm:pt modelId="{97EC2809-16C7-458E-B7A0-310C348B1C3C}" type="pres">
      <dgm:prSet presAssocID="{3E8A69B2-8501-4D74-9ED6-FB61D3454F50}" presName="compNode" presStyleCnt="0"/>
      <dgm:spPr/>
    </dgm:pt>
    <dgm:pt modelId="{405423B4-DE76-4E91-87A0-4A137511D130}" type="pres">
      <dgm:prSet presAssocID="{3E8A69B2-8501-4D74-9ED6-FB61D3454F50}" presName="iconBgRect" presStyleLbl="bgShp" presStyleIdx="3" presStyleCnt="5"/>
      <dgm:spPr/>
    </dgm:pt>
    <dgm:pt modelId="{D27B5ECB-E9AE-4D76-BBFE-55E186926769}" type="pres">
      <dgm:prSet presAssocID="{3E8A69B2-8501-4D74-9ED6-FB61D3454F5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F08966B6-7513-4D3F-80A7-B5C6C2422499}" type="pres">
      <dgm:prSet presAssocID="{3E8A69B2-8501-4D74-9ED6-FB61D3454F50}" presName="spaceRect" presStyleCnt="0"/>
      <dgm:spPr/>
    </dgm:pt>
    <dgm:pt modelId="{5494EA08-9802-40A3-BEA3-6209FE4AE59D}" type="pres">
      <dgm:prSet presAssocID="{3E8A69B2-8501-4D74-9ED6-FB61D3454F50}" presName="textRect" presStyleLbl="revTx" presStyleIdx="3" presStyleCnt="5">
        <dgm:presLayoutVars>
          <dgm:chMax val="1"/>
          <dgm:chPref val="1"/>
        </dgm:presLayoutVars>
      </dgm:prSet>
      <dgm:spPr/>
    </dgm:pt>
    <dgm:pt modelId="{56CFD941-CA9B-411B-93B5-21AFDCEE4006}" type="pres">
      <dgm:prSet presAssocID="{C0219D97-093B-4AF3-ACF4-4EC6595F4B8B}" presName="sibTrans" presStyleCnt="0"/>
      <dgm:spPr/>
    </dgm:pt>
    <dgm:pt modelId="{43D5C144-00E8-41AD-9068-EA3800504CB2}" type="pres">
      <dgm:prSet presAssocID="{5FC64416-21D1-4496-A805-CEF8D674C77A}" presName="compNode" presStyleCnt="0"/>
      <dgm:spPr/>
    </dgm:pt>
    <dgm:pt modelId="{D6B7A382-FF1D-4F0E-B22B-BA15F6415387}" type="pres">
      <dgm:prSet presAssocID="{5FC64416-21D1-4496-A805-CEF8D674C77A}" presName="iconBgRect" presStyleLbl="bgShp" presStyleIdx="4" presStyleCnt="5"/>
      <dgm:spPr/>
    </dgm:pt>
    <dgm:pt modelId="{E202D785-191B-4B86-BC0D-0D6F1C60AE9A}" type="pres">
      <dgm:prSet presAssocID="{5FC64416-21D1-4496-A805-CEF8D674C77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B4B14E5A-E730-4552-AD55-BDBD4C22C204}" type="pres">
      <dgm:prSet presAssocID="{5FC64416-21D1-4496-A805-CEF8D674C77A}" presName="spaceRect" presStyleCnt="0"/>
      <dgm:spPr/>
    </dgm:pt>
    <dgm:pt modelId="{8BAFF0CF-807C-4F8B-B7CA-3EF74DC03E61}" type="pres">
      <dgm:prSet presAssocID="{5FC64416-21D1-4496-A805-CEF8D674C77A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76957B1F-7B00-4413-9F3B-BEA4A7F376D7}" type="presOf" srcId="{5FC64416-21D1-4496-A805-CEF8D674C77A}" destId="{8BAFF0CF-807C-4F8B-B7CA-3EF74DC03E61}" srcOrd="0" destOrd="0" presId="urn:microsoft.com/office/officeart/2018/5/layout/IconCircleLabelList"/>
    <dgm:cxn modelId="{53176D2B-D848-4A29-B50C-D7D8911E0B13}" type="presOf" srcId="{3E8A69B2-8501-4D74-9ED6-FB61D3454F50}" destId="{5494EA08-9802-40A3-BEA3-6209FE4AE59D}" srcOrd="0" destOrd="0" presId="urn:microsoft.com/office/officeart/2018/5/layout/IconCircleLabelList"/>
    <dgm:cxn modelId="{3A54895B-2F81-433F-8FB0-359B8A9CCD97}" srcId="{C4C4A9CA-7FCD-4A59-875E-F1AB498BD208}" destId="{5FC64416-21D1-4496-A805-CEF8D674C77A}" srcOrd="4" destOrd="0" parTransId="{86458924-0FD8-4CD3-A7B9-4E520351EFC0}" sibTransId="{0C0BC30C-4907-49B0-B4A8-78A414C6DCF5}"/>
    <dgm:cxn modelId="{AEB5A572-C2D4-4282-9CAD-93FFE59178E7}" srcId="{C4C4A9CA-7FCD-4A59-875E-F1AB498BD208}" destId="{3E8A69B2-8501-4D74-9ED6-FB61D3454F50}" srcOrd="3" destOrd="0" parTransId="{C71386C7-5A48-46E7-BBF1-ABADCCC29A19}" sibTransId="{C0219D97-093B-4AF3-ACF4-4EC6595F4B8B}"/>
    <dgm:cxn modelId="{377ECD86-F511-4E12-88EA-40F9293930D5}" type="presOf" srcId="{7F019B60-BC79-4923-81AE-32BC64BE918B}" destId="{2DC7441A-0174-40A8-8B2B-28375ACFAE83}" srcOrd="0" destOrd="0" presId="urn:microsoft.com/office/officeart/2018/5/layout/IconCircleLabelList"/>
    <dgm:cxn modelId="{2836A287-F7A8-47F3-B686-9B53BEF7D0D9}" srcId="{C4C4A9CA-7FCD-4A59-875E-F1AB498BD208}" destId="{C3BF5A11-98E1-4621-A897-ACE78B21C810}" srcOrd="0" destOrd="0" parTransId="{17086076-80B5-40D4-9612-48C242833444}" sibTransId="{044D09DE-B8A2-4F3B-B2ED-4DE9B433C8F5}"/>
    <dgm:cxn modelId="{4099809C-CDB4-4F95-A30A-34F8D7313A42}" srcId="{C4C4A9CA-7FCD-4A59-875E-F1AB498BD208}" destId="{7F019B60-BC79-4923-81AE-32BC64BE918B}" srcOrd="1" destOrd="0" parTransId="{554D3006-E541-4E1F-8570-B82809CD5FAD}" sibTransId="{00745875-2DED-4BB1-A701-B9DB3AD1D5BB}"/>
    <dgm:cxn modelId="{BC39DBB1-6D5A-4115-8A88-D564EE82073B}" srcId="{C4C4A9CA-7FCD-4A59-875E-F1AB498BD208}" destId="{D03E4AFD-6AED-475E-A2A1-454CE43755F9}" srcOrd="2" destOrd="0" parTransId="{1F071CD6-C447-439A-865C-E30F12619E58}" sibTransId="{509C1C23-16D1-4AD2-9638-039DC0E55497}"/>
    <dgm:cxn modelId="{FBE034BF-50EF-405C-97D5-ECC9EC81049C}" type="presOf" srcId="{D03E4AFD-6AED-475E-A2A1-454CE43755F9}" destId="{5E65CA2E-9D7B-49A9-AF8C-0476546C693D}" srcOrd="0" destOrd="0" presId="urn:microsoft.com/office/officeart/2018/5/layout/IconCircleLabelList"/>
    <dgm:cxn modelId="{2D1B52E3-9796-46A5-B1C6-D620338E46EE}" type="presOf" srcId="{C3BF5A11-98E1-4621-A897-ACE78B21C810}" destId="{C78D0004-BA00-40B1-A9C2-26BE1F59F083}" srcOrd="0" destOrd="0" presId="urn:microsoft.com/office/officeart/2018/5/layout/IconCircleLabelList"/>
    <dgm:cxn modelId="{9C0928F9-5003-4A20-A37D-B9DE5C104D87}" type="presOf" srcId="{C4C4A9CA-7FCD-4A59-875E-F1AB498BD208}" destId="{4B3B163B-094F-466A-B521-5FAFF8E08646}" srcOrd="0" destOrd="0" presId="urn:microsoft.com/office/officeart/2018/5/layout/IconCircleLabelList"/>
    <dgm:cxn modelId="{65921BA4-8548-4938-B5E3-08B3849E7C08}" type="presParOf" srcId="{4B3B163B-094F-466A-B521-5FAFF8E08646}" destId="{E2985911-DBD2-477A-9CD3-E6835598C814}" srcOrd="0" destOrd="0" presId="urn:microsoft.com/office/officeart/2018/5/layout/IconCircleLabelList"/>
    <dgm:cxn modelId="{3E88909A-3DDA-4407-B374-53C7B7D37FCE}" type="presParOf" srcId="{E2985911-DBD2-477A-9CD3-E6835598C814}" destId="{72404098-46D9-4F53-9875-5978DFD8406C}" srcOrd="0" destOrd="0" presId="urn:microsoft.com/office/officeart/2018/5/layout/IconCircleLabelList"/>
    <dgm:cxn modelId="{5D3018ED-5F07-4647-858E-9848F9AF1559}" type="presParOf" srcId="{E2985911-DBD2-477A-9CD3-E6835598C814}" destId="{042A6D37-BC70-4ED6-8029-A94369A52AD9}" srcOrd="1" destOrd="0" presId="urn:microsoft.com/office/officeart/2018/5/layout/IconCircleLabelList"/>
    <dgm:cxn modelId="{3718D276-9F41-4CBA-99BF-7CA9538B0223}" type="presParOf" srcId="{E2985911-DBD2-477A-9CD3-E6835598C814}" destId="{F1A54B54-02D2-4A7F-9250-DED062F1FDE4}" srcOrd="2" destOrd="0" presId="urn:microsoft.com/office/officeart/2018/5/layout/IconCircleLabelList"/>
    <dgm:cxn modelId="{BAF32EBC-F24A-4C81-952E-B1BDD26A30B1}" type="presParOf" srcId="{E2985911-DBD2-477A-9CD3-E6835598C814}" destId="{C78D0004-BA00-40B1-A9C2-26BE1F59F083}" srcOrd="3" destOrd="0" presId="urn:microsoft.com/office/officeart/2018/5/layout/IconCircleLabelList"/>
    <dgm:cxn modelId="{645BB060-183F-493F-A7EF-4B60AB8F3394}" type="presParOf" srcId="{4B3B163B-094F-466A-B521-5FAFF8E08646}" destId="{9A352989-900D-4593-8ACF-9E66EE015A38}" srcOrd="1" destOrd="0" presId="urn:microsoft.com/office/officeart/2018/5/layout/IconCircleLabelList"/>
    <dgm:cxn modelId="{16581F3B-E745-4181-A29B-5812E4B637F2}" type="presParOf" srcId="{4B3B163B-094F-466A-B521-5FAFF8E08646}" destId="{02D735F7-D7B9-4DA5-BD80-D4F3076838D5}" srcOrd="2" destOrd="0" presId="urn:microsoft.com/office/officeart/2018/5/layout/IconCircleLabelList"/>
    <dgm:cxn modelId="{0937C9A0-6F2D-4F28-8A91-4D06E8683B46}" type="presParOf" srcId="{02D735F7-D7B9-4DA5-BD80-D4F3076838D5}" destId="{1962DD9C-AB4E-4BB0-B537-E8362648E4C2}" srcOrd="0" destOrd="0" presId="urn:microsoft.com/office/officeart/2018/5/layout/IconCircleLabelList"/>
    <dgm:cxn modelId="{1C8C0D46-49F0-43B2-8420-8AB325E459CA}" type="presParOf" srcId="{02D735F7-D7B9-4DA5-BD80-D4F3076838D5}" destId="{B4B2E297-54AE-4DD7-B1C0-AC02BD0E5A52}" srcOrd="1" destOrd="0" presId="urn:microsoft.com/office/officeart/2018/5/layout/IconCircleLabelList"/>
    <dgm:cxn modelId="{18364C98-C2E7-4FEF-A869-42DACAC89993}" type="presParOf" srcId="{02D735F7-D7B9-4DA5-BD80-D4F3076838D5}" destId="{A931E749-8FFB-4309-A7AD-7B4FEF438190}" srcOrd="2" destOrd="0" presId="urn:microsoft.com/office/officeart/2018/5/layout/IconCircleLabelList"/>
    <dgm:cxn modelId="{FA44C018-C48E-46B6-BA2F-EB4DE65A61BA}" type="presParOf" srcId="{02D735F7-D7B9-4DA5-BD80-D4F3076838D5}" destId="{2DC7441A-0174-40A8-8B2B-28375ACFAE83}" srcOrd="3" destOrd="0" presId="urn:microsoft.com/office/officeart/2018/5/layout/IconCircleLabelList"/>
    <dgm:cxn modelId="{6FEDC8E6-1A7D-4EA7-8D3A-1AA0DCBE0022}" type="presParOf" srcId="{4B3B163B-094F-466A-B521-5FAFF8E08646}" destId="{20F07E2B-D04E-4FF7-AD03-0ACC6F189818}" srcOrd="3" destOrd="0" presId="urn:microsoft.com/office/officeart/2018/5/layout/IconCircleLabelList"/>
    <dgm:cxn modelId="{34637C44-8A7D-47EA-95F8-AE08981E069E}" type="presParOf" srcId="{4B3B163B-094F-466A-B521-5FAFF8E08646}" destId="{9B293659-5C79-42EA-9C71-664E027FB47A}" srcOrd="4" destOrd="0" presId="urn:microsoft.com/office/officeart/2018/5/layout/IconCircleLabelList"/>
    <dgm:cxn modelId="{AE2FB0B1-5A56-4281-870C-8055D1F0464D}" type="presParOf" srcId="{9B293659-5C79-42EA-9C71-664E027FB47A}" destId="{81D70ADF-D67E-4000-BCDB-346D5964862D}" srcOrd="0" destOrd="0" presId="urn:microsoft.com/office/officeart/2018/5/layout/IconCircleLabelList"/>
    <dgm:cxn modelId="{37ADADF3-E45C-4B3F-A7C5-0C963B136497}" type="presParOf" srcId="{9B293659-5C79-42EA-9C71-664E027FB47A}" destId="{30FC84B7-D002-43A5-8D07-3122DAE01215}" srcOrd="1" destOrd="0" presId="urn:microsoft.com/office/officeart/2018/5/layout/IconCircleLabelList"/>
    <dgm:cxn modelId="{38BE237E-62AC-4660-91A4-7056572AF646}" type="presParOf" srcId="{9B293659-5C79-42EA-9C71-664E027FB47A}" destId="{830358F6-44F6-4DA9-A910-F1A3F2908269}" srcOrd="2" destOrd="0" presId="urn:microsoft.com/office/officeart/2018/5/layout/IconCircleLabelList"/>
    <dgm:cxn modelId="{E9E4425D-9445-453C-91DF-E2AA40D63D76}" type="presParOf" srcId="{9B293659-5C79-42EA-9C71-664E027FB47A}" destId="{5E65CA2E-9D7B-49A9-AF8C-0476546C693D}" srcOrd="3" destOrd="0" presId="urn:microsoft.com/office/officeart/2018/5/layout/IconCircleLabelList"/>
    <dgm:cxn modelId="{CBD7E290-82FC-4D01-8B1A-79325E7CE8E8}" type="presParOf" srcId="{4B3B163B-094F-466A-B521-5FAFF8E08646}" destId="{C74426FC-CCF9-4573-9309-D5899272E1DD}" srcOrd="5" destOrd="0" presId="urn:microsoft.com/office/officeart/2018/5/layout/IconCircleLabelList"/>
    <dgm:cxn modelId="{B69223BC-AC76-4ADA-9894-A07EC15D3330}" type="presParOf" srcId="{4B3B163B-094F-466A-B521-5FAFF8E08646}" destId="{97EC2809-16C7-458E-B7A0-310C348B1C3C}" srcOrd="6" destOrd="0" presId="urn:microsoft.com/office/officeart/2018/5/layout/IconCircleLabelList"/>
    <dgm:cxn modelId="{FF3C75FC-D834-4C72-9BDB-34E8910AB356}" type="presParOf" srcId="{97EC2809-16C7-458E-B7A0-310C348B1C3C}" destId="{405423B4-DE76-4E91-87A0-4A137511D130}" srcOrd="0" destOrd="0" presId="urn:microsoft.com/office/officeart/2018/5/layout/IconCircleLabelList"/>
    <dgm:cxn modelId="{D3F75489-FB9A-4437-B9B5-523A991AF0CD}" type="presParOf" srcId="{97EC2809-16C7-458E-B7A0-310C348B1C3C}" destId="{D27B5ECB-E9AE-4D76-BBFE-55E186926769}" srcOrd="1" destOrd="0" presId="urn:microsoft.com/office/officeart/2018/5/layout/IconCircleLabelList"/>
    <dgm:cxn modelId="{5D7BD297-BCEC-43AB-AEC3-D32CA807081F}" type="presParOf" srcId="{97EC2809-16C7-458E-B7A0-310C348B1C3C}" destId="{F08966B6-7513-4D3F-80A7-B5C6C2422499}" srcOrd="2" destOrd="0" presId="urn:microsoft.com/office/officeart/2018/5/layout/IconCircleLabelList"/>
    <dgm:cxn modelId="{CB1FE199-0FEA-4817-BF65-50A0CAA10C08}" type="presParOf" srcId="{97EC2809-16C7-458E-B7A0-310C348B1C3C}" destId="{5494EA08-9802-40A3-BEA3-6209FE4AE59D}" srcOrd="3" destOrd="0" presId="urn:microsoft.com/office/officeart/2018/5/layout/IconCircleLabelList"/>
    <dgm:cxn modelId="{2BBA94AA-E0D1-430F-8056-FD3EA01AB393}" type="presParOf" srcId="{4B3B163B-094F-466A-B521-5FAFF8E08646}" destId="{56CFD941-CA9B-411B-93B5-21AFDCEE4006}" srcOrd="7" destOrd="0" presId="urn:microsoft.com/office/officeart/2018/5/layout/IconCircleLabelList"/>
    <dgm:cxn modelId="{859B1ACD-A5A8-4EC2-9A1C-42E1B0D76F68}" type="presParOf" srcId="{4B3B163B-094F-466A-B521-5FAFF8E08646}" destId="{43D5C144-00E8-41AD-9068-EA3800504CB2}" srcOrd="8" destOrd="0" presId="urn:microsoft.com/office/officeart/2018/5/layout/IconCircleLabelList"/>
    <dgm:cxn modelId="{7B04CFE0-2DA6-41D0-851D-826E417631C7}" type="presParOf" srcId="{43D5C144-00E8-41AD-9068-EA3800504CB2}" destId="{D6B7A382-FF1D-4F0E-B22B-BA15F6415387}" srcOrd="0" destOrd="0" presId="urn:microsoft.com/office/officeart/2018/5/layout/IconCircleLabelList"/>
    <dgm:cxn modelId="{1819962C-5A84-4575-BCD4-51FB85F86E8D}" type="presParOf" srcId="{43D5C144-00E8-41AD-9068-EA3800504CB2}" destId="{E202D785-191B-4B86-BC0D-0D6F1C60AE9A}" srcOrd="1" destOrd="0" presId="urn:microsoft.com/office/officeart/2018/5/layout/IconCircleLabelList"/>
    <dgm:cxn modelId="{B6347DE3-4F56-498A-AB09-BFCE2D7569AE}" type="presParOf" srcId="{43D5C144-00E8-41AD-9068-EA3800504CB2}" destId="{B4B14E5A-E730-4552-AD55-BDBD4C22C204}" srcOrd="2" destOrd="0" presId="urn:microsoft.com/office/officeart/2018/5/layout/IconCircleLabelList"/>
    <dgm:cxn modelId="{157D1C46-65B6-4C35-ACF1-3DFC03E1EAB9}" type="presParOf" srcId="{43D5C144-00E8-41AD-9068-EA3800504CB2}" destId="{8BAFF0CF-807C-4F8B-B7CA-3EF74DC03E6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E504D2E-5E19-4E25-BC38-02E797F39684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961EF29-B39E-4783-BBB8-D992B15FF8B7}">
      <dgm:prSet custT="1"/>
      <dgm:spPr/>
      <dgm:t>
        <a:bodyPr/>
        <a:lstStyle/>
        <a:p>
          <a:r>
            <a:rPr lang="en-GB" sz="2000" dirty="0"/>
            <a:t>Founder-led daily operations initially. </a:t>
          </a:r>
          <a:endParaRPr lang="en-US" sz="2000" dirty="0"/>
        </a:p>
      </dgm:t>
    </dgm:pt>
    <dgm:pt modelId="{5323CB8D-50D4-4E78-B97E-438759E69CA2}" type="parTrans" cxnId="{26D1BC09-ABAD-437A-850E-B53EA5D2DF71}">
      <dgm:prSet/>
      <dgm:spPr/>
      <dgm:t>
        <a:bodyPr/>
        <a:lstStyle/>
        <a:p>
          <a:endParaRPr lang="en-US"/>
        </a:p>
      </dgm:t>
    </dgm:pt>
    <dgm:pt modelId="{CCB7368D-CCA5-4A41-AA5A-9A0A182AB520}" type="sibTrans" cxnId="{26D1BC09-ABAD-437A-850E-B53EA5D2DF71}">
      <dgm:prSet/>
      <dgm:spPr/>
      <dgm:t>
        <a:bodyPr/>
        <a:lstStyle/>
        <a:p>
          <a:endParaRPr lang="en-US"/>
        </a:p>
      </dgm:t>
    </dgm:pt>
    <dgm:pt modelId="{2514FD09-DC4A-4D20-8E2A-12DDC6124E77}">
      <dgm:prSet custT="1"/>
      <dgm:spPr/>
      <dgm:t>
        <a:bodyPr/>
        <a:lstStyle/>
        <a:p>
          <a:r>
            <a:rPr lang="en-GB" sz="2000" dirty="0"/>
            <a:t>Part-time staff hired as machine network expands</a:t>
          </a:r>
          <a:r>
            <a:rPr lang="en-GB" sz="1300" dirty="0"/>
            <a:t>. </a:t>
          </a:r>
          <a:endParaRPr lang="en-US" sz="1300" dirty="0"/>
        </a:p>
      </dgm:t>
    </dgm:pt>
    <dgm:pt modelId="{4341475C-70E9-4C0E-9B72-2D241D33A1F1}" type="parTrans" cxnId="{6D4F4A10-403A-42D4-A39E-1B954DC66FCB}">
      <dgm:prSet/>
      <dgm:spPr/>
      <dgm:t>
        <a:bodyPr/>
        <a:lstStyle/>
        <a:p>
          <a:endParaRPr lang="en-US"/>
        </a:p>
      </dgm:t>
    </dgm:pt>
    <dgm:pt modelId="{64167072-17FD-450F-A09D-B36EF9F2DB53}" type="sibTrans" cxnId="{6D4F4A10-403A-42D4-A39E-1B954DC66FCB}">
      <dgm:prSet/>
      <dgm:spPr/>
      <dgm:t>
        <a:bodyPr/>
        <a:lstStyle/>
        <a:p>
          <a:endParaRPr lang="en-US"/>
        </a:p>
      </dgm:t>
    </dgm:pt>
    <dgm:pt modelId="{B7EA3FCF-73E1-4437-B30C-13455F421C9B}">
      <dgm:prSet custT="1"/>
      <dgm:spPr/>
      <dgm:t>
        <a:bodyPr/>
        <a:lstStyle/>
        <a:p>
          <a:r>
            <a:rPr lang="en-GB" sz="2000" dirty="0"/>
            <a:t>Outsourced machine maintenance. </a:t>
          </a:r>
          <a:endParaRPr lang="en-US" sz="2000" dirty="0"/>
        </a:p>
      </dgm:t>
    </dgm:pt>
    <dgm:pt modelId="{A63C3406-1BDC-44A4-B4DB-ABFE0F726691}" type="parTrans" cxnId="{29451D8E-F0E3-4655-A739-0FBFB434C4E1}">
      <dgm:prSet/>
      <dgm:spPr/>
      <dgm:t>
        <a:bodyPr/>
        <a:lstStyle/>
        <a:p>
          <a:endParaRPr lang="en-US"/>
        </a:p>
      </dgm:t>
    </dgm:pt>
    <dgm:pt modelId="{6AC0D078-2F39-4E56-8928-FFB9DED4001C}" type="sibTrans" cxnId="{29451D8E-F0E3-4655-A739-0FBFB434C4E1}">
      <dgm:prSet/>
      <dgm:spPr/>
      <dgm:t>
        <a:bodyPr/>
        <a:lstStyle/>
        <a:p>
          <a:endParaRPr lang="en-US"/>
        </a:p>
      </dgm:t>
    </dgm:pt>
    <dgm:pt modelId="{C079CE77-FB2C-44E1-9622-378C70293F20}">
      <dgm:prSet custT="1"/>
      <dgm:spPr/>
      <dgm:t>
        <a:bodyPr/>
        <a:lstStyle/>
        <a:p>
          <a:r>
            <a:rPr lang="en-GB" sz="2000" dirty="0"/>
            <a:t>Future staff incentives (profit-sharing &amp; bonuses).</a:t>
          </a:r>
          <a:endParaRPr lang="en-US" sz="2000" dirty="0"/>
        </a:p>
      </dgm:t>
    </dgm:pt>
    <dgm:pt modelId="{AE5B275C-4545-4548-A89F-8598DE5DD312}" type="parTrans" cxnId="{6207A500-EE3D-4DA4-AB0F-6C0BF4F285D4}">
      <dgm:prSet/>
      <dgm:spPr/>
      <dgm:t>
        <a:bodyPr/>
        <a:lstStyle/>
        <a:p>
          <a:endParaRPr lang="en-US"/>
        </a:p>
      </dgm:t>
    </dgm:pt>
    <dgm:pt modelId="{9FCF396A-C842-4293-95B3-48FEA8EC8C2C}" type="sibTrans" cxnId="{6207A500-EE3D-4DA4-AB0F-6C0BF4F285D4}">
      <dgm:prSet/>
      <dgm:spPr/>
      <dgm:t>
        <a:bodyPr/>
        <a:lstStyle/>
        <a:p>
          <a:endParaRPr lang="en-US"/>
        </a:p>
      </dgm:t>
    </dgm:pt>
    <dgm:pt modelId="{EDF21D31-5982-4B3F-97C3-AD751A8C1713}">
      <dgm:prSet custT="1"/>
      <dgm:spPr/>
      <dgm:t>
        <a:bodyPr/>
        <a:lstStyle/>
        <a:p>
          <a:r>
            <a:rPr lang="en-GB" sz="2000" dirty="0"/>
            <a:t>The CIPD (2023) highlights the importance of flexible staffing strategies, particularly for small and growing businesses such as vending operations. </a:t>
          </a:r>
          <a:endParaRPr lang="en-US" sz="2000" dirty="0"/>
        </a:p>
      </dgm:t>
    </dgm:pt>
    <dgm:pt modelId="{0F698E8D-6891-4737-9F4E-8218FCA57BCF}" type="parTrans" cxnId="{AEBC821E-7D8C-4756-A393-891652C04B39}">
      <dgm:prSet/>
      <dgm:spPr/>
      <dgm:t>
        <a:bodyPr/>
        <a:lstStyle/>
        <a:p>
          <a:endParaRPr lang="en-US"/>
        </a:p>
      </dgm:t>
    </dgm:pt>
    <dgm:pt modelId="{3E29F6E5-9E96-4C4D-BE7A-8DF3554D734E}" type="sibTrans" cxnId="{AEBC821E-7D8C-4756-A393-891652C04B39}">
      <dgm:prSet/>
      <dgm:spPr/>
      <dgm:t>
        <a:bodyPr/>
        <a:lstStyle/>
        <a:p>
          <a:endParaRPr lang="en-US"/>
        </a:p>
      </dgm:t>
    </dgm:pt>
    <dgm:pt modelId="{5BC0E0FF-F429-43C7-832E-F5A62FCBF4D7}" type="pres">
      <dgm:prSet presAssocID="{9E504D2E-5E19-4E25-BC38-02E797F39684}" presName="root" presStyleCnt="0">
        <dgm:presLayoutVars>
          <dgm:dir/>
          <dgm:resizeHandles val="exact"/>
        </dgm:presLayoutVars>
      </dgm:prSet>
      <dgm:spPr/>
    </dgm:pt>
    <dgm:pt modelId="{46A29A3D-FE8E-4D8F-B650-2363DBCA2DD2}" type="pres">
      <dgm:prSet presAssocID="{9E504D2E-5E19-4E25-BC38-02E797F39684}" presName="container" presStyleCnt="0">
        <dgm:presLayoutVars>
          <dgm:dir/>
          <dgm:resizeHandles val="exact"/>
        </dgm:presLayoutVars>
      </dgm:prSet>
      <dgm:spPr/>
    </dgm:pt>
    <dgm:pt modelId="{0572AE14-1025-46EB-9D50-1B6E8B68124E}" type="pres">
      <dgm:prSet presAssocID="{B961EF29-B39E-4783-BBB8-D992B15FF8B7}" presName="compNode" presStyleCnt="0"/>
      <dgm:spPr/>
    </dgm:pt>
    <dgm:pt modelId="{A3815055-5653-478C-B41D-D578F728CF4A}" type="pres">
      <dgm:prSet presAssocID="{B961EF29-B39E-4783-BBB8-D992B15FF8B7}" presName="iconBgRect" presStyleLbl="bgShp" presStyleIdx="0" presStyleCnt="5"/>
      <dgm:spPr/>
    </dgm:pt>
    <dgm:pt modelId="{DB534EF6-67D6-4051-ABC1-F00A453A66B4}" type="pres">
      <dgm:prSet presAssocID="{B961EF29-B39E-4783-BBB8-D992B15FF8B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92906B34-2A74-49C3-A388-B705DC94C3EC}" type="pres">
      <dgm:prSet presAssocID="{B961EF29-B39E-4783-BBB8-D992B15FF8B7}" presName="spaceRect" presStyleCnt="0"/>
      <dgm:spPr/>
    </dgm:pt>
    <dgm:pt modelId="{0FBEA3DA-4220-449B-A4A1-41EA9415005C}" type="pres">
      <dgm:prSet presAssocID="{B961EF29-B39E-4783-BBB8-D992B15FF8B7}" presName="textRect" presStyleLbl="revTx" presStyleIdx="0" presStyleCnt="5">
        <dgm:presLayoutVars>
          <dgm:chMax val="1"/>
          <dgm:chPref val="1"/>
        </dgm:presLayoutVars>
      </dgm:prSet>
      <dgm:spPr/>
    </dgm:pt>
    <dgm:pt modelId="{BD984406-8154-4580-8F0E-A9DC878DF763}" type="pres">
      <dgm:prSet presAssocID="{CCB7368D-CCA5-4A41-AA5A-9A0A182AB520}" presName="sibTrans" presStyleLbl="sibTrans2D1" presStyleIdx="0" presStyleCnt="0"/>
      <dgm:spPr/>
    </dgm:pt>
    <dgm:pt modelId="{BFA4B3A3-6361-4B7C-B437-C4A704C09CBC}" type="pres">
      <dgm:prSet presAssocID="{2514FD09-DC4A-4D20-8E2A-12DDC6124E77}" presName="compNode" presStyleCnt="0"/>
      <dgm:spPr/>
    </dgm:pt>
    <dgm:pt modelId="{4F1D2C0D-4BFA-4879-A4C8-C4DA37685EFF}" type="pres">
      <dgm:prSet presAssocID="{2514FD09-DC4A-4D20-8E2A-12DDC6124E77}" presName="iconBgRect" presStyleLbl="bgShp" presStyleIdx="1" presStyleCnt="5"/>
      <dgm:spPr/>
    </dgm:pt>
    <dgm:pt modelId="{35DC1341-EF63-4632-8E5B-735FDF7AE393}" type="pres">
      <dgm:prSet presAssocID="{2514FD09-DC4A-4D20-8E2A-12DDC6124E7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A803563D-09C2-4782-A50A-7EB2A40783B5}" type="pres">
      <dgm:prSet presAssocID="{2514FD09-DC4A-4D20-8E2A-12DDC6124E77}" presName="spaceRect" presStyleCnt="0"/>
      <dgm:spPr/>
    </dgm:pt>
    <dgm:pt modelId="{E5C68C29-787F-4401-910D-7E14B4B54C70}" type="pres">
      <dgm:prSet presAssocID="{2514FD09-DC4A-4D20-8E2A-12DDC6124E77}" presName="textRect" presStyleLbl="revTx" presStyleIdx="1" presStyleCnt="5">
        <dgm:presLayoutVars>
          <dgm:chMax val="1"/>
          <dgm:chPref val="1"/>
        </dgm:presLayoutVars>
      </dgm:prSet>
      <dgm:spPr/>
    </dgm:pt>
    <dgm:pt modelId="{FAE11D82-1BB8-48C5-A100-C30386027C5C}" type="pres">
      <dgm:prSet presAssocID="{64167072-17FD-450F-A09D-B36EF9F2DB53}" presName="sibTrans" presStyleLbl="sibTrans2D1" presStyleIdx="0" presStyleCnt="0"/>
      <dgm:spPr/>
    </dgm:pt>
    <dgm:pt modelId="{D15A3CC7-F13A-481B-8736-9A013B279B45}" type="pres">
      <dgm:prSet presAssocID="{B7EA3FCF-73E1-4437-B30C-13455F421C9B}" presName="compNode" presStyleCnt="0"/>
      <dgm:spPr/>
    </dgm:pt>
    <dgm:pt modelId="{D6428B51-7749-4DC0-93A1-6135902F9FAC}" type="pres">
      <dgm:prSet presAssocID="{B7EA3FCF-73E1-4437-B30C-13455F421C9B}" presName="iconBgRect" presStyleLbl="bgShp" presStyleIdx="2" presStyleCnt="5"/>
      <dgm:spPr/>
    </dgm:pt>
    <dgm:pt modelId="{11DECB71-8539-4DAC-9C6C-4A33E24DA41F}" type="pres">
      <dgm:prSet presAssocID="{B7EA3FCF-73E1-4437-B30C-13455F421C9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9AFEE980-CBDA-423F-9D8E-7741D5260B74}" type="pres">
      <dgm:prSet presAssocID="{B7EA3FCF-73E1-4437-B30C-13455F421C9B}" presName="spaceRect" presStyleCnt="0"/>
      <dgm:spPr/>
    </dgm:pt>
    <dgm:pt modelId="{B875F595-8A91-42F4-9735-275724A27472}" type="pres">
      <dgm:prSet presAssocID="{B7EA3FCF-73E1-4437-B30C-13455F421C9B}" presName="textRect" presStyleLbl="revTx" presStyleIdx="2" presStyleCnt="5">
        <dgm:presLayoutVars>
          <dgm:chMax val="1"/>
          <dgm:chPref val="1"/>
        </dgm:presLayoutVars>
      </dgm:prSet>
      <dgm:spPr/>
    </dgm:pt>
    <dgm:pt modelId="{A707C166-2509-4B7B-A3D7-32CFFDB21383}" type="pres">
      <dgm:prSet presAssocID="{6AC0D078-2F39-4E56-8928-FFB9DED4001C}" presName="sibTrans" presStyleLbl="sibTrans2D1" presStyleIdx="0" presStyleCnt="0"/>
      <dgm:spPr/>
    </dgm:pt>
    <dgm:pt modelId="{1D417FCD-6F84-427A-A66A-68BE4987C6F8}" type="pres">
      <dgm:prSet presAssocID="{C079CE77-FB2C-44E1-9622-378C70293F20}" presName="compNode" presStyleCnt="0"/>
      <dgm:spPr/>
    </dgm:pt>
    <dgm:pt modelId="{308E00C3-0FEE-4A77-BAC8-66AA222AD639}" type="pres">
      <dgm:prSet presAssocID="{C079CE77-FB2C-44E1-9622-378C70293F20}" presName="iconBgRect" presStyleLbl="bgShp" presStyleIdx="3" presStyleCnt="5"/>
      <dgm:spPr/>
    </dgm:pt>
    <dgm:pt modelId="{548191FA-2B4A-4EB1-A3ED-E6776C8F4B8D}" type="pres">
      <dgm:prSet presAssocID="{C079CE77-FB2C-44E1-9622-378C70293F2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uro"/>
        </a:ext>
      </dgm:extLst>
    </dgm:pt>
    <dgm:pt modelId="{B1F7F241-E0A2-4581-AAC0-FE5F3D966BC4}" type="pres">
      <dgm:prSet presAssocID="{C079CE77-FB2C-44E1-9622-378C70293F20}" presName="spaceRect" presStyleCnt="0"/>
      <dgm:spPr/>
    </dgm:pt>
    <dgm:pt modelId="{3B5FB4A7-6492-4CA4-8D3C-CE603FD05AF2}" type="pres">
      <dgm:prSet presAssocID="{C079CE77-FB2C-44E1-9622-378C70293F20}" presName="textRect" presStyleLbl="revTx" presStyleIdx="3" presStyleCnt="5">
        <dgm:presLayoutVars>
          <dgm:chMax val="1"/>
          <dgm:chPref val="1"/>
        </dgm:presLayoutVars>
      </dgm:prSet>
      <dgm:spPr/>
    </dgm:pt>
    <dgm:pt modelId="{61E70968-A72F-4E69-8CD9-A83139EF5046}" type="pres">
      <dgm:prSet presAssocID="{9FCF396A-C842-4293-95B3-48FEA8EC8C2C}" presName="sibTrans" presStyleLbl="sibTrans2D1" presStyleIdx="0" presStyleCnt="0"/>
      <dgm:spPr/>
    </dgm:pt>
    <dgm:pt modelId="{AFFC35A2-6F50-47F9-AC5E-1637A142F415}" type="pres">
      <dgm:prSet presAssocID="{EDF21D31-5982-4B3F-97C3-AD751A8C1713}" presName="compNode" presStyleCnt="0"/>
      <dgm:spPr/>
    </dgm:pt>
    <dgm:pt modelId="{475A36B6-6527-4859-95DD-663BA1E53CA2}" type="pres">
      <dgm:prSet presAssocID="{EDF21D31-5982-4B3F-97C3-AD751A8C1713}" presName="iconBgRect" presStyleLbl="bgShp" presStyleIdx="4" presStyleCnt="5" custLinFactNeighborX="-868" custLinFactNeighborY="-6075"/>
      <dgm:spPr/>
    </dgm:pt>
    <dgm:pt modelId="{4CF79A67-462A-4928-BE88-146FBD63A37F}" type="pres">
      <dgm:prSet presAssocID="{EDF21D31-5982-4B3F-97C3-AD751A8C171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re"/>
        </a:ext>
      </dgm:extLst>
    </dgm:pt>
    <dgm:pt modelId="{24D838CE-A77F-479A-A75C-304411917792}" type="pres">
      <dgm:prSet presAssocID="{EDF21D31-5982-4B3F-97C3-AD751A8C1713}" presName="spaceRect" presStyleCnt="0"/>
      <dgm:spPr/>
    </dgm:pt>
    <dgm:pt modelId="{ADA01F80-7FCC-4491-AA02-299F935BB0C5}" type="pres">
      <dgm:prSet presAssocID="{EDF21D31-5982-4B3F-97C3-AD751A8C1713}" presName="textRect" presStyleLbl="revTx" presStyleIdx="4" presStyleCnt="5" custScaleX="111583" custScaleY="94746" custLinFactNeighborX="368" custLinFactNeighborY="-22562">
        <dgm:presLayoutVars>
          <dgm:chMax val="1"/>
          <dgm:chPref val="1"/>
        </dgm:presLayoutVars>
      </dgm:prSet>
      <dgm:spPr/>
    </dgm:pt>
  </dgm:ptLst>
  <dgm:cxnLst>
    <dgm:cxn modelId="{6207A500-EE3D-4DA4-AB0F-6C0BF4F285D4}" srcId="{9E504D2E-5E19-4E25-BC38-02E797F39684}" destId="{C079CE77-FB2C-44E1-9622-378C70293F20}" srcOrd="3" destOrd="0" parTransId="{AE5B275C-4545-4548-A89F-8598DE5DD312}" sibTransId="{9FCF396A-C842-4293-95B3-48FEA8EC8C2C}"/>
    <dgm:cxn modelId="{26D1BC09-ABAD-437A-850E-B53EA5D2DF71}" srcId="{9E504D2E-5E19-4E25-BC38-02E797F39684}" destId="{B961EF29-B39E-4783-BBB8-D992B15FF8B7}" srcOrd="0" destOrd="0" parTransId="{5323CB8D-50D4-4E78-B97E-438759E69CA2}" sibTransId="{CCB7368D-CCA5-4A41-AA5A-9A0A182AB520}"/>
    <dgm:cxn modelId="{6D4F4A10-403A-42D4-A39E-1B954DC66FCB}" srcId="{9E504D2E-5E19-4E25-BC38-02E797F39684}" destId="{2514FD09-DC4A-4D20-8E2A-12DDC6124E77}" srcOrd="1" destOrd="0" parTransId="{4341475C-70E9-4C0E-9B72-2D241D33A1F1}" sibTransId="{64167072-17FD-450F-A09D-B36EF9F2DB53}"/>
    <dgm:cxn modelId="{AEBC821E-7D8C-4756-A393-891652C04B39}" srcId="{9E504D2E-5E19-4E25-BC38-02E797F39684}" destId="{EDF21D31-5982-4B3F-97C3-AD751A8C1713}" srcOrd="4" destOrd="0" parTransId="{0F698E8D-6891-4737-9F4E-8218FCA57BCF}" sibTransId="{3E29F6E5-9E96-4C4D-BE7A-8DF3554D734E}"/>
    <dgm:cxn modelId="{BF80CA22-F699-4443-80C6-63C8E722C066}" type="presOf" srcId="{B7EA3FCF-73E1-4437-B30C-13455F421C9B}" destId="{B875F595-8A91-42F4-9735-275724A27472}" srcOrd="0" destOrd="0" presId="urn:microsoft.com/office/officeart/2018/2/layout/IconCircleList"/>
    <dgm:cxn modelId="{7F76052A-B35F-43C9-8B45-18E8AE65285F}" type="presOf" srcId="{9FCF396A-C842-4293-95B3-48FEA8EC8C2C}" destId="{61E70968-A72F-4E69-8CD9-A83139EF5046}" srcOrd="0" destOrd="0" presId="urn:microsoft.com/office/officeart/2018/2/layout/IconCircleList"/>
    <dgm:cxn modelId="{94D19E77-5E5A-40AB-8532-2454CC4CB444}" type="presOf" srcId="{2514FD09-DC4A-4D20-8E2A-12DDC6124E77}" destId="{E5C68C29-787F-4401-910D-7E14B4B54C70}" srcOrd="0" destOrd="0" presId="urn:microsoft.com/office/officeart/2018/2/layout/IconCircleList"/>
    <dgm:cxn modelId="{E90CDA7A-31E8-4E26-B788-E4227C4F6681}" type="presOf" srcId="{64167072-17FD-450F-A09D-B36EF9F2DB53}" destId="{FAE11D82-1BB8-48C5-A100-C30386027C5C}" srcOrd="0" destOrd="0" presId="urn:microsoft.com/office/officeart/2018/2/layout/IconCircleList"/>
    <dgm:cxn modelId="{29451D8E-F0E3-4655-A739-0FBFB434C4E1}" srcId="{9E504D2E-5E19-4E25-BC38-02E797F39684}" destId="{B7EA3FCF-73E1-4437-B30C-13455F421C9B}" srcOrd="2" destOrd="0" parTransId="{A63C3406-1BDC-44A4-B4DB-ABFE0F726691}" sibTransId="{6AC0D078-2F39-4E56-8928-FFB9DED4001C}"/>
    <dgm:cxn modelId="{6C515891-291A-4261-BF59-505BEA81D6B2}" type="presOf" srcId="{9E504D2E-5E19-4E25-BC38-02E797F39684}" destId="{5BC0E0FF-F429-43C7-832E-F5A62FCBF4D7}" srcOrd="0" destOrd="0" presId="urn:microsoft.com/office/officeart/2018/2/layout/IconCircleList"/>
    <dgm:cxn modelId="{48DF739B-88C6-46C8-8821-92642F89645C}" type="presOf" srcId="{6AC0D078-2F39-4E56-8928-FFB9DED4001C}" destId="{A707C166-2509-4B7B-A3D7-32CFFDB21383}" srcOrd="0" destOrd="0" presId="urn:microsoft.com/office/officeart/2018/2/layout/IconCircleList"/>
    <dgm:cxn modelId="{69FED1B4-0DCB-4416-8D07-DA45550A0E82}" type="presOf" srcId="{EDF21D31-5982-4B3F-97C3-AD751A8C1713}" destId="{ADA01F80-7FCC-4491-AA02-299F935BB0C5}" srcOrd="0" destOrd="0" presId="urn:microsoft.com/office/officeart/2018/2/layout/IconCircleList"/>
    <dgm:cxn modelId="{FDC122C2-25A4-4DF9-87BE-675D66A6BCC3}" type="presOf" srcId="{CCB7368D-CCA5-4A41-AA5A-9A0A182AB520}" destId="{BD984406-8154-4580-8F0E-A9DC878DF763}" srcOrd="0" destOrd="0" presId="urn:microsoft.com/office/officeart/2018/2/layout/IconCircleList"/>
    <dgm:cxn modelId="{E2E016F4-9853-4BBD-ACE7-1F7161B9CBB5}" type="presOf" srcId="{C079CE77-FB2C-44E1-9622-378C70293F20}" destId="{3B5FB4A7-6492-4CA4-8D3C-CE603FD05AF2}" srcOrd="0" destOrd="0" presId="urn:microsoft.com/office/officeart/2018/2/layout/IconCircleList"/>
    <dgm:cxn modelId="{BBD789FD-64B4-4D1E-BB54-4DF911636E1A}" type="presOf" srcId="{B961EF29-B39E-4783-BBB8-D992B15FF8B7}" destId="{0FBEA3DA-4220-449B-A4A1-41EA9415005C}" srcOrd="0" destOrd="0" presId="urn:microsoft.com/office/officeart/2018/2/layout/IconCircleList"/>
    <dgm:cxn modelId="{6434E4DC-82E1-4C3B-81A1-A15980AD4932}" type="presParOf" srcId="{5BC0E0FF-F429-43C7-832E-F5A62FCBF4D7}" destId="{46A29A3D-FE8E-4D8F-B650-2363DBCA2DD2}" srcOrd="0" destOrd="0" presId="urn:microsoft.com/office/officeart/2018/2/layout/IconCircleList"/>
    <dgm:cxn modelId="{26F73F03-2858-460A-BF72-811FBD161ACA}" type="presParOf" srcId="{46A29A3D-FE8E-4D8F-B650-2363DBCA2DD2}" destId="{0572AE14-1025-46EB-9D50-1B6E8B68124E}" srcOrd="0" destOrd="0" presId="urn:microsoft.com/office/officeart/2018/2/layout/IconCircleList"/>
    <dgm:cxn modelId="{9051CA90-5DD9-4B8E-83F4-5AE3EC8DBC6F}" type="presParOf" srcId="{0572AE14-1025-46EB-9D50-1B6E8B68124E}" destId="{A3815055-5653-478C-B41D-D578F728CF4A}" srcOrd="0" destOrd="0" presId="urn:microsoft.com/office/officeart/2018/2/layout/IconCircleList"/>
    <dgm:cxn modelId="{CA1004B6-48E1-4BF7-9350-B34A155309E0}" type="presParOf" srcId="{0572AE14-1025-46EB-9D50-1B6E8B68124E}" destId="{DB534EF6-67D6-4051-ABC1-F00A453A66B4}" srcOrd="1" destOrd="0" presId="urn:microsoft.com/office/officeart/2018/2/layout/IconCircleList"/>
    <dgm:cxn modelId="{86B26DC8-F1C1-4746-98AF-114D877D5846}" type="presParOf" srcId="{0572AE14-1025-46EB-9D50-1B6E8B68124E}" destId="{92906B34-2A74-49C3-A388-B705DC94C3EC}" srcOrd="2" destOrd="0" presId="urn:microsoft.com/office/officeart/2018/2/layout/IconCircleList"/>
    <dgm:cxn modelId="{237397DC-9A89-40D8-9706-13AE6D061B22}" type="presParOf" srcId="{0572AE14-1025-46EB-9D50-1B6E8B68124E}" destId="{0FBEA3DA-4220-449B-A4A1-41EA9415005C}" srcOrd="3" destOrd="0" presId="urn:microsoft.com/office/officeart/2018/2/layout/IconCircleList"/>
    <dgm:cxn modelId="{5F3AFDAA-B67A-4611-A62B-A62E49494C4F}" type="presParOf" srcId="{46A29A3D-FE8E-4D8F-B650-2363DBCA2DD2}" destId="{BD984406-8154-4580-8F0E-A9DC878DF763}" srcOrd="1" destOrd="0" presId="urn:microsoft.com/office/officeart/2018/2/layout/IconCircleList"/>
    <dgm:cxn modelId="{2FBAA7E0-ABF5-4903-825A-8509ACCD7375}" type="presParOf" srcId="{46A29A3D-FE8E-4D8F-B650-2363DBCA2DD2}" destId="{BFA4B3A3-6361-4B7C-B437-C4A704C09CBC}" srcOrd="2" destOrd="0" presId="urn:microsoft.com/office/officeart/2018/2/layout/IconCircleList"/>
    <dgm:cxn modelId="{CEDEFBAB-CFEE-4582-B059-9877EF62E795}" type="presParOf" srcId="{BFA4B3A3-6361-4B7C-B437-C4A704C09CBC}" destId="{4F1D2C0D-4BFA-4879-A4C8-C4DA37685EFF}" srcOrd="0" destOrd="0" presId="urn:microsoft.com/office/officeart/2018/2/layout/IconCircleList"/>
    <dgm:cxn modelId="{30327BAB-A8B6-4D26-BF9A-7DB88ABF51B0}" type="presParOf" srcId="{BFA4B3A3-6361-4B7C-B437-C4A704C09CBC}" destId="{35DC1341-EF63-4632-8E5B-735FDF7AE393}" srcOrd="1" destOrd="0" presId="urn:microsoft.com/office/officeart/2018/2/layout/IconCircleList"/>
    <dgm:cxn modelId="{8897CE12-DE18-4ECE-861A-BD3948F797AE}" type="presParOf" srcId="{BFA4B3A3-6361-4B7C-B437-C4A704C09CBC}" destId="{A803563D-09C2-4782-A50A-7EB2A40783B5}" srcOrd="2" destOrd="0" presId="urn:microsoft.com/office/officeart/2018/2/layout/IconCircleList"/>
    <dgm:cxn modelId="{38FFC75D-5103-4297-B257-C1EA67321792}" type="presParOf" srcId="{BFA4B3A3-6361-4B7C-B437-C4A704C09CBC}" destId="{E5C68C29-787F-4401-910D-7E14B4B54C70}" srcOrd="3" destOrd="0" presId="urn:microsoft.com/office/officeart/2018/2/layout/IconCircleList"/>
    <dgm:cxn modelId="{E8400EAE-0DFA-45FB-B39B-31B347189868}" type="presParOf" srcId="{46A29A3D-FE8E-4D8F-B650-2363DBCA2DD2}" destId="{FAE11D82-1BB8-48C5-A100-C30386027C5C}" srcOrd="3" destOrd="0" presId="urn:microsoft.com/office/officeart/2018/2/layout/IconCircleList"/>
    <dgm:cxn modelId="{B76B890A-9421-4209-B4D2-F9E3ECB9F611}" type="presParOf" srcId="{46A29A3D-FE8E-4D8F-B650-2363DBCA2DD2}" destId="{D15A3CC7-F13A-481B-8736-9A013B279B45}" srcOrd="4" destOrd="0" presId="urn:microsoft.com/office/officeart/2018/2/layout/IconCircleList"/>
    <dgm:cxn modelId="{0A8E1477-240F-4F1C-A842-3A48034701C9}" type="presParOf" srcId="{D15A3CC7-F13A-481B-8736-9A013B279B45}" destId="{D6428B51-7749-4DC0-93A1-6135902F9FAC}" srcOrd="0" destOrd="0" presId="urn:microsoft.com/office/officeart/2018/2/layout/IconCircleList"/>
    <dgm:cxn modelId="{709C451F-91AA-48E8-8512-1ABF81AA6305}" type="presParOf" srcId="{D15A3CC7-F13A-481B-8736-9A013B279B45}" destId="{11DECB71-8539-4DAC-9C6C-4A33E24DA41F}" srcOrd="1" destOrd="0" presId="urn:microsoft.com/office/officeart/2018/2/layout/IconCircleList"/>
    <dgm:cxn modelId="{AD5C5BD8-C36E-497C-8977-80B49C610C12}" type="presParOf" srcId="{D15A3CC7-F13A-481B-8736-9A013B279B45}" destId="{9AFEE980-CBDA-423F-9D8E-7741D5260B74}" srcOrd="2" destOrd="0" presId="urn:microsoft.com/office/officeart/2018/2/layout/IconCircleList"/>
    <dgm:cxn modelId="{C4D4CBF0-759E-4CBD-A74B-8DA721039884}" type="presParOf" srcId="{D15A3CC7-F13A-481B-8736-9A013B279B45}" destId="{B875F595-8A91-42F4-9735-275724A27472}" srcOrd="3" destOrd="0" presId="urn:microsoft.com/office/officeart/2018/2/layout/IconCircleList"/>
    <dgm:cxn modelId="{C995C4C3-34F3-445F-AF79-CEBE9D7521CA}" type="presParOf" srcId="{46A29A3D-FE8E-4D8F-B650-2363DBCA2DD2}" destId="{A707C166-2509-4B7B-A3D7-32CFFDB21383}" srcOrd="5" destOrd="0" presId="urn:microsoft.com/office/officeart/2018/2/layout/IconCircleList"/>
    <dgm:cxn modelId="{AAE861A8-70F7-4CB2-83B1-C7713B21D5F1}" type="presParOf" srcId="{46A29A3D-FE8E-4D8F-B650-2363DBCA2DD2}" destId="{1D417FCD-6F84-427A-A66A-68BE4987C6F8}" srcOrd="6" destOrd="0" presId="urn:microsoft.com/office/officeart/2018/2/layout/IconCircleList"/>
    <dgm:cxn modelId="{5BC601FC-F208-4C05-8A68-0E406202FA35}" type="presParOf" srcId="{1D417FCD-6F84-427A-A66A-68BE4987C6F8}" destId="{308E00C3-0FEE-4A77-BAC8-66AA222AD639}" srcOrd="0" destOrd="0" presId="urn:microsoft.com/office/officeart/2018/2/layout/IconCircleList"/>
    <dgm:cxn modelId="{96EEEA9E-6D3F-469D-86D4-ACB6AB592D0C}" type="presParOf" srcId="{1D417FCD-6F84-427A-A66A-68BE4987C6F8}" destId="{548191FA-2B4A-4EB1-A3ED-E6776C8F4B8D}" srcOrd="1" destOrd="0" presId="urn:microsoft.com/office/officeart/2018/2/layout/IconCircleList"/>
    <dgm:cxn modelId="{6E04DC98-810D-4E26-9942-339D7DD1AEFB}" type="presParOf" srcId="{1D417FCD-6F84-427A-A66A-68BE4987C6F8}" destId="{B1F7F241-E0A2-4581-AAC0-FE5F3D966BC4}" srcOrd="2" destOrd="0" presId="urn:microsoft.com/office/officeart/2018/2/layout/IconCircleList"/>
    <dgm:cxn modelId="{002B4534-1486-48AF-BE81-8F0FBABE7FAE}" type="presParOf" srcId="{1D417FCD-6F84-427A-A66A-68BE4987C6F8}" destId="{3B5FB4A7-6492-4CA4-8D3C-CE603FD05AF2}" srcOrd="3" destOrd="0" presId="urn:microsoft.com/office/officeart/2018/2/layout/IconCircleList"/>
    <dgm:cxn modelId="{C1CB2915-502F-40C7-B8F9-675CAD44890E}" type="presParOf" srcId="{46A29A3D-FE8E-4D8F-B650-2363DBCA2DD2}" destId="{61E70968-A72F-4E69-8CD9-A83139EF5046}" srcOrd="7" destOrd="0" presId="urn:microsoft.com/office/officeart/2018/2/layout/IconCircleList"/>
    <dgm:cxn modelId="{4C862443-0F3A-4517-A76A-D15DE3749892}" type="presParOf" srcId="{46A29A3D-FE8E-4D8F-B650-2363DBCA2DD2}" destId="{AFFC35A2-6F50-47F9-AC5E-1637A142F415}" srcOrd="8" destOrd="0" presId="urn:microsoft.com/office/officeart/2018/2/layout/IconCircleList"/>
    <dgm:cxn modelId="{CC77EF42-7FB6-4583-AC5A-ECD0BEA30ADC}" type="presParOf" srcId="{AFFC35A2-6F50-47F9-AC5E-1637A142F415}" destId="{475A36B6-6527-4859-95DD-663BA1E53CA2}" srcOrd="0" destOrd="0" presId="urn:microsoft.com/office/officeart/2018/2/layout/IconCircleList"/>
    <dgm:cxn modelId="{50E02407-88E1-41B8-89DC-52BC682FBD9A}" type="presParOf" srcId="{AFFC35A2-6F50-47F9-AC5E-1637A142F415}" destId="{4CF79A67-462A-4928-BE88-146FBD63A37F}" srcOrd="1" destOrd="0" presId="urn:microsoft.com/office/officeart/2018/2/layout/IconCircleList"/>
    <dgm:cxn modelId="{673BCABB-0C3E-4C7C-AC6A-86A08B4B0623}" type="presParOf" srcId="{AFFC35A2-6F50-47F9-AC5E-1637A142F415}" destId="{24D838CE-A77F-479A-A75C-304411917792}" srcOrd="2" destOrd="0" presId="urn:microsoft.com/office/officeart/2018/2/layout/IconCircleList"/>
    <dgm:cxn modelId="{B46B213E-3473-416E-940F-03CCAF5FDB88}" type="presParOf" srcId="{AFFC35A2-6F50-47F9-AC5E-1637A142F415}" destId="{ADA01F80-7FCC-4491-AA02-299F935BB0C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DDC721-6D91-41EE-8FD4-C89C584732D0}">
      <dsp:nvSpPr>
        <dsp:cNvPr id="0" name=""/>
        <dsp:cNvSpPr/>
      </dsp:nvSpPr>
      <dsp:spPr>
        <a:xfrm>
          <a:off x="0" y="659626"/>
          <a:ext cx="10353675" cy="121777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4E6A77-C953-4209-AB6E-51AD74C16C64}">
      <dsp:nvSpPr>
        <dsp:cNvPr id="0" name=""/>
        <dsp:cNvSpPr/>
      </dsp:nvSpPr>
      <dsp:spPr>
        <a:xfrm>
          <a:off x="368375" y="933624"/>
          <a:ext cx="669774" cy="66977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9B5D41-5DD7-49DF-9955-F15089809846}">
      <dsp:nvSpPr>
        <dsp:cNvPr id="0" name=""/>
        <dsp:cNvSpPr/>
      </dsp:nvSpPr>
      <dsp:spPr>
        <a:xfrm>
          <a:off x="1406525" y="659626"/>
          <a:ext cx="8947149" cy="12177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81" tIns="128881" rIns="128881" bIns="12888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To revolutionize snacking convenience by providing easy access to quality snacks and beverages, whenever and wherever they`re needed. </a:t>
          </a:r>
          <a:endParaRPr lang="en-US" sz="2200" kern="1200"/>
        </a:p>
      </dsp:txBody>
      <dsp:txXfrm>
        <a:off x="1406525" y="659626"/>
        <a:ext cx="8947149" cy="1217771"/>
      </dsp:txXfrm>
    </dsp:sp>
    <dsp:sp modelId="{A30539B2-145F-4C68-9F57-0911398398F6}">
      <dsp:nvSpPr>
        <dsp:cNvPr id="0" name=""/>
        <dsp:cNvSpPr/>
      </dsp:nvSpPr>
      <dsp:spPr>
        <a:xfrm>
          <a:off x="0" y="2181839"/>
          <a:ext cx="10353675" cy="121777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E5C1EE-EC76-40CE-B42C-A358C728C231}">
      <dsp:nvSpPr>
        <dsp:cNvPr id="0" name=""/>
        <dsp:cNvSpPr/>
      </dsp:nvSpPr>
      <dsp:spPr>
        <a:xfrm>
          <a:off x="368375" y="2455838"/>
          <a:ext cx="669774" cy="66977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CD08B4-A786-4838-9CE7-C5F72D14C9EB}">
      <dsp:nvSpPr>
        <dsp:cNvPr id="0" name=""/>
        <dsp:cNvSpPr/>
      </dsp:nvSpPr>
      <dsp:spPr>
        <a:xfrm>
          <a:off x="1406525" y="2181839"/>
          <a:ext cx="8947149" cy="12177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81" tIns="128881" rIns="128881" bIns="12888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Kotler and Keller (2022) stress that a clear mission statement and strong value proposition are vital for building a compelling brand identity. </a:t>
          </a:r>
          <a:endParaRPr lang="en-US" sz="2200" kern="1200"/>
        </a:p>
      </dsp:txBody>
      <dsp:txXfrm>
        <a:off x="1406525" y="2181839"/>
        <a:ext cx="8947149" cy="12177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121FE2-910B-41A6-B1DD-E53DF51E14EC}">
      <dsp:nvSpPr>
        <dsp:cNvPr id="0" name=""/>
        <dsp:cNvSpPr/>
      </dsp:nvSpPr>
      <dsp:spPr>
        <a:xfrm>
          <a:off x="120027" y="260876"/>
          <a:ext cx="1344606" cy="134460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51B357-8B0D-40BE-A60A-E9AD4160E03C}">
      <dsp:nvSpPr>
        <dsp:cNvPr id="0" name=""/>
        <dsp:cNvSpPr/>
      </dsp:nvSpPr>
      <dsp:spPr>
        <a:xfrm>
          <a:off x="402395" y="543243"/>
          <a:ext cx="779871" cy="7798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2EABC3-2236-40DD-89B6-1672F40A0098}">
      <dsp:nvSpPr>
        <dsp:cNvPr id="0" name=""/>
        <dsp:cNvSpPr/>
      </dsp:nvSpPr>
      <dsp:spPr>
        <a:xfrm>
          <a:off x="1759721" y="22793"/>
          <a:ext cx="3155515" cy="18207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Touchless &amp; Cashless: Secure mobile and contactless payments. Deloitte (2024) identifies contactless payments and automation as two of the leading trends driving the evolution of the retail and vending sectors.</a:t>
          </a:r>
          <a:endParaRPr lang="en-US" sz="1500" kern="1200" dirty="0"/>
        </a:p>
      </dsp:txBody>
      <dsp:txXfrm>
        <a:off x="1759721" y="22793"/>
        <a:ext cx="3155515" cy="1820772"/>
      </dsp:txXfrm>
    </dsp:sp>
    <dsp:sp modelId="{5671724D-7F3E-45F5-A282-DD3E452863D3}">
      <dsp:nvSpPr>
        <dsp:cNvPr id="0" name=""/>
        <dsp:cNvSpPr/>
      </dsp:nvSpPr>
      <dsp:spPr>
        <a:xfrm>
          <a:off x="5467486" y="260876"/>
          <a:ext cx="1344606" cy="134460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A3F23C-DEE6-4EB3-90CF-6E3846A737EC}">
      <dsp:nvSpPr>
        <dsp:cNvPr id="0" name=""/>
        <dsp:cNvSpPr/>
      </dsp:nvSpPr>
      <dsp:spPr>
        <a:xfrm>
          <a:off x="5749853" y="543243"/>
          <a:ext cx="779871" cy="7798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C43557-CF75-4DF6-9E09-2231F063962E}">
      <dsp:nvSpPr>
        <dsp:cNvPr id="0" name=""/>
        <dsp:cNvSpPr/>
      </dsp:nvSpPr>
      <dsp:spPr>
        <a:xfrm>
          <a:off x="6874971" y="242078"/>
          <a:ext cx="3619932" cy="13822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Health focused range: Responding to rising customer wellness trends.</a:t>
          </a:r>
          <a:endParaRPr lang="en-US" sz="1500" kern="1200" dirty="0"/>
        </a:p>
      </dsp:txBody>
      <dsp:txXfrm>
        <a:off x="6874971" y="242078"/>
        <a:ext cx="3619932" cy="1382201"/>
      </dsp:txXfrm>
    </dsp:sp>
    <dsp:sp modelId="{D3B1B7E0-0E95-4834-AF58-1364986A4559}">
      <dsp:nvSpPr>
        <dsp:cNvPr id="0" name=""/>
        <dsp:cNvSpPr/>
      </dsp:nvSpPr>
      <dsp:spPr>
        <a:xfrm>
          <a:off x="120027" y="2962983"/>
          <a:ext cx="1344606" cy="134460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DDD368-1CDE-4665-926F-6AF342E00D4A}">
      <dsp:nvSpPr>
        <dsp:cNvPr id="0" name=""/>
        <dsp:cNvSpPr/>
      </dsp:nvSpPr>
      <dsp:spPr>
        <a:xfrm>
          <a:off x="402395" y="3245350"/>
          <a:ext cx="779871" cy="7798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DCF47B-839F-4CA0-9CD7-EF13AA5E2781}">
      <dsp:nvSpPr>
        <dsp:cNvPr id="0" name=""/>
        <dsp:cNvSpPr/>
      </dsp:nvSpPr>
      <dsp:spPr>
        <a:xfrm>
          <a:off x="1752764" y="2962983"/>
          <a:ext cx="3169429" cy="1344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Location Specific Stock </a:t>
          </a:r>
          <a:endParaRPr lang="en-US" sz="1500" kern="1200" dirty="0"/>
        </a:p>
      </dsp:txBody>
      <dsp:txXfrm>
        <a:off x="1752764" y="2962983"/>
        <a:ext cx="3169429" cy="1344606"/>
      </dsp:txXfrm>
    </dsp:sp>
    <dsp:sp modelId="{69CABD64-8BD7-408C-9B60-DEE314F869AD}">
      <dsp:nvSpPr>
        <dsp:cNvPr id="0" name=""/>
        <dsp:cNvSpPr/>
      </dsp:nvSpPr>
      <dsp:spPr>
        <a:xfrm>
          <a:off x="5474443" y="2962983"/>
          <a:ext cx="1344606" cy="134460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83521C-449A-463D-895B-75B2B165B194}">
      <dsp:nvSpPr>
        <dsp:cNvPr id="0" name=""/>
        <dsp:cNvSpPr/>
      </dsp:nvSpPr>
      <dsp:spPr>
        <a:xfrm>
          <a:off x="5756810" y="3245350"/>
          <a:ext cx="779871" cy="7798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AC8796-4D27-4E43-992B-57F276B4DD4E}">
      <dsp:nvSpPr>
        <dsp:cNvPr id="0" name=""/>
        <dsp:cNvSpPr/>
      </dsp:nvSpPr>
      <dsp:spPr>
        <a:xfrm>
          <a:off x="7019909" y="2635417"/>
          <a:ext cx="3343970" cy="19997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Sustainable Machines: Energy efficient &amp; eco friendly packaging. DEFRA (2023) emphasises the importance of sustainable business practices, including energy-efficient vending machines and recyclable product packaging.</a:t>
          </a:r>
          <a:endParaRPr lang="en-US" sz="1500" kern="1200" dirty="0"/>
        </a:p>
      </dsp:txBody>
      <dsp:txXfrm>
        <a:off x="7019909" y="2635417"/>
        <a:ext cx="3343970" cy="19997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404098-46D9-4F53-9875-5978DFD8406C}">
      <dsp:nvSpPr>
        <dsp:cNvPr id="0" name=""/>
        <dsp:cNvSpPr/>
      </dsp:nvSpPr>
      <dsp:spPr>
        <a:xfrm>
          <a:off x="397837" y="869184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2A6D37-BC70-4ED6-8029-A94369A52AD9}">
      <dsp:nvSpPr>
        <dsp:cNvPr id="0" name=""/>
        <dsp:cNvSpPr/>
      </dsp:nvSpPr>
      <dsp:spPr>
        <a:xfrm>
          <a:off x="631837" y="1103184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8D0004-BA00-40B1-A9C2-26BE1F59F083}">
      <dsp:nvSpPr>
        <dsp:cNvPr id="0" name=""/>
        <dsp:cNvSpPr/>
      </dsp:nvSpPr>
      <dsp:spPr>
        <a:xfrm>
          <a:off x="46837" y="230918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Corporate offices</a:t>
          </a:r>
          <a:endParaRPr lang="en-US" sz="1800" kern="1200" dirty="0"/>
        </a:p>
      </dsp:txBody>
      <dsp:txXfrm>
        <a:off x="46837" y="2309184"/>
        <a:ext cx="1800000" cy="720000"/>
      </dsp:txXfrm>
    </dsp:sp>
    <dsp:sp modelId="{1962DD9C-AB4E-4BB0-B537-E8362648E4C2}">
      <dsp:nvSpPr>
        <dsp:cNvPr id="0" name=""/>
        <dsp:cNvSpPr/>
      </dsp:nvSpPr>
      <dsp:spPr>
        <a:xfrm>
          <a:off x="2512837" y="869184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B2E297-54AE-4DD7-B1C0-AC02BD0E5A52}">
      <dsp:nvSpPr>
        <dsp:cNvPr id="0" name=""/>
        <dsp:cNvSpPr/>
      </dsp:nvSpPr>
      <dsp:spPr>
        <a:xfrm>
          <a:off x="2746837" y="1103184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C7441A-0174-40A8-8B2B-28375ACFAE83}">
      <dsp:nvSpPr>
        <dsp:cNvPr id="0" name=""/>
        <dsp:cNvSpPr/>
      </dsp:nvSpPr>
      <dsp:spPr>
        <a:xfrm>
          <a:off x="2161837" y="230918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Hospitals &amp; clinics</a:t>
          </a:r>
          <a:endParaRPr lang="en-US" sz="1800" kern="1200" dirty="0"/>
        </a:p>
      </dsp:txBody>
      <dsp:txXfrm>
        <a:off x="2161837" y="2309184"/>
        <a:ext cx="1800000" cy="720000"/>
      </dsp:txXfrm>
    </dsp:sp>
    <dsp:sp modelId="{81D70ADF-D67E-4000-BCDB-346D5964862D}">
      <dsp:nvSpPr>
        <dsp:cNvPr id="0" name=""/>
        <dsp:cNvSpPr/>
      </dsp:nvSpPr>
      <dsp:spPr>
        <a:xfrm>
          <a:off x="4627837" y="869184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FC84B7-D002-43A5-8D07-3122DAE01215}">
      <dsp:nvSpPr>
        <dsp:cNvPr id="0" name=""/>
        <dsp:cNvSpPr/>
      </dsp:nvSpPr>
      <dsp:spPr>
        <a:xfrm>
          <a:off x="4861837" y="1103184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65CA2E-9D7B-49A9-AF8C-0476546C693D}">
      <dsp:nvSpPr>
        <dsp:cNvPr id="0" name=""/>
        <dsp:cNvSpPr/>
      </dsp:nvSpPr>
      <dsp:spPr>
        <a:xfrm>
          <a:off x="4276837" y="230918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Transport hubs</a:t>
          </a:r>
          <a:endParaRPr lang="en-US" sz="1800" kern="1200" dirty="0"/>
        </a:p>
      </dsp:txBody>
      <dsp:txXfrm>
        <a:off x="4276837" y="2309184"/>
        <a:ext cx="1800000" cy="720000"/>
      </dsp:txXfrm>
    </dsp:sp>
    <dsp:sp modelId="{405423B4-DE76-4E91-87A0-4A137511D130}">
      <dsp:nvSpPr>
        <dsp:cNvPr id="0" name=""/>
        <dsp:cNvSpPr/>
      </dsp:nvSpPr>
      <dsp:spPr>
        <a:xfrm>
          <a:off x="6742837" y="869184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7B5ECB-E9AE-4D76-BBFE-55E186926769}">
      <dsp:nvSpPr>
        <dsp:cNvPr id="0" name=""/>
        <dsp:cNvSpPr/>
      </dsp:nvSpPr>
      <dsp:spPr>
        <a:xfrm>
          <a:off x="6976837" y="1103184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94EA08-9802-40A3-BEA3-6209FE4AE59D}">
      <dsp:nvSpPr>
        <dsp:cNvPr id="0" name=""/>
        <dsp:cNvSpPr/>
      </dsp:nvSpPr>
      <dsp:spPr>
        <a:xfrm>
          <a:off x="6391837" y="230918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Gyms &amp; Leisure centres</a:t>
          </a:r>
          <a:endParaRPr lang="en-US" sz="1800" kern="1200" dirty="0"/>
        </a:p>
      </dsp:txBody>
      <dsp:txXfrm>
        <a:off x="6391837" y="2309184"/>
        <a:ext cx="1800000" cy="720000"/>
      </dsp:txXfrm>
    </dsp:sp>
    <dsp:sp modelId="{D6B7A382-FF1D-4F0E-B22B-BA15F6415387}">
      <dsp:nvSpPr>
        <dsp:cNvPr id="0" name=""/>
        <dsp:cNvSpPr/>
      </dsp:nvSpPr>
      <dsp:spPr>
        <a:xfrm>
          <a:off x="8857837" y="869184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02D785-191B-4B86-BC0D-0D6F1C60AE9A}">
      <dsp:nvSpPr>
        <dsp:cNvPr id="0" name=""/>
        <dsp:cNvSpPr/>
      </dsp:nvSpPr>
      <dsp:spPr>
        <a:xfrm>
          <a:off x="9091837" y="1103184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AFF0CF-807C-4F8B-B7CA-3EF74DC03E61}">
      <dsp:nvSpPr>
        <dsp:cNvPr id="0" name=""/>
        <dsp:cNvSpPr/>
      </dsp:nvSpPr>
      <dsp:spPr>
        <a:xfrm>
          <a:off x="8506837" y="230918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Student housing &amp; campuses</a:t>
          </a:r>
          <a:endParaRPr lang="en-US" sz="1800" kern="1200" dirty="0"/>
        </a:p>
      </dsp:txBody>
      <dsp:txXfrm>
        <a:off x="8506837" y="2309184"/>
        <a:ext cx="180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815055-5653-478C-B41D-D578F728CF4A}">
      <dsp:nvSpPr>
        <dsp:cNvPr id="0" name=""/>
        <dsp:cNvSpPr/>
      </dsp:nvSpPr>
      <dsp:spPr>
        <a:xfrm>
          <a:off x="982608" y="22218"/>
          <a:ext cx="1254462" cy="12544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534EF6-67D6-4051-ABC1-F00A453A66B4}">
      <dsp:nvSpPr>
        <dsp:cNvPr id="0" name=""/>
        <dsp:cNvSpPr/>
      </dsp:nvSpPr>
      <dsp:spPr>
        <a:xfrm>
          <a:off x="1246045" y="285655"/>
          <a:ext cx="727587" cy="727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BEA3DA-4220-449B-A4A1-41EA9415005C}">
      <dsp:nvSpPr>
        <dsp:cNvPr id="0" name=""/>
        <dsp:cNvSpPr/>
      </dsp:nvSpPr>
      <dsp:spPr>
        <a:xfrm>
          <a:off x="2505884" y="22218"/>
          <a:ext cx="2956946" cy="1254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Founder-led daily operations initially. </a:t>
          </a:r>
          <a:endParaRPr lang="en-US" sz="2000" kern="1200" dirty="0"/>
        </a:p>
      </dsp:txBody>
      <dsp:txXfrm>
        <a:off x="2505884" y="22218"/>
        <a:ext cx="2956946" cy="1254462"/>
      </dsp:txXfrm>
    </dsp:sp>
    <dsp:sp modelId="{4F1D2C0D-4BFA-4879-A4C8-C4DA37685EFF}">
      <dsp:nvSpPr>
        <dsp:cNvPr id="0" name=""/>
        <dsp:cNvSpPr/>
      </dsp:nvSpPr>
      <dsp:spPr>
        <a:xfrm>
          <a:off x="5978055" y="22218"/>
          <a:ext cx="1254462" cy="12544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DC1341-EF63-4632-8E5B-735FDF7AE393}">
      <dsp:nvSpPr>
        <dsp:cNvPr id="0" name=""/>
        <dsp:cNvSpPr/>
      </dsp:nvSpPr>
      <dsp:spPr>
        <a:xfrm>
          <a:off x="6241492" y="285655"/>
          <a:ext cx="727587" cy="727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C68C29-787F-4401-910D-7E14B4B54C70}">
      <dsp:nvSpPr>
        <dsp:cNvPr id="0" name=""/>
        <dsp:cNvSpPr/>
      </dsp:nvSpPr>
      <dsp:spPr>
        <a:xfrm>
          <a:off x="7501331" y="22218"/>
          <a:ext cx="2956946" cy="1254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Part-time staff hired as machine network expands</a:t>
          </a:r>
          <a:r>
            <a:rPr lang="en-GB" sz="1300" kern="1200" dirty="0"/>
            <a:t>. </a:t>
          </a:r>
          <a:endParaRPr lang="en-US" sz="1300" kern="1200" dirty="0"/>
        </a:p>
      </dsp:txBody>
      <dsp:txXfrm>
        <a:off x="7501331" y="22218"/>
        <a:ext cx="2956946" cy="1254462"/>
      </dsp:txXfrm>
    </dsp:sp>
    <dsp:sp modelId="{D6428B51-7749-4DC0-93A1-6135902F9FAC}">
      <dsp:nvSpPr>
        <dsp:cNvPr id="0" name=""/>
        <dsp:cNvSpPr/>
      </dsp:nvSpPr>
      <dsp:spPr>
        <a:xfrm>
          <a:off x="982608" y="2257482"/>
          <a:ext cx="1254462" cy="12544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DECB71-8539-4DAC-9C6C-4A33E24DA41F}">
      <dsp:nvSpPr>
        <dsp:cNvPr id="0" name=""/>
        <dsp:cNvSpPr/>
      </dsp:nvSpPr>
      <dsp:spPr>
        <a:xfrm>
          <a:off x="1246045" y="2520920"/>
          <a:ext cx="727587" cy="727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75F595-8A91-42F4-9735-275724A27472}">
      <dsp:nvSpPr>
        <dsp:cNvPr id="0" name=""/>
        <dsp:cNvSpPr/>
      </dsp:nvSpPr>
      <dsp:spPr>
        <a:xfrm>
          <a:off x="2505884" y="2257482"/>
          <a:ext cx="2956946" cy="1254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Outsourced machine maintenance. </a:t>
          </a:r>
          <a:endParaRPr lang="en-US" sz="2000" kern="1200" dirty="0"/>
        </a:p>
      </dsp:txBody>
      <dsp:txXfrm>
        <a:off x="2505884" y="2257482"/>
        <a:ext cx="2956946" cy="1254462"/>
      </dsp:txXfrm>
    </dsp:sp>
    <dsp:sp modelId="{308E00C3-0FEE-4A77-BAC8-66AA222AD639}">
      <dsp:nvSpPr>
        <dsp:cNvPr id="0" name=""/>
        <dsp:cNvSpPr/>
      </dsp:nvSpPr>
      <dsp:spPr>
        <a:xfrm>
          <a:off x="5978055" y="2257482"/>
          <a:ext cx="1254462" cy="125446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8191FA-2B4A-4EB1-A3ED-E6776C8F4B8D}">
      <dsp:nvSpPr>
        <dsp:cNvPr id="0" name=""/>
        <dsp:cNvSpPr/>
      </dsp:nvSpPr>
      <dsp:spPr>
        <a:xfrm>
          <a:off x="6241492" y="2520920"/>
          <a:ext cx="727587" cy="7275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5FB4A7-6492-4CA4-8D3C-CE603FD05AF2}">
      <dsp:nvSpPr>
        <dsp:cNvPr id="0" name=""/>
        <dsp:cNvSpPr/>
      </dsp:nvSpPr>
      <dsp:spPr>
        <a:xfrm>
          <a:off x="7501331" y="2257482"/>
          <a:ext cx="2956946" cy="1254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Future staff incentives (profit-sharing &amp; bonuses).</a:t>
          </a:r>
          <a:endParaRPr lang="en-US" sz="2000" kern="1200" dirty="0"/>
        </a:p>
      </dsp:txBody>
      <dsp:txXfrm>
        <a:off x="7501331" y="2257482"/>
        <a:ext cx="2956946" cy="1254462"/>
      </dsp:txXfrm>
    </dsp:sp>
    <dsp:sp modelId="{475A36B6-6527-4859-95DD-663BA1E53CA2}">
      <dsp:nvSpPr>
        <dsp:cNvPr id="0" name=""/>
        <dsp:cNvSpPr/>
      </dsp:nvSpPr>
      <dsp:spPr>
        <a:xfrm>
          <a:off x="971720" y="4416539"/>
          <a:ext cx="1254462" cy="125446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F79A67-462A-4928-BE88-146FBD63A37F}">
      <dsp:nvSpPr>
        <dsp:cNvPr id="0" name=""/>
        <dsp:cNvSpPr/>
      </dsp:nvSpPr>
      <dsp:spPr>
        <a:xfrm>
          <a:off x="1246045" y="4756184"/>
          <a:ext cx="727587" cy="72758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A01F80-7FCC-4491-AA02-299F935BB0C5}">
      <dsp:nvSpPr>
        <dsp:cNvPr id="0" name=""/>
        <dsp:cNvSpPr/>
      </dsp:nvSpPr>
      <dsp:spPr>
        <a:xfrm>
          <a:off x="2345514" y="4242670"/>
          <a:ext cx="3299449" cy="11885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 CIPD (2023) highlights the importance of flexible staffing strategies, particularly for small and growing businesses such as vending operations. </a:t>
          </a:r>
          <a:endParaRPr lang="en-US" sz="2000" kern="1200" dirty="0"/>
        </a:p>
      </dsp:txBody>
      <dsp:txXfrm>
        <a:off x="2345514" y="4242670"/>
        <a:ext cx="3299449" cy="11885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01A09-B4F3-41A8-9F7B-C06077E46A89}" type="datetimeFigureOut">
              <a:rPr lang="en-GB" smtClean="0"/>
              <a:t>07/07/2025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F1784-0A2A-465F-A02A-1D17819A7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73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01A09-B4F3-41A8-9F7B-C06077E46A89}" type="datetimeFigureOut">
              <a:rPr lang="en-GB" smtClean="0"/>
              <a:t>07/07/2025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F1784-0A2A-465F-A02A-1D17819A7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821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01A09-B4F3-41A8-9F7B-C06077E46A89}" type="datetimeFigureOut">
              <a:rPr lang="en-GB" smtClean="0"/>
              <a:t>07/07/2025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F1784-0A2A-465F-A02A-1D17819A7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085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01A09-B4F3-41A8-9F7B-C06077E46A89}" type="datetimeFigureOut">
              <a:rPr lang="en-GB" smtClean="0"/>
              <a:t>07/07/2025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F1784-0A2A-465F-A02A-1D17819A7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9215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01A09-B4F3-41A8-9F7B-C06077E46A89}" type="datetimeFigureOut">
              <a:rPr lang="en-GB" smtClean="0"/>
              <a:t>07/07/2025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F1784-0A2A-465F-A02A-1D17819A7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721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01A09-B4F3-41A8-9F7B-C06077E46A89}" type="datetimeFigureOut">
              <a:rPr lang="en-GB" smtClean="0"/>
              <a:t>07/07/2025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F1784-0A2A-465F-A02A-1D17819A7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882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01A09-B4F3-41A8-9F7B-C06077E46A89}" type="datetimeFigureOut">
              <a:rPr lang="en-GB" smtClean="0"/>
              <a:t>07/07/2025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F1784-0A2A-465F-A02A-1D17819A7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6353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01A09-B4F3-41A8-9F7B-C06077E46A89}" type="datetimeFigureOut">
              <a:rPr lang="en-GB" smtClean="0"/>
              <a:t>07/07/2025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F1784-0A2A-465F-A02A-1D17819A7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24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01A09-B4F3-41A8-9F7B-C06077E46A89}" type="datetimeFigureOut">
              <a:rPr lang="en-GB" smtClean="0"/>
              <a:t>07/07/2025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F1784-0A2A-465F-A02A-1D17819A7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754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01A09-B4F3-41A8-9F7B-C06077E46A89}" type="datetimeFigureOut">
              <a:rPr lang="en-GB" smtClean="0"/>
              <a:t>07/07/2025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F1784-0A2A-465F-A02A-1D17819A7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59798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01A09-B4F3-41A8-9F7B-C06077E46A89}" type="datetimeFigureOut">
              <a:rPr lang="en-GB" smtClean="0"/>
              <a:t>07/07/2025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F1784-0A2A-465F-A02A-1D17819A7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1353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01A09-B4F3-41A8-9F7B-C06077E46A89}" type="datetimeFigureOut">
              <a:rPr lang="en-GB" smtClean="0"/>
              <a:t>07/07/2025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F1784-0A2A-465F-A02A-1D17819A711D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19543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01A09-B4F3-41A8-9F7B-C06077E46A89}" type="datetimeFigureOut">
              <a:rPr lang="en-GB" smtClean="0"/>
              <a:t>07/07/2025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F1784-0A2A-465F-A02A-1D17819A7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5516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01A09-B4F3-41A8-9F7B-C06077E46A89}" type="datetimeFigureOut">
              <a:rPr lang="en-GB" smtClean="0"/>
              <a:t>07/07/2025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F1784-0A2A-465F-A02A-1D17819A7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8996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01A09-B4F3-41A8-9F7B-C06077E46A89}" type="datetimeFigureOut">
              <a:rPr lang="en-GB" smtClean="0"/>
              <a:t>07/07/2025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F1784-0A2A-465F-A02A-1D17819A7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8920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01A09-B4F3-41A8-9F7B-C06077E46A89}" type="datetimeFigureOut">
              <a:rPr lang="en-GB" smtClean="0"/>
              <a:t>07/07/2025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F1784-0A2A-465F-A02A-1D17819A7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3183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01A09-B4F3-41A8-9F7B-C06077E46A89}" type="datetimeFigureOut">
              <a:rPr lang="en-GB" smtClean="0"/>
              <a:t>07/07/2025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F1784-0A2A-465F-A02A-1D17819A7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8215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27001A09-B4F3-41A8-9F7B-C06077E46A89}" type="datetimeFigureOut">
              <a:rPr lang="en-GB" smtClean="0"/>
              <a:t>07/07/2025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AA6F1784-0A2A-465F-A02A-1D17819A7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55683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organisations/companies-house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ood.go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C46E25-D33A-E0E2-B70B-44D3279F63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1114" y="348343"/>
            <a:ext cx="10755086" cy="1251857"/>
          </a:xfrm>
        </p:spPr>
        <p:txBody>
          <a:bodyPr/>
          <a:lstStyle/>
          <a:p>
            <a:r>
              <a:rPr lang="en-GB"/>
              <a:t>Snack Shack Vending Machine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9D6CBE-B93F-D17F-C10B-4E7A223867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37656" y="2917371"/>
            <a:ext cx="8654143" cy="359228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Pitching for £50,000 Investment </a:t>
            </a:r>
          </a:p>
          <a:p>
            <a:r>
              <a:rPr lang="en-GB" dirty="0"/>
              <a:t>Convenient Snacking. Anytime. Anywhere.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According to Barrow, Barrow and Brown (2021), a detailed business plan with clear objectives is essential for securing investment and driving business growth.</a:t>
            </a:r>
          </a:p>
        </p:txBody>
      </p:sp>
    </p:spTree>
    <p:extLst>
      <p:ext uri="{BB962C8B-B14F-4D97-AF65-F5344CB8AC3E}">
        <p14:creationId xmlns:p14="http://schemas.microsoft.com/office/powerpoint/2010/main" val="38380679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A6C2C86-63BF-47D5-AA3F-905111A23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BA28CF-02F2-F4A1-751B-8E477788E6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1004" y="1115568"/>
            <a:ext cx="4114794" cy="46268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dirty="0"/>
              <a:t>Business Overview &amp; Product Description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25A0768-3044-4AA9-A889-D2CAA68C5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605" y="2057400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376EC004-BF34-E53B-0891-B751FF071F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13413" y="272143"/>
            <a:ext cx="6537337" cy="61721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1800" dirty="0">
                <a:solidFill>
                  <a:schemeClr val="tx2"/>
                </a:solidFill>
              </a:rPr>
              <a:t>Snack Shack offers innovative vending machine supplying snacks and drinks for busy consumers.</a:t>
            </a:r>
          </a:p>
          <a:p>
            <a:pPr algn="l">
              <a:lnSpc>
                <a:spcPct val="90000"/>
              </a:lnSpc>
            </a:pPr>
            <a:r>
              <a:rPr lang="en-US" sz="1800" dirty="0">
                <a:solidFill>
                  <a:schemeClr val="tx2"/>
                </a:solidFill>
              </a:rPr>
              <a:t>The British Vending &amp; Coffee Services Association (2023) reports that the UK vending market is growing steadily, with increased demand for healthier and cashless options.</a:t>
            </a:r>
          </a:p>
          <a:p>
            <a:pPr algn="l">
              <a:lnSpc>
                <a:spcPct val="90000"/>
              </a:lnSpc>
            </a:pPr>
            <a:r>
              <a:rPr lang="en-US" sz="1800" dirty="0">
                <a:solidFill>
                  <a:schemeClr val="tx2"/>
                </a:solidFill>
              </a:rPr>
              <a:t>Products:</a:t>
            </a:r>
          </a:p>
          <a:p>
            <a:pPr marL="342900" indent="-342900" algn="l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1800" dirty="0">
                <a:solidFill>
                  <a:schemeClr val="tx2"/>
                </a:solidFill>
              </a:rPr>
              <a:t>Healthy snacks, energy bars.</a:t>
            </a:r>
          </a:p>
          <a:p>
            <a:pPr marL="342900" indent="-342900" algn="l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1800" dirty="0">
                <a:solidFill>
                  <a:schemeClr val="tx2"/>
                </a:solidFill>
              </a:rPr>
              <a:t>Bottled water, protein shakes, soft drinks and juices. </a:t>
            </a:r>
          </a:p>
          <a:p>
            <a:pPr algn="l">
              <a:lnSpc>
                <a:spcPct val="90000"/>
              </a:lnSpc>
            </a:pPr>
            <a:r>
              <a:rPr lang="en-US" sz="1800" dirty="0">
                <a:solidFill>
                  <a:schemeClr val="tx2"/>
                </a:solidFill>
              </a:rPr>
              <a:t>Mintel (2024) reports that health-conscious snacking is a dominant consumer trend, particularly among younger demographics seeking convenience and wellness. </a:t>
            </a:r>
          </a:p>
          <a:p>
            <a:pPr algn="l">
              <a:lnSpc>
                <a:spcPct val="90000"/>
              </a:lnSpc>
            </a:pPr>
            <a:endParaRPr lang="en-US" sz="1800" dirty="0">
              <a:solidFill>
                <a:schemeClr val="tx2"/>
              </a:solidFill>
            </a:endParaRPr>
          </a:p>
          <a:p>
            <a:pPr algn="l">
              <a:lnSpc>
                <a:spcPct val="90000"/>
              </a:lnSpc>
            </a:pPr>
            <a:r>
              <a:rPr lang="en-US" sz="1800" dirty="0">
                <a:solidFill>
                  <a:schemeClr val="tx2"/>
                </a:solidFill>
              </a:rPr>
              <a:t>Tech-powered vending machines with cashless &amp; contactless payments. </a:t>
            </a:r>
          </a:p>
        </p:txBody>
      </p:sp>
    </p:spTree>
    <p:extLst>
      <p:ext uri="{BB962C8B-B14F-4D97-AF65-F5344CB8AC3E}">
        <p14:creationId xmlns:p14="http://schemas.microsoft.com/office/powerpoint/2010/main" val="39857545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779E2-1506-862E-97C8-40E9AA3685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r>
              <a:rPr lang="en-GB"/>
              <a:t>Mission Statement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43D660DB-8449-8CCE-6640-A281B1B666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9610138"/>
              </p:ext>
            </p:extLst>
          </p:nvPr>
        </p:nvGraphicFramePr>
        <p:xfrm>
          <a:off x="914400" y="1731963"/>
          <a:ext cx="10353675" cy="40592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89547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A6C2C86-63BF-47D5-AA3F-905111A23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6F3B1E-A21D-F39E-CAF4-D37F64E092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115568"/>
            <a:ext cx="3487616" cy="4626864"/>
          </a:xfrm>
        </p:spPr>
        <p:txBody>
          <a:bodyPr>
            <a:normAutofit/>
          </a:bodyPr>
          <a:lstStyle/>
          <a:p>
            <a:pPr algn="l"/>
            <a:r>
              <a:rPr lang="en-GB" sz="3600"/>
              <a:t>Business Aims &amp; Objectives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425A0768-3044-4AA9-A889-D2CAA68C5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605" y="2057400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F682C0-51C5-E317-408B-73AE5BDF9A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398" y="1115568"/>
            <a:ext cx="6245352" cy="4626864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900"/>
              <a:t>Aims:</a:t>
            </a:r>
          </a:p>
          <a:p>
            <a:pPr>
              <a:lnSpc>
                <a:spcPct val="90000"/>
              </a:lnSpc>
            </a:pPr>
            <a:r>
              <a:rPr lang="en-GB" sz="1900"/>
              <a:t>Expand vending machine footprint in high traffic areas.</a:t>
            </a:r>
          </a:p>
          <a:p>
            <a:pPr>
              <a:lnSpc>
                <a:spcPct val="90000"/>
              </a:lnSpc>
            </a:pPr>
            <a:r>
              <a:rPr lang="en-GB" sz="1900"/>
              <a:t>Become a leading name in automated retail.</a:t>
            </a:r>
          </a:p>
          <a:p>
            <a:pPr>
              <a:lnSpc>
                <a:spcPct val="90000"/>
              </a:lnSpc>
            </a:pPr>
            <a:endParaRPr lang="en-GB" sz="1900"/>
          </a:p>
          <a:p>
            <a:pPr marL="0" indent="0">
              <a:lnSpc>
                <a:spcPct val="90000"/>
              </a:lnSpc>
              <a:buNone/>
            </a:pPr>
            <a:r>
              <a:rPr lang="en-GB" sz="1900"/>
              <a:t>Objectives:</a:t>
            </a:r>
          </a:p>
          <a:p>
            <a:pPr>
              <a:lnSpc>
                <a:spcPct val="90000"/>
              </a:lnSpc>
            </a:pPr>
            <a:r>
              <a:rPr lang="en-GB" sz="1900"/>
              <a:t>Install 15 new machines in 12 months.</a:t>
            </a:r>
          </a:p>
          <a:p>
            <a:pPr>
              <a:lnSpc>
                <a:spcPct val="90000"/>
              </a:lnSpc>
            </a:pPr>
            <a:r>
              <a:rPr lang="en-GB" sz="1900"/>
              <a:t>Generate £7,500 monthly revenue by Month 12.</a:t>
            </a:r>
          </a:p>
          <a:p>
            <a:pPr>
              <a:lnSpc>
                <a:spcPct val="90000"/>
              </a:lnSpc>
            </a:pPr>
            <a:r>
              <a:rPr lang="en-GB" sz="1900"/>
              <a:t>Partner with 3+ local suppliers for healthier options.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900"/>
          </a:p>
          <a:p>
            <a:pPr marL="0" indent="0">
              <a:lnSpc>
                <a:spcPct val="90000"/>
              </a:lnSpc>
              <a:buNone/>
            </a:pPr>
            <a:r>
              <a:rPr lang="en-GB" sz="1900"/>
              <a:t>IBISWorld (2024) forecasts continued growth in the UK vending machine industry, driven by technological innovations and evolving consumer habits. </a:t>
            </a:r>
          </a:p>
        </p:txBody>
      </p:sp>
    </p:spTree>
    <p:extLst>
      <p:ext uri="{BB962C8B-B14F-4D97-AF65-F5344CB8AC3E}">
        <p14:creationId xmlns:p14="http://schemas.microsoft.com/office/powerpoint/2010/main" val="41720060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BBB77E-6029-0A15-9FA8-A17EDB2F9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174172"/>
            <a:ext cx="10353762" cy="936172"/>
          </a:xfrm>
        </p:spPr>
        <p:txBody>
          <a:bodyPr>
            <a:normAutofit/>
          </a:bodyPr>
          <a:lstStyle/>
          <a:p>
            <a:r>
              <a:rPr lang="en-GB" dirty="0"/>
              <a:t>Unique Selling Proposition (USP)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A8D526D7-C782-4F65-A21F-A6B40D869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 preferRelativeResize="0"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8" t="2669" r="616"/>
          <a:stretch/>
        </p:blipFill>
        <p:spPr>
          <a:xfrm>
            <a:off x="-1" y="1731964"/>
            <a:ext cx="12192001" cy="5126036"/>
          </a:xfrm>
          <a:prstGeom prst="rect">
            <a:avLst/>
          </a:prstGeom>
          <a:effectLst>
            <a:innerShdw blurRad="63500" dist="50800" dir="16200000">
              <a:prstClr val="black">
                <a:alpha val="50000"/>
              </a:prstClr>
            </a:innerShdw>
          </a:effectLst>
        </p:spPr>
      </p:pic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AEFC7703-9801-23D2-BBB3-F6A91F404D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6883371"/>
              </p:ext>
            </p:extLst>
          </p:nvPr>
        </p:nvGraphicFramePr>
        <p:xfrm>
          <a:off x="653144" y="1731964"/>
          <a:ext cx="10614932" cy="46579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9719113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A6C2C86-63BF-47D5-AA3F-905111A23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54E5F8-3E8E-A9DF-E5F5-F02458EF4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115568"/>
            <a:ext cx="3487616" cy="4626864"/>
          </a:xfrm>
        </p:spPr>
        <p:txBody>
          <a:bodyPr>
            <a:normAutofit/>
          </a:bodyPr>
          <a:lstStyle/>
          <a:p>
            <a:pPr algn="l"/>
            <a:r>
              <a:rPr lang="en-GB" sz="3600" dirty="0"/>
              <a:t>Legal structure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25A0768-3044-4AA9-A889-D2CAA68C5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605" y="2057400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3BF8F4E5-C96D-EE22-19C0-2A0E44F616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605" y="870857"/>
            <a:ext cx="6982224" cy="5551714"/>
          </a:xfrm>
        </p:spPr>
        <p:txBody>
          <a:bodyPr anchor="ctr">
            <a:normAutofit/>
          </a:bodyPr>
          <a:lstStyle/>
          <a:p>
            <a:r>
              <a:rPr lang="en-GB" dirty="0"/>
              <a:t>Private Limited Company (Ltd) –</a:t>
            </a:r>
          </a:p>
          <a:p>
            <a:pPr marL="36900" indent="0">
              <a:buNone/>
            </a:pPr>
            <a:r>
              <a:rPr lang="en-GB" dirty="0"/>
              <a:t>Operating as a Private Limited Company (Ltd) provides legal protection and operational flexibility, as recommended by Companies House (2024).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Fully insured, compliant with food safety &amp; vending machine regulations – </a:t>
            </a:r>
          </a:p>
          <a:p>
            <a:pPr marL="36900" indent="0">
              <a:buNone/>
            </a:pPr>
            <a:r>
              <a:rPr lang="en-GB" dirty="0"/>
              <a:t>Compliance with food hygiene regulations, as outlined by the Food Standards Agency (2024), is critical for all food-related vending operations.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67529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DB785-1F5B-D93E-EEF0-3A090C919F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r>
              <a:rPr lang="en-GB" dirty="0"/>
              <a:t>Proposed Locations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8D526D7-C782-4F65-A21F-A6B40D869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 preferRelativeResize="0"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8" t="2669" r="616"/>
          <a:stretch/>
        </p:blipFill>
        <p:spPr>
          <a:xfrm>
            <a:off x="-1" y="1731964"/>
            <a:ext cx="12192001" cy="5126036"/>
          </a:xfrm>
          <a:prstGeom prst="rect">
            <a:avLst/>
          </a:prstGeom>
          <a:effectLst>
            <a:innerShdw blurRad="63500" dist="50800" dir="16200000">
              <a:prstClr val="black">
                <a:alpha val="50000"/>
              </a:prstClr>
            </a:innerShdw>
          </a:effec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B16DA9-CB81-DF06-EB0E-89F3288508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128522"/>
              </p:ext>
            </p:extLst>
          </p:nvPr>
        </p:nvGraphicFramePr>
        <p:xfrm>
          <a:off x="914400" y="1892830"/>
          <a:ext cx="10353675" cy="38983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5782779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FC8BE-154C-D227-A342-8E915B19B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108858"/>
            <a:ext cx="10353762" cy="762000"/>
          </a:xfrm>
        </p:spPr>
        <p:txBody>
          <a:bodyPr>
            <a:normAutofit/>
          </a:bodyPr>
          <a:lstStyle/>
          <a:p>
            <a:r>
              <a:rPr lang="en-GB" dirty="0"/>
              <a:t>HRM Strategy 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47DA5D8E-19E8-FBFC-FB68-EB08E489BB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2504524"/>
              </p:ext>
            </p:extLst>
          </p:nvPr>
        </p:nvGraphicFramePr>
        <p:xfrm>
          <a:off x="609600" y="870858"/>
          <a:ext cx="11440886" cy="57694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964221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AF1E6-E67B-B644-D4B2-72F51909D5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60" y="206829"/>
            <a:ext cx="5978072" cy="783771"/>
          </a:xfrm>
        </p:spPr>
        <p:txBody>
          <a:bodyPr>
            <a:normAutofit/>
          </a:bodyPr>
          <a:lstStyle/>
          <a:p>
            <a:r>
              <a:rPr lang="en-GB" dirty="0"/>
              <a:t>Financial Overview</a:t>
            </a:r>
          </a:p>
        </p:txBody>
      </p:sp>
      <p:pic>
        <p:nvPicPr>
          <p:cNvPr id="5" name="Picture 4" descr="Stock numbers on a digital display">
            <a:extLst>
              <a:ext uri="{FF2B5EF4-FFF2-40B4-BE49-F238E27FC236}">
                <a16:creationId xmlns:a16="http://schemas.microsoft.com/office/drawing/2014/main" id="{B0455F27-7261-E4B8-7978-7090522C903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2361" r="18808" b="-2"/>
          <a:stretch>
            <a:fillRect/>
          </a:stretch>
        </p:blipFill>
        <p:spPr>
          <a:xfrm>
            <a:off x="-10649" y="1"/>
            <a:ext cx="4571649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58328D-CBBD-D230-C0C3-7F7A547C4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59" y="1066801"/>
            <a:ext cx="6566869" cy="5584370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Clr>
                <a:srgbClr val="F4AD39"/>
              </a:buClr>
              <a:buNone/>
            </a:pPr>
            <a:r>
              <a:rPr lang="en-GB" sz="1600" dirty="0"/>
              <a:t>Investment required: £50,000</a:t>
            </a:r>
          </a:p>
          <a:p>
            <a:pPr>
              <a:lnSpc>
                <a:spcPct val="90000"/>
              </a:lnSpc>
              <a:buClr>
                <a:srgbClr val="F4AD39"/>
              </a:buClr>
            </a:pPr>
            <a:r>
              <a:rPr lang="en-GB" sz="1600" dirty="0"/>
              <a:t>-£36,000: 12 new vending machines</a:t>
            </a:r>
          </a:p>
          <a:p>
            <a:pPr>
              <a:lnSpc>
                <a:spcPct val="90000"/>
              </a:lnSpc>
              <a:buClr>
                <a:srgbClr val="F4AD39"/>
              </a:buClr>
            </a:pPr>
            <a:r>
              <a:rPr lang="en-GB" sz="1600" dirty="0"/>
              <a:t>-£7,000: Initial stock</a:t>
            </a:r>
          </a:p>
          <a:p>
            <a:pPr>
              <a:lnSpc>
                <a:spcPct val="90000"/>
              </a:lnSpc>
              <a:buClr>
                <a:srgbClr val="F4AD39"/>
              </a:buClr>
            </a:pPr>
            <a:r>
              <a:rPr lang="en-GB" sz="1600" dirty="0"/>
              <a:t>-£4,000: Branding &amp; Marketing</a:t>
            </a:r>
          </a:p>
          <a:p>
            <a:pPr>
              <a:lnSpc>
                <a:spcPct val="90000"/>
              </a:lnSpc>
              <a:buClr>
                <a:srgbClr val="F4AD39"/>
              </a:buClr>
            </a:pPr>
            <a:r>
              <a:rPr lang="en-GB" sz="1600" dirty="0"/>
              <a:t>-£3,000: Contingency</a:t>
            </a:r>
          </a:p>
          <a:p>
            <a:pPr>
              <a:lnSpc>
                <a:spcPct val="90000"/>
              </a:lnSpc>
              <a:buClr>
                <a:srgbClr val="F4AD39"/>
              </a:buClr>
            </a:pPr>
            <a:endParaRPr lang="en-GB" sz="1600" dirty="0"/>
          </a:p>
          <a:p>
            <a:pPr marL="0" indent="0">
              <a:lnSpc>
                <a:spcPct val="90000"/>
              </a:lnSpc>
              <a:buClr>
                <a:srgbClr val="F4AD39"/>
              </a:buClr>
              <a:buNone/>
            </a:pPr>
            <a:r>
              <a:rPr lang="en-GB" sz="1600" dirty="0"/>
              <a:t>Revenue Projections:</a:t>
            </a:r>
          </a:p>
          <a:p>
            <a:pPr>
              <a:lnSpc>
                <a:spcPct val="90000"/>
              </a:lnSpc>
              <a:buClr>
                <a:srgbClr val="F4AD39"/>
              </a:buClr>
            </a:pPr>
            <a:r>
              <a:rPr lang="en-GB" sz="1600" dirty="0"/>
              <a:t>Monthly revenue per machine: £625</a:t>
            </a:r>
          </a:p>
          <a:p>
            <a:pPr>
              <a:lnSpc>
                <a:spcPct val="90000"/>
              </a:lnSpc>
              <a:buClr>
                <a:srgbClr val="F4AD39"/>
              </a:buClr>
            </a:pPr>
            <a:r>
              <a:rPr lang="en-GB" sz="1600" dirty="0"/>
              <a:t>Total monthly revenue: £7,500</a:t>
            </a:r>
          </a:p>
          <a:p>
            <a:pPr>
              <a:lnSpc>
                <a:spcPct val="90000"/>
              </a:lnSpc>
              <a:buClr>
                <a:srgbClr val="F4AD39"/>
              </a:buClr>
            </a:pPr>
            <a:r>
              <a:rPr lang="en-GB" sz="1600" dirty="0"/>
              <a:t>Annual projected revenue: £90,000</a:t>
            </a:r>
          </a:p>
          <a:p>
            <a:pPr>
              <a:lnSpc>
                <a:spcPct val="90000"/>
              </a:lnSpc>
              <a:buClr>
                <a:srgbClr val="F4AD39"/>
              </a:buClr>
            </a:pPr>
            <a:r>
              <a:rPr lang="en-GB" sz="1600" dirty="0"/>
              <a:t>Target profit margin: 30%</a:t>
            </a:r>
          </a:p>
          <a:p>
            <a:pPr marL="0" indent="0">
              <a:lnSpc>
                <a:spcPct val="90000"/>
              </a:lnSpc>
              <a:buClr>
                <a:srgbClr val="F4AD39"/>
              </a:buClr>
              <a:buNone/>
            </a:pPr>
            <a:endParaRPr lang="en-GB" sz="16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59DF61F-9058-49C9-8F75-DC501F983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-10649" y="1"/>
            <a:ext cx="469053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44925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E6A68-FC90-E3A3-4138-1B5E7458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130630"/>
            <a:ext cx="10353762" cy="664028"/>
          </a:xfrm>
        </p:spPr>
        <p:txBody>
          <a:bodyPr>
            <a:normAutofit fontScale="90000"/>
          </a:bodyPr>
          <a:lstStyle/>
          <a:p>
            <a:r>
              <a:rPr lang="en-GB" dirty="0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E4B24C-A840-DD27-0B25-DBDF8C5DC5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05000" y="1143000"/>
            <a:ext cx="4069292" cy="530134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Strengths</a:t>
            </a:r>
          </a:p>
          <a:p>
            <a:pPr marL="0" indent="0">
              <a:buNone/>
            </a:pPr>
            <a:endParaRPr lang="en-GB" dirty="0"/>
          </a:p>
          <a:p>
            <a:pPr indent="-342900">
              <a:buFont typeface="Wingdings" panose="05000000000000000000" pitchFamily="2" charset="2"/>
              <a:buChar char="v"/>
            </a:pPr>
            <a:r>
              <a:rPr lang="en-GB" dirty="0"/>
              <a:t>Innovative vending tech</a:t>
            </a:r>
          </a:p>
          <a:p>
            <a:pPr indent="-342900">
              <a:buFont typeface="Wingdings" panose="05000000000000000000" pitchFamily="2" charset="2"/>
              <a:buChar char="v"/>
            </a:pPr>
            <a:r>
              <a:rPr lang="en-GB" dirty="0"/>
              <a:t>Scalable model</a:t>
            </a:r>
          </a:p>
          <a:p>
            <a:pPr indent="-342900">
              <a:buFont typeface="Wingdings" panose="05000000000000000000" pitchFamily="2" charset="2"/>
              <a:buChar char="v"/>
            </a:pPr>
            <a:r>
              <a:rPr lang="en-GB" dirty="0"/>
              <a:t>Healthier snack appeal </a:t>
            </a:r>
          </a:p>
          <a:p>
            <a:pPr indent="-342900">
              <a:buFont typeface="Wingdings" panose="05000000000000000000" pitchFamily="2" charset="2"/>
              <a:buChar char="v"/>
            </a:pPr>
            <a:r>
              <a:rPr lang="en-GB" dirty="0"/>
              <a:t>Real-time inventory systems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Opportunities</a:t>
            </a:r>
          </a:p>
          <a:p>
            <a:pPr marL="0" indent="0">
              <a:buNone/>
            </a:pPr>
            <a:endParaRPr lang="en-GB" dirty="0"/>
          </a:p>
          <a:p>
            <a:pPr indent="-342900">
              <a:buFont typeface="Wingdings" panose="05000000000000000000" pitchFamily="2" charset="2"/>
              <a:buChar char="v"/>
            </a:pPr>
            <a:r>
              <a:rPr lang="en-GB" dirty="0"/>
              <a:t>Workplace wellness programs</a:t>
            </a:r>
          </a:p>
          <a:p>
            <a:pPr indent="-342900">
              <a:buFont typeface="Wingdings" panose="05000000000000000000" pitchFamily="2" charset="2"/>
              <a:buChar char="v"/>
            </a:pPr>
            <a:r>
              <a:rPr lang="en-GB" dirty="0"/>
              <a:t>Local supplier partnerships</a:t>
            </a:r>
          </a:p>
          <a:p>
            <a:pPr indent="-342900">
              <a:buFont typeface="Wingdings" panose="05000000000000000000" pitchFamily="2" charset="2"/>
              <a:buChar char="v"/>
            </a:pPr>
            <a:r>
              <a:rPr lang="en-GB" dirty="0"/>
              <a:t>Franchise/expansion potential</a:t>
            </a:r>
          </a:p>
          <a:p>
            <a:pPr indent="-342900">
              <a:buFont typeface="Wingdings" panose="05000000000000000000" pitchFamily="2" charset="2"/>
              <a:buChar char="v"/>
            </a:pPr>
            <a:r>
              <a:rPr lang="en-GB" dirty="0"/>
              <a:t>Growth of cashless and health trends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B4EB49-1661-DB95-1868-197F640A1F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282543" y="1143000"/>
            <a:ext cx="4474028" cy="5388429"/>
          </a:xfrm>
        </p:spPr>
        <p:txBody>
          <a:bodyPr>
            <a:normAutofit fontScale="92500" lnSpcReduction="20000"/>
          </a:bodyPr>
          <a:lstStyle/>
          <a:p>
            <a:pPr marL="36900" indent="0">
              <a:buNone/>
            </a:pPr>
            <a:r>
              <a:rPr lang="en-GB" dirty="0"/>
              <a:t>Weaknesses</a:t>
            </a:r>
          </a:p>
          <a:p>
            <a:pPr marL="3690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High upfront costs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Low brand recognition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Owner time stretched across roles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Limited machines </a:t>
            </a:r>
          </a:p>
          <a:p>
            <a:pPr marL="36900" indent="0">
              <a:buNone/>
            </a:pPr>
            <a:endParaRPr lang="en-GB" dirty="0"/>
          </a:p>
          <a:p>
            <a:pPr marL="36900" indent="0">
              <a:buNone/>
            </a:pPr>
            <a:r>
              <a:rPr lang="en-GB" dirty="0"/>
              <a:t>Threats</a:t>
            </a:r>
          </a:p>
          <a:p>
            <a:pPr marL="3690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Competitive vending market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Supply chain disruptions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Regulatory charges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Machine vandalism or maintenance issues</a:t>
            </a:r>
          </a:p>
        </p:txBody>
      </p:sp>
    </p:spTree>
    <p:extLst>
      <p:ext uri="{BB962C8B-B14F-4D97-AF65-F5344CB8AC3E}">
        <p14:creationId xmlns:p14="http://schemas.microsoft.com/office/powerpoint/2010/main" val="4574926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A6C2C86-63BF-47D5-AA3F-905111A23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E5EE52-6DA3-2E4C-0BCF-1FBDABF49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115568"/>
            <a:ext cx="3487616" cy="4626864"/>
          </a:xfrm>
        </p:spPr>
        <p:txBody>
          <a:bodyPr>
            <a:normAutofit/>
          </a:bodyPr>
          <a:lstStyle/>
          <a:p>
            <a:pPr algn="l"/>
            <a:r>
              <a:rPr lang="en-GB" sz="3600"/>
              <a:t>Closing &amp; Investment Offer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25A0768-3044-4AA9-A889-D2CAA68C5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605" y="2057400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FB179B-DDCD-8EC8-78F0-FAFE213466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398" y="1115568"/>
            <a:ext cx="6245352" cy="462686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Why invest in Snack Shack ?</a:t>
            </a:r>
          </a:p>
          <a:p>
            <a:r>
              <a:rPr lang="en-GB" dirty="0"/>
              <a:t>Tech-enabled vending with scalable returns</a:t>
            </a:r>
          </a:p>
          <a:p>
            <a:r>
              <a:rPr lang="en-GB" dirty="0"/>
              <a:t>£50,000 investment for rapid expansion</a:t>
            </a:r>
          </a:p>
          <a:p>
            <a:r>
              <a:rPr lang="en-GB" dirty="0"/>
              <a:t>Equity or profit-sharing options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Let`s Snack to Success Together!</a:t>
            </a:r>
          </a:p>
        </p:txBody>
      </p:sp>
    </p:spTree>
    <p:extLst>
      <p:ext uri="{BB962C8B-B14F-4D97-AF65-F5344CB8AC3E}">
        <p14:creationId xmlns:p14="http://schemas.microsoft.com/office/powerpoint/2010/main" val="6996363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A6C2C86-63BF-47D5-AA3F-905111A23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3809CC-79D8-7BD6-488F-A8C8117E25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115568"/>
            <a:ext cx="3487616" cy="4626864"/>
          </a:xfrm>
        </p:spPr>
        <p:txBody>
          <a:bodyPr>
            <a:normAutofit/>
          </a:bodyPr>
          <a:lstStyle/>
          <a:p>
            <a:pPr algn="l"/>
            <a:r>
              <a:rPr lang="en-GB" sz="3600"/>
              <a:t>12-Month Marketing Strategy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25A0768-3044-4AA9-A889-D2CAA68C5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605" y="2057400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1126D-89CC-48C1-8768-5BF35F6A75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397" y="304800"/>
            <a:ext cx="6912421" cy="6237514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Months 1-3: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Launch local PR campaign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Announce via social media (Facebook, Instagram)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Distribute flyers at key locations</a:t>
            </a:r>
          </a:p>
          <a:p>
            <a:pPr>
              <a:lnSpc>
                <a:spcPct val="90000"/>
              </a:lnSpc>
            </a:pPr>
            <a:endParaRPr lang="en-GB" sz="18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Months 4-6: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Special launch promotions such as discount codes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Targeted social media ads</a:t>
            </a:r>
          </a:p>
          <a:p>
            <a:pPr>
              <a:lnSpc>
                <a:spcPct val="90000"/>
              </a:lnSpc>
            </a:pPr>
            <a:endParaRPr lang="en-GB" sz="18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Months 7-9: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Collaborations with local gyms &amp; cafes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Sponsor community events</a:t>
            </a:r>
          </a:p>
          <a:p>
            <a:pPr>
              <a:lnSpc>
                <a:spcPct val="90000"/>
              </a:lnSpc>
            </a:pPr>
            <a:endParaRPr lang="en-GB" sz="18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Months 10-12: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Customer loyalty program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Email marketing to corporate clients</a:t>
            </a:r>
          </a:p>
        </p:txBody>
      </p:sp>
    </p:spTree>
    <p:extLst>
      <p:ext uri="{BB962C8B-B14F-4D97-AF65-F5344CB8AC3E}">
        <p14:creationId xmlns:p14="http://schemas.microsoft.com/office/powerpoint/2010/main" val="10061980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A6C2C86-63BF-47D5-AA3F-905111A23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193776-3B47-6887-C557-7B05C9392B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115568"/>
            <a:ext cx="3487616" cy="4626864"/>
          </a:xfrm>
        </p:spPr>
        <p:txBody>
          <a:bodyPr>
            <a:normAutofit/>
          </a:bodyPr>
          <a:lstStyle/>
          <a:p>
            <a:pPr algn="l"/>
            <a:r>
              <a:rPr lang="en-GB" sz="3600"/>
              <a:t>Branding &amp; Visual Identity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25A0768-3044-4AA9-A889-D2CAA68C5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605" y="2057400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7EB7D2-42AC-829C-3299-5BE7CDC220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397" y="337457"/>
            <a:ext cx="6955969" cy="6172200"/>
          </a:xfrm>
        </p:spPr>
        <p:txBody>
          <a:bodyPr anchor="ctr">
            <a:normAutofit/>
          </a:bodyPr>
          <a:lstStyle/>
          <a:p>
            <a:pPr marL="36900" indent="0">
              <a:buNone/>
            </a:pPr>
            <a:r>
              <a:rPr lang="en-GB" dirty="0"/>
              <a:t>Snack Shack Branding Approach:</a:t>
            </a:r>
          </a:p>
          <a:p>
            <a:r>
              <a:rPr lang="en-GB" dirty="0"/>
              <a:t>Friendly, approachable design with bright colours</a:t>
            </a:r>
          </a:p>
          <a:p>
            <a:r>
              <a:rPr lang="en-GB" dirty="0"/>
              <a:t>Focus on convenience and healthy snacking</a:t>
            </a:r>
          </a:p>
          <a:p>
            <a:r>
              <a:rPr lang="en-GB" dirty="0"/>
              <a:t>Simple modern logo for easy recognition </a:t>
            </a:r>
          </a:p>
          <a:p>
            <a:endParaRPr lang="en-GB" dirty="0"/>
          </a:p>
          <a:p>
            <a:pPr marL="36900" indent="0">
              <a:buNone/>
            </a:pPr>
            <a:r>
              <a:rPr lang="en-GB" dirty="0"/>
              <a:t>Tone of Voice</a:t>
            </a:r>
          </a:p>
          <a:p>
            <a:r>
              <a:rPr lang="en-GB" dirty="0"/>
              <a:t>Casual, upbeat and customer-focused</a:t>
            </a:r>
          </a:p>
          <a:p>
            <a:r>
              <a:rPr lang="en-GB" dirty="0"/>
              <a:t>Emphasizes fund and convenience </a:t>
            </a:r>
          </a:p>
        </p:txBody>
      </p:sp>
    </p:spTree>
    <p:extLst>
      <p:ext uri="{BB962C8B-B14F-4D97-AF65-F5344CB8AC3E}">
        <p14:creationId xmlns:p14="http://schemas.microsoft.com/office/powerpoint/2010/main" val="8451993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4D413-380F-F439-93F3-B7F16E3C8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60" y="609600"/>
            <a:ext cx="5978072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 dirty="0"/>
              <a:t>Sampler Marketing Materials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AA41F59-BAF0-4CFD-A9FA-ED4C838B54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-10649" y="1"/>
            <a:ext cx="4690532" cy="6858000"/>
          </a:xfrm>
          <a:prstGeom prst="rect">
            <a:avLst/>
          </a:prstGeom>
        </p:spPr>
      </p:pic>
      <p:pic>
        <p:nvPicPr>
          <p:cNvPr id="5" name="Picture 4" descr="A screenshot of a website&#10;&#10;AI-generated content may be incorrect.">
            <a:extLst>
              <a:ext uri="{FF2B5EF4-FFF2-40B4-BE49-F238E27FC236}">
                <a16:creationId xmlns:a16="http://schemas.microsoft.com/office/drawing/2014/main" id="{F3DBC2DC-D687-2D04-3281-E52F8361C83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01" r="11198" b="3"/>
          <a:stretch>
            <a:fillRect/>
          </a:stretch>
        </p:blipFill>
        <p:spPr>
          <a:xfrm>
            <a:off x="643339" y="643464"/>
            <a:ext cx="3551912" cy="2706796"/>
          </a:xfrm>
          <a:prstGeom prst="rect">
            <a:avLst/>
          </a:prstGeom>
        </p:spPr>
      </p:pic>
      <p:pic>
        <p:nvPicPr>
          <p:cNvPr id="4" name="Picture 3" descr="A collage of a snack shack&#10;&#10;AI-generated content may be incorrect.">
            <a:extLst>
              <a:ext uri="{FF2B5EF4-FFF2-40B4-BE49-F238E27FC236}">
                <a16:creationId xmlns:a16="http://schemas.microsoft.com/office/drawing/2014/main" id="{FD957928-653F-5300-50DE-CDC04E61A01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64" r="480" b="-1"/>
          <a:stretch>
            <a:fillRect/>
          </a:stretch>
        </p:blipFill>
        <p:spPr>
          <a:xfrm>
            <a:off x="643339" y="3511127"/>
            <a:ext cx="3551912" cy="270679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81D3D5-557C-77F3-0B25-9661811AB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60" y="1828801"/>
            <a:ext cx="5978072" cy="3866048"/>
          </a:xfrm>
        </p:spPr>
        <p:txBody>
          <a:bodyPr anchor="ctr">
            <a:normAutofit/>
          </a:bodyPr>
          <a:lstStyle/>
          <a:p>
            <a:pPr>
              <a:buClr>
                <a:srgbClr val="3894FD"/>
              </a:buClr>
              <a:buFont typeface="Wingdings" panose="05000000000000000000" pitchFamily="2" charset="2"/>
              <a:buChar char="v"/>
            </a:pPr>
            <a:r>
              <a:rPr lang="en-GB" dirty="0"/>
              <a:t>Flyer: Grab a Snack in Seconds! Visit Snack Shack Today!</a:t>
            </a:r>
          </a:p>
          <a:p>
            <a:pPr>
              <a:buClr>
                <a:srgbClr val="3894FD"/>
              </a:buClr>
              <a:buFont typeface="Wingdings" panose="05000000000000000000" pitchFamily="2" charset="2"/>
              <a:buChar char="v"/>
            </a:pPr>
            <a:r>
              <a:rPr lang="en-GB" dirty="0"/>
              <a:t>Facebook Post: `Busy day? Fuel up with Snack Shack! #SnackingMadeSimple</a:t>
            </a:r>
          </a:p>
          <a:p>
            <a:pPr>
              <a:buClr>
                <a:srgbClr val="3894FD"/>
              </a:buClr>
              <a:buFont typeface="Wingdings" panose="05000000000000000000" pitchFamily="2" charset="2"/>
              <a:buChar char="v"/>
            </a:pPr>
            <a:r>
              <a:rPr lang="en-GB" dirty="0"/>
              <a:t>Instagram Story: Countdown to new machine launch with special promo code</a:t>
            </a:r>
          </a:p>
          <a:p>
            <a:pPr>
              <a:buClr>
                <a:srgbClr val="3894FD"/>
              </a:buClr>
              <a:buFont typeface="Wingdings" panose="05000000000000000000" pitchFamily="2" charset="2"/>
              <a:buChar char="v"/>
            </a:pPr>
            <a:endParaRPr lang="en-GB" dirty="0"/>
          </a:p>
          <a:p>
            <a:pPr>
              <a:buClr>
                <a:srgbClr val="3894FD"/>
              </a:buClr>
              <a:buFont typeface="Wingdings" panose="05000000000000000000" pitchFamily="2" charset="2"/>
              <a:buChar char="v"/>
            </a:pPr>
            <a:r>
              <a:rPr lang="en-GB" dirty="0"/>
              <a:t>All marketing materials will include QR codes for mobile payments and discounts</a:t>
            </a:r>
          </a:p>
          <a:p>
            <a:pPr marL="0" indent="0">
              <a:buClr>
                <a:srgbClr val="3894FD"/>
              </a:buCl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18095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A6C2C86-63BF-47D5-AA3F-905111A23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955AF4-E3E3-C619-0AE2-DD7D513703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115568"/>
            <a:ext cx="3269901" cy="4626864"/>
          </a:xfrm>
        </p:spPr>
        <p:txBody>
          <a:bodyPr>
            <a:normAutofit/>
          </a:bodyPr>
          <a:lstStyle/>
          <a:p>
            <a:pPr algn="l"/>
            <a:r>
              <a:rPr lang="en-GB" sz="3600"/>
              <a:t>Why invest in Snack Shack?</a:t>
            </a:r>
            <a:endParaRPr lang="en-GB" sz="360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25A0768-3044-4AA9-A889-D2CAA68C5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605" y="2057400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CFD47-ADE9-1E77-B01F-B19D4A60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7059" y="217713"/>
            <a:ext cx="7195454" cy="6368143"/>
          </a:xfrm>
        </p:spPr>
        <p:txBody>
          <a:bodyPr anchor="ctr">
            <a:normAutofit/>
          </a:bodyPr>
          <a:lstStyle/>
          <a:p>
            <a:pPr marL="36900" indent="0">
              <a:lnSpc>
                <a:spcPct val="90000"/>
              </a:lnSpc>
              <a:buNone/>
            </a:pPr>
            <a:r>
              <a:rPr lang="en-GB" sz="1800"/>
              <a:t>Why should you invest?</a:t>
            </a:r>
          </a:p>
          <a:p>
            <a:pPr>
              <a:lnSpc>
                <a:spcPct val="90000"/>
              </a:lnSpc>
            </a:pPr>
            <a:r>
              <a:rPr lang="en-GB" sz="1800"/>
              <a:t>Proven, scalable business model in the growing vending industry</a:t>
            </a:r>
          </a:p>
          <a:p>
            <a:pPr>
              <a:lnSpc>
                <a:spcPct val="90000"/>
              </a:lnSpc>
            </a:pPr>
            <a:r>
              <a:rPr lang="en-GB" sz="1800"/>
              <a:t>Tech-driven solutions aligned with evolving consumer habits</a:t>
            </a:r>
          </a:p>
          <a:p>
            <a:pPr>
              <a:lnSpc>
                <a:spcPct val="90000"/>
              </a:lnSpc>
            </a:pPr>
            <a:r>
              <a:rPr lang="en-GB" sz="1800"/>
              <a:t>Strong focus on healthier, sustainable snacking options</a:t>
            </a:r>
          </a:p>
          <a:p>
            <a:pPr>
              <a:lnSpc>
                <a:spcPct val="90000"/>
              </a:lnSpc>
            </a:pPr>
            <a:r>
              <a:rPr lang="en-GB" sz="1800"/>
              <a:t>Ambitious, yet realistic expansion plan</a:t>
            </a:r>
          </a:p>
          <a:p>
            <a:pPr>
              <a:lnSpc>
                <a:spcPct val="90000"/>
              </a:lnSpc>
            </a:pPr>
            <a:endParaRPr lang="en-GB" sz="1800"/>
          </a:p>
          <a:p>
            <a:pPr marL="36900" indent="0">
              <a:lnSpc>
                <a:spcPct val="90000"/>
              </a:lnSpc>
              <a:buNone/>
            </a:pPr>
            <a:r>
              <a:rPr lang="en-GB" sz="1800"/>
              <a:t>How will the investment be used?</a:t>
            </a:r>
          </a:p>
          <a:p>
            <a:pPr>
              <a:lnSpc>
                <a:spcPct val="90000"/>
              </a:lnSpc>
            </a:pPr>
            <a:r>
              <a:rPr lang="en-GB" sz="1800"/>
              <a:t>Purchase and install new vending machines £36,000</a:t>
            </a:r>
          </a:p>
          <a:p>
            <a:pPr>
              <a:lnSpc>
                <a:spcPct val="90000"/>
              </a:lnSpc>
            </a:pPr>
            <a:r>
              <a:rPr lang="en-GB" sz="1800"/>
              <a:t>Initial product stock £7,000</a:t>
            </a:r>
          </a:p>
          <a:p>
            <a:pPr>
              <a:lnSpc>
                <a:spcPct val="90000"/>
              </a:lnSpc>
            </a:pPr>
            <a:r>
              <a:rPr lang="en-GB" sz="1800"/>
              <a:t>Branding and marketing campaigns £4,000</a:t>
            </a:r>
          </a:p>
          <a:p>
            <a:pPr>
              <a:lnSpc>
                <a:spcPct val="90000"/>
              </a:lnSpc>
            </a:pPr>
            <a:r>
              <a:rPr lang="en-GB" sz="1800"/>
              <a:t>Operational reserves and contingency £3,000</a:t>
            </a:r>
          </a:p>
          <a:p>
            <a:pPr marL="36900" indent="0">
              <a:lnSpc>
                <a:spcPct val="90000"/>
              </a:lnSpc>
              <a:buNone/>
            </a:pPr>
            <a:endParaRPr lang="en-GB" sz="1800"/>
          </a:p>
          <a:p>
            <a:pPr marL="36900" indent="0">
              <a:lnSpc>
                <a:spcPct val="90000"/>
              </a:lnSpc>
              <a:buNone/>
            </a:pPr>
            <a:r>
              <a:rPr lang="en-GB" sz="1800"/>
              <a:t>By investing in Snack Shack, you are backing an innovative, growth focused business with high potential for strong returns and market impact.</a:t>
            </a:r>
          </a:p>
          <a:p>
            <a:pPr>
              <a:lnSpc>
                <a:spcPct val="90000"/>
              </a:lnSpc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2868595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A6C2C86-63BF-47D5-AA3F-905111A23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1ABDA8-DE9E-8194-5FCC-C97884D96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115568"/>
            <a:ext cx="3487616" cy="4626864"/>
          </a:xfrm>
        </p:spPr>
        <p:txBody>
          <a:bodyPr>
            <a:normAutofit/>
          </a:bodyPr>
          <a:lstStyle/>
          <a:p>
            <a:pPr algn="l"/>
            <a:r>
              <a:rPr lang="en-GB" sz="3600" dirty="0"/>
              <a:t>References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25A0768-3044-4AA9-A889-D2CAA68C5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605" y="2057400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ED0F8E-1CD2-ECB3-28A0-92CC5F8236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5289" y="272143"/>
            <a:ext cx="6977740" cy="6400800"/>
          </a:xfrm>
        </p:spPr>
        <p:txBody>
          <a:bodyPr anchor="ctr">
            <a:normAutofit/>
          </a:bodyPr>
          <a:lstStyle/>
          <a:p>
            <a:pPr marL="379800" lvl="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600" dirty="0"/>
              <a:t>Barrow, C., Barrow, P. and Brown, R. (2021) </a:t>
            </a:r>
            <a:r>
              <a:rPr lang="en-GB" sz="1600" i="1" dirty="0"/>
              <a:t>The Business Plan Workbook: A Step-by-Step Guide to Creating and Developing a Successful Business.</a:t>
            </a:r>
            <a:r>
              <a:rPr lang="en-GB" sz="1600" dirty="0"/>
              <a:t> 10th </a:t>
            </a:r>
            <a:r>
              <a:rPr lang="en-GB" sz="1600" dirty="0" err="1"/>
              <a:t>edn</a:t>
            </a:r>
            <a:r>
              <a:rPr lang="en-GB" sz="1600" dirty="0"/>
              <a:t>. London: Kogan Page.</a:t>
            </a:r>
          </a:p>
          <a:p>
            <a:pPr marL="379800" lvl="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600" dirty="0"/>
              <a:t>British Vending &amp; Coffee Services Association (2023) </a:t>
            </a:r>
            <a:r>
              <a:rPr lang="en-GB" sz="1600" i="1" dirty="0"/>
              <a:t>UK Vending Market Report 2023.</a:t>
            </a:r>
            <a:endParaRPr lang="en-GB" sz="1600" dirty="0"/>
          </a:p>
          <a:p>
            <a:pPr marL="379800" lvl="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600" dirty="0"/>
              <a:t>CIPD (2023) </a:t>
            </a:r>
            <a:r>
              <a:rPr lang="en-GB" sz="1600" i="1" dirty="0"/>
              <a:t>Resourcing and Talent Planning Survey 2023.</a:t>
            </a:r>
            <a:r>
              <a:rPr lang="en-GB" sz="1600" dirty="0"/>
              <a:t> London: Chartered Institute of Personnel and Development.</a:t>
            </a:r>
          </a:p>
          <a:p>
            <a:pPr marL="379800" lvl="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600" dirty="0"/>
              <a:t>Companies House (2024) </a:t>
            </a:r>
            <a:r>
              <a:rPr lang="en-GB" sz="1600" i="1" dirty="0"/>
              <a:t>Incorporation and Legal Structures Guide.</a:t>
            </a:r>
            <a:r>
              <a:rPr lang="en-GB" sz="1600" dirty="0"/>
              <a:t> Available at: </a:t>
            </a:r>
            <a:r>
              <a:rPr lang="en-GB" sz="1600" u="sng" dirty="0">
                <a:hlinkClick r:id="rId3"/>
              </a:rPr>
              <a:t>https://www.gov.uk/government/organisations/companies-house</a:t>
            </a:r>
            <a:endParaRPr lang="en-GB" sz="1600" dirty="0"/>
          </a:p>
          <a:p>
            <a:pPr marL="379800" lvl="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600" dirty="0"/>
              <a:t>DEFRA (2023) </a:t>
            </a:r>
            <a:r>
              <a:rPr lang="en-GB" sz="1600" i="1" dirty="0"/>
              <a:t>Resources and Waste Strategy for England.</a:t>
            </a:r>
            <a:r>
              <a:rPr lang="en-GB" sz="1600" dirty="0"/>
              <a:t> London: Department for Environment, Food &amp; Rural Affairs.</a:t>
            </a:r>
          </a:p>
          <a:p>
            <a:pPr marL="379800" lvl="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600" dirty="0"/>
              <a:t>Deloitte (2024) </a:t>
            </a:r>
            <a:r>
              <a:rPr lang="en-GB" sz="1600" i="1" dirty="0"/>
              <a:t>Retail Trends 2024: The Shift Towards Contactless and Automated Retail.</a:t>
            </a:r>
            <a:r>
              <a:rPr lang="en-GB" sz="1600" dirty="0"/>
              <a:t> London: Deloitte Insights.</a:t>
            </a:r>
          </a:p>
          <a:p>
            <a:pPr marL="379800" lvl="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600" dirty="0"/>
              <a:t>Food Standards Agency (2024) </a:t>
            </a:r>
            <a:r>
              <a:rPr lang="en-GB" sz="1600" i="1" dirty="0"/>
              <a:t>Food Business Registration and Hygiene Guidelines.</a:t>
            </a:r>
            <a:r>
              <a:rPr lang="en-GB" sz="1600" dirty="0"/>
              <a:t> Available at: </a:t>
            </a:r>
            <a:r>
              <a:rPr lang="en-GB" sz="1600" u="sng" dirty="0">
                <a:hlinkClick r:id="rId4"/>
              </a:rPr>
              <a:t>https://www.food.gov.uk</a:t>
            </a:r>
            <a:r>
              <a:rPr lang="en-GB" sz="1600" dirty="0"/>
              <a:t> (Accessed: 5 July 2025).</a:t>
            </a:r>
          </a:p>
          <a:p>
            <a:pPr marL="379800" lvl="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600" dirty="0"/>
              <a:t>IBISWorld (2024) </a:t>
            </a:r>
            <a:r>
              <a:rPr lang="en-GB" sz="1600" i="1" dirty="0"/>
              <a:t>Vending Machine Operators in the UK - Market Research Report.</a:t>
            </a:r>
            <a:r>
              <a:rPr lang="en-GB" sz="1600" dirty="0"/>
              <a:t> London: IBISWorld.</a:t>
            </a:r>
          </a:p>
          <a:p>
            <a:pPr marL="379800" lvl="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600" dirty="0"/>
              <a:t>Kotler, P. and Keller, K.L. (2022) </a:t>
            </a:r>
            <a:r>
              <a:rPr lang="en-GB" sz="1600" i="1" dirty="0"/>
              <a:t>Marketing Management.</a:t>
            </a:r>
            <a:r>
              <a:rPr lang="en-GB" sz="1600" dirty="0"/>
              <a:t> 16th </a:t>
            </a:r>
            <a:r>
              <a:rPr lang="en-GB" sz="1600" dirty="0" err="1"/>
              <a:t>edn</a:t>
            </a:r>
            <a:r>
              <a:rPr lang="en-GB" sz="1600" dirty="0"/>
              <a:t>. Harlow: Pearson Education.</a:t>
            </a:r>
          </a:p>
          <a:p>
            <a:pPr marL="379800" lvl="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600" dirty="0"/>
              <a:t>Mintel (2024) </a:t>
            </a:r>
            <a:r>
              <a:rPr lang="en-GB" sz="1600" i="1" dirty="0"/>
              <a:t>Healthy Snacking UK Market Report 2024.</a:t>
            </a:r>
            <a:r>
              <a:rPr lang="en-GB" sz="1600" dirty="0"/>
              <a:t> London: Mintel Group Ltd.</a:t>
            </a:r>
          </a:p>
        </p:txBody>
      </p:sp>
    </p:spTree>
    <p:extLst>
      <p:ext uri="{BB962C8B-B14F-4D97-AF65-F5344CB8AC3E}">
        <p14:creationId xmlns:p14="http://schemas.microsoft.com/office/powerpoint/2010/main" val="40860285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TM04033929[[fn=Slate]]</Template>
  <TotalTime>146</TotalTime>
  <Words>1132</Words>
  <Application>Microsoft Office PowerPoint</Application>
  <PresentationFormat>Widescreen</PresentationFormat>
  <Paragraphs>160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Calisto MT</vt:lpstr>
      <vt:lpstr>Wingdings</vt:lpstr>
      <vt:lpstr>Wingdings 2</vt:lpstr>
      <vt:lpstr>Slate</vt:lpstr>
      <vt:lpstr>Snack Shack Vending Machine</vt:lpstr>
      <vt:lpstr>Business Overview &amp; Product Description</vt:lpstr>
      <vt:lpstr>Mission Statement</vt:lpstr>
      <vt:lpstr>Business Aims &amp; Objectives</vt:lpstr>
      <vt:lpstr>Unique Selling Proposition (USP)</vt:lpstr>
      <vt:lpstr>Legal structure</vt:lpstr>
      <vt:lpstr>Proposed Locations</vt:lpstr>
      <vt:lpstr>HRM Strategy </vt:lpstr>
      <vt:lpstr>Financial Overview</vt:lpstr>
      <vt:lpstr>SWOT Analysis</vt:lpstr>
      <vt:lpstr>Closing &amp; Investment Offer</vt:lpstr>
      <vt:lpstr>12-Month Marketing Strategy</vt:lpstr>
      <vt:lpstr>Branding &amp; Visual Identity </vt:lpstr>
      <vt:lpstr>Sampler Marketing Materials</vt:lpstr>
      <vt:lpstr>Why invest in Snack Shack?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Marian Luca</dc:creator>
  <cp:lastModifiedBy>Marian Luca</cp:lastModifiedBy>
  <cp:revision>1</cp:revision>
  <dcterms:created xsi:type="dcterms:W3CDTF">2025-07-07T12:48:33Z</dcterms:created>
  <dcterms:modified xsi:type="dcterms:W3CDTF">2025-07-07T15:47:29Z</dcterms:modified>
</cp:coreProperties>
</file>