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17" d="100"/>
          <a:sy n="17" d="100"/>
        </p:scale>
        <p:origin x="2508" y="3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5/2/2020</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01937"/>
            <a:ext cx="18109397" cy="38405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b="1" dirty="0">
                <a:solidFill>
                  <a:srgbClr val="002060"/>
                </a:solidFill>
                <a:latin typeface="Calibri" charset="0"/>
                <a:ea typeface="Calibri" charset="0"/>
                <a:cs typeface="Calibri" charset="0"/>
              </a:rPr>
              <a:t>Conducting an Energy Audit of a Production Plant and an Investigation</a:t>
            </a:r>
          </a:p>
          <a:p>
            <a:pPr>
              <a:lnSpc>
                <a:spcPct val="110000"/>
              </a:lnSpc>
              <a:spcBef>
                <a:spcPct val="0"/>
              </a:spcBef>
              <a:buNone/>
            </a:pPr>
            <a:r>
              <a:rPr lang="en-GB" altLang="en-US" sz="4800" b="1" dirty="0">
                <a:solidFill>
                  <a:srgbClr val="002060"/>
                </a:solidFill>
                <a:latin typeface="Calibri" charset="0"/>
                <a:ea typeface="Calibri" charset="0"/>
                <a:cs typeface="Calibri" charset="0"/>
              </a:rPr>
              <a:t>into Possible Improvements for Energy Efficiency</a:t>
            </a:r>
          </a:p>
          <a:p>
            <a:pPr eaLnBrk="1" hangingPunct="1">
              <a:spcBef>
                <a:spcPct val="0"/>
              </a:spcBef>
              <a:buFontTx/>
              <a:buNone/>
            </a:pPr>
            <a:r>
              <a:rPr lang="en-GB" altLang="en-US" sz="3600" b="1" dirty="0">
                <a:solidFill>
                  <a:srgbClr val="002060"/>
                </a:solidFill>
                <a:latin typeface="Calibri" charset="0"/>
                <a:ea typeface="Calibri" charset="0"/>
                <a:cs typeface="Calibri" charset="0"/>
              </a:rPr>
              <a:t>James Gregory </a:t>
            </a:r>
          </a:p>
          <a:p>
            <a:pPr eaLnBrk="1" hangingPunct="1">
              <a:spcBef>
                <a:spcPct val="0"/>
              </a:spcBef>
              <a:buFontTx/>
              <a:buNone/>
            </a:pPr>
            <a:r>
              <a:rPr lang="en-GB" altLang="en-US" sz="3600" dirty="0">
                <a:solidFill>
                  <a:srgbClr val="002060"/>
                </a:solidFill>
                <a:latin typeface="Calibri" charset="0"/>
                <a:ea typeface="Calibri" charset="0"/>
                <a:cs typeface="Calibri" charset="0"/>
              </a:rPr>
              <a:t>Andrew Thorn</a:t>
            </a:r>
            <a:endParaRPr lang="en-GB" altLang="en-US" sz="1800" dirty="0">
              <a:solidFill>
                <a:srgbClr val="002060"/>
              </a:solidFill>
              <a:latin typeface="Calibri" charset="0"/>
              <a:ea typeface="Calibri" charset="0"/>
              <a:cs typeface="Calibri" charset="0"/>
            </a:endParaRPr>
          </a:p>
          <a:p>
            <a:pPr eaLnBrk="1" hangingPunct="1">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7353679"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gn="just">
              <a:spcBef>
                <a:spcPct val="50000"/>
              </a:spcBef>
            </a:pPr>
            <a:r>
              <a:rPr lang="en-AU" altLang="en-US" sz="2800" dirty="0">
                <a:latin typeface="Arial" panose="020B0604020202020204" pitchFamily="34" charset="0"/>
                <a:cs typeface="Arial" panose="020B0604020202020204" pitchFamily="34" charset="0"/>
              </a:rPr>
              <a:t>This study involved conducting an energy audit to </a:t>
            </a:r>
            <a:r>
              <a:rPr lang="en-GB" altLang="en-US" sz="2800" dirty="0"/>
              <a:t>analyse the energy performance of a production plant and identify areas for reducing energy consumption and green house gas (GHG) emissions whilst conserving energy and costs. </a:t>
            </a:r>
          </a:p>
          <a:p>
            <a:pPr algn="just">
              <a:spcBef>
                <a:spcPct val="50000"/>
              </a:spcBef>
            </a:pPr>
            <a:r>
              <a:rPr lang="en-US" altLang="en-US" sz="2800" dirty="0"/>
              <a:t>The motivation behind the project </a:t>
            </a:r>
            <a:r>
              <a:rPr lang="en-GB" altLang="en-US" sz="2800" dirty="0"/>
              <a:t>was to improve energy efficiency and sustainability of the plant. This is important because the issue of energy efficiency is a growing subject amongst businesses because of its immediate impact on production costs and its significant impact on environmental sustainability. </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2" name="Picture 6"/>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348596" y="13498023"/>
            <a:ext cx="7135859"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457200" indent="-457200" algn="just">
              <a:spcBef>
                <a:spcPct val="50000"/>
              </a:spcBef>
              <a:buFont typeface="Wingdings" panose="05000000000000000000" pitchFamily="2" charset="2"/>
              <a:buChar char="Ø"/>
            </a:pPr>
            <a:r>
              <a:rPr lang="en-GB" sz="2800" dirty="0"/>
              <a:t>Identify what energy is used, where is it used, how much is used and how much it costs.</a:t>
            </a:r>
          </a:p>
          <a:p>
            <a:pPr marL="457200" indent="-457200" algn="just">
              <a:spcBef>
                <a:spcPct val="50000"/>
              </a:spcBef>
              <a:buFont typeface="Wingdings" panose="05000000000000000000" pitchFamily="2" charset="2"/>
              <a:buChar char="Ø"/>
            </a:pPr>
            <a:r>
              <a:rPr lang="en-GB" sz="2800" dirty="0"/>
              <a:t>Assess existing patterns of energy consumption.</a:t>
            </a:r>
          </a:p>
          <a:p>
            <a:pPr marL="457200" indent="-457200" algn="just">
              <a:spcBef>
                <a:spcPct val="50000"/>
              </a:spcBef>
              <a:buFont typeface="Wingdings" panose="05000000000000000000" pitchFamily="2" charset="2"/>
              <a:buChar char="Ø"/>
            </a:pPr>
            <a:r>
              <a:rPr lang="en-GB" sz="2800" dirty="0"/>
              <a:t>Relate energy inputs and production outputs.</a:t>
            </a:r>
          </a:p>
          <a:p>
            <a:pPr marL="457200" indent="-457200" algn="just">
              <a:spcBef>
                <a:spcPct val="50000"/>
              </a:spcBef>
              <a:buFont typeface="Wingdings" panose="05000000000000000000" pitchFamily="2" charset="2"/>
              <a:buChar char="Ø"/>
            </a:pPr>
            <a:r>
              <a:rPr lang="en-GB" sz="2800" dirty="0"/>
              <a:t>Highlight energy wastage.</a:t>
            </a:r>
          </a:p>
          <a:p>
            <a:pPr marL="457200" indent="-457200" algn="just">
              <a:spcBef>
                <a:spcPct val="50000"/>
              </a:spcBef>
              <a:buFont typeface="Wingdings" panose="05000000000000000000" pitchFamily="2" charset="2"/>
              <a:buChar char="Ø"/>
            </a:pPr>
            <a:r>
              <a:rPr lang="en-GB" sz="2800" dirty="0"/>
              <a:t>Implement measures requiring no, marginal or major investment for energy conservation and efficiency.</a:t>
            </a:r>
          </a:p>
        </p:txBody>
      </p:sp>
      <p:sp>
        <p:nvSpPr>
          <p:cNvPr id="46" name="Text Box 6"/>
          <p:cNvSpPr txBox="1">
            <a:spLocks noChangeArrowheads="1"/>
          </p:cNvSpPr>
          <p:nvPr/>
        </p:nvSpPr>
        <p:spPr bwMode="auto">
          <a:xfrm>
            <a:off x="348595" y="20222563"/>
            <a:ext cx="6824707" cy="8875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ts val="1200"/>
              </a:spcBef>
            </a:pPr>
            <a:r>
              <a:rPr lang="en-AU" altLang="en-US" sz="2800" b="1" dirty="0">
                <a:latin typeface="Arial" panose="020B0604020202020204" pitchFamily="34" charset="0"/>
                <a:cs typeface="Arial" panose="020B0604020202020204" pitchFamily="34" charset="0"/>
              </a:rPr>
              <a:t>Phase One</a:t>
            </a:r>
          </a:p>
          <a:p>
            <a:pPr algn="just">
              <a:spcBef>
                <a:spcPts val="600"/>
              </a:spcBef>
              <a:spcAft>
                <a:spcPts val="600"/>
              </a:spcAft>
            </a:pPr>
            <a:r>
              <a:rPr lang="en-GB" altLang="en-US" sz="2800" dirty="0">
                <a:latin typeface="Arial" panose="020B0604020202020204" pitchFamily="34" charset="0"/>
                <a:cs typeface="Arial" panose="020B0604020202020204" pitchFamily="34" charset="0"/>
              </a:rPr>
              <a:t>Determining type of audit appropriate and setting goals, objectives, and possibilities. Gather data including consumption data, equipment inventory, fuel types, patterns of consumption and effect of weather on consumption.</a:t>
            </a:r>
          </a:p>
          <a:p>
            <a:pPr algn="just">
              <a:spcBef>
                <a:spcPts val="600"/>
              </a:spcBef>
            </a:pPr>
            <a:r>
              <a:rPr lang="en-AU" altLang="en-US" sz="2800" b="1" dirty="0">
                <a:latin typeface="Arial" panose="020B0604020202020204" pitchFamily="34" charset="0"/>
                <a:cs typeface="Arial" panose="020B0604020202020204" pitchFamily="34" charset="0"/>
              </a:rPr>
              <a:t>Phase Two</a:t>
            </a:r>
          </a:p>
          <a:p>
            <a:pPr algn="just">
              <a:spcBef>
                <a:spcPts val="600"/>
              </a:spcBef>
            </a:pPr>
            <a:r>
              <a:rPr lang="en-GB" altLang="en-US" sz="2800" dirty="0">
                <a:latin typeface="Arial" panose="020B0604020202020204" pitchFamily="34" charset="0"/>
                <a:cs typeface="Arial" panose="020B0604020202020204" pitchFamily="34" charset="0"/>
              </a:rPr>
              <a:t>Conduct a walk-through survey of the plant and achieve five key aims. Furthermore, an opportunity to gather additional information about individual processes and reviewing information on energy use. Using a checklist to stimulate questions about energy practises for each individual process or sub-system.</a:t>
            </a:r>
            <a:endParaRPr lang="en-AU" altLang="en-US" sz="2800" dirty="0">
              <a:latin typeface="Arial" panose="020B0604020202020204" pitchFamily="34" charset="0"/>
              <a:cs typeface="Arial" panose="020B0604020202020204" pitchFamily="34" charset="0"/>
            </a:endParaRPr>
          </a:p>
        </p:txBody>
      </p:sp>
      <p:sp>
        <p:nvSpPr>
          <p:cNvPr id="47" name="Text Box 6"/>
          <p:cNvSpPr txBox="1">
            <a:spLocks noChangeArrowheads="1"/>
          </p:cNvSpPr>
          <p:nvPr/>
        </p:nvSpPr>
        <p:spPr bwMode="auto">
          <a:xfrm>
            <a:off x="7484455" y="14646130"/>
            <a:ext cx="6415087" cy="3027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lgn="just">
              <a:spcBef>
                <a:spcPct val="50000"/>
              </a:spcBef>
            </a:pPr>
            <a:r>
              <a:rPr lang="en-GB" sz="2800" dirty="0"/>
              <a:t>Results represent energy consumption, running cost and GHG emissions and a breakdown of fuel consumption throughout the plant.</a:t>
            </a:r>
            <a:endParaRPr lang="en-US" altLang="en-US" sz="2800" dirty="0"/>
          </a:p>
        </p:txBody>
      </p:sp>
      <p:sp>
        <p:nvSpPr>
          <p:cNvPr id="48" name="Text Box 6"/>
          <p:cNvSpPr txBox="1">
            <a:spLocks noChangeArrowheads="1"/>
          </p:cNvSpPr>
          <p:nvPr/>
        </p:nvSpPr>
        <p:spPr bwMode="auto">
          <a:xfrm>
            <a:off x="14372863" y="18455193"/>
            <a:ext cx="6415087" cy="10352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lgn="just">
              <a:spcBef>
                <a:spcPct val="50000"/>
              </a:spcBef>
            </a:pPr>
            <a:r>
              <a:rPr lang="en-GB" sz="2800" dirty="0"/>
              <a:t>The aim of this thesis was to conduct an energy audit to analyse the energy performance of a production plant and identify areas to reduce energy consumption and GHG emissions whilst conserving energy and costs. Through the implementation of energy efficient technologies and practises. The project involved supervised site visits to understand operations and working environment, along with what energy was being used, where it was being used, how much was being used and how much it costs. Assessing areas of the plant such as production lines, tool rooms and components and press shop, and energy consuming equipment, for instance, lighting, heating, electric motors and compressors. </a:t>
            </a:r>
          </a:p>
        </p:txBody>
      </p:sp>
      <p:sp>
        <p:nvSpPr>
          <p:cNvPr id="49" name="Text Box 6"/>
          <p:cNvSpPr txBox="1">
            <a:spLocks noChangeArrowheads="1"/>
          </p:cNvSpPr>
          <p:nvPr/>
        </p:nvSpPr>
        <p:spPr bwMode="auto">
          <a:xfrm>
            <a:off x="7613328" y="6257121"/>
            <a:ext cx="6415087" cy="8798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b="1" dirty="0"/>
              <a:t>Phase Three</a:t>
            </a:r>
          </a:p>
          <a:p>
            <a:pPr algn="just">
              <a:spcAft>
                <a:spcPts val="600"/>
              </a:spcAft>
            </a:pPr>
            <a:r>
              <a:rPr lang="en-GB" sz="2800" dirty="0"/>
              <a:t>Data collected from phase one and two assessed to determine overall operations, existing energy patterns and costs. High energy consumption processes identified, along with energy saving measures. All information collected used to evaluate different uses of energy and establish a breakdown of consumption.</a:t>
            </a:r>
          </a:p>
          <a:p>
            <a:pPr algn="just"/>
            <a:r>
              <a:rPr lang="en-GB" sz="2800" b="1" dirty="0"/>
              <a:t>Phase Four</a:t>
            </a:r>
          </a:p>
          <a:p>
            <a:pPr algn="just"/>
            <a:r>
              <a:rPr lang="en-GB" sz="2800" dirty="0"/>
              <a:t>Identify and develop cost-effective energy saving measures to reduce energy consumption, whilst maintaining the same or better operating and climate conditions, or improving these conditions with no change in energy consumption.</a:t>
            </a:r>
          </a:p>
        </p:txBody>
      </p:sp>
      <p:graphicFrame>
        <p:nvGraphicFramePr>
          <p:cNvPr id="18" name="Table 17">
            <a:extLst>
              <a:ext uri="{FF2B5EF4-FFF2-40B4-BE49-F238E27FC236}">
                <a16:creationId xmlns:a16="http://schemas.microsoft.com/office/drawing/2014/main" id="{2BBA1594-A20A-4FF5-B6F5-2204203E5231}"/>
              </a:ext>
            </a:extLst>
          </p:cNvPr>
          <p:cNvGraphicFramePr>
            <a:graphicFrameLocks noGrp="1"/>
          </p:cNvGraphicFramePr>
          <p:nvPr>
            <p:extLst>
              <p:ext uri="{D42A27DB-BD31-4B8C-83A1-F6EECF244321}">
                <p14:modId xmlns:p14="http://schemas.microsoft.com/office/powerpoint/2010/main" val="1079297206"/>
              </p:ext>
            </p:extLst>
          </p:nvPr>
        </p:nvGraphicFramePr>
        <p:xfrm>
          <a:off x="7609019" y="22345607"/>
          <a:ext cx="6408580" cy="2218616"/>
        </p:xfrm>
        <a:graphic>
          <a:graphicData uri="http://schemas.openxmlformats.org/drawingml/2006/table">
            <a:tbl>
              <a:tblPr/>
              <a:tblGrid>
                <a:gridCol w="1029376">
                  <a:extLst>
                    <a:ext uri="{9D8B030D-6E8A-4147-A177-3AD203B41FA5}">
                      <a16:colId xmlns:a16="http://schemas.microsoft.com/office/drawing/2014/main" val="205819527"/>
                    </a:ext>
                  </a:extLst>
                </a:gridCol>
                <a:gridCol w="1029376">
                  <a:extLst>
                    <a:ext uri="{9D8B030D-6E8A-4147-A177-3AD203B41FA5}">
                      <a16:colId xmlns:a16="http://schemas.microsoft.com/office/drawing/2014/main" val="89302992"/>
                    </a:ext>
                  </a:extLst>
                </a:gridCol>
                <a:gridCol w="1046508">
                  <a:extLst>
                    <a:ext uri="{9D8B030D-6E8A-4147-A177-3AD203B41FA5}">
                      <a16:colId xmlns:a16="http://schemas.microsoft.com/office/drawing/2014/main" val="4183075998"/>
                    </a:ext>
                  </a:extLst>
                </a:gridCol>
                <a:gridCol w="1012241">
                  <a:extLst>
                    <a:ext uri="{9D8B030D-6E8A-4147-A177-3AD203B41FA5}">
                      <a16:colId xmlns:a16="http://schemas.microsoft.com/office/drawing/2014/main" val="1752838527"/>
                    </a:ext>
                  </a:extLst>
                </a:gridCol>
                <a:gridCol w="1032117">
                  <a:extLst>
                    <a:ext uri="{9D8B030D-6E8A-4147-A177-3AD203B41FA5}">
                      <a16:colId xmlns:a16="http://schemas.microsoft.com/office/drawing/2014/main" val="392357824"/>
                    </a:ext>
                  </a:extLst>
                </a:gridCol>
                <a:gridCol w="1258962">
                  <a:extLst>
                    <a:ext uri="{9D8B030D-6E8A-4147-A177-3AD203B41FA5}">
                      <a16:colId xmlns:a16="http://schemas.microsoft.com/office/drawing/2014/main" val="830227289"/>
                    </a:ext>
                  </a:extLst>
                </a:gridCol>
              </a:tblGrid>
              <a:tr h="443569">
                <a:tc>
                  <a:txBody>
                    <a:bodyPr/>
                    <a:lstStyle/>
                    <a:p>
                      <a:pPr algn="ctr">
                        <a:lnSpc>
                          <a:spcPct val="150000"/>
                        </a:lnSpc>
                        <a:spcBef>
                          <a:spcPts val="600"/>
                        </a:spcBef>
                        <a:spcAft>
                          <a:spcPts val="800"/>
                        </a:spcAft>
                      </a:pPr>
                      <a:r>
                        <a:rPr lang="en-GB" sz="1100" b="1" dirty="0">
                          <a:effectLst/>
                          <a:latin typeface="Century Gothic" panose="020B0502020202020204" pitchFamily="34" charset="0"/>
                          <a:ea typeface="Calibri" panose="020F0502020204030204" pitchFamily="34" charset="0"/>
                          <a:cs typeface="Times New Roman" panose="02020603050405020304" pitchFamily="18" charset="0"/>
                        </a:rPr>
                        <a:t>2019</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gridSpan="2">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Energy Consumption</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hMerge="1">
                  <a:txBody>
                    <a:bodyPr/>
                    <a:lstStyle/>
                    <a:p>
                      <a:endParaRPr lang="en-GB"/>
                    </a:p>
                  </a:txBody>
                  <a:tcPr/>
                </a:tc>
                <a:tc gridSpan="2">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Running Cost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hMerge="1">
                  <a:txBody>
                    <a:bodyPr/>
                    <a:lstStyle/>
                    <a:p>
                      <a:endParaRPr lang="en-GB"/>
                    </a:p>
                  </a:txBody>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GHG Emissions</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1148287605"/>
                  </a:ext>
                </a:extLst>
              </a:tr>
              <a:tr h="443826">
                <a:tc>
                  <a:txBody>
                    <a:bodyPr/>
                    <a:lstStyle/>
                    <a:p>
                      <a:pPr algn="ctr">
                        <a:lnSpc>
                          <a:spcPct val="150000"/>
                        </a:lnSpc>
                        <a:spcBef>
                          <a:spcPts val="600"/>
                        </a:spcBef>
                        <a:spcAft>
                          <a:spcPts val="800"/>
                        </a:spcAft>
                      </a:pPr>
                      <a:r>
                        <a:rPr lang="en-GB" sz="1100" dirty="0">
                          <a:effectLst/>
                          <a:latin typeface="Century Gothic" panose="020B0502020202020204" pitchFamily="34" charset="0"/>
                          <a:ea typeface="Calibri" panose="020F0502020204030204" pitchFamily="34" charset="0"/>
                          <a:cs typeface="Times New Roman" panose="02020603050405020304" pitchFamily="18" charset="0"/>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(kWh/Year)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(Tonnes/Year)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3159743"/>
                  </a:ext>
                </a:extLst>
              </a:tr>
              <a:tr h="443826">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Electricity</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12,719,300</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47%</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1,537,763</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57%</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3,251</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20030956"/>
                  </a:ext>
                </a:extLst>
              </a:tr>
              <a:tr h="443826">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Gas</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14,564,446</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53%</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1,165,156</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43%</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3,723</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12546423"/>
                  </a:ext>
                </a:extLst>
              </a:tr>
              <a:tr h="443569">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Total</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27,283,746</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100%</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2,702,919</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100%</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6,974</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953732505"/>
                  </a:ext>
                </a:extLst>
              </a:tr>
            </a:tbl>
          </a:graphicData>
        </a:graphic>
      </p:graphicFrame>
      <p:pic>
        <p:nvPicPr>
          <p:cNvPr id="45" name="Picture 44">
            <a:extLst>
              <a:ext uri="{FF2B5EF4-FFF2-40B4-BE49-F238E27FC236}">
                <a16:creationId xmlns:a16="http://schemas.microsoft.com/office/drawing/2014/main" id="{7245E4A5-10E4-4A84-95F4-24306895B9E8}"/>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14375201" y="6578121"/>
            <a:ext cx="6415087" cy="3959241"/>
          </a:xfrm>
          <a:prstGeom prst="rect">
            <a:avLst/>
          </a:prstGeom>
          <a:noFill/>
          <a:ln w="9525">
            <a:solidFill>
              <a:sysClr val="windowText" lastClr="000000"/>
            </a:solidFill>
          </a:ln>
        </p:spPr>
      </p:pic>
      <p:pic>
        <p:nvPicPr>
          <p:cNvPr id="55" name="Picture 54">
            <a:extLst>
              <a:ext uri="{FF2B5EF4-FFF2-40B4-BE49-F238E27FC236}">
                <a16:creationId xmlns:a16="http://schemas.microsoft.com/office/drawing/2014/main" id="{9AF7BBAF-008A-4715-A188-D57E6670A84A}"/>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7613326" y="24736102"/>
            <a:ext cx="6415087" cy="3959237"/>
          </a:xfrm>
          <a:prstGeom prst="rect">
            <a:avLst/>
          </a:prstGeom>
          <a:noFill/>
          <a:ln>
            <a:solidFill>
              <a:sysClr val="windowText" lastClr="000000"/>
            </a:solidFill>
          </a:ln>
        </p:spPr>
      </p:pic>
      <p:graphicFrame>
        <p:nvGraphicFramePr>
          <p:cNvPr id="20" name="Table 19">
            <a:extLst>
              <a:ext uri="{FF2B5EF4-FFF2-40B4-BE49-F238E27FC236}">
                <a16:creationId xmlns:a16="http://schemas.microsoft.com/office/drawing/2014/main" id="{DB1AF835-04A2-407D-825E-EDCF1D43133A}"/>
              </a:ext>
            </a:extLst>
          </p:cNvPr>
          <p:cNvGraphicFramePr>
            <a:graphicFrameLocks noGrp="1"/>
          </p:cNvGraphicFramePr>
          <p:nvPr>
            <p:extLst>
              <p:ext uri="{D42A27DB-BD31-4B8C-83A1-F6EECF244321}">
                <p14:modId xmlns:p14="http://schemas.microsoft.com/office/powerpoint/2010/main" val="1328090653"/>
              </p:ext>
            </p:extLst>
          </p:nvPr>
        </p:nvGraphicFramePr>
        <p:xfrm>
          <a:off x="7615666" y="17537337"/>
          <a:ext cx="6415087" cy="2232207"/>
        </p:xfrm>
        <a:graphic>
          <a:graphicData uri="http://schemas.openxmlformats.org/drawingml/2006/table">
            <a:tbl>
              <a:tblPr/>
              <a:tblGrid>
                <a:gridCol w="1030420">
                  <a:extLst>
                    <a:ext uri="{9D8B030D-6E8A-4147-A177-3AD203B41FA5}">
                      <a16:colId xmlns:a16="http://schemas.microsoft.com/office/drawing/2014/main" val="3678529373"/>
                    </a:ext>
                  </a:extLst>
                </a:gridCol>
                <a:gridCol w="1030420">
                  <a:extLst>
                    <a:ext uri="{9D8B030D-6E8A-4147-A177-3AD203B41FA5}">
                      <a16:colId xmlns:a16="http://schemas.microsoft.com/office/drawing/2014/main" val="3484607369"/>
                    </a:ext>
                  </a:extLst>
                </a:gridCol>
                <a:gridCol w="1047571">
                  <a:extLst>
                    <a:ext uri="{9D8B030D-6E8A-4147-A177-3AD203B41FA5}">
                      <a16:colId xmlns:a16="http://schemas.microsoft.com/office/drawing/2014/main" val="3347570160"/>
                    </a:ext>
                  </a:extLst>
                </a:gridCol>
                <a:gridCol w="1013270">
                  <a:extLst>
                    <a:ext uri="{9D8B030D-6E8A-4147-A177-3AD203B41FA5}">
                      <a16:colId xmlns:a16="http://schemas.microsoft.com/office/drawing/2014/main" val="317163766"/>
                    </a:ext>
                  </a:extLst>
                </a:gridCol>
                <a:gridCol w="1033165">
                  <a:extLst>
                    <a:ext uri="{9D8B030D-6E8A-4147-A177-3AD203B41FA5}">
                      <a16:colId xmlns:a16="http://schemas.microsoft.com/office/drawing/2014/main" val="2542455614"/>
                    </a:ext>
                  </a:extLst>
                </a:gridCol>
                <a:gridCol w="1260241">
                  <a:extLst>
                    <a:ext uri="{9D8B030D-6E8A-4147-A177-3AD203B41FA5}">
                      <a16:colId xmlns:a16="http://schemas.microsoft.com/office/drawing/2014/main" val="1931889657"/>
                    </a:ext>
                  </a:extLst>
                </a:gridCol>
              </a:tblGrid>
              <a:tr h="446286">
                <a:tc>
                  <a:txBody>
                    <a:bodyPr/>
                    <a:lstStyle/>
                    <a:p>
                      <a:pPr algn="ctr">
                        <a:lnSpc>
                          <a:spcPct val="150000"/>
                        </a:lnSpc>
                        <a:spcBef>
                          <a:spcPts val="600"/>
                        </a:spcBef>
                        <a:spcAft>
                          <a:spcPts val="800"/>
                        </a:spcAft>
                      </a:pPr>
                      <a:r>
                        <a:rPr lang="en-GB" sz="1100" b="1" dirty="0">
                          <a:effectLst/>
                          <a:latin typeface="Century Gothic" panose="020B0502020202020204" pitchFamily="34" charset="0"/>
                          <a:ea typeface="Calibri" panose="020F0502020204030204" pitchFamily="34" charset="0"/>
                          <a:cs typeface="Times New Roman" panose="02020603050405020304" pitchFamily="18" charset="0"/>
                        </a:rPr>
                        <a:t>2017</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gridSpan="2">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Energy Consumption</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hMerge="1">
                  <a:txBody>
                    <a:bodyPr/>
                    <a:lstStyle/>
                    <a:p>
                      <a:endParaRPr lang="en-GB"/>
                    </a:p>
                  </a:txBody>
                  <a:tcPr/>
                </a:tc>
                <a:tc gridSpan="2">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Running Cost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hMerge="1">
                  <a:txBody>
                    <a:bodyPr/>
                    <a:lstStyle/>
                    <a:p>
                      <a:endParaRPr lang="en-GB"/>
                    </a:p>
                  </a:txBody>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GHG Emissions</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1217142717"/>
                  </a:ext>
                </a:extLst>
              </a:tr>
              <a:tr h="446545">
                <a:tc>
                  <a:txBody>
                    <a:bodyPr/>
                    <a:lstStyle/>
                    <a:p>
                      <a:pPr algn="ctr">
                        <a:lnSpc>
                          <a:spcPct val="150000"/>
                        </a:lnSpc>
                        <a:spcBef>
                          <a:spcPts val="600"/>
                        </a:spcBef>
                        <a:spcAft>
                          <a:spcPts val="800"/>
                        </a:spcAft>
                      </a:pPr>
                      <a:r>
                        <a:rPr lang="en-GB" sz="1100" dirty="0">
                          <a:effectLst/>
                          <a:latin typeface="Century Gothic" panose="020B0502020202020204" pitchFamily="34" charset="0"/>
                          <a:ea typeface="Calibri" panose="020F0502020204030204" pitchFamily="34" charset="0"/>
                          <a:cs typeface="Times New Roman" panose="02020603050405020304" pitchFamily="18" charset="0"/>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effectLst/>
                          <a:latin typeface="Century Gothic" panose="020B0502020202020204" pitchFamily="34" charset="0"/>
                          <a:ea typeface="Calibri" panose="020F0502020204030204" pitchFamily="34" charset="0"/>
                          <a:cs typeface="Times New Roman" panose="02020603050405020304" pitchFamily="18" charset="0"/>
                        </a:rPr>
                        <a:t>(kWh/Year)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effectLst/>
                          <a:latin typeface="Century Gothic" panose="020B0502020202020204" pitchFamily="34" charset="0"/>
                          <a:ea typeface="Calibri" panose="020F0502020204030204" pitchFamily="34" charset="0"/>
                          <a:cs typeface="Times New Roman" panose="02020603050405020304" pitchFamily="18" charset="0"/>
                        </a:rPr>
                        <a:t>(£/Year)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effectLst/>
                          <a:latin typeface="Century Gothic" panose="020B0502020202020204" pitchFamily="34" charset="0"/>
                          <a:ea typeface="Calibri" panose="020F0502020204030204" pitchFamily="34" charset="0"/>
                          <a:cs typeface="Times New Roman" panose="02020603050405020304" pitchFamily="18" charset="0"/>
                        </a:rPr>
                        <a:t>(Tonnes/Year)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02339531"/>
                  </a:ext>
                </a:extLst>
              </a:tr>
              <a:tr h="446545">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Electricity</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14,736,345</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49%</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1,781,624</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59%</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5,181</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991913381"/>
                  </a:ext>
                </a:extLst>
              </a:tr>
              <a:tr h="446545">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Gas</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15,218,132</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51%</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1,217,451</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41%</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2,803</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81947166"/>
                  </a:ext>
                </a:extLst>
              </a:tr>
              <a:tr h="446286">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Total</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29,954,477</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100%</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2,999,075</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100%</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7,984</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07277154"/>
                  </a:ext>
                </a:extLst>
              </a:tr>
            </a:tbl>
          </a:graphicData>
        </a:graphic>
      </p:graphicFrame>
      <p:graphicFrame>
        <p:nvGraphicFramePr>
          <p:cNvPr id="21" name="Table 20">
            <a:extLst>
              <a:ext uri="{FF2B5EF4-FFF2-40B4-BE49-F238E27FC236}">
                <a16:creationId xmlns:a16="http://schemas.microsoft.com/office/drawing/2014/main" id="{C2AD8792-383A-4176-9DC5-8B6702DACD44}"/>
              </a:ext>
            </a:extLst>
          </p:cNvPr>
          <p:cNvGraphicFramePr>
            <a:graphicFrameLocks noGrp="1"/>
          </p:cNvGraphicFramePr>
          <p:nvPr>
            <p:extLst>
              <p:ext uri="{D42A27DB-BD31-4B8C-83A1-F6EECF244321}">
                <p14:modId xmlns:p14="http://schemas.microsoft.com/office/powerpoint/2010/main" val="2988577229"/>
              </p:ext>
            </p:extLst>
          </p:nvPr>
        </p:nvGraphicFramePr>
        <p:xfrm>
          <a:off x="7609019" y="19941524"/>
          <a:ext cx="6419394" cy="2232204"/>
        </p:xfrm>
        <a:graphic>
          <a:graphicData uri="http://schemas.openxmlformats.org/drawingml/2006/table">
            <a:tbl>
              <a:tblPr/>
              <a:tblGrid>
                <a:gridCol w="1031112">
                  <a:extLst>
                    <a:ext uri="{9D8B030D-6E8A-4147-A177-3AD203B41FA5}">
                      <a16:colId xmlns:a16="http://schemas.microsoft.com/office/drawing/2014/main" val="3541623870"/>
                    </a:ext>
                  </a:extLst>
                </a:gridCol>
                <a:gridCol w="1031112">
                  <a:extLst>
                    <a:ext uri="{9D8B030D-6E8A-4147-A177-3AD203B41FA5}">
                      <a16:colId xmlns:a16="http://schemas.microsoft.com/office/drawing/2014/main" val="1368265528"/>
                    </a:ext>
                  </a:extLst>
                </a:gridCol>
                <a:gridCol w="1048274">
                  <a:extLst>
                    <a:ext uri="{9D8B030D-6E8A-4147-A177-3AD203B41FA5}">
                      <a16:colId xmlns:a16="http://schemas.microsoft.com/office/drawing/2014/main" val="1509084045"/>
                    </a:ext>
                  </a:extLst>
                </a:gridCol>
                <a:gridCol w="1013950">
                  <a:extLst>
                    <a:ext uri="{9D8B030D-6E8A-4147-A177-3AD203B41FA5}">
                      <a16:colId xmlns:a16="http://schemas.microsoft.com/office/drawing/2014/main" val="544550584"/>
                    </a:ext>
                  </a:extLst>
                </a:gridCol>
                <a:gridCol w="1033859">
                  <a:extLst>
                    <a:ext uri="{9D8B030D-6E8A-4147-A177-3AD203B41FA5}">
                      <a16:colId xmlns:a16="http://schemas.microsoft.com/office/drawing/2014/main" val="2773968316"/>
                    </a:ext>
                  </a:extLst>
                </a:gridCol>
                <a:gridCol w="1261087">
                  <a:extLst>
                    <a:ext uri="{9D8B030D-6E8A-4147-A177-3AD203B41FA5}">
                      <a16:colId xmlns:a16="http://schemas.microsoft.com/office/drawing/2014/main" val="2310002377"/>
                    </a:ext>
                  </a:extLst>
                </a:gridCol>
              </a:tblGrid>
              <a:tr h="446286">
                <a:tc>
                  <a:txBody>
                    <a:bodyPr/>
                    <a:lstStyle/>
                    <a:p>
                      <a:pPr algn="ctr">
                        <a:lnSpc>
                          <a:spcPct val="150000"/>
                        </a:lnSpc>
                        <a:spcBef>
                          <a:spcPts val="600"/>
                        </a:spcBef>
                        <a:spcAft>
                          <a:spcPts val="800"/>
                        </a:spcAft>
                      </a:pPr>
                      <a:r>
                        <a:rPr lang="en-GB" sz="1100" b="1" dirty="0">
                          <a:effectLst/>
                          <a:latin typeface="Century Gothic" panose="020B0502020202020204" pitchFamily="34" charset="0"/>
                          <a:ea typeface="Calibri" panose="020F0502020204030204" pitchFamily="34" charset="0"/>
                          <a:cs typeface="Times New Roman" panose="02020603050405020304" pitchFamily="18" charset="0"/>
                        </a:rPr>
                        <a:t>2018</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gridSpan="2">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Energy Consumption</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hMerge="1">
                  <a:txBody>
                    <a:bodyPr/>
                    <a:lstStyle/>
                    <a:p>
                      <a:endParaRPr lang="en-GB"/>
                    </a:p>
                  </a:txBody>
                  <a:tcPr/>
                </a:tc>
                <a:tc gridSpan="2">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Running Cost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hMerge="1">
                  <a:txBody>
                    <a:bodyPr/>
                    <a:lstStyle/>
                    <a:p>
                      <a:endParaRPr lang="en-GB"/>
                    </a:p>
                  </a:txBody>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GHG Emissions</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578135788"/>
                  </a:ext>
                </a:extLst>
              </a:tr>
              <a:tr h="446544">
                <a:tc>
                  <a:txBody>
                    <a:bodyPr/>
                    <a:lstStyle/>
                    <a:p>
                      <a:pPr algn="ctr">
                        <a:lnSpc>
                          <a:spcPct val="150000"/>
                        </a:lnSpc>
                        <a:spcBef>
                          <a:spcPts val="600"/>
                        </a:spcBef>
                        <a:spcAft>
                          <a:spcPts val="800"/>
                        </a:spcAft>
                      </a:pPr>
                      <a:r>
                        <a:rPr lang="en-GB" sz="1100" dirty="0">
                          <a:effectLst/>
                          <a:latin typeface="Century Gothic" panose="020B0502020202020204" pitchFamily="34" charset="0"/>
                          <a:ea typeface="Calibri" panose="020F0502020204030204" pitchFamily="34" charset="0"/>
                          <a:cs typeface="Times New Roman" panose="02020603050405020304" pitchFamily="18" charset="0"/>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(kWh/Year)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effectLst/>
                          <a:latin typeface="Century Gothic" panose="020B0502020202020204" pitchFamily="34" charset="0"/>
                          <a:ea typeface="Calibri" panose="020F0502020204030204" pitchFamily="34" charset="0"/>
                          <a:cs typeface="Times New Roman" panose="02020603050405020304" pitchFamily="18" charset="0"/>
                        </a:rPr>
                        <a:t>(Tonnes/Year)</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55099723"/>
                  </a:ext>
                </a:extLst>
              </a:tr>
              <a:tr h="446544">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Electricity</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14,110,413</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48%</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1,705,949</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59%</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3,994</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635829827"/>
                  </a:ext>
                </a:extLst>
              </a:tr>
              <a:tr h="446544">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Gas</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15,043,708</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52%</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Calibri" panose="020F0502020204030204" pitchFamily="34" charset="0"/>
                        </a:rPr>
                        <a:t>1,203,497</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41%</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2,767</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385141041"/>
                  </a:ext>
                </a:extLst>
              </a:tr>
              <a:tr h="446286">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Total</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29,154,121</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100%</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2,909,446</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100%</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600"/>
                        </a:spcBef>
                        <a:spcAft>
                          <a:spcPts val="800"/>
                        </a:spcAft>
                      </a:pPr>
                      <a:r>
                        <a:rPr lang="en-GB" sz="1100" b="1" dirty="0">
                          <a:solidFill>
                            <a:srgbClr val="000000"/>
                          </a:solidFill>
                          <a:effectLst/>
                          <a:latin typeface="Century Gothic" panose="020B0502020202020204" pitchFamily="34" charset="0"/>
                          <a:ea typeface="Calibri" panose="020F0502020204030204" pitchFamily="34" charset="0"/>
                          <a:cs typeface="Times New Roman" panose="02020603050405020304" pitchFamily="18" charset="0"/>
                        </a:rPr>
                        <a:t>6,761</a:t>
                      </a:r>
                      <a:endParaRPr lang="en-GB" sz="1100" dirty="0">
                        <a:effectLst/>
                        <a:latin typeface="Century Gothic" panose="020B0502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702919396"/>
                  </a:ext>
                </a:extLst>
              </a:tr>
            </a:tbl>
          </a:graphicData>
        </a:graphic>
      </p:graphicFrame>
      <p:pic>
        <p:nvPicPr>
          <p:cNvPr id="62" name="Picture 61">
            <a:extLst>
              <a:ext uri="{FF2B5EF4-FFF2-40B4-BE49-F238E27FC236}">
                <a16:creationId xmlns:a16="http://schemas.microsoft.com/office/drawing/2014/main" id="{0D7A3E85-8363-4C13-AE58-8E3029089C9A}"/>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4372862" y="10951513"/>
            <a:ext cx="6415087" cy="2931806"/>
          </a:xfrm>
          <a:prstGeom prst="rect">
            <a:avLst/>
          </a:prstGeom>
          <a:noFill/>
          <a:ln>
            <a:solidFill>
              <a:sysClr val="windowText" lastClr="000000"/>
            </a:solidFill>
          </a:ln>
        </p:spPr>
      </p:pic>
      <p:pic>
        <p:nvPicPr>
          <p:cNvPr id="63" name="Picture 62">
            <a:extLst>
              <a:ext uri="{FF2B5EF4-FFF2-40B4-BE49-F238E27FC236}">
                <a16:creationId xmlns:a16="http://schemas.microsoft.com/office/drawing/2014/main" id="{A6F7437E-66E6-4F3D-8383-205559F683C1}"/>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14375202" y="14297471"/>
            <a:ext cx="6415086" cy="3959241"/>
          </a:xfrm>
          <a:prstGeom prst="rect">
            <a:avLst/>
          </a:prstGeom>
          <a:noFill/>
          <a:ln>
            <a:solidFill>
              <a:sysClr val="windowText" lastClr="000000"/>
            </a:solidFill>
          </a:ln>
        </p:spPr>
      </p:pic>
      <p:pic>
        <p:nvPicPr>
          <p:cNvPr id="10" name="Picture 9" descr="A person wearing glasses and looking at the camera&#10;&#10;Description automatically generated">
            <a:extLst>
              <a:ext uri="{FF2B5EF4-FFF2-40B4-BE49-F238E27FC236}">
                <a16:creationId xmlns:a16="http://schemas.microsoft.com/office/drawing/2014/main" id="{AE7DB123-1382-40F0-BDA8-5C6723EDE295}"/>
              </a:ext>
            </a:extLst>
          </p:cNvPr>
          <p:cNvPicPr>
            <a:picLocks noChangeAspect="1"/>
          </p:cNvPicPr>
          <p:nvPr/>
        </p:nvPicPr>
        <p:blipFill rotWithShape="1">
          <a:blip r:embed="rId9"/>
          <a:srcRect t="7454" b="27744"/>
          <a:stretch/>
        </p:blipFill>
        <p:spPr>
          <a:xfrm>
            <a:off x="345514" y="2069407"/>
            <a:ext cx="2608044" cy="3350668"/>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864</TotalTime>
  <Words>632</Words>
  <Application>Microsoft Office PowerPoint</Application>
  <PresentationFormat>Custom</PresentationFormat>
  <Paragraphs>113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Century Gothic</vt:lpstr>
      <vt:lpstr>Georgia</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Gregory</dc:creator>
  <cp:lastModifiedBy>James Gregory</cp:lastModifiedBy>
  <cp:revision>53</cp:revision>
  <dcterms:created xsi:type="dcterms:W3CDTF">2016-02-25T08:27:32Z</dcterms:created>
  <dcterms:modified xsi:type="dcterms:W3CDTF">2020-05-02T17:54:20Z</dcterms:modified>
</cp:coreProperties>
</file>