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70" r:id="rId4"/>
    <p:sldId id="257" r:id="rId5"/>
    <p:sldId id="281" r:id="rId6"/>
    <p:sldId id="277" r:id="rId7"/>
    <p:sldId id="258" r:id="rId8"/>
    <p:sldId id="269" r:id="rId9"/>
    <p:sldId id="278" r:id="rId10"/>
    <p:sldId id="279" r:id="rId11"/>
    <p:sldId id="282"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434" autoAdjust="0"/>
  </p:normalViewPr>
  <p:slideViewPr>
    <p:cSldViewPr snapToGrid="0">
      <p:cViewPr varScale="1">
        <p:scale>
          <a:sx n="109" d="100"/>
          <a:sy n="109" d="100"/>
        </p:scale>
        <p:origin x="61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F97355C-9259-4F16-8A62-793C94FD32FE}" type="datetimeFigureOut">
              <a:rPr lang="en-GB" smtClean="0"/>
              <a:t>18/04/2019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3669630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97355C-9259-4F16-8A62-793C94FD32FE}" type="datetimeFigureOut">
              <a:rPr lang="en-GB" smtClean="0"/>
              <a:t>18/04/2019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527209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F97355C-9259-4F16-8A62-793C94FD32FE}" type="datetimeFigureOut">
              <a:rPr lang="en-GB" smtClean="0"/>
              <a:t>18/04/2019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3538995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F97355C-9259-4F16-8A62-793C94FD32FE}" type="datetimeFigureOut">
              <a:rPr lang="en-GB" smtClean="0"/>
              <a:t>18/04/2019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2015663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F97355C-9259-4F16-8A62-793C94FD32FE}" type="datetimeFigureOut">
              <a:rPr lang="en-GB" smtClean="0"/>
              <a:t>18/04/2019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166876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F97355C-9259-4F16-8A62-793C94FD32FE}" type="datetimeFigureOut">
              <a:rPr lang="en-GB" smtClean="0"/>
              <a:t>18/04/2019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3644337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97355C-9259-4F16-8A62-793C94FD32FE}" type="datetimeFigureOut">
              <a:rPr lang="en-GB" smtClean="0"/>
              <a:t>18/04/2019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307101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F97355C-9259-4F16-8A62-793C94FD32FE}" type="datetimeFigureOut">
              <a:rPr lang="en-GB" smtClean="0"/>
              <a:t>18/04/2019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2230195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F97355C-9259-4F16-8A62-793C94FD32FE}" type="datetimeFigureOut">
              <a:rPr lang="en-GB" smtClean="0"/>
              <a:t>18/04/2019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3416448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F97355C-9259-4F16-8A62-793C94FD32FE}" type="datetimeFigureOut">
              <a:rPr lang="en-GB" smtClean="0"/>
              <a:t>18/04/2019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2384362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F97355C-9259-4F16-8A62-793C94FD32FE}" type="datetimeFigureOut">
              <a:rPr lang="en-GB" smtClean="0"/>
              <a:t>18/04/2019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435652E-BD56-4BC9-AD8A-8788C0522E3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1025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8F97355C-9259-4F16-8A62-793C94FD32FE}" type="datetimeFigureOut">
              <a:rPr lang="en-GB" smtClean="0"/>
              <a:t>18/04/2019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3931705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8F97355C-9259-4F16-8A62-793C94FD32FE}" type="datetimeFigureOut">
              <a:rPr lang="en-GB" smtClean="0"/>
              <a:t>18/04/2019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35652E-BD56-4BC9-AD8A-8788C0522E3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706950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8F97355C-9259-4F16-8A62-793C94FD32FE}" type="datetimeFigureOut">
              <a:rPr lang="en-GB" smtClean="0"/>
              <a:t>18/04/2019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13132541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97355C-9259-4F16-8A62-793C94FD32FE}" type="datetimeFigureOut">
              <a:rPr lang="en-GB" smtClean="0"/>
              <a:t>18/04/2019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4158787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97355C-9259-4F16-8A62-793C94FD32FE}" type="datetimeFigureOut">
              <a:rPr lang="en-GB" smtClean="0"/>
              <a:t>18/04/2019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435652E-BD56-4BC9-AD8A-8788C0522E34}" type="slidenum">
              <a:rPr lang="en-GB" smtClean="0"/>
              <a:t>‹#›</a:t>
            </a:fld>
            <a:endParaRPr lang="en-GB"/>
          </a:p>
        </p:txBody>
      </p:sp>
    </p:spTree>
    <p:extLst>
      <p:ext uri="{BB962C8B-B14F-4D97-AF65-F5344CB8AC3E}">
        <p14:creationId xmlns:p14="http://schemas.microsoft.com/office/powerpoint/2010/main" val="4282230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F97355C-9259-4F16-8A62-793C94FD32FE}" type="datetimeFigureOut">
              <a:rPr lang="en-GB" smtClean="0"/>
              <a:t>18/04/2019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435652E-BD56-4BC9-AD8A-8788C0522E34}" type="slidenum">
              <a:rPr lang="en-GB" smtClean="0"/>
              <a:t>‹#›</a:t>
            </a:fld>
            <a:endParaRPr lang="en-GB"/>
          </a:p>
        </p:txBody>
      </p:sp>
    </p:spTree>
    <p:extLst>
      <p:ext uri="{BB962C8B-B14F-4D97-AF65-F5344CB8AC3E}">
        <p14:creationId xmlns:p14="http://schemas.microsoft.com/office/powerpoint/2010/main" val="35532962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hronline.co.uk/blog/the-history-of-personnel-management/" TargetMode="External"/><Relationship Id="rId2" Type="http://schemas.openxmlformats.org/officeDocument/2006/relationships/hyperlink" Target="https://smallbusiness.chron.com/traditional-vs-contemporary-organizational-structure-60243.html" TargetMode="External"/><Relationship Id="rId1" Type="http://schemas.openxmlformats.org/officeDocument/2006/relationships/slideLayout" Target="../slideLayouts/slideLayout2.xml"/><Relationship Id="rId4" Type="http://schemas.openxmlformats.org/officeDocument/2006/relationships/hyperlink" Target="http://www.hrmonline.com.au/section/opinion/labour-market-changes-affecting-hr-profe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0497" y="1019908"/>
            <a:ext cx="9144000" cy="4015579"/>
          </a:xfrm>
        </p:spPr>
        <p:txBody>
          <a:bodyPr>
            <a:noAutofit/>
          </a:bodyPr>
          <a:lstStyle/>
          <a:p>
            <a:pPr algn="l"/>
            <a:r>
              <a:rPr lang="en-GB" sz="3200" b="1" u="sng" dirty="0" smtClean="0"/>
              <a:t>S</a:t>
            </a:r>
            <a:r>
              <a:rPr lang="en-GB" sz="3200" b="1" u="sng" dirty="0" smtClean="0"/>
              <a:t>tudent name</a:t>
            </a:r>
            <a:r>
              <a:rPr lang="en-GB" sz="3200" dirty="0" smtClean="0"/>
              <a:t>: </a:t>
            </a:r>
            <a:r>
              <a:rPr lang="en-GB" sz="3200" dirty="0" smtClean="0"/>
              <a:t>Horhocea Cristiana Mara</a:t>
            </a:r>
            <a:br>
              <a:rPr lang="en-GB" sz="3200" dirty="0" smtClean="0"/>
            </a:br>
            <a:r>
              <a:rPr lang="en-GB" sz="3200" b="1" u="sng" dirty="0" smtClean="0"/>
              <a:t>Student no.: </a:t>
            </a:r>
            <a:r>
              <a:rPr lang="en-GB" sz="3200" dirty="0" smtClean="0"/>
              <a:t>1604608</a:t>
            </a:r>
            <a:br>
              <a:rPr lang="en-GB" sz="3200" dirty="0" smtClean="0"/>
            </a:br>
            <a:r>
              <a:rPr lang="en-GB" sz="3200" b="1" u="sng" dirty="0" smtClean="0"/>
              <a:t>Module title: </a:t>
            </a:r>
            <a:r>
              <a:rPr lang="en-GB" sz="3200" dirty="0" smtClean="0"/>
              <a:t>Managing people</a:t>
            </a:r>
            <a:br>
              <a:rPr lang="en-GB" sz="3200" dirty="0" smtClean="0"/>
            </a:br>
            <a:r>
              <a:rPr lang="en-GB" sz="3200" b="1" u="sng" dirty="0" smtClean="0"/>
              <a:t>Assignment title</a:t>
            </a:r>
            <a:r>
              <a:rPr lang="en-GB" sz="3200" dirty="0" smtClean="0"/>
              <a:t>: Why contemporary organizations need robust and progressive HRM policies</a:t>
            </a:r>
            <a:r>
              <a:rPr lang="en-GB" sz="3200" dirty="0"/>
              <a:t/>
            </a:r>
            <a:br>
              <a:rPr lang="en-GB" sz="3200" dirty="0"/>
            </a:br>
            <a:r>
              <a:rPr lang="en-GB" sz="3200" b="1" u="sng" dirty="0" smtClean="0"/>
              <a:t>Lecturer: </a:t>
            </a:r>
            <a:r>
              <a:rPr lang="en-GB" sz="3200" dirty="0" err="1" smtClean="0"/>
              <a:t>Dr.</a:t>
            </a:r>
            <a:r>
              <a:rPr lang="en-GB" sz="3200" dirty="0" smtClean="0"/>
              <a:t> Gulnar Ali</a:t>
            </a:r>
            <a:endParaRPr lang="en-GB" sz="3200" dirty="0"/>
          </a:p>
        </p:txBody>
      </p:sp>
    </p:spTree>
    <p:extLst>
      <p:ext uri="{BB962C8B-B14F-4D97-AF65-F5344CB8AC3E}">
        <p14:creationId xmlns:p14="http://schemas.microsoft.com/office/powerpoint/2010/main" val="27727013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sz="3200" dirty="0" smtClean="0"/>
              <a:t>Table of contents</a:t>
            </a:r>
            <a:endParaRPr lang="en-GB" sz="3200" dirty="0"/>
          </a:p>
        </p:txBody>
      </p:sp>
      <p:sp>
        <p:nvSpPr>
          <p:cNvPr id="3" name="Content Placeholder 2"/>
          <p:cNvSpPr>
            <a:spLocks noGrp="1"/>
          </p:cNvSpPr>
          <p:nvPr>
            <p:ph idx="1"/>
          </p:nvPr>
        </p:nvSpPr>
        <p:spPr>
          <a:xfrm>
            <a:off x="838200" y="1062891"/>
            <a:ext cx="10515600" cy="5037658"/>
          </a:xfrm>
        </p:spPr>
        <p:txBody>
          <a:bodyPr>
            <a:normAutofit fontScale="25000" lnSpcReduction="20000"/>
          </a:bodyPr>
          <a:lstStyle/>
          <a:p>
            <a:pPr marL="514350" indent="-514350">
              <a:buFont typeface="+mj-lt"/>
              <a:buAutoNum type="arabicPeriod"/>
            </a:pPr>
            <a:r>
              <a:rPr lang="en-GB" sz="12800" i="1" dirty="0" smtClean="0"/>
              <a:t>Introduction</a:t>
            </a:r>
          </a:p>
          <a:p>
            <a:pPr marL="514350" indent="-514350">
              <a:buFont typeface="+mj-lt"/>
              <a:buAutoNum type="arabicPeriod"/>
            </a:pPr>
            <a:r>
              <a:rPr lang="en-GB" sz="12800" i="1" dirty="0" smtClean="0"/>
              <a:t>The base and history of HRM</a:t>
            </a:r>
          </a:p>
          <a:p>
            <a:pPr marL="514350" indent="-514350">
              <a:buFont typeface="+mj-lt"/>
              <a:buAutoNum type="arabicPeriod"/>
            </a:pPr>
            <a:r>
              <a:rPr lang="en-GB" sz="12800" i="1" dirty="0"/>
              <a:t> HR policies and its </a:t>
            </a:r>
            <a:r>
              <a:rPr lang="en-GB" sz="12800" i="1" dirty="0" smtClean="0"/>
              <a:t>purposes</a:t>
            </a:r>
          </a:p>
          <a:p>
            <a:pPr marL="514350" indent="-514350">
              <a:buFont typeface="+mj-lt"/>
              <a:buAutoNum type="arabicPeriod"/>
            </a:pPr>
            <a:r>
              <a:rPr lang="en-GB" sz="12800" i="1" dirty="0"/>
              <a:t>The contemporary </a:t>
            </a:r>
            <a:r>
              <a:rPr lang="en-GB" sz="12800" i="1" dirty="0" smtClean="0"/>
              <a:t>organizations</a:t>
            </a:r>
          </a:p>
          <a:p>
            <a:pPr marL="514350" indent="-514350">
              <a:buFont typeface="+mj-lt"/>
              <a:buAutoNum type="arabicPeriod"/>
            </a:pPr>
            <a:r>
              <a:rPr lang="en-GB" sz="12800" i="1" dirty="0"/>
              <a:t>The use of HRM in regards of world </a:t>
            </a:r>
            <a:r>
              <a:rPr lang="en-GB" sz="12800" i="1" dirty="0" smtClean="0"/>
              <a:t>issues</a:t>
            </a:r>
          </a:p>
          <a:p>
            <a:pPr marL="514350" indent="-514350">
              <a:buFont typeface="+mj-lt"/>
              <a:buAutoNum type="arabicPeriod"/>
            </a:pPr>
            <a:r>
              <a:rPr lang="en-GB" sz="12800" i="1" dirty="0"/>
              <a:t>TESCO’s HRM policies and </a:t>
            </a:r>
            <a:r>
              <a:rPr lang="en-GB" sz="12800" i="1" dirty="0" smtClean="0"/>
              <a:t>practices</a:t>
            </a:r>
          </a:p>
          <a:p>
            <a:pPr marL="514350" indent="-514350">
              <a:buFont typeface="+mj-lt"/>
              <a:buAutoNum type="arabicPeriod"/>
            </a:pPr>
            <a:r>
              <a:rPr lang="en-GB" sz="12800" i="1" dirty="0"/>
              <a:t>TESCO’s diversity strategy and the impact of HRM on the contemporary </a:t>
            </a:r>
            <a:r>
              <a:rPr lang="en-GB" sz="12800" i="1" dirty="0" smtClean="0"/>
              <a:t>organizations</a:t>
            </a:r>
          </a:p>
          <a:p>
            <a:pPr marL="514350" indent="-514350">
              <a:buFont typeface="+mj-lt"/>
              <a:buAutoNum type="arabicPeriod"/>
            </a:pPr>
            <a:r>
              <a:rPr lang="en-GB" sz="12800" i="1" dirty="0"/>
              <a:t>HRM and the labour market </a:t>
            </a:r>
            <a:endParaRPr lang="en-GB" sz="12800" i="1" dirty="0" smtClean="0"/>
          </a:p>
          <a:p>
            <a:pPr marL="514350" indent="-514350">
              <a:buFont typeface="+mj-lt"/>
              <a:buAutoNum type="arabicPeriod"/>
            </a:pPr>
            <a:r>
              <a:rPr lang="en-GB" sz="12800" i="1" dirty="0" smtClean="0"/>
              <a:t>Conclusion</a:t>
            </a:r>
          </a:p>
          <a:p>
            <a:pPr marL="514350" indent="-514350">
              <a:buFont typeface="+mj-lt"/>
              <a:buAutoNum type="arabicPeriod"/>
            </a:pPr>
            <a:r>
              <a:rPr lang="en-GB" sz="12800" i="1" dirty="0" smtClean="0"/>
              <a:t>References</a:t>
            </a:r>
          </a:p>
          <a:p>
            <a:pPr marL="514350" indent="-514350">
              <a:buFont typeface="+mj-lt"/>
              <a:buAutoNum type="arabicPeriod"/>
            </a:pPr>
            <a:endParaRPr lang="en-GB" sz="3200" dirty="0" smtClean="0"/>
          </a:p>
          <a:p>
            <a:pPr marL="514350" indent="-514350">
              <a:buFont typeface="+mj-lt"/>
              <a:buAutoNum type="arabicPeriod"/>
            </a:pPr>
            <a:endParaRPr lang="en-GB" dirty="0"/>
          </a:p>
        </p:txBody>
      </p:sp>
    </p:spTree>
    <p:extLst>
      <p:ext uri="{BB962C8B-B14F-4D97-AF65-F5344CB8AC3E}">
        <p14:creationId xmlns:p14="http://schemas.microsoft.com/office/powerpoint/2010/main" val="27817583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7547"/>
            <a:ext cx="10515600" cy="1325563"/>
          </a:xfrm>
        </p:spPr>
        <p:txBody>
          <a:bodyPr/>
          <a:lstStyle/>
          <a:p>
            <a:r>
              <a:rPr lang="en-GB" sz="3200" i="1" dirty="0" smtClean="0"/>
              <a:t>1. Introduction</a:t>
            </a:r>
            <a:endParaRPr lang="en-US" i="1" dirty="0"/>
          </a:p>
        </p:txBody>
      </p:sp>
      <p:sp>
        <p:nvSpPr>
          <p:cNvPr id="3" name="Content Placeholder 2"/>
          <p:cNvSpPr>
            <a:spLocks noGrp="1"/>
          </p:cNvSpPr>
          <p:nvPr>
            <p:ph idx="1"/>
          </p:nvPr>
        </p:nvSpPr>
        <p:spPr>
          <a:xfrm>
            <a:off x="838200" y="1502984"/>
            <a:ext cx="10515600" cy="4351338"/>
          </a:xfrm>
        </p:spPr>
        <p:txBody>
          <a:bodyPr>
            <a:normAutofit fontScale="92500" lnSpcReduction="10000"/>
          </a:bodyPr>
          <a:lstStyle/>
          <a:p>
            <a:pPr marL="0" indent="0">
              <a:buNone/>
            </a:pPr>
            <a:r>
              <a:rPr lang="en-GB" sz="3200" dirty="0"/>
              <a:t>The words ‘</a:t>
            </a:r>
            <a:r>
              <a:rPr lang="en-GB" sz="3200" i="1" dirty="0"/>
              <a:t>human</a:t>
            </a:r>
            <a:r>
              <a:rPr lang="en-GB" sz="3200" dirty="0"/>
              <a:t>’ and ‘</a:t>
            </a:r>
            <a:r>
              <a:rPr lang="en-GB" sz="3200" i="1" dirty="0"/>
              <a:t>resource</a:t>
            </a:r>
            <a:r>
              <a:rPr lang="en-GB" sz="3200" dirty="0"/>
              <a:t>’ show understanding and acknowledgement of humanity, as well as appreciation towards the employees, which can be considered the valuable assets of an organisation</a:t>
            </a:r>
            <a:r>
              <a:rPr lang="en-GB" sz="3200" dirty="0" smtClean="0"/>
              <a:t>.</a:t>
            </a:r>
          </a:p>
          <a:p>
            <a:pPr marL="0" indent="0">
              <a:buNone/>
            </a:pPr>
            <a:r>
              <a:rPr lang="en-GB" sz="3200" dirty="0"/>
              <a:t>T</a:t>
            </a:r>
            <a:r>
              <a:rPr lang="en-GB" sz="3200" dirty="0" smtClean="0"/>
              <a:t>his presentation will cover some main points of Human Resources Management (HRM) and the reasons why </a:t>
            </a:r>
            <a:r>
              <a:rPr lang="en-GB" sz="3200" dirty="0"/>
              <a:t>contemporary organizations need robust and progressive HRM </a:t>
            </a:r>
            <a:r>
              <a:rPr lang="en-GB" sz="3200" dirty="0" smtClean="0"/>
              <a:t>policies. It will also refer to Tesco’s diversity strategies to ensure that it engages with all its employees.</a:t>
            </a:r>
          </a:p>
          <a:p>
            <a:pPr marL="0" indent="0">
              <a:buNone/>
            </a:pPr>
            <a:endParaRPr lang="en-GB" sz="1800" dirty="0"/>
          </a:p>
          <a:p>
            <a:endParaRPr lang="en-US" dirty="0"/>
          </a:p>
        </p:txBody>
      </p:sp>
    </p:spTree>
    <p:extLst>
      <p:ext uri="{BB962C8B-B14F-4D97-AF65-F5344CB8AC3E}">
        <p14:creationId xmlns:p14="http://schemas.microsoft.com/office/powerpoint/2010/main" val="13609918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259" y="442398"/>
            <a:ext cx="10515600" cy="1325563"/>
          </a:xfrm>
        </p:spPr>
        <p:txBody>
          <a:bodyPr>
            <a:normAutofit/>
          </a:bodyPr>
          <a:lstStyle/>
          <a:p>
            <a:r>
              <a:rPr lang="en-GB" sz="3200" i="1" dirty="0" smtClean="0"/>
              <a:t>2. The base and history of HRM</a:t>
            </a:r>
            <a:endParaRPr lang="en-GB" sz="3200" i="1" dirty="0"/>
          </a:p>
        </p:txBody>
      </p:sp>
      <p:sp>
        <p:nvSpPr>
          <p:cNvPr id="3" name="Content Placeholder 2"/>
          <p:cNvSpPr>
            <a:spLocks noGrp="1"/>
          </p:cNvSpPr>
          <p:nvPr>
            <p:ph idx="1"/>
          </p:nvPr>
        </p:nvSpPr>
        <p:spPr>
          <a:xfrm>
            <a:off x="309093" y="1767961"/>
            <a:ext cx="11598499" cy="4351338"/>
          </a:xfrm>
        </p:spPr>
        <p:txBody>
          <a:bodyPr numCol="1">
            <a:normAutofit fontScale="92500"/>
          </a:bodyPr>
          <a:lstStyle/>
          <a:p>
            <a:pPr marL="0" indent="0">
              <a:buNone/>
            </a:pPr>
            <a:r>
              <a:rPr lang="en-GB" sz="3200" dirty="0" smtClean="0"/>
              <a:t>The term ‘</a:t>
            </a:r>
            <a:r>
              <a:rPr lang="en-GB" sz="3200" i="1" dirty="0" smtClean="0"/>
              <a:t>human resources management</a:t>
            </a:r>
            <a:r>
              <a:rPr lang="en-GB" sz="3200" dirty="0" smtClean="0"/>
              <a:t>’ has become commonly understood in the early 1980s. Prior to that, in the 1920s, it was known as ‘</a:t>
            </a:r>
            <a:r>
              <a:rPr lang="en-GB" sz="3200" i="1" dirty="0" smtClean="0"/>
              <a:t>personnel administration</a:t>
            </a:r>
            <a:r>
              <a:rPr lang="en-GB" sz="3200" dirty="0" smtClean="0"/>
              <a:t>’. The great pressure experienced by the American business organizations was the main reason why HRM developed in the late 1970s. In the 1960s and 70s, the improvement of work and life balance became HRM’s main purpose, therefore they introduced the concept of training and the idea of involving employees in certain aspects of decision-making and treating them fairly.</a:t>
            </a:r>
          </a:p>
        </p:txBody>
      </p:sp>
    </p:spTree>
    <p:extLst>
      <p:ext uri="{BB962C8B-B14F-4D97-AF65-F5344CB8AC3E}">
        <p14:creationId xmlns:p14="http://schemas.microsoft.com/office/powerpoint/2010/main" val="30526158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3762"/>
            <a:ext cx="10515600" cy="1325563"/>
          </a:xfrm>
        </p:spPr>
        <p:txBody>
          <a:bodyPr>
            <a:normAutofit/>
          </a:bodyPr>
          <a:lstStyle/>
          <a:p>
            <a:r>
              <a:rPr lang="en-GB" sz="3200" i="1" dirty="0" smtClean="0"/>
              <a:t>3. HR policies and its purposes</a:t>
            </a:r>
            <a:endParaRPr lang="en-US" sz="3200" i="1" dirty="0"/>
          </a:p>
        </p:txBody>
      </p:sp>
      <p:sp>
        <p:nvSpPr>
          <p:cNvPr id="3" name="Content Placeholder 2"/>
          <p:cNvSpPr>
            <a:spLocks noGrp="1"/>
          </p:cNvSpPr>
          <p:nvPr>
            <p:ph idx="1"/>
          </p:nvPr>
        </p:nvSpPr>
        <p:spPr>
          <a:xfrm>
            <a:off x="838200" y="2043989"/>
            <a:ext cx="10515600" cy="4351338"/>
          </a:xfrm>
        </p:spPr>
        <p:txBody>
          <a:bodyPr>
            <a:normAutofit lnSpcReduction="10000"/>
          </a:bodyPr>
          <a:lstStyle/>
          <a:p>
            <a:pPr marL="0" indent="0">
              <a:buNone/>
            </a:pPr>
            <a:r>
              <a:rPr lang="en-GB" sz="3200" dirty="0" smtClean="0"/>
              <a:t>With the support of HR specialists, the managers of an organization must implement policies and strategies. In order to evaluate and develop employees’ abilities to establish positive relationships between each other, managers use the performance management system, which role is to ensure an efficient manner in reaching the goals of the business and to maintain accordant practices in the business.</a:t>
            </a:r>
            <a:endParaRPr lang="en-US" sz="3200" dirty="0"/>
          </a:p>
        </p:txBody>
      </p:sp>
    </p:spTree>
    <p:extLst>
      <p:ext uri="{BB962C8B-B14F-4D97-AF65-F5344CB8AC3E}">
        <p14:creationId xmlns:p14="http://schemas.microsoft.com/office/powerpoint/2010/main" val="29074570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228" y="429520"/>
            <a:ext cx="10515600" cy="1325563"/>
          </a:xfrm>
        </p:spPr>
        <p:txBody>
          <a:bodyPr>
            <a:normAutofit/>
          </a:bodyPr>
          <a:lstStyle/>
          <a:p>
            <a:r>
              <a:rPr lang="en-GB" sz="3200" i="1" dirty="0" smtClean="0"/>
              <a:t>4. The contemporary organizations</a:t>
            </a:r>
            <a:endParaRPr lang="en-US" sz="3200" i="1" dirty="0"/>
          </a:p>
        </p:txBody>
      </p:sp>
      <p:sp>
        <p:nvSpPr>
          <p:cNvPr id="3" name="Content Placeholder 2"/>
          <p:cNvSpPr>
            <a:spLocks noGrp="1"/>
          </p:cNvSpPr>
          <p:nvPr>
            <p:ph idx="1"/>
          </p:nvPr>
        </p:nvSpPr>
        <p:spPr>
          <a:xfrm>
            <a:off x="516228" y="2005929"/>
            <a:ext cx="10972800" cy="4351338"/>
          </a:xfrm>
        </p:spPr>
        <p:txBody>
          <a:bodyPr numCol="2">
            <a:normAutofit lnSpcReduction="10000"/>
          </a:bodyPr>
          <a:lstStyle/>
          <a:p>
            <a:pPr marL="0" indent="0">
              <a:buNone/>
            </a:pPr>
            <a:r>
              <a:rPr lang="en-GB" sz="3200" dirty="0" smtClean="0"/>
              <a:t>The main purpose of a contemporary organization is to empower its’ employees to make decisions by involving them in major decisions and projects and giving them the opportunity to have their say, while senior management’s approval is not necessary.</a:t>
            </a:r>
          </a:p>
          <a:p>
            <a:pPr marL="0" indent="0">
              <a:buNone/>
            </a:pPr>
            <a:r>
              <a:rPr lang="en-GB" sz="3200" dirty="0" smtClean="0"/>
              <a:t>The contemporary organizational structure gives employees ownership of the work they carry out and also eliminates the stereotype of a traditional company.</a:t>
            </a:r>
            <a:endParaRPr lang="en-US" sz="3200" dirty="0"/>
          </a:p>
        </p:txBody>
      </p:sp>
    </p:spTree>
    <p:extLst>
      <p:ext uri="{BB962C8B-B14F-4D97-AF65-F5344CB8AC3E}">
        <p14:creationId xmlns:p14="http://schemas.microsoft.com/office/powerpoint/2010/main" val="36360171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3" y="500062"/>
            <a:ext cx="10515600" cy="1325563"/>
          </a:xfrm>
        </p:spPr>
        <p:txBody>
          <a:bodyPr>
            <a:normAutofit/>
          </a:bodyPr>
          <a:lstStyle/>
          <a:p>
            <a:r>
              <a:rPr lang="en-GB" sz="3200" i="1" dirty="0"/>
              <a:t>5</a:t>
            </a:r>
            <a:r>
              <a:rPr lang="en-GB" sz="3200" i="1" dirty="0" smtClean="0"/>
              <a:t>. The use of HRM in regards of world issues</a:t>
            </a:r>
            <a:endParaRPr lang="en-GB" sz="3200" i="1" dirty="0"/>
          </a:p>
        </p:txBody>
      </p:sp>
      <p:sp>
        <p:nvSpPr>
          <p:cNvPr id="3" name="Content Placeholder 2"/>
          <p:cNvSpPr>
            <a:spLocks noGrp="1"/>
          </p:cNvSpPr>
          <p:nvPr>
            <p:ph idx="1"/>
          </p:nvPr>
        </p:nvSpPr>
        <p:spPr>
          <a:xfrm>
            <a:off x="412123" y="2005929"/>
            <a:ext cx="11560933" cy="4351338"/>
          </a:xfrm>
        </p:spPr>
        <p:txBody>
          <a:bodyPr numCol="1">
            <a:noAutofit/>
          </a:bodyPr>
          <a:lstStyle/>
          <a:p>
            <a:pPr marL="0" indent="0">
              <a:buNone/>
            </a:pPr>
            <a:r>
              <a:rPr lang="en-GB" dirty="0" smtClean="0"/>
              <a:t>HRM plays a crucial role in every business, as it helps the employees deal with the most common issues that the world is facing, such as bullying, discrimination based on gender, race, disability, sexuality or religion. </a:t>
            </a:r>
            <a:r>
              <a:rPr lang="en-GB" b="1" dirty="0" smtClean="0"/>
              <a:t>How does it help? </a:t>
            </a:r>
            <a:r>
              <a:rPr lang="en-GB" dirty="0" smtClean="0"/>
              <a:t>By implementing interactive activities for the employees in order to make them feel comfortable at the workplace and to help them understand, accept and forgive each other, or by offering mental or emotional support for those in need. </a:t>
            </a:r>
            <a:r>
              <a:rPr lang="en-GB" b="1" dirty="0" smtClean="0"/>
              <a:t>Why? </a:t>
            </a:r>
            <a:r>
              <a:rPr lang="en-GB" dirty="0" smtClean="0"/>
              <a:t>To boost and improve their work efficiency, but most importantly, to help them understand that they are not alone and that if they are struggling with any problem, such as depression caused by being discriminated, the HRM team in their workplace is there to help them. </a:t>
            </a:r>
            <a:endParaRPr lang="en-GB" dirty="0"/>
          </a:p>
        </p:txBody>
      </p:sp>
    </p:spTree>
    <p:extLst>
      <p:ext uri="{BB962C8B-B14F-4D97-AF65-F5344CB8AC3E}">
        <p14:creationId xmlns:p14="http://schemas.microsoft.com/office/powerpoint/2010/main" val="39945444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967" y="345516"/>
            <a:ext cx="10515600" cy="1325563"/>
          </a:xfrm>
        </p:spPr>
        <p:txBody>
          <a:bodyPr>
            <a:normAutofit/>
          </a:bodyPr>
          <a:lstStyle/>
          <a:p>
            <a:r>
              <a:rPr lang="en-GB" sz="3200" b="1" i="1" dirty="0"/>
              <a:t>6</a:t>
            </a:r>
            <a:r>
              <a:rPr lang="en-GB" sz="3200" b="1" i="1" dirty="0" smtClean="0"/>
              <a:t>. TESCO</a:t>
            </a:r>
            <a:r>
              <a:rPr lang="en-GB" sz="3200" i="1" dirty="0" smtClean="0"/>
              <a:t>’s HRM policies and practices</a:t>
            </a:r>
            <a:endParaRPr lang="en-GB" sz="3200" i="1" dirty="0"/>
          </a:p>
        </p:txBody>
      </p:sp>
      <p:sp>
        <p:nvSpPr>
          <p:cNvPr id="3" name="Content Placeholder 2"/>
          <p:cNvSpPr>
            <a:spLocks noGrp="1"/>
          </p:cNvSpPr>
          <p:nvPr>
            <p:ph idx="1"/>
          </p:nvPr>
        </p:nvSpPr>
        <p:spPr>
          <a:xfrm>
            <a:off x="255967" y="1341419"/>
            <a:ext cx="11680065" cy="4351338"/>
          </a:xfrm>
        </p:spPr>
        <p:txBody>
          <a:bodyPr>
            <a:noAutofit/>
          </a:bodyPr>
          <a:lstStyle/>
          <a:p>
            <a:pPr marL="0" indent="0">
              <a:buNone/>
            </a:pPr>
            <a:r>
              <a:rPr lang="en-GB" dirty="0" smtClean="0"/>
              <a:t>As the United Kingdo</a:t>
            </a:r>
            <a:r>
              <a:rPr lang="en-GB" dirty="0"/>
              <a:t>m</a:t>
            </a:r>
            <a:r>
              <a:rPr lang="en-GB" dirty="0" smtClean="0"/>
              <a:t>’s leading retailer, TESCO has over 300,000 employees and it is engaging with diverse groups in order to ensure fair treatment to everyone. As per UK’s law, employers should not choose their workers based on age, race, disability, gender or sexual orientation. Tesco’s ‘framework for talent’ involves training, development and recruitment.</a:t>
            </a:r>
          </a:p>
          <a:p>
            <a:pPr marL="0" indent="0">
              <a:buNone/>
            </a:pPr>
            <a:r>
              <a:rPr lang="en-GB" dirty="0" smtClean="0"/>
              <a:t>Tesco’s way of supporting the diversity of social groups is by creating a number of networks, such as</a:t>
            </a:r>
            <a:r>
              <a:rPr lang="en-GB" i="1" dirty="0" smtClean="0"/>
              <a:t> LGBT </a:t>
            </a:r>
            <a:r>
              <a:rPr lang="en-GB" dirty="0" smtClean="0"/>
              <a:t>(to ensure equal rights for their over 1,000 lesbian, gay, bisexual and transgender employees); </a:t>
            </a:r>
            <a:r>
              <a:rPr lang="en-GB" i="1" dirty="0" smtClean="0"/>
              <a:t>WOMEN IN BUSINESS, </a:t>
            </a:r>
            <a:r>
              <a:rPr lang="en-GB" dirty="0" smtClean="0"/>
              <a:t>supporting women’s issues and raising the profile of women in the business; </a:t>
            </a:r>
            <a:r>
              <a:rPr lang="en-GB" i="1" dirty="0" smtClean="0"/>
              <a:t>TESCO ASIAN NETWORK, </a:t>
            </a:r>
            <a:r>
              <a:rPr lang="en-GB" dirty="0" smtClean="0"/>
              <a:t>which reunites the Asian employees twice a year; </a:t>
            </a:r>
            <a:r>
              <a:rPr lang="en-GB" i="1" dirty="0" smtClean="0"/>
              <a:t>ABC NETWORK has been created for the African, Black British and Caribbean employees, </a:t>
            </a:r>
            <a:r>
              <a:rPr lang="en-GB" dirty="0" smtClean="0"/>
              <a:t>it gives them an opportunity to reach senior positions within the organization.</a:t>
            </a:r>
            <a:endParaRPr lang="en-GB" dirty="0"/>
          </a:p>
        </p:txBody>
      </p:sp>
    </p:spTree>
    <p:extLst>
      <p:ext uri="{BB962C8B-B14F-4D97-AF65-F5344CB8AC3E}">
        <p14:creationId xmlns:p14="http://schemas.microsoft.com/office/powerpoint/2010/main" val="23387465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3710"/>
            <a:ext cx="10515600" cy="1325563"/>
          </a:xfrm>
        </p:spPr>
        <p:txBody>
          <a:bodyPr>
            <a:normAutofit/>
          </a:bodyPr>
          <a:lstStyle/>
          <a:p>
            <a:r>
              <a:rPr lang="en-GB" sz="3200" i="1" dirty="0"/>
              <a:t>7</a:t>
            </a:r>
            <a:r>
              <a:rPr lang="en-GB" sz="3200" i="1" dirty="0" smtClean="0"/>
              <a:t>. </a:t>
            </a:r>
            <a:r>
              <a:rPr lang="en-GB" sz="3200" b="1" i="1" dirty="0" smtClean="0"/>
              <a:t>TESCO</a:t>
            </a:r>
            <a:r>
              <a:rPr lang="en-GB" sz="3200" i="1" dirty="0" smtClean="0"/>
              <a:t>’s diversity strategy and the impact of HRM on the contemporary organizations</a:t>
            </a:r>
            <a:endParaRPr lang="en-US" sz="3200" i="1" dirty="0"/>
          </a:p>
        </p:txBody>
      </p:sp>
      <p:sp>
        <p:nvSpPr>
          <p:cNvPr id="3" name="Content Placeholder 2"/>
          <p:cNvSpPr>
            <a:spLocks noGrp="1"/>
          </p:cNvSpPr>
          <p:nvPr>
            <p:ph idx="1"/>
          </p:nvPr>
        </p:nvSpPr>
        <p:spPr>
          <a:xfrm>
            <a:off x="838200" y="1839273"/>
            <a:ext cx="10515600" cy="4351338"/>
          </a:xfrm>
        </p:spPr>
        <p:txBody>
          <a:bodyPr>
            <a:normAutofit fontScale="77500" lnSpcReduction="20000"/>
          </a:bodyPr>
          <a:lstStyle/>
          <a:p>
            <a:pPr marL="0" indent="0">
              <a:buNone/>
            </a:pPr>
            <a:r>
              <a:rPr lang="en-GB" sz="3500" dirty="0" smtClean="0"/>
              <a:t>Tesco’s key aspects are that ‘every little helps’ and that ‘everyone is welcome’ and they highlight the diversity strategy of which purpose is to have a mixture of different social groups within the workforce in order to help to raise morale. The multitude of employees helps to a lower cost and also a better performance, to improve productivity and to reduce the waste, thus this is why the contemporary businesses need robust and progressive HRM policies. </a:t>
            </a:r>
          </a:p>
          <a:p>
            <a:pPr marL="0" indent="0">
              <a:buNone/>
            </a:pPr>
            <a:r>
              <a:rPr lang="en-GB" sz="3500" dirty="0" smtClean="0"/>
              <a:t>Therefore, all of the above make Tesco a contemporary business for all its</a:t>
            </a:r>
            <a:r>
              <a:rPr lang="en-GB" sz="3200" dirty="0" smtClean="0"/>
              <a:t>’ useful and creative practices used in behalf of its’ workers.</a:t>
            </a:r>
            <a:endParaRPr lang="en-US" sz="3200" dirty="0"/>
          </a:p>
        </p:txBody>
      </p:sp>
    </p:spTree>
    <p:extLst>
      <p:ext uri="{BB962C8B-B14F-4D97-AF65-F5344CB8AC3E}">
        <p14:creationId xmlns:p14="http://schemas.microsoft.com/office/powerpoint/2010/main" val="12902725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8</a:t>
            </a:r>
            <a:r>
              <a:rPr lang="en-GB" sz="3200" dirty="0" smtClean="0"/>
              <a:t>. HRM and the labour market </a:t>
            </a:r>
            <a:endParaRPr lang="en-US" sz="3200" dirty="0"/>
          </a:p>
        </p:txBody>
      </p:sp>
      <p:sp>
        <p:nvSpPr>
          <p:cNvPr id="3" name="Content Placeholder 2"/>
          <p:cNvSpPr>
            <a:spLocks noGrp="1"/>
          </p:cNvSpPr>
          <p:nvPr>
            <p:ph idx="1"/>
          </p:nvPr>
        </p:nvSpPr>
        <p:spPr/>
        <p:txBody>
          <a:bodyPr>
            <a:normAutofit/>
          </a:bodyPr>
          <a:lstStyle/>
          <a:p>
            <a:pPr marL="0" indent="0">
              <a:buNone/>
            </a:pPr>
            <a:r>
              <a:rPr lang="en-GB" dirty="0" smtClean="0"/>
              <a:t>HRM is confronting the issues of the labour market, such as employment regulation, education and training, geographic mobility and so on. </a:t>
            </a:r>
          </a:p>
          <a:p>
            <a:pPr marL="0" indent="0">
              <a:buNone/>
            </a:pPr>
            <a:r>
              <a:rPr lang="en-GB" dirty="0" smtClean="0"/>
              <a:t>In order to increase productivity and respond to the pressure caused by globalisation and talent management, which are some real challenges nowadays, the HRM field has to come up with ideas to fight world issues such as unemployment in Europe, where there are only 4 million vacancies open, however we can mention approximately 25 million unemployed people, and also the world’s population continues to grow fast and this is a challenge that the labour markets have to face.</a:t>
            </a:r>
            <a:r>
              <a:rPr lang="en-US" dirty="0" smtClean="0"/>
              <a:t> We can mention other problems that affect the HR field, such as poor people getting marginalized, millions of workers going into retirement, lack of job vacancies, etc.</a:t>
            </a:r>
            <a:endParaRPr lang="en-GB" dirty="0" smtClean="0"/>
          </a:p>
        </p:txBody>
      </p:sp>
    </p:spTree>
    <p:extLst>
      <p:ext uri="{BB962C8B-B14F-4D97-AF65-F5344CB8AC3E}">
        <p14:creationId xmlns:p14="http://schemas.microsoft.com/office/powerpoint/2010/main" val="13602513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9. Conclusion</a:t>
            </a:r>
            <a:endParaRPr lang="en-US" dirty="0"/>
          </a:p>
        </p:txBody>
      </p:sp>
      <p:sp>
        <p:nvSpPr>
          <p:cNvPr id="3" name="Content Placeholder 2"/>
          <p:cNvSpPr>
            <a:spLocks noGrp="1"/>
          </p:cNvSpPr>
          <p:nvPr>
            <p:ph idx="1"/>
          </p:nvPr>
        </p:nvSpPr>
        <p:spPr/>
        <p:txBody>
          <a:bodyPr>
            <a:normAutofit/>
          </a:bodyPr>
          <a:lstStyle/>
          <a:p>
            <a:pPr marL="0" indent="0">
              <a:buNone/>
            </a:pPr>
            <a:r>
              <a:rPr lang="en-GB" dirty="0" smtClean="0"/>
              <a:t>In my opinion, HRM plays an essential role in every organization, as nowadays it is crucial to get help from the workplace, as the rate of discrimination and bullying has grown in the past years (in 2015, 30% of 25,000 of British workers have been either victims or witnesses to racism and discrimination), thus people need support in order to improve their performance.</a:t>
            </a:r>
          </a:p>
          <a:p>
            <a:pPr marL="0" indent="0">
              <a:buNone/>
            </a:pPr>
            <a:r>
              <a:rPr lang="en-GB" dirty="0" smtClean="0"/>
              <a:t>Therefore, in order </a:t>
            </a:r>
            <a:r>
              <a:rPr lang="en-GB" dirty="0" smtClean="0"/>
              <a:t>to achieve </a:t>
            </a:r>
            <a:r>
              <a:rPr lang="en-GB" dirty="0" smtClean="0"/>
              <a:t>the effectiveness and efficacy of work in their business, the owners must make sure that their HRM department is aware of the latest laws and regulations, and that it also establishes a positive connection with every employee of the business in order to improve their performance at the workplace.</a:t>
            </a:r>
            <a:endParaRPr lang="en-US" dirty="0"/>
          </a:p>
        </p:txBody>
      </p:sp>
    </p:spTree>
    <p:extLst>
      <p:ext uri="{BB962C8B-B14F-4D97-AF65-F5344CB8AC3E}">
        <p14:creationId xmlns:p14="http://schemas.microsoft.com/office/powerpoint/2010/main" val="25691407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3609" y="-98899"/>
            <a:ext cx="10515600" cy="1325563"/>
          </a:xfrm>
        </p:spPr>
        <p:txBody>
          <a:bodyPr>
            <a:normAutofit/>
          </a:bodyPr>
          <a:lstStyle/>
          <a:p>
            <a:r>
              <a:rPr lang="en-GB" sz="3200" dirty="0"/>
              <a:t>9</a:t>
            </a:r>
            <a:r>
              <a:rPr lang="en-GB" sz="3200" dirty="0" smtClean="0"/>
              <a:t>. References</a:t>
            </a:r>
            <a:endParaRPr lang="en-US" sz="3200" dirty="0"/>
          </a:p>
        </p:txBody>
      </p:sp>
      <p:sp>
        <p:nvSpPr>
          <p:cNvPr id="3" name="Content Placeholder 2"/>
          <p:cNvSpPr>
            <a:spLocks noGrp="1"/>
          </p:cNvSpPr>
          <p:nvPr>
            <p:ph idx="1"/>
          </p:nvPr>
        </p:nvSpPr>
        <p:spPr>
          <a:xfrm>
            <a:off x="619837" y="908239"/>
            <a:ext cx="10515600" cy="5301492"/>
          </a:xfrm>
        </p:spPr>
        <p:txBody>
          <a:bodyPr>
            <a:normAutofit fontScale="77500" lnSpcReduction="20000"/>
          </a:bodyPr>
          <a:lstStyle/>
          <a:p>
            <a:pPr marL="457200" indent="-457200">
              <a:buAutoNum type="arabicPeriod" startAt="5"/>
            </a:pPr>
            <a:endParaRPr lang="en-US" sz="2000" dirty="0"/>
          </a:p>
          <a:p>
            <a:pPr marL="514350" indent="-514350">
              <a:buFont typeface="+mj-lt"/>
              <a:buAutoNum type="arabicPeriod"/>
            </a:pPr>
            <a:r>
              <a:rPr lang="en-GB" sz="2400" dirty="0"/>
              <a:t>Brewster, C., Harris, H. (2005). </a:t>
            </a:r>
            <a:r>
              <a:rPr lang="en-GB" sz="2400" i="1" dirty="0"/>
              <a:t>International HRM; Contemporary issues in Europe. </a:t>
            </a:r>
            <a:r>
              <a:rPr lang="en-GB" sz="2400" dirty="0"/>
              <a:t>London: Taylor &amp; Francis</a:t>
            </a:r>
          </a:p>
          <a:p>
            <a:pPr marL="514350" indent="-514350">
              <a:buFont typeface="+mj-lt"/>
              <a:buAutoNum type="arabicPeriod"/>
            </a:pPr>
            <a:r>
              <a:rPr lang="en-GB" sz="2400" dirty="0"/>
              <a:t>Dickmann, M. et al (2016). </a:t>
            </a:r>
            <a:r>
              <a:rPr lang="en-GB" sz="2400" i="1" dirty="0"/>
              <a:t>International Human Resource Management. </a:t>
            </a:r>
            <a:r>
              <a:rPr lang="en-GB" sz="2400" dirty="0"/>
              <a:t>New York: Routledge</a:t>
            </a:r>
            <a:endParaRPr lang="en-US" sz="2400" dirty="0"/>
          </a:p>
          <a:p>
            <a:pPr marL="457200" indent="-457200">
              <a:buFont typeface="+mj-lt"/>
              <a:buAutoNum type="arabicPeriod"/>
            </a:pPr>
            <a:r>
              <a:rPr lang="en-US" sz="2400" dirty="0"/>
              <a:t>Chron (2018)</a:t>
            </a:r>
            <a:r>
              <a:rPr lang="en-US" sz="2400" i="1" dirty="0"/>
              <a:t>. Traditional Vs. Contemporary Organizational Structure. </a:t>
            </a:r>
            <a:r>
              <a:rPr lang="en-US" sz="2400" dirty="0"/>
              <a:t>[online]. (Last updated 19 October 2018). </a:t>
            </a:r>
            <a:r>
              <a:rPr lang="en-GB" sz="2400" dirty="0"/>
              <a:t>Available at: </a:t>
            </a:r>
            <a:r>
              <a:rPr lang="en-US" sz="2400" dirty="0">
                <a:hlinkClick r:id="rId2"/>
              </a:rPr>
              <a:t>https://smallbusiness.chron.com/traditional-vs-contemporary-organizational-structure-60243.html</a:t>
            </a:r>
            <a:r>
              <a:rPr lang="en-US" sz="2400" dirty="0"/>
              <a:t> [Accessed 10 April 2019]</a:t>
            </a:r>
          </a:p>
          <a:p>
            <a:pPr marL="457200" indent="-457200">
              <a:buAutoNum type="arabicPeriod" startAt="4"/>
            </a:pPr>
            <a:r>
              <a:rPr lang="en-US" sz="2400" dirty="0"/>
              <a:t>Armstrong, M. (2012). </a:t>
            </a:r>
            <a:r>
              <a:rPr lang="en-US" sz="2400" i="1" dirty="0"/>
              <a:t>Human Resource Management Practice</a:t>
            </a:r>
            <a:r>
              <a:rPr lang="en-US" sz="2400" dirty="0"/>
              <a:t>. London: KoganPage</a:t>
            </a:r>
          </a:p>
          <a:p>
            <a:pPr marL="457200" indent="-457200">
              <a:buAutoNum type="arabicPeriod" startAt="5"/>
            </a:pPr>
            <a:r>
              <a:rPr lang="en-GB" sz="2400" dirty="0"/>
              <a:t>Taylor, T., et al (2015). </a:t>
            </a:r>
            <a:r>
              <a:rPr lang="en-US" sz="2400" i="1" dirty="0"/>
              <a:t>Managing People in Sport Organizations; A Strategic Human Resource Management Perspective.</a:t>
            </a:r>
            <a:r>
              <a:rPr lang="en-US" sz="2400" dirty="0"/>
              <a:t> London:</a:t>
            </a:r>
            <a:r>
              <a:rPr lang="en-US" sz="2400" i="1" dirty="0"/>
              <a:t> </a:t>
            </a:r>
            <a:r>
              <a:rPr lang="en-US" sz="2400" dirty="0"/>
              <a:t>Routledge</a:t>
            </a:r>
          </a:p>
          <a:p>
            <a:pPr marL="457200" indent="-457200">
              <a:buFont typeface="Arial" panose="020B0604020202020204" pitchFamily="34" charset="0"/>
              <a:buAutoNum type="arabicPeriod" startAt="5"/>
            </a:pPr>
            <a:r>
              <a:rPr lang="en-GB" sz="2400" dirty="0"/>
              <a:t>Hronline (2015).</a:t>
            </a:r>
            <a:r>
              <a:rPr lang="en-GB" sz="2400" i="1" dirty="0"/>
              <a:t> </a:t>
            </a:r>
            <a:r>
              <a:rPr lang="en-US" sz="2400" i="1" dirty="0"/>
              <a:t>The History of Personnel Management. </a:t>
            </a:r>
            <a:r>
              <a:rPr lang="en-US" sz="2400" dirty="0"/>
              <a:t>[online]. (Last updated 10 March 2015). </a:t>
            </a:r>
            <a:r>
              <a:rPr lang="en-GB" sz="2400" dirty="0"/>
              <a:t>Available at: </a:t>
            </a:r>
            <a:r>
              <a:rPr lang="en-US" sz="2400" dirty="0">
                <a:hlinkClick r:id="rId3"/>
              </a:rPr>
              <a:t>http://www.hronline.co.uk/blog/the-history-of-personnel-management/</a:t>
            </a:r>
            <a:r>
              <a:rPr lang="en-US" sz="2400" dirty="0"/>
              <a:t> [Accessed 10 April 2019]</a:t>
            </a:r>
          </a:p>
          <a:p>
            <a:pPr marL="457200" indent="-457200">
              <a:buFont typeface="Arial" panose="020B0604020202020204" pitchFamily="34" charset="0"/>
              <a:buAutoNum type="arabicPeriod" startAt="5"/>
            </a:pPr>
            <a:r>
              <a:rPr lang="en-GB" sz="2400" dirty="0"/>
              <a:t>Hrmonline (2013).</a:t>
            </a:r>
            <a:r>
              <a:rPr lang="en-US" sz="2400" dirty="0"/>
              <a:t> </a:t>
            </a:r>
            <a:r>
              <a:rPr lang="en-US" sz="2400" i="1" dirty="0"/>
              <a:t>Labour market changes affecting HR.</a:t>
            </a:r>
            <a:r>
              <a:rPr lang="en-US" sz="2400" dirty="0"/>
              <a:t> [online]. (Last updated 23 May 2013) </a:t>
            </a:r>
            <a:r>
              <a:rPr lang="en-GB" sz="2400" dirty="0"/>
              <a:t>Available at: </a:t>
            </a:r>
            <a:r>
              <a:rPr lang="en-US" sz="2400" dirty="0">
                <a:hlinkClick r:id="rId4"/>
              </a:rPr>
              <a:t>http://www.hrmonline.com.au/section/opinion/labour-market-changes-affecting-hr-profession/</a:t>
            </a:r>
            <a:r>
              <a:rPr lang="en-US" sz="2400" dirty="0"/>
              <a:t> [Accessed 10 April 2019]</a:t>
            </a:r>
          </a:p>
          <a:p>
            <a:pPr marL="457200" indent="-457200">
              <a:buAutoNum type="arabicPeriod" startAt="4"/>
            </a:pPr>
            <a:endParaRPr lang="en-US" sz="2000" dirty="0"/>
          </a:p>
        </p:txBody>
      </p:sp>
    </p:spTree>
    <p:extLst>
      <p:ext uri="{BB962C8B-B14F-4D97-AF65-F5344CB8AC3E}">
        <p14:creationId xmlns:p14="http://schemas.microsoft.com/office/powerpoint/2010/main" val="3332357238"/>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596</TotalTime>
  <Words>1197</Words>
  <Application>Microsoft Office PowerPoint</Application>
  <PresentationFormat>Widescreen</PresentationFormat>
  <Paragraphs>45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Wisp</vt:lpstr>
      <vt:lpstr>Student name: Horhocea Cristiana Mara Student no.: 1604608 Module title: Managing people Assignment title: Why contemporary organizations need robust and progressive HRM policies Lecturer: Dr. Gulnar Ali</vt:lpstr>
      <vt:lpstr>Table of contents</vt:lpstr>
      <vt:lpstr>1. Introduction</vt:lpstr>
      <vt:lpstr>2. The base and history of HRM</vt:lpstr>
      <vt:lpstr>3. HR policies and its purposes</vt:lpstr>
      <vt:lpstr>4. The contemporary organizations</vt:lpstr>
      <vt:lpstr>5. The use of HRM in regards of world issues</vt:lpstr>
      <vt:lpstr>6. TESCO’s HRM policies and practices</vt:lpstr>
      <vt:lpstr>7. TESCO’s diversity strategy and the impact of HRM on the contemporary organizations</vt:lpstr>
      <vt:lpstr>8. HRM and the labour market </vt:lpstr>
      <vt:lpstr>9. Conclusion</vt:lpstr>
      <vt:lpstr>9. References</vt:lpstr>
    </vt:vector>
  </TitlesOfParts>
  <Company>Hilton Worldwide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of the student: Horhocea Cristiana Mara Student no.: 1604608 Module title: Managing people Assignment title: Why contemporary organizations need robust and progressive HRM policies Lecturer: Dr. Gulnar Ali</dc:title>
  <dc:creator>Cristiana Mara</dc:creator>
  <cp:lastModifiedBy>Cristiana-mara Horhocea (1604608)</cp:lastModifiedBy>
  <cp:revision>181</cp:revision>
  <dcterms:created xsi:type="dcterms:W3CDTF">2019-04-16T16:01:37Z</dcterms:created>
  <dcterms:modified xsi:type="dcterms:W3CDTF">2019-04-18T08:27:36Z</dcterms:modified>
</cp:coreProperties>
</file>