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70" r:id="rId2"/>
    <p:sldId id="258" r:id="rId3"/>
    <p:sldId id="260" r:id="rId4"/>
    <p:sldId id="262" r:id="rId5"/>
    <p:sldId id="263" r:id="rId6"/>
    <p:sldId id="268" r:id="rId7"/>
    <p:sldId id="272" r:id="rId8"/>
    <p:sldId id="264" r:id="rId9"/>
    <p:sldId id="27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396" autoAdjust="0"/>
    <p:restoredTop sz="94660"/>
  </p:normalViewPr>
  <p:slideViewPr>
    <p:cSldViewPr snapToGrid="0">
      <p:cViewPr varScale="1">
        <p:scale>
          <a:sx n="110" d="100"/>
          <a:sy n="110" d="100"/>
        </p:scale>
        <p:origin x="120" y="5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Charles Williams (International Centre)" userId="ba7ba280-601e-4d8a-9293-8398117798c9" providerId="ADAL" clId="{73C1EEB4-7F2A-4B52-947A-BE7ED9FC5900}"/>
    <pc:docChg chg="modSld">
      <pc:chgData name="David Charles Williams (International Centre)" userId="ba7ba280-601e-4d8a-9293-8398117798c9" providerId="ADAL" clId="{73C1EEB4-7F2A-4B52-947A-BE7ED9FC5900}" dt="2023-02-14T17:02:12.029" v="20" actId="400"/>
      <pc:docMkLst>
        <pc:docMk/>
      </pc:docMkLst>
      <pc:sldChg chg="modSp mod">
        <pc:chgData name="David Charles Williams (International Centre)" userId="ba7ba280-601e-4d8a-9293-8398117798c9" providerId="ADAL" clId="{73C1EEB4-7F2A-4B52-947A-BE7ED9FC5900}" dt="2023-02-14T17:02:12.029" v="20" actId="400"/>
        <pc:sldMkLst>
          <pc:docMk/>
          <pc:sldMk cId="4069591436" sldId="262"/>
        </pc:sldMkLst>
        <pc:spChg chg="mod">
          <ac:chgData name="David Charles Williams (International Centre)" userId="ba7ba280-601e-4d8a-9293-8398117798c9" providerId="ADAL" clId="{73C1EEB4-7F2A-4B52-947A-BE7ED9FC5900}" dt="2023-02-14T17:02:12.029" v="20" actId="400"/>
          <ac:spMkLst>
            <pc:docMk/>
            <pc:sldMk cId="4069591436" sldId="262"/>
            <ac:spMk id="3" creationId="{00000000-0000-0000-0000-000000000000}"/>
          </ac:spMkLst>
        </pc:spChg>
      </pc:sldChg>
      <pc:sldChg chg="modSp mod">
        <pc:chgData name="David Charles Williams (International Centre)" userId="ba7ba280-601e-4d8a-9293-8398117798c9" providerId="ADAL" clId="{73C1EEB4-7F2A-4B52-947A-BE7ED9FC5900}" dt="2023-02-14T16:57:50.608" v="0" actId="20577"/>
        <pc:sldMkLst>
          <pc:docMk/>
          <pc:sldMk cId="260754922" sldId="273"/>
        </pc:sldMkLst>
        <pc:spChg chg="mod">
          <ac:chgData name="David Charles Williams (International Centre)" userId="ba7ba280-601e-4d8a-9293-8398117798c9" providerId="ADAL" clId="{73C1EEB4-7F2A-4B52-947A-BE7ED9FC5900}" dt="2023-02-14T16:57:50.608" v="0" actId="20577"/>
          <ac:spMkLst>
            <pc:docMk/>
            <pc:sldMk cId="260754922" sldId="273"/>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71DC9-8349-4475-B97E-FE51638F878E}" type="datetimeFigureOut">
              <a:rPr lang="en-GB" smtClean="0"/>
              <a:t>14/02/2023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519DFB-7192-49B7-9F87-187D82DB9962}" type="slidenum">
              <a:rPr lang="en-GB" smtClean="0"/>
              <a:t>‹#›</a:t>
            </a:fld>
            <a:endParaRPr lang="en-GB"/>
          </a:p>
        </p:txBody>
      </p:sp>
    </p:spTree>
    <p:extLst>
      <p:ext uri="{BB962C8B-B14F-4D97-AF65-F5344CB8AC3E}">
        <p14:creationId xmlns:p14="http://schemas.microsoft.com/office/powerpoint/2010/main" val="2837525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3494528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519DFB-7192-49B7-9F87-187D82DB9962}" type="slidenum">
              <a:rPr lang="en-GB" smtClean="0"/>
              <a:t>5</a:t>
            </a:fld>
            <a:endParaRPr lang="en-GB"/>
          </a:p>
        </p:txBody>
      </p:sp>
    </p:spTree>
    <p:extLst>
      <p:ext uri="{BB962C8B-B14F-4D97-AF65-F5344CB8AC3E}">
        <p14:creationId xmlns:p14="http://schemas.microsoft.com/office/powerpoint/2010/main" val="6854620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EEBBE98-F3B5-4676-92F1-99F0275A49AD}" type="datetime1">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4207993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23935C-1900-4EA2-8978-3FB7857A3B2F}" type="datetime1">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789615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2EC3B6-0B23-445C-BED5-093CB90C9DDB}" type="datetime1">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110357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69D4F26-0BBA-4313-A156-2C2EE198466F}" type="datetime1">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995016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F7121C7-23AF-4E3A-8DB8-D5F98CFD4029}" type="datetime1">
              <a:rPr lang="en-GB" smtClean="0"/>
              <a:t>14/02/2023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473676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159463-FC81-4A8D-B758-24694001377D}" type="datetime1">
              <a:rPr lang="en-GB" smtClean="0"/>
              <a:t>14/02/2023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237550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2555F-E20E-417E-A3B6-9330878D2D0F}" type="datetime1">
              <a:rPr lang="en-GB" smtClean="0"/>
              <a:t>14/02/2023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343364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DB0DB3-375E-4E50-8103-C62758E4E680}" type="datetime1">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3115132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2BDE66-1559-4290-999A-8DD7E5B62FC7}" type="datetime1">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967779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ABE1BC-AA09-4271-9AB0-A827A3F9EE81}" type="datetime1">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497135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FC01339-9661-47DE-B575-9755A25448AE}" type="datetime1">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247554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838C68-A2F7-40F8-A651-5D2E85F6B6FB}" type="datetime1">
              <a:rPr lang="en-GB" smtClean="0"/>
              <a:t>14/02/2023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453B54-228C-40DE-9709-0FC3AFF530A8}" type="slidenum">
              <a:rPr lang="en-GB" smtClean="0"/>
              <a:t>‹#›</a:t>
            </a:fld>
            <a:endParaRPr lang="en-GB"/>
          </a:p>
        </p:txBody>
      </p:sp>
    </p:spTree>
    <p:extLst>
      <p:ext uri="{BB962C8B-B14F-4D97-AF65-F5344CB8AC3E}">
        <p14:creationId xmlns:p14="http://schemas.microsoft.com/office/powerpoint/2010/main" val="16778493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a:p>
          <a:p>
            <a:r>
              <a:rPr lang="en-GB" sz="3600" dirty="0"/>
              <a:t>The importance of synonyms   </a:t>
            </a:r>
          </a:p>
          <a:p>
            <a:r>
              <a:rPr lang="en-GB" dirty="0"/>
              <a:t>by David C. Williams </a:t>
            </a:r>
            <a:r>
              <a:rPr lang="en-GB" sz="2000" dirty="0"/>
              <a:t>MA (TEFL) RSA Dip. (TEFL)</a:t>
            </a:r>
          </a:p>
          <a:p>
            <a:r>
              <a:rPr lang="en-GB" dirty="0"/>
              <a:t>Lecturer English for Academic Purposes (EAP) </a:t>
            </a:r>
          </a:p>
          <a:p>
            <a:r>
              <a:rPr lang="en-GB" dirty="0"/>
              <a:t>UWTSD Swansea campus</a:t>
            </a:r>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208998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presentation</a:t>
            </a:r>
          </a:p>
        </p:txBody>
      </p:sp>
      <p:sp>
        <p:nvSpPr>
          <p:cNvPr id="3" name="Content Placeholder 2"/>
          <p:cNvSpPr>
            <a:spLocks noGrp="1"/>
          </p:cNvSpPr>
          <p:nvPr>
            <p:ph idx="1"/>
          </p:nvPr>
        </p:nvSpPr>
        <p:spPr/>
        <p:txBody>
          <a:bodyPr/>
          <a:lstStyle/>
          <a:p>
            <a:r>
              <a:rPr lang="en-GB" dirty="0"/>
              <a:t>What is a synonym and why is it important?</a:t>
            </a:r>
          </a:p>
          <a:p>
            <a:r>
              <a:rPr lang="en-GB" dirty="0"/>
              <a:t>Examples of the avoidance of repetition</a:t>
            </a:r>
          </a:p>
          <a:p>
            <a:r>
              <a:rPr lang="en-GB" dirty="0"/>
              <a:t>Academic and General English synonyms</a:t>
            </a:r>
          </a:p>
          <a:p>
            <a:r>
              <a:rPr lang="en-GB" dirty="0"/>
              <a:t>Synonyms for written discourse functional headwords</a:t>
            </a:r>
          </a:p>
          <a:p>
            <a:r>
              <a:rPr lang="en-GB" dirty="0"/>
              <a:t>Correct use of synonyms (The context of synonyms)</a:t>
            </a:r>
          </a:p>
          <a:p>
            <a:r>
              <a:rPr lang="en-GB" dirty="0"/>
              <a:t>Synonyms and context</a:t>
            </a:r>
          </a:p>
        </p:txBody>
      </p:sp>
      <p:sp>
        <p:nvSpPr>
          <p:cNvPr id="4" name="Slide Number Placeholder 3"/>
          <p:cNvSpPr>
            <a:spLocks noGrp="1"/>
          </p:cNvSpPr>
          <p:nvPr>
            <p:ph type="sldNum" sz="quarter" idx="12"/>
          </p:nvPr>
        </p:nvSpPr>
        <p:spPr/>
        <p:txBody>
          <a:bodyPr/>
          <a:lstStyle/>
          <a:p>
            <a:fld id="{A5453B54-228C-40DE-9709-0FC3AFF530A8}" type="slidenum">
              <a:rPr lang="en-GB" smtClean="0"/>
              <a:t>2</a:t>
            </a:fld>
            <a:endParaRPr lang="en-GB"/>
          </a:p>
        </p:txBody>
      </p:sp>
    </p:spTree>
    <p:extLst>
      <p:ext uri="{BB962C8B-B14F-4D97-AF65-F5344CB8AC3E}">
        <p14:creationId xmlns:p14="http://schemas.microsoft.com/office/powerpoint/2010/main" val="737905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synonym and why is it important?</a:t>
            </a:r>
          </a:p>
        </p:txBody>
      </p:sp>
      <p:sp>
        <p:nvSpPr>
          <p:cNvPr id="3" name="Content Placeholder 2"/>
          <p:cNvSpPr>
            <a:spLocks noGrp="1"/>
          </p:cNvSpPr>
          <p:nvPr>
            <p:ph idx="1"/>
          </p:nvPr>
        </p:nvSpPr>
        <p:spPr/>
        <p:txBody>
          <a:bodyPr>
            <a:normAutofit/>
          </a:bodyPr>
          <a:lstStyle/>
          <a:p>
            <a:r>
              <a:rPr lang="en-GB" sz="1800" dirty="0"/>
              <a:t>A synonym is a word that can replace another word as it has a similar meaning, e.g. big/large/major/enormous/gigantic/massive/huge</a:t>
            </a:r>
          </a:p>
          <a:p>
            <a:r>
              <a:rPr lang="en-GB" sz="1800" dirty="0"/>
              <a:t> Synonyms are vitally important in academic writing for several reasons:</a:t>
            </a:r>
          </a:p>
          <a:p>
            <a:pPr lvl="1"/>
            <a:r>
              <a:rPr lang="en-GB" sz="1800" dirty="0"/>
              <a:t>They allow the writer to avoid needless repetition</a:t>
            </a:r>
          </a:p>
          <a:p>
            <a:pPr lvl="2"/>
            <a:r>
              <a:rPr lang="en-GB" sz="1400" dirty="0"/>
              <a:t>See the next slide which demonstrates 2 examples of this in academic writing</a:t>
            </a:r>
          </a:p>
          <a:p>
            <a:pPr lvl="1"/>
            <a:r>
              <a:rPr lang="en-GB" sz="1800" dirty="0"/>
              <a:t>They allow the writer to be able to paraphrase original text </a:t>
            </a:r>
          </a:p>
          <a:p>
            <a:pPr lvl="2"/>
            <a:r>
              <a:rPr lang="en-GB" sz="1400" dirty="0"/>
              <a:t>See the lecture on paraphrasing as this is a vitally important skills to the academic student</a:t>
            </a:r>
          </a:p>
          <a:p>
            <a:pPr lvl="1"/>
            <a:r>
              <a:rPr lang="en-GB" sz="1800" dirty="0"/>
              <a:t>They allow the writer to demonstrate his/her creativity and vocabulary skill</a:t>
            </a:r>
          </a:p>
          <a:p>
            <a:pPr lvl="2"/>
            <a:r>
              <a:rPr lang="en-GB" sz="1400" dirty="0"/>
              <a:t>Markers of assignments like to see this in action in essays and reports</a:t>
            </a:r>
          </a:p>
          <a:p>
            <a:pPr lvl="1"/>
            <a:r>
              <a:rPr lang="en-GB" sz="1800" dirty="0"/>
              <a:t>They are actually part of Microsoft WORD</a:t>
            </a:r>
          </a:p>
          <a:p>
            <a:pPr lvl="2"/>
            <a:r>
              <a:rPr lang="en-GB" sz="1400" dirty="0"/>
              <a:t>Just highlight any word with your mouse, right-click and you will see a menu containing the word synonyms</a:t>
            </a:r>
          </a:p>
          <a:p>
            <a:pPr lvl="1"/>
            <a:endParaRPr lang="en-GB" sz="1800" dirty="0"/>
          </a:p>
        </p:txBody>
      </p:sp>
      <p:sp>
        <p:nvSpPr>
          <p:cNvPr id="4" name="Slide Number Placeholder 3"/>
          <p:cNvSpPr>
            <a:spLocks noGrp="1"/>
          </p:cNvSpPr>
          <p:nvPr>
            <p:ph type="sldNum" sz="quarter" idx="12"/>
          </p:nvPr>
        </p:nvSpPr>
        <p:spPr/>
        <p:txBody>
          <a:bodyPr/>
          <a:lstStyle/>
          <a:p>
            <a:fld id="{A5453B54-228C-40DE-9709-0FC3AFF530A8}" type="slidenum">
              <a:rPr lang="en-GB" smtClean="0"/>
              <a:t>3</a:t>
            </a:fld>
            <a:endParaRPr lang="en-GB"/>
          </a:p>
        </p:txBody>
      </p:sp>
    </p:spTree>
    <p:extLst>
      <p:ext uri="{BB962C8B-B14F-4D97-AF65-F5344CB8AC3E}">
        <p14:creationId xmlns:p14="http://schemas.microsoft.com/office/powerpoint/2010/main" val="1680498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avoidance of repetition</a:t>
            </a:r>
          </a:p>
        </p:txBody>
      </p:sp>
      <p:sp>
        <p:nvSpPr>
          <p:cNvPr id="3" name="Content Placeholder 2"/>
          <p:cNvSpPr>
            <a:spLocks noGrp="1"/>
          </p:cNvSpPr>
          <p:nvPr>
            <p:ph idx="1"/>
          </p:nvPr>
        </p:nvSpPr>
        <p:spPr/>
        <p:txBody>
          <a:bodyPr>
            <a:normAutofit/>
          </a:bodyPr>
          <a:lstStyle/>
          <a:p>
            <a:r>
              <a:rPr lang="en-GB" sz="1800" dirty="0"/>
              <a:t>Look at the following sentences and notice that certain words are repeated. This make our writing look a bit lazy as it is lacking in creativity. This is where synonyms are very useful.</a:t>
            </a:r>
          </a:p>
          <a:p>
            <a:endParaRPr lang="en-GB" sz="1800" dirty="0"/>
          </a:p>
          <a:p>
            <a:r>
              <a:rPr lang="en-GB" sz="1800" dirty="0"/>
              <a:t>(1) In 1834, Charles Babbage, a British mathematician, inventor and mechanical engineer, invented a machine called the</a:t>
            </a:r>
            <a:r>
              <a:rPr lang="en-GB" sz="1800" i="1" dirty="0"/>
              <a:t> analytical engine </a:t>
            </a:r>
            <a:r>
              <a:rPr lang="en-GB" sz="1800" dirty="0"/>
              <a:t>and organized a salon to invite friends from all walks of life to observe the </a:t>
            </a:r>
            <a:r>
              <a:rPr lang="en-GB" sz="1800" b="1" dirty="0">
                <a:solidFill>
                  <a:srgbClr val="FF0000"/>
                </a:solidFill>
              </a:rPr>
              <a:t>apparatus </a:t>
            </a:r>
            <a:r>
              <a:rPr lang="en-GB" sz="1800" i="1" strike="sngStrike" dirty="0"/>
              <a:t>analytical engine.</a:t>
            </a:r>
          </a:p>
          <a:p>
            <a:pPr lvl="1"/>
            <a:r>
              <a:rPr lang="en-GB" sz="1400" dirty="0"/>
              <a:t>By substituting the word </a:t>
            </a:r>
            <a:r>
              <a:rPr lang="en-GB" sz="1400" b="1" u="sng" dirty="0">
                <a:solidFill>
                  <a:srgbClr val="FF0000"/>
                </a:solidFill>
              </a:rPr>
              <a:t>apparatus</a:t>
            </a:r>
            <a:r>
              <a:rPr lang="en-GB" sz="1400" dirty="0"/>
              <a:t> for </a:t>
            </a:r>
            <a:r>
              <a:rPr lang="en-GB" sz="1400" i="1" dirty="0"/>
              <a:t>analytical engine </a:t>
            </a:r>
            <a:r>
              <a:rPr lang="en-GB" sz="1400" dirty="0"/>
              <a:t>the writer avoids needless repetition at the end of the above sentence </a:t>
            </a:r>
          </a:p>
          <a:p>
            <a:endParaRPr lang="en-GB" sz="1800" dirty="0"/>
          </a:p>
          <a:p>
            <a:r>
              <a:rPr lang="en-GB" sz="1800" dirty="0"/>
              <a:t>(2) Apart from the complexity involved in doing business in different countries, </a:t>
            </a:r>
            <a:r>
              <a:rPr lang="en-GB" sz="1800" i="1" dirty="0"/>
              <a:t>organisations</a:t>
            </a:r>
            <a:r>
              <a:rPr lang="en-GB" sz="1800" dirty="0"/>
              <a:t> have to employ and integrate staff from different nations, manage diversity and balance the </a:t>
            </a:r>
            <a:r>
              <a:rPr lang="en-GB" sz="1800" b="1" dirty="0">
                <a:solidFill>
                  <a:srgbClr val="FF0000"/>
                </a:solidFill>
              </a:rPr>
              <a:t>structural ethos </a:t>
            </a:r>
            <a:r>
              <a:rPr lang="en-GB" sz="1800" i="1" strike="sngStrike" dirty="0"/>
              <a:t>organisational</a:t>
            </a:r>
            <a:r>
              <a:rPr lang="en-GB" sz="1800" strike="sngStrike" dirty="0"/>
              <a:t> culture</a:t>
            </a:r>
            <a:r>
              <a:rPr lang="en-GB" sz="1800" dirty="0"/>
              <a:t> both from the </a:t>
            </a:r>
            <a:r>
              <a:rPr lang="en-GB" sz="1800" i="1" dirty="0"/>
              <a:t>organisational</a:t>
            </a:r>
            <a:r>
              <a:rPr lang="en-GB" sz="1800" dirty="0"/>
              <a:t> and local perspective</a:t>
            </a:r>
          </a:p>
          <a:p>
            <a:pPr lvl="1"/>
            <a:r>
              <a:rPr lang="en-GB" sz="1400" dirty="0"/>
              <a:t>In this example the writer has got excited about the noun </a:t>
            </a:r>
            <a:r>
              <a:rPr lang="en-GB" sz="1400" i="1" dirty="0"/>
              <a:t>organisation</a:t>
            </a:r>
            <a:r>
              <a:rPr lang="en-GB" sz="1400" dirty="0"/>
              <a:t> and written its adjective form (</a:t>
            </a:r>
            <a:r>
              <a:rPr lang="en-GB" sz="1400" i="1" dirty="0"/>
              <a:t>organisationa</a:t>
            </a:r>
            <a:r>
              <a:rPr lang="en-GB" sz="1400" dirty="0"/>
              <a:t>l) twice in the same sentence. By substituting the word </a:t>
            </a:r>
            <a:r>
              <a:rPr lang="en-GB" sz="1400" b="1" u="sng" dirty="0">
                <a:solidFill>
                  <a:srgbClr val="FF0000"/>
                </a:solidFill>
              </a:rPr>
              <a:t>structural </a:t>
            </a:r>
            <a:r>
              <a:rPr lang="en-GB" sz="1400" dirty="0"/>
              <a:t>for  the first adjective we get </a:t>
            </a:r>
            <a:r>
              <a:rPr lang="en-GB" sz="1400" i="1" dirty="0"/>
              <a:t>structural culture</a:t>
            </a:r>
            <a:r>
              <a:rPr lang="en-GB" sz="1400" dirty="0"/>
              <a:t>. However, as this is not a recognisable collocation it looks a bit clumsy to a native speaker. Consequently, we can substitute the word </a:t>
            </a:r>
            <a:r>
              <a:rPr lang="en-GB" sz="1400" b="1" u="sng" dirty="0">
                <a:solidFill>
                  <a:srgbClr val="FF0000"/>
                </a:solidFill>
              </a:rPr>
              <a:t>ethos</a:t>
            </a:r>
            <a:r>
              <a:rPr lang="en-GB" sz="1400" dirty="0"/>
              <a:t> for culture and create the much improved collocation </a:t>
            </a:r>
            <a:r>
              <a:rPr lang="en-GB" sz="1400" b="1" u="sng" dirty="0">
                <a:solidFill>
                  <a:srgbClr val="FF0000"/>
                </a:solidFill>
              </a:rPr>
              <a:t>structural ethos</a:t>
            </a:r>
            <a:r>
              <a:rPr lang="en-GB" sz="1400" dirty="0"/>
              <a:t>. </a:t>
            </a:r>
          </a:p>
        </p:txBody>
      </p:sp>
      <p:sp>
        <p:nvSpPr>
          <p:cNvPr id="4" name="Slide Number Placeholder 3"/>
          <p:cNvSpPr>
            <a:spLocks noGrp="1"/>
          </p:cNvSpPr>
          <p:nvPr>
            <p:ph type="sldNum" sz="quarter" idx="12"/>
          </p:nvPr>
        </p:nvSpPr>
        <p:spPr/>
        <p:txBody>
          <a:bodyPr/>
          <a:lstStyle/>
          <a:p>
            <a:fld id="{A5453B54-228C-40DE-9709-0FC3AFF530A8}" type="slidenum">
              <a:rPr lang="en-GB" smtClean="0"/>
              <a:t>4</a:t>
            </a:fld>
            <a:endParaRPr lang="en-GB"/>
          </a:p>
        </p:txBody>
      </p:sp>
    </p:spTree>
    <p:extLst>
      <p:ext uri="{BB962C8B-B14F-4D97-AF65-F5344CB8AC3E}">
        <p14:creationId xmlns:p14="http://schemas.microsoft.com/office/powerpoint/2010/main" val="4069591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and General English synonyms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61772432"/>
              </p:ext>
            </p:extLst>
          </p:nvPr>
        </p:nvGraphicFramePr>
        <p:xfrm>
          <a:off x="838200" y="1825623"/>
          <a:ext cx="10515600" cy="3054720"/>
        </p:xfrm>
        <a:graphic>
          <a:graphicData uri="http://schemas.openxmlformats.org/drawingml/2006/table">
            <a:tbl>
              <a:tblPr firstRow="1" bandRow="1">
                <a:tableStyleId>{5C22544A-7EE6-4342-B048-85BDC9FD1C3A}</a:tableStyleId>
              </a:tblPr>
              <a:tblGrid>
                <a:gridCol w="1752600">
                  <a:extLst>
                    <a:ext uri="{9D8B030D-6E8A-4147-A177-3AD203B41FA5}">
                      <a16:colId xmlns:a16="http://schemas.microsoft.com/office/drawing/2014/main" val="20000"/>
                    </a:ext>
                  </a:extLst>
                </a:gridCol>
                <a:gridCol w="1752600">
                  <a:extLst>
                    <a:ext uri="{9D8B030D-6E8A-4147-A177-3AD203B41FA5}">
                      <a16:colId xmlns:a16="http://schemas.microsoft.com/office/drawing/2014/main" val="20001"/>
                    </a:ext>
                  </a:extLst>
                </a:gridCol>
                <a:gridCol w="1752600">
                  <a:extLst>
                    <a:ext uri="{9D8B030D-6E8A-4147-A177-3AD203B41FA5}">
                      <a16:colId xmlns:a16="http://schemas.microsoft.com/office/drawing/2014/main" val="20002"/>
                    </a:ext>
                  </a:extLst>
                </a:gridCol>
                <a:gridCol w="1752600">
                  <a:extLst>
                    <a:ext uri="{9D8B030D-6E8A-4147-A177-3AD203B41FA5}">
                      <a16:colId xmlns:a16="http://schemas.microsoft.com/office/drawing/2014/main" val="20003"/>
                    </a:ext>
                  </a:extLst>
                </a:gridCol>
                <a:gridCol w="1752600">
                  <a:extLst>
                    <a:ext uri="{9D8B030D-6E8A-4147-A177-3AD203B41FA5}">
                      <a16:colId xmlns:a16="http://schemas.microsoft.com/office/drawing/2014/main" val="20004"/>
                    </a:ext>
                  </a:extLst>
                </a:gridCol>
                <a:gridCol w="1752600">
                  <a:extLst>
                    <a:ext uri="{9D8B030D-6E8A-4147-A177-3AD203B41FA5}">
                      <a16:colId xmlns:a16="http://schemas.microsoft.com/office/drawing/2014/main" val="20005"/>
                    </a:ext>
                  </a:extLst>
                </a:gridCol>
              </a:tblGrid>
              <a:tr h="509120">
                <a:tc>
                  <a:txBody>
                    <a:bodyPr/>
                    <a:lstStyle/>
                    <a:p>
                      <a:r>
                        <a:rPr lang="en-GB" dirty="0"/>
                        <a:t>GSL version</a:t>
                      </a:r>
                    </a:p>
                  </a:txBody>
                  <a:tcPr/>
                </a:tc>
                <a:tc>
                  <a:txBody>
                    <a:bodyPr/>
                    <a:lstStyle/>
                    <a:p>
                      <a:r>
                        <a:rPr lang="en-GB" dirty="0"/>
                        <a:t>AWL version</a:t>
                      </a:r>
                    </a:p>
                  </a:txBody>
                  <a:tcPr/>
                </a:tc>
                <a:tc>
                  <a:txBody>
                    <a:bodyPr/>
                    <a:lstStyle/>
                    <a:p>
                      <a:r>
                        <a:rPr lang="en-GB" dirty="0"/>
                        <a:t>GSL version</a:t>
                      </a:r>
                    </a:p>
                  </a:txBody>
                  <a:tcPr/>
                </a:tc>
                <a:tc>
                  <a:txBody>
                    <a:bodyPr/>
                    <a:lstStyle/>
                    <a:p>
                      <a:r>
                        <a:rPr lang="en-GB" dirty="0"/>
                        <a:t>AWL version</a:t>
                      </a:r>
                    </a:p>
                  </a:txBody>
                  <a:tcPr/>
                </a:tc>
                <a:tc>
                  <a:txBody>
                    <a:bodyPr/>
                    <a:lstStyle/>
                    <a:p>
                      <a:r>
                        <a:rPr lang="en-GB" dirty="0"/>
                        <a:t>GSL version</a:t>
                      </a:r>
                    </a:p>
                  </a:txBody>
                  <a:tcPr/>
                </a:tc>
                <a:tc>
                  <a:txBody>
                    <a:bodyPr/>
                    <a:lstStyle/>
                    <a:p>
                      <a:r>
                        <a:rPr lang="en-GB" dirty="0"/>
                        <a:t>AWL version</a:t>
                      </a:r>
                    </a:p>
                  </a:txBody>
                  <a:tcPr/>
                </a:tc>
                <a:extLst>
                  <a:ext uri="{0D108BD9-81ED-4DB2-BD59-A6C34878D82A}">
                    <a16:rowId xmlns:a16="http://schemas.microsoft.com/office/drawing/2014/main" val="10000"/>
                  </a:ext>
                </a:extLst>
              </a:tr>
              <a:tr h="50912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1"/>
                  </a:ext>
                </a:extLst>
              </a:tr>
              <a:tr h="509120">
                <a:tc>
                  <a:txBody>
                    <a:bodyPr/>
                    <a:lstStyle/>
                    <a:p>
                      <a:r>
                        <a:rPr lang="en-GB" dirty="0"/>
                        <a:t>Agreement</a:t>
                      </a:r>
                    </a:p>
                  </a:txBody>
                  <a:tcPr/>
                </a:tc>
                <a:tc>
                  <a:txBody>
                    <a:bodyPr/>
                    <a:lstStyle/>
                    <a:p>
                      <a:r>
                        <a:rPr lang="en-GB" dirty="0"/>
                        <a:t>Consent</a:t>
                      </a:r>
                    </a:p>
                  </a:txBody>
                  <a:tcPr/>
                </a:tc>
                <a:tc>
                  <a:txBody>
                    <a:bodyPr/>
                    <a:lstStyle/>
                    <a:p>
                      <a:r>
                        <a:rPr lang="en-GB" dirty="0"/>
                        <a:t>Information</a:t>
                      </a:r>
                    </a:p>
                  </a:txBody>
                  <a:tcPr/>
                </a:tc>
                <a:tc>
                  <a:txBody>
                    <a:bodyPr/>
                    <a:lstStyle/>
                    <a:p>
                      <a:r>
                        <a:rPr lang="en-GB" dirty="0"/>
                        <a:t>Data</a:t>
                      </a:r>
                    </a:p>
                  </a:txBody>
                  <a:tcPr/>
                </a:tc>
                <a:tc>
                  <a:txBody>
                    <a:bodyPr/>
                    <a:lstStyle/>
                    <a:p>
                      <a:r>
                        <a:rPr lang="en-GB" dirty="0"/>
                        <a:t>Reason</a:t>
                      </a:r>
                    </a:p>
                  </a:txBody>
                  <a:tcPr/>
                </a:tc>
                <a:tc>
                  <a:txBody>
                    <a:bodyPr/>
                    <a:lstStyle/>
                    <a:p>
                      <a:r>
                        <a:rPr lang="en-GB" dirty="0"/>
                        <a:t>Motive</a:t>
                      </a:r>
                    </a:p>
                  </a:txBody>
                  <a:tcPr/>
                </a:tc>
                <a:extLst>
                  <a:ext uri="{0D108BD9-81ED-4DB2-BD59-A6C34878D82A}">
                    <a16:rowId xmlns:a16="http://schemas.microsoft.com/office/drawing/2014/main" val="10002"/>
                  </a:ext>
                </a:extLst>
              </a:tr>
              <a:tr h="509120">
                <a:tc>
                  <a:txBody>
                    <a:bodyPr/>
                    <a:lstStyle/>
                    <a:p>
                      <a:r>
                        <a:rPr lang="en-GB" dirty="0"/>
                        <a:t>Big</a:t>
                      </a:r>
                    </a:p>
                  </a:txBody>
                  <a:tcPr/>
                </a:tc>
                <a:tc>
                  <a:txBody>
                    <a:bodyPr/>
                    <a:lstStyle/>
                    <a:p>
                      <a:r>
                        <a:rPr lang="en-GB" dirty="0"/>
                        <a:t>Major</a:t>
                      </a:r>
                    </a:p>
                  </a:txBody>
                  <a:tcPr/>
                </a:tc>
                <a:tc>
                  <a:txBody>
                    <a:bodyPr/>
                    <a:lstStyle/>
                    <a:p>
                      <a:r>
                        <a:rPr lang="en-GB" dirty="0"/>
                        <a:t>Mistake</a:t>
                      </a:r>
                    </a:p>
                  </a:txBody>
                  <a:tcPr/>
                </a:tc>
                <a:tc>
                  <a:txBody>
                    <a:bodyPr/>
                    <a:lstStyle/>
                    <a:p>
                      <a:r>
                        <a:rPr lang="en-GB" dirty="0"/>
                        <a:t>Error</a:t>
                      </a:r>
                    </a:p>
                  </a:txBody>
                  <a:tcPr/>
                </a:tc>
                <a:tc>
                  <a:txBody>
                    <a:bodyPr/>
                    <a:lstStyle/>
                    <a:p>
                      <a:r>
                        <a:rPr lang="en-GB" dirty="0"/>
                        <a:t>Sell</a:t>
                      </a:r>
                    </a:p>
                  </a:txBody>
                  <a:tcPr/>
                </a:tc>
                <a:tc>
                  <a:txBody>
                    <a:bodyPr/>
                    <a:lstStyle/>
                    <a:p>
                      <a:r>
                        <a:rPr lang="en-GB" dirty="0"/>
                        <a:t>Promote</a:t>
                      </a:r>
                    </a:p>
                  </a:txBody>
                  <a:tcPr/>
                </a:tc>
                <a:extLst>
                  <a:ext uri="{0D108BD9-81ED-4DB2-BD59-A6C34878D82A}">
                    <a16:rowId xmlns:a16="http://schemas.microsoft.com/office/drawing/2014/main" val="10003"/>
                  </a:ext>
                </a:extLst>
              </a:tr>
              <a:tr h="509120">
                <a:tc>
                  <a:txBody>
                    <a:bodyPr/>
                    <a:lstStyle/>
                    <a:p>
                      <a:r>
                        <a:rPr lang="en-GB" dirty="0"/>
                        <a:t>Change</a:t>
                      </a:r>
                    </a:p>
                  </a:txBody>
                  <a:tcPr/>
                </a:tc>
                <a:tc>
                  <a:txBody>
                    <a:bodyPr/>
                    <a:lstStyle/>
                    <a:p>
                      <a:r>
                        <a:rPr lang="en-GB" dirty="0"/>
                        <a:t>Adapt</a:t>
                      </a:r>
                    </a:p>
                  </a:txBody>
                  <a:tcPr/>
                </a:tc>
                <a:tc>
                  <a:txBody>
                    <a:bodyPr/>
                    <a:lstStyle/>
                    <a:p>
                      <a:r>
                        <a:rPr lang="en-GB" dirty="0"/>
                        <a:t>Outside</a:t>
                      </a:r>
                    </a:p>
                  </a:txBody>
                  <a:tcPr/>
                </a:tc>
                <a:tc>
                  <a:txBody>
                    <a:bodyPr/>
                    <a:lstStyle/>
                    <a:p>
                      <a:r>
                        <a:rPr lang="en-GB" dirty="0"/>
                        <a:t>External</a:t>
                      </a:r>
                    </a:p>
                  </a:txBody>
                  <a:tcPr/>
                </a:tc>
                <a:tc>
                  <a:txBody>
                    <a:bodyPr/>
                    <a:lstStyle/>
                    <a:p>
                      <a:r>
                        <a:rPr lang="en-GB" dirty="0"/>
                        <a:t>Tax</a:t>
                      </a:r>
                    </a:p>
                  </a:txBody>
                  <a:tcPr/>
                </a:tc>
                <a:tc>
                  <a:txBody>
                    <a:bodyPr/>
                    <a:lstStyle/>
                    <a:p>
                      <a:r>
                        <a:rPr lang="en-GB" dirty="0"/>
                        <a:t>Levy</a:t>
                      </a:r>
                    </a:p>
                  </a:txBody>
                  <a:tcPr/>
                </a:tc>
                <a:extLst>
                  <a:ext uri="{0D108BD9-81ED-4DB2-BD59-A6C34878D82A}">
                    <a16:rowId xmlns:a16="http://schemas.microsoft.com/office/drawing/2014/main" val="10004"/>
                  </a:ext>
                </a:extLst>
              </a:tr>
              <a:tr h="509120">
                <a:tc>
                  <a:txBody>
                    <a:bodyPr/>
                    <a:lstStyle/>
                    <a:p>
                      <a:r>
                        <a:rPr lang="en-GB" dirty="0"/>
                        <a:t>Eat</a:t>
                      </a:r>
                    </a:p>
                  </a:txBody>
                  <a:tcPr/>
                </a:tc>
                <a:tc>
                  <a:txBody>
                    <a:bodyPr/>
                    <a:lstStyle/>
                    <a:p>
                      <a:r>
                        <a:rPr lang="en-GB" dirty="0"/>
                        <a:t>Consume</a:t>
                      </a:r>
                    </a:p>
                  </a:txBody>
                  <a:tcPr/>
                </a:tc>
                <a:tc>
                  <a:txBody>
                    <a:bodyPr/>
                    <a:lstStyle/>
                    <a:p>
                      <a:r>
                        <a:rPr lang="en-GB" dirty="0"/>
                        <a:t>Power</a:t>
                      </a:r>
                    </a:p>
                  </a:txBody>
                  <a:tcPr/>
                </a:tc>
                <a:tc>
                  <a:txBody>
                    <a:bodyPr/>
                    <a:lstStyle/>
                    <a:p>
                      <a:r>
                        <a:rPr lang="en-GB" dirty="0"/>
                        <a:t>Authority</a:t>
                      </a:r>
                    </a:p>
                  </a:txBody>
                  <a:tcPr/>
                </a:tc>
                <a:tc>
                  <a:txBody>
                    <a:bodyPr/>
                    <a:lstStyle/>
                    <a:p>
                      <a:r>
                        <a:rPr lang="en-GB" dirty="0"/>
                        <a:t>Worldwide</a:t>
                      </a:r>
                    </a:p>
                  </a:txBody>
                  <a:tcPr/>
                </a:tc>
                <a:tc>
                  <a:txBody>
                    <a:bodyPr/>
                    <a:lstStyle/>
                    <a:p>
                      <a:r>
                        <a:rPr lang="en-GB" dirty="0"/>
                        <a:t>Global</a:t>
                      </a:r>
                    </a:p>
                  </a:txBody>
                  <a:tcPr/>
                </a:tc>
                <a:extLst>
                  <a:ext uri="{0D108BD9-81ED-4DB2-BD59-A6C34878D82A}">
                    <a16:rowId xmlns:a16="http://schemas.microsoft.com/office/drawing/2014/main" val="10005"/>
                  </a:ext>
                </a:extLst>
              </a:tr>
            </a:tbl>
          </a:graphicData>
        </a:graphic>
      </p:graphicFrame>
      <p:sp>
        <p:nvSpPr>
          <p:cNvPr id="3" name="Slide Number Placeholder 2"/>
          <p:cNvSpPr>
            <a:spLocks noGrp="1"/>
          </p:cNvSpPr>
          <p:nvPr>
            <p:ph type="sldNum" sz="quarter" idx="12"/>
          </p:nvPr>
        </p:nvSpPr>
        <p:spPr/>
        <p:txBody>
          <a:bodyPr/>
          <a:lstStyle/>
          <a:p>
            <a:fld id="{A5453B54-228C-40DE-9709-0FC3AFF530A8}" type="slidenum">
              <a:rPr lang="en-GB" smtClean="0"/>
              <a:t>5</a:t>
            </a:fld>
            <a:endParaRPr lang="en-GB"/>
          </a:p>
        </p:txBody>
      </p:sp>
    </p:spTree>
    <p:extLst>
      <p:ext uri="{BB962C8B-B14F-4D97-AF65-F5344CB8AC3E}">
        <p14:creationId xmlns:p14="http://schemas.microsoft.com/office/powerpoint/2010/main" val="1620700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Academic and General English synonyms- Part(1)</a:t>
            </a:r>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2430816624"/>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1314450">
                  <a:extLst>
                    <a:ext uri="{9D8B030D-6E8A-4147-A177-3AD203B41FA5}">
                      <a16:colId xmlns:a16="http://schemas.microsoft.com/office/drawing/2014/main" val="20000"/>
                    </a:ext>
                  </a:extLst>
                </a:gridCol>
                <a:gridCol w="1314450">
                  <a:extLst>
                    <a:ext uri="{9D8B030D-6E8A-4147-A177-3AD203B41FA5}">
                      <a16:colId xmlns:a16="http://schemas.microsoft.com/office/drawing/2014/main" val="20001"/>
                    </a:ext>
                  </a:extLst>
                </a:gridCol>
                <a:gridCol w="1314450">
                  <a:extLst>
                    <a:ext uri="{9D8B030D-6E8A-4147-A177-3AD203B41FA5}">
                      <a16:colId xmlns:a16="http://schemas.microsoft.com/office/drawing/2014/main" val="20002"/>
                    </a:ext>
                  </a:extLst>
                </a:gridCol>
                <a:gridCol w="1314450">
                  <a:extLst>
                    <a:ext uri="{9D8B030D-6E8A-4147-A177-3AD203B41FA5}">
                      <a16:colId xmlns:a16="http://schemas.microsoft.com/office/drawing/2014/main" val="20003"/>
                    </a:ext>
                  </a:extLst>
                </a:gridCol>
                <a:gridCol w="5257800">
                  <a:extLst>
                    <a:ext uri="{9D8B030D-6E8A-4147-A177-3AD203B41FA5}">
                      <a16:colId xmlns:a16="http://schemas.microsoft.com/office/drawing/2014/main" val="20004"/>
                    </a:ext>
                  </a:extLst>
                </a:gridCol>
              </a:tblGrid>
              <a:tr h="370840">
                <a:tc>
                  <a:txBody>
                    <a:bodyPr/>
                    <a:lstStyle/>
                    <a:p>
                      <a:r>
                        <a:rPr lang="en-GB" dirty="0"/>
                        <a:t>GSL</a:t>
                      </a:r>
                    </a:p>
                  </a:txBody>
                  <a:tcPr/>
                </a:tc>
                <a:tc>
                  <a:txBody>
                    <a:bodyPr/>
                    <a:lstStyle/>
                    <a:p>
                      <a:r>
                        <a:rPr lang="en-GB" dirty="0"/>
                        <a:t>AWL</a:t>
                      </a:r>
                    </a:p>
                  </a:txBody>
                  <a:tcPr/>
                </a:tc>
                <a:tc>
                  <a:txBody>
                    <a:bodyPr/>
                    <a:lstStyle/>
                    <a:p>
                      <a:r>
                        <a:rPr lang="en-GB" dirty="0"/>
                        <a:t>GSL</a:t>
                      </a:r>
                    </a:p>
                  </a:txBody>
                  <a:tcPr/>
                </a:tc>
                <a:tc>
                  <a:txBody>
                    <a:bodyPr/>
                    <a:lstStyle/>
                    <a:p>
                      <a:r>
                        <a:rPr lang="en-GB" dirty="0"/>
                        <a:t>AWL</a:t>
                      </a:r>
                    </a:p>
                  </a:txBody>
                  <a:tcPr/>
                </a:tc>
                <a:tc>
                  <a:txBody>
                    <a:bodyPr/>
                    <a:lstStyle/>
                    <a:p>
                      <a:r>
                        <a:rPr lang="en-GB" dirty="0"/>
                        <a:t>Notes on this table</a:t>
                      </a:r>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rowSpan="11">
                  <a:txBody>
                    <a:bodyPr/>
                    <a:lstStyle/>
                    <a:p>
                      <a:pPr algn="just"/>
                      <a:r>
                        <a:rPr lang="en-GB" sz="1400" dirty="0"/>
                        <a:t>GSL = General Service List</a:t>
                      </a:r>
                    </a:p>
                    <a:p>
                      <a:pPr algn="just"/>
                      <a:r>
                        <a:rPr lang="en-GB" sz="1400" dirty="0"/>
                        <a:t>AWL = Academic Word List</a:t>
                      </a:r>
                    </a:p>
                    <a:p>
                      <a:pPr algn="just"/>
                      <a:endParaRPr lang="en-GB" sz="1400" dirty="0"/>
                    </a:p>
                    <a:p>
                      <a:pPr algn="just"/>
                      <a:r>
                        <a:rPr lang="en-GB" sz="1400" dirty="0"/>
                        <a:t>As can be seen, this table contains 10 examples of words from the GSL (General Service List) and their equivalent synonyms from the AWL (academic Word List. The GSL list contains about 3000 of the most commonly used words in the English language. Thus, words we would use in our general, day-to-day lives would come from this list (see Moodle resources for full list). However, at university we need to write more professionally in essays and reports and speak more professionally during presentations. Thus knowledge of the AWL is vitally important (see </a:t>
                      </a:r>
                      <a:r>
                        <a:rPr lang="en-GB" sz="1400" b="1" i="1" u="sng" dirty="0"/>
                        <a:t>lecture on the AWL</a:t>
                      </a:r>
                      <a:r>
                        <a:rPr lang="en-GB" sz="1400" dirty="0"/>
                        <a:t> and check all resources on Moodle).</a:t>
                      </a:r>
                    </a:p>
                    <a:p>
                      <a:pPr algn="just"/>
                      <a:endParaRPr lang="en-GB" sz="1400" dirty="0"/>
                    </a:p>
                    <a:p>
                      <a:pPr algn="just"/>
                      <a:r>
                        <a:rPr lang="en-GB" sz="1400" dirty="0"/>
                        <a:t>Most of the headwords words in the AWL have other parts of speech in their word families. This is why the 3</a:t>
                      </a:r>
                      <a:r>
                        <a:rPr lang="en-GB" sz="1400" baseline="30000" dirty="0"/>
                        <a:t>rd</a:t>
                      </a:r>
                      <a:r>
                        <a:rPr lang="en-GB" sz="1400" dirty="0"/>
                        <a:t> and 4</a:t>
                      </a:r>
                      <a:r>
                        <a:rPr lang="en-GB" sz="1400" baseline="30000" dirty="0"/>
                        <a:t>th</a:t>
                      </a:r>
                      <a:r>
                        <a:rPr lang="en-GB" sz="1400" dirty="0"/>
                        <a:t> columns opposite have some examples of past tense synonyms. </a:t>
                      </a:r>
                      <a:endParaRPr lang="en-GB" dirty="0"/>
                    </a:p>
                  </a:txBody>
                  <a:tcPr/>
                </a:tc>
                <a:extLst>
                  <a:ext uri="{0D108BD9-81ED-4DB2-BD59-A6C34878D82A}">
                    <a16:rowId xmlns:a16="http://schemas.microsoft.com/office/drawing/2014/main" val="10001"/>
                  </a:ext>
                </a:extLst>
              </a:tr>
              <a:tr h="370840">
                <a:tc>
                  <a:txBody>
                    <a:bodyPr/>
                    <a:lstStyle/>
                    <a:p>
                      <a:r>
                        <a:rPr lang="en-GB" dirty="0"/>
                        <a:t>Agreement</a:t>
                      </a:r>
                    </a:p>
                  </a:txBody>
                  <a:tcPr/>
                </a:tc>
                <a:tc>
                  <a:txBody>
                    <a:bodyPr/>
                    <a:lstStyle/>
                    <a:p>
                      <a:r>
                        <a:rPr lang="en-GB" dirty="0"/>
                        <a:t>Consent</a:t>
                      </a:r>
                    </a:p>
                  </a:txBody>
                  <a:tcPr/>
                </a:tc>
                <a:tc>
                  <a:txBody>
                    <a:bodyPr/>
                    <a:lstStyle/>
                    <a:p>
                      <a:endParaRPr lang="en-GB" dirty="0"/>
                    </a:p>
                  </a:txBody>
                  <a:tcPr/>
                </a:tc>
                <a:tc>
                  <a:txBody>
                    <a:bodyPr/>
                    <a:lstStyle/>
                    <a:p>
                      <a:endParaRPr lang="en-GB" dirty="0"/>
                    </a:p>
                  </a:txBody>
                  <a:tcPr/>
                </a:tc>
                <a:tc vMerge="1">
                  <a:txBody>
                    <a:bodyPr/>
                    <a:lstStyle/>
                    <a:p>
                      <a:endParaRPr lang="en-GB"/>
                    </a:p>
                  </a:txBody>
                  <a:tcPr/>
                </a:tc>
                <a:extLst>
                  <a:ext uri="{0D108BD9-81ED-4DB2-BD59-A6C34878D82A}">
                    <a16:rowId xmlns:a16="http://schemas.microsoft.com/office/drawing/2014/main" val="10002"/>
                  </a:ext>
                </a:extLst>
              </a:tr>
              <a:tr h="370840">
                <a:tc>
                  <a:txBody>
                    <a:bodyPr/>
                    <a:lstStyle/>
                    <a:p>
                      <a:r>
                        <a:rPr lang="en-GB" dirty="0"/>
                        <a:t>Big</a:t>
                      </a:r>
                    </a:p>
                  </a:txBody>
                  <a:tcPr/>
                </a:tc>
                <a:tc>
                  <a:txBody>
                    <a:bodyPr/>
                    <a:lstStyle/>
                    <a:p>
                      <a:r>
                        <a:rPr lang="en-GB" dirty="0"/>
                        <a:t>Major</a:t>
                      </a:r>
                    </a:p>
                  </a:txBody>
                  <a:tcPr/>
                </a:tc>
                <a:tc>
                  <a:txBody>
                    <a:bodyPr/>
                    <a:lstStyle/>
                    <a:p>
                      <a:endParaRPr lang="en-GB"/>
                    </a:p>
                  </a:txBody>
                  <a:tcPr/>
                </a:tc>
                <a:tc>
                  <a:txBody>
                    <a:bodyPr/>
                    <a:lstStyle/>
                    <a:p>
                      <a:endParaRPr lang="en-GB"/>
                    </a:p>
                  </a:txBody>
                  <a:tcPr/>
                </a:tc>
                <a:tc vMerge="1">
                  <a:txBody>
                    <a:bodyPr/>
                    <a:lstStyle/>
                    <a:p>
                      <a:endParaRPr lang="en-GB"/>
                    </a:p>
                  </a:txBody>
                  <a:tcPr/>
                </a:tc>
                <a:extLst>
                  <a:ext uri="{0D108BD9-81ED-4DB2-BD59-A6C34878D82A}">
                    <a16:rowId xmlns:a16="http://schemas.microsoft.com/office/drawing/2014/main" val="10003"/>
                  </a:ext>
                </a:extLst>
              </a:tr>
              <a:tr h="370840">
                <a:tc>
                  <a:txBody>
                    <a:bodyPr/>
                    <a:lstStyle/>
                    <a:p>
                      <a:r>
                        <a:rPr lang="en-GB" dirty="0"/>
                        <a:t>Change</a:t>
                      </a:r>
                    </a:p>
                  </a:txBody>
                  <a:tcPr/>
                </a:tc>
                <a:tc>
                  <a:txBody>
                    <a:bodyPr/>
                    <a:lstStyle/>
                    <a:p>
                      <a:r>
                        <a:rPr lang="en-GB"/>
                        <a:t>Adapt</a:t>
                      </a:r>
                      <a:endParaRPr lang="en-GB" dirty="0"/>
                    </a:p>
                  </a:txBody>
                  <a:tcPr/>
                </a:tc>
                <a:tc>
                  <a:txBody>
                    <a:bodyPr/>
                    <a:lstStyle/>
                    <a:p>
                      <a:r>
                        <a:rPr lang="en-GB" dirty="0"/>
                        <a:t>Changed</a:t>
                      </a:r>
                    </a:p>
                  </a:txBody>
                  <a:tcPr/>
                </a:tc>
                <a:tc>
                  <a:txBody>
                    <a:bodyPr/>
                    <a:lstStyle/>
                    <a:p>
                      <a:r>
                        <a:rPr lang="en-GB" dirty="0"/>
                        <a:t>Adapted</a:t>
                      </a:r>
                    </a:p>
                  </a:txBody>
                  <a:tcPr/>
                </a:tc>
                <a:tc vMerge="1">
                  <a:txBody>
                    <a:bodyPr/>
                    <a:lstStyle/>
                    <a:p>
                      <a:endParaRPr lang="en-GB"/>
                    </a:p>
                  </a:txBody>
                  <a:tcPr/>
                </a:tc>
                <a:extLst>
                  <a:ext uri="{0D108BD9-81ED-4DB2-BD59-A6C34878D82A}">
                    <a16:rowId xmlns:a16="http://schemas.microsoft.com/office/drawing/2014/main" val="10004"/>
                  </a:ext>
                </a:extLst>
              </a:tr>
              <a:tr h="370840">
                <a:tc>
                  <a:txBody>
                    <a:bodyPr/>
                    <a:lstStyle/>
                    <a:p>
                      <a:r>
                        <a:rPr lang="en-GB" dirty="0"/>
                        <a:t>Eat</a:t>
                      </a:r>
                    </a:p>
                  </a:txBody>
                  <a:tcPr/>
                </a:tc>
                <a:tc>
                  <a:txBody>
                    <a:bodyPr/>
                    <a:lstStyle/>
                    <a:p>
                      <a:r>
                        <a:rPr lang="en-GB" dirty="0"/>
                        <a:t>Consume</a:t>
                      </a:r>
                    </a:p>
                  </a:txBody>
                  <a:tcPr/>
                </a:tc>
                <a:tc>
                  <a:txBody>
                    <a:bodyPr/>
                    <a:lstStyle/>
                    <a:p>
                      <a:r>
                        <a:rPr lang="en-GB" dirty="0"/>
                        <a:t>Ate</a:t>
                      </a:r>
                    </a:p>
                  </a:txBody>
                  <a:tcPr/>
                </a:tc>
                <a:tc>
                  <a:txBody>
                    <a:bodyPr/>
                    <a:lstStyle/>
                    <a:p>
                      <a:r>
                        <a:rPr lang="en-GB" dirty="0"/>
                        <a:t>consumed</a:t>
                      </a:r>
                    </a:p>
                  </a:txBody>
                  <a:tcPr/>
                </a:tc>
                <a:tc vMerge="1">
                  <a:txBody>
                    <a:bodyPr/>
                    <a:lstStyle/>
                    <a:p>
                      <a:endParaRPr lang="en-GB"/>
                    </a:p>
                  </a:txBody>
                  <a:tcPr/>
                </a:tc>
                <a:extLst>
                  <a:ext uri="{0D108BD9-81ED-4DB2-BD59-A6C34878D82A}">
                    <a16:rowId xmlns:a16="http://schemas.microsoft.com/office/drawing/2014/main" val="10005"/>
                  </a:ext>
                </a:extLst>
              </a:tr>
              <a:tr h="370840">
                <a:tc>
                  <a:txBody>
                    <a:bodyPr/>
                    <a:lstStyle/>
                    <a:p>
                      <a:r>
                        <a:rPr lang="en-GB" dirty="0"/>
                        <a:t>Information</a:t>
                      </a:r>
                    </a:p>
                  </a:txBody>
                  <a:tcPr/>
                </a:tc>
                <a:tc>
                  <a:txBody>
                    <a:bodyPr/>
                    <a:lstStyle/>
                    <a:p>
                      <a:r>
                        <a:rPr lang="en-GB" dirty="0"/>
                        <a:t>Data</a:t>
                      </a:r>
                    </a:p>
                  </a:txBody>
                  <a:tcPr/>
                </a:tc>
                <a:tc>
                  <a:txBody>
                    <a:bodyPr/>
                    <a:lstStyle/>
                    <a:p>
                      <a:endParaRPr lang="en-GB"/>
                    </a:p>
                  </a:txBody>
                  <a:tcPr/>
                </a:tc>
                <a:tc>
                  <a:txBody>
                    <a:bodyPr/>
                    <a:lstStyle/>
                    <a:p>
                      <a:endParaRPr lang="en-GB"/>
                    </a:p>
                  </a:txBody>
                  <a:tcPr/>
                </a:tc>
                <a:tc vMerge="1">
                  <a:txBody>
                    <a:bodyPr/>
                    <a:lstStyle/>
                    <a:p>
                      <a:endParaRPr lang="en-GB"/>
                    </a:p>
                  </a:txBody>
                  <a:tcPr/>
                </a:tc>
                <a:extLst>
                  <a:ext uri="{0D108BD9-81ED-4DB2-BD59-A6C34878D82A}">
                    <a16:rowId xmlns:a16="http://schemas.microsoft.com/office/drawing/2014/main" val="10006"/>
                  </a:ext>
                </a:extLst>
              </a:tr>
              <a:tr h="370840">
                <a:tc>
                  <a:txBody>
                    <a:bodyPr/>
                    <a:lstStyle/>
                    <a:p>
                      <a:r>
                        <a:rPr lang="en-GB" dirty="0"/>
                        <a:t>Mistake</a:t>
                      </a:r>
                    </a:p>
                  </a:txBody>
                  <a:tcPr/>
                </a:tc>
                <a:tc>
                  <a:txBody>
                    <a:bodyPr/>
                    <a:lstStyle/>
                    <a:p>
                      <a:r>
                        <a:rPr lang="en-GB" dirty="0"/>
                        <a:t>Error</a:t>
                      </a:r>
                    </a:p>
                  </a:txBody>
                  <a:tcPr/>
                </a:tc>
                <a:tc>
                  <a:txBody>
                    <a:bodyPr/>
                    <a:lstStyle/>
                    <a:p>
                      <a:endParaRPr lang="en-GB"/>
                    </a:p>
                  </a:txBody>
                  <a:tcPr/>
                </a:tc>
                <a:tc>
                  <a:txBody>
                    <a:bodyPr/>
                    <a:lstStyle/>
                    <a:p>
                      <a:endParaRPr lang="en-GB"/>
                    </a:p>
                  </a:txBody>
                  <a:tcPr/>
                </a:tc>
                <a:tc vMerge="1">
                  <a:txBody>
                    <a:bodyPr/>
                    <a:lstStyle/>
                    <a:p>
                      <a:endParaRPr lang="en-GB"/>
                    </a:p>
                  </a:txBody>
                  <a:tcPr/>
                </a:tc>
                <a:extLst>
                  <a:ext uri="{0D108BD9-81ED-4DB2-BD59-A6C34878D82A}">
                    <a16:rowId xmlns:a16="http://schemas.microsoft.com/office/drawing/2014/main" val="10007"/>
                  </a:ext>
                </a:extLst>
              </a:tr>
              <a:tr h="370840">
                <a:tc>
                  <a:txBody>
                    <a:bodyPr/>
                    <a:lstStyle/>
                    <a:p>
                      <a:r>
                        <a:rPr lang="en-GB" dirty="0"/>
                        <a:t>Outside</a:t>
                      </a:r>
                    </a:p>
                  </a:txBody>
                  <a:tcPr/>
                </a:tc>
                <a:tc>
                  <a:txBody>
                    <a:bodyPr/>
                    <a:lstStyle/>
                    <a:p>
                      <a:r>
                        <a:rPr lang="en-GB" dirty="0"/>
                        <a:t>External</a:t>
                      </a:r>
                    </a:p>
                  </a:txBody>
                  <a:tcPr/>
                </a:tc>
                <a:tc>
                  <a:txBody>
                    <a:bodyPr/>
                    <a:lstStyle/>
                    <a:p>
                      <a:endParaRPr lang="en-GB"/>
                    </a:p>
                  </a:txBody>
                  <a:tcPr/>
                </a:tc>
                <a:tc>
                  <a:txBody>
                    <a:bodyPr/>
                    <a:lstStyle/>
                    <a:p>
                      <a:endParaRPr lang="en-GB"/>
                    </a:p>
                  </a:txBody>
                  <a:tcPr/>
                </a:tc>
                <a:tc vMerge="1">
                  <a:txBody>
                    <a:bodyPr/>
                    <a:lstStyle/>
                    <a:p>
                      <a:endParaRPr lang="en-GB"/>
                    </a:p>
                  </a:txBody>
                  <a:tcPr/>
                </a:tc>
                <a:extLst>
                  <a:ext uri="{0D108BD9-81ED-4DB2-BD59-A6C34878D82A}">
                    <a16:rowId xmlns:a16="http://schemas.microsoft.com/office/drawing/2014/main" val="10008"/>
                  </a:ext>
                </a:extLst>
              </a:tr>
              <a:tr h="370840">
                <a:tc>
                  <a:txBody>
                    <a:bodyPr/>
                    <a:lstStyle/>
                    <a:p>
                      <a:r>
                        <a:rPr lang="en-GB" dirty="0"/>
                        <a:t>Sell</a:t>
                      </a:r>
                    </a:p>
                  </a:txBody>
                  <a:tcPr/>
                </a:tc>
                <a:tc>
                  <a:txBody>
                    <a:bodyPr/>
                    <a:lstStyle/>
                    <a:p>
                      <a:r>
                        <a:rPr lang="en-GB" dirty="0"/>
                        <a:t>Promote</a:t>
                      </a:r>
                    </a:p>
                  </a:txBody>
                  <a:tcPr/>
                </a:tc>
                <a:tc>
                  <a:txBody>
                    <a:bodyPr/>
                    <a:lstStyle/>
                    <a:p>
                      <a:r>
                        <a:rPr lang="en-GB" dirty="0"/>
                        <a:t>Sold</a:t>
                      </a:r>
                    </a:p>
                  </a:txBody>
                  <a:tcPr/>
                </a:tc>
                <a:tc>
                  <a:txBody>
                    <a:bodyPr/>
                    <a:lstStyle/>
                    <a:p>
                      <a:r>
                        <a:rPr lang="en-GB" dirty="0"/>
                        <a:t>Promoted</a:t>
                      </a:r>
                    </a:p>
                  </a:txBody>
                  <a:tcPr/>
                </a:tc>
                <a:tc vMerge="1">
                  <a:txBody>
                    <a:bodyPr/>
                    <a:lstStyle/>
                    <a:p>
                      <a:endParaRPr lang="en-GB"/>
                    </a:p>
                  </a:txBody>
                  <a:tcPr/>
                </a:tc>
                <a:extLst>
                  <a:ext uri="{0D108BD9-81ED-4DB2-BD59-A6C34878D82A}">
                    <a16:rowId xmlns:a16="http://schemas.microsoft.com/office/drawing/2014/main" val="10009"/>
                  </a:ext>
                </a:extLst>
              </a:tr>
              <a:tr h="370840">
                <a:tc>
                  <a:txBody>
                    <a:bodyPr/>
                    <a:lstStyle/>
                    <a:p>
                      <a:r>
                        <a:rPr lang="en-GB" dirty="0"/>
                        <a:t>Tax</a:t>
                      </a:r>
                    </a:p>
                  </a:txBody>
                  <a:tcPr/>
                </a:tc>
                <a:tc>
                  <a:txBody>
                    <a:bodyPr/>
                    <a:lstStyle/>
                    <a:p>
                      <a:r>
                        <a:rPr lang="en-GB" dirty="0"/>
                        <a:t>Levy</a:t>
                      </a:r>
                    </a:p>
                  </a:txBody>
                  <a:tcPr/>
                </a:tc>
                <a:tc>
                  <a:txBody>
                    <a:bodyPr/>
                    <a:lstStyle/>
                    <a:p>
                      <a:r>
                        <a:rPr lang="en-GB" dirty="0"/>
                        <a:t>Taxed</a:t>
                      </a:r>
                    </a:p>
                  </a:txBody>
                  <a:tcPr/>
                </a:tc>
                <a:tc>
                  <a:txBody>
                    <a:bodyPr/>
                    <a:lstStyle/>
                    <a:p>
                      <a:r>
                        <a:rPr lang="en-GB" dirty="0"/>
                        <a:t>Levied</a:t>
                      </a:r>
                    </a:p>
                  </a:txBody>
                  <a:tcPr/>
                </a:tc>
                <a:tc vMerge="1">
                  <a:txBody>
                    <a:bodyPr/>
                    <a:lstStyle/>
                    <a:p>
                      <a:endParaRPr lang="en-GB"/>
                    </a:p>
                  </a:txBody>
                  <a:tcPr/>
                </a:tc>
                <a:extLst>
                  <a:ext uri="{0D108BD9-81ED-4DB2-BD59-A6C34878D82A}">
                    <a16:rowId xmlns:a16="http://schemas.microsoft.com/office/drawing/2014/main" val="10010"/>
                  </a:ext>
                </a:extLst>
              </a:tr>
              <a:tr h="370840">
                <a:tc>
                  <a:txBody>
                    <a:bodyPr/>
                    <a:lstStyle/>
                    <a:p>
                      <a:r>
                        <a:rPr lang="en-GB" dirty="0"/>
                        <a:t>Worldwide</a:t>
                      </a:r>
                    </a:p>
                  </a:txBody>
                  <a:tcPr/>
                </a:tc>
                <a:tc>
                  <a:txBody>
                    <a:bodyPr/>
                    <a:lstStyle/>
                    <a:p>
                      <a:r>
                        <a:rPr lang="en-GB" dirty="0"/>
                        <a:t>Global</a:t>
                      </a:r>
                    </a:p>
                  </a:txBody>
                  <a:tcPr/>
                </a:tc>
                <a:tc>
                  <a:txBody>
                    <a:bodyPr/>
                    <a:lstStyle/>
                    <a:p>
                      <a:endParaRPr lang="en-GB" dirty="0"/>
                    </a:p>
                  </a:txBody>
                  <a:tcPr/>
                </a:tc>
                <a:tc>
                  <a:txBody>
                    <a:bodyPr/>
                    <a:lstStyle/>
                    <a:p>
                      <a:endParaRPr lang="en-GB" dirty="0"/>
                    </a:p>
                  </a:txBody>
                  <a:tcPr/>
                </a:tc>
                <a:tc vMerge="1">
                  <a:txBody>
                    <a:bodyPr/>
                    <a:lstStyle/>
                    <a:p>
                      <a:endParaRPr lang="en-GB"/>
                    </a:p>
                  </a:txBody>
                  <a:tcPr/>
                </a:tc>
                <a:extLst>
                  <a:ext uri="{0D108BD9-81ED-4DB2-BD59-A6C34878D82A}">
                    <a16:rowId xmlns:a16="http://schemas.microsoft.com/office/drawing/2014/main" val="10011"/>
                  </a:ext>
                </a:extLst>
              </a:tr>
            </a:tbl>
          </a:graphicData>
        </a:graphic>
      </p:graphicFrame>
      <p:sp>
        <p:nvSpPr>
          <p:cNvPr id="4" name="Slide Number Placeholder 3"/>
          <p:cNvSpPr>
            <a:spLocks noGrp="1"/>
          </p:cNvSpPr>
          <p:nvPr>
            <p:ph type="sldNum" sz="quarter" idx="12"/>
          </p:nvPr>
        </p:nvSpPr>
        <p:spPr/>
        <p:txBody>
          <a:bodyPr/>
          <a:lstStyle/>
          <a:p>
            <a:fld id="{A5453B54-228C-40DE-9709-0FC3AFF530A8}" type="slidenum">
              <a:rPr lang="en-GB" smtClean="0"/>
              <a:t>6</a:t>
            </a:fld>
            <a:endParaRPr lang="en-GB"/>
          </a:p>
        </p:txBody>
      </p:sp>
    </p:spTree>
    <p:extLst>
      <p:ext uri="{BB962C8B-B14F-4D97-AF65-F5344CB8AC3E}">
        <p14:creationId xmlns:p14="http://schemas.microsoft.com/office/powerpoint/2010/main" val="1190163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98475"/>
          </a:xfrm>
        </p:spPr>
        <p:txBody>
          <a:bodyPr>
            <a:normAutofit/>
          </a:bodyPr>
          <a:lstStyle/>
          <a:p>
            <a:r>
              <a:rPr lang="en-GB" sz="2800"/>
              <a:t>Academic and General English synonyms- Part(2)</a:t>
            </a:r>
            <a:endParaRPr lang="en-GB" sz="2800" dirty="0"/>
          </a:p>
        </p:txBody>
      </p:sp>
      <p:graphicFrame>
        <p:nvGraphicFramePr>
          <p:cNvPr id="6" name="Content Placeholder 5"/>
          <p:cNvGraphicFramePr>
            <a:graphicFrameLocks noGrp="1"/>
          </p:cNvGraphicFramePr>
          <p:nvPr>
            <p:ph idx="1"/>
          </p:nvPr>
        </p:nvGraphicFramePr>
        <p:xfrm>
          <a:off x="1112107" y="863604"/>
          <a:ext cx="9102812" cy="5492747"/>
        </p:xfrm>
        <a:graphic>
          <a:graphicData uri="http://schemas.openxmlformats.org/drawingml/2006/table">
            <a:tbl>
              <a:tblPr firstRow="1" firstCol="1" bandRow="1">
                <a:tableStyleId>{5C22544A-7EE6-4342-B048-85BDC9FD1C3A}</a:tableStyleId>
              </a:tblPr>
              <a:tblGrid>
                <a:gridCol w="2275210">
                  <a:extLst>
                    <a:ext uri="{9D8B030D-6E8A-4147-A177-3AD203B41FA5}">
                      <a16:colId xmlns:a16="http://schemas.microsoft.com/office/drawing/2014/main" val="20000"/>
                    </a:ext>
                  </a:extLst>
                </a:gridCol>
                <a:gridCol w="2275210">
                  <a:extLst>
                    <a:ext uri="{9D8B030D-6E8A-4147-A177-3AD203B41FA5}">
                      <a16:colId xmlns:a16="http://schemas.microsoft.com/office/drawing/2014/main" val="20001"/>
                    </a:ext>
                  </a:extLst>
                </a:gridCol>
                <a:gridCol w="2276196">
                  <a:extLst>
                    <a:ext uri="{9D8B030D-6E8A-4147-A177-3AD203B41FA5}">
                      <a16:colId xmlns:a16="http://schemas.microsoft.com/office/drawing/2014/main" val="20002"/>
                    </a:ext>
                  </a:extLst>
                </a:gridCol>
                <a:gridCol w="2276196">
                  <a:extLst>
                    <a:ext uri="{9D8B030D-6E8A-4147-A177-3AD203B41FA5}">
                      <a16:colId xmlns:a16="http://schemas.microsoft.com/office/drawing/2014/main" val="20003"/>
                    </a:ext>
                  </a:extLst>
                </a:gridCol>
              </a:tblGrid>
              <a:tr h="155699">
                <a:tc>
                  <a:txBody>
                    <a:bodyPr/>
                    <a:lstStyle/>
                    <a:p>
                      <a:pPr>
                        <a:lnSpc>
                          <a:spcPct val="115000"/>
                        </a:lnSpc>
                        <a:spcAft>
                          <a:spcPts val="0"/>
                        </a:spcAft>
                      </a:pPr>
                      <a:r>
                        <a:rPr lang="en-GB" sz="700" dirty="0">
                          <a:effectLst/>
                        </a:rPr>
                        <a:t>GSL word</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a:effectLst/>
                        </a:rPr>
                        <a:t>AWL synonym</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dirty="0">
                          <a:effectLst/>
                        </a:rPr>
                        <a:t>GSL word</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a:effectLst/>
                        </a:rPr>
                        <a:t>AWL synonym</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00"/>
                  </a:ext>
                </a:extLst>
              </a:tr>
              <a:tr h="222377">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01"/>
                  </a:ext>
                </a:extLst>
              </a:tr>
              <a:tr h="222377">
                <a:tc>
                  <a:txBody>
                    <a:bodyPr/>
                    <a:lstStyle/>
                    <a:p>
                      <a:pPr>
                        <a:lnSpc>
                          <a:spcPct val="115000"/>
                        </a:lnSpc>
                        <a:spcAft>
                          <a:spcPts val="0"/>
                        </a:spcAft>
                      </a:pPr>
                      <a:r>
                        <a:rPr lang="en-GB" sz="1000">
                          <a:effectLst/>
                        </a:rPr>
                        <a:t>Agreement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Consent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Happen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Occur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02"/>
                  </a:ext>
                </a:extLst>
              </a:tr>
              <a:tr h="222377">
                <a:tc>
                  <a:txBody>
                    <a:bodyPr/>
                    <a:lstStyle/>
                    <a:p>
                      <a:pPr>
                        <a:lnSpc>
                          <a:spcPct val="115000"/>
                        </a:lnSpc>
                        <a:spcAft>
                          <a:spcPts val="0"/>
                        </a:spcAft>
                      </a:pPr>
                      <a:r>
                        <a:rPr lang="en-GB" sz="1000">
                          <a:effectLst/>
                        </a:rPr>
                        <a:t>Big</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Major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Mistake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Error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03"/>
                  </a:ext>
                </a:extLst>
              </a:tr>
              <a:tr h="222377">
                <a:tc>
                  <a:txBody>
                    <a:bodyPr/>
                    <a:lstStyle/>
                    <a:p>
                      <a:pPr>
                        <a:lnSpc>
                          <a:spcPct val="115000"/>
                        </a:lnSpc>
                        <a:spcAft>
                          <a:spcPts val="0"/>
                        </a:spcAft>
                      </a:pPr>
                      <a:r>
                        <a:rPr lang="en-GB" sz="1000">
                          <a:effectLst/>
                        </a:rPr>
                        <a:t>Build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dirty="0">
                          <a:effectLst/>
                        </a:rPr>
                        <a:t>Construct</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Improve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Enhance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04"/>
                  </a:ext>
                </a:extLst>
              </a:tr>
              <a:tr h="222377">
                <a:tc>
                  <a:txBody>
                    <a:bodyPr/>
                    <a:lstStyle/>
                    <a:p>
                      <a:pPr>
                        <a:lnSpc>
                          <a:spcPct val="115000"/>
                        </a:lnSpc>
                        <a:spcAft>
                          <a:spcPts val="0"/>
                        </a:spcAft>
                      </a:pPr>
                      <a:r>
                        <a:rPr lang="en-GB" sz="1000">
                          <a:effectLst/>
                        </a:rPr>
                        <a:t>Buy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Purchase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Inside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Internal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05"/>
                  </a:ext>
                </a:extLst>
              </a:tr>
              <a:tr h="222377">
                <a:tc>
                  <a:txBody>
                    <a:bodyPr/>
                    <a:lstStyle/>
                    <a:p>
                      <a:pPr>
                        <a:lnSpc>
                          <a:spcPct val="115000"/>
                        </a:lnSpc>
                        <a:spcAft>
                          <a:spcPts val="0"/>
                        </a:spcAft>
                      </a:pPr>
                      <a:r>
                        <a:rPr lang="en-GB" sz="1000">
                          <a:effectLst/>
                        </a:rPr>
                        <a:t>Change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Adapt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Reason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Motive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06"/>
                  </a:ext>
                </a:extLst>
              </a:tr>
              <a:tr h="222377">
                <a:tc>
                  <a:txBody>
                    <a:bodyPr/>
                    <a:lstStyle/>
                    <a:p>
                      <a:pPr>
                        <a:lnSpc>
                          <a:spcPct val="115000"/>
                        </a:lnSpc>
                        <a:spcAft>
                          <a:spcPts val="0"/>
                        </a:spcAft>
                      </a:pPr>
                      <a:r>
                        <a:rPr lang="en-GB" sz="1000">
                          <a:effectLst/>
                        </a:rPr>
                        <a:t>Eat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consume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Outside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External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07"/>
                  </a:ext>
                </a:extLst>
              </a:tr>
              <a:tr h="222377">
                <a:tc>
                  <a:txBody>
                    <a:bodyPr/>
                    <a:lstStyle/>
                    <a:p>
                      <a:pPr>
                        <a:lnSpc>
                          <a:spcPct val="115000"/>
                        </a:lnSpc>
                        <a:spcAft>
                          <a:spcPts val="0"/>
                        </a:spcAft>
                      </a:pPr>
                      <a:r>
                        <a:rPr lang="en-GB" sz="1000">
                          <a:effectLst/>
                        </a:rPr>
                        <a:t>Examine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Analyse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Control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Manipulate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08"/>
                  </a:ext>
                </a:extLst>
              </a:tr>
              <a:tr h="222377">
                <a:tc>
                  <a:txBody>
                    <a:bodyPr/>
                    <a:lstStyle/>
                    <a:p>
                      <a:pPr>
                        <a:lnSpc>
                          <a:spcPct val="115000"/>
                        </a:lnSpc>
                        <a:spcAft>
                          <a:spcPts val="0"/>
                        </a:spcAft>
                      </a:pPr>
                      <a:r>
                        <a:rPr lang="en-GB" sz="1000">
                          <a:effectLst/>
                        </a:rPr>
                        <a:t>Get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Acquire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Small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Minor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09"/>
                  </a:ext>
                </a:extLst>
              </a:tr>
              <a:tr h="222377">
                <a:tc>
                  <a:txBody>
                    <a:bodyPr/>
                    <a:lstStyle/>
                    <a:p>
                      <a:pPr>
                        <a:lnSpc>
                          <a:spcPct val="115000"/>
                        </a:lnSpc>
                        <a:spcAft>
                          <a:spcPts val="0"/>
                        </a:spcAft>
                      </a:pPr>
                      <a:r>
                        <a:rPr lang="en-GB" sz="1000">
                          <a:effectLst/>
                        </a:rPr>
                        <a:t>Idea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Concept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Pay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Income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10"/>
                  </a:ext>
                </a:extLst>
              </a:tr>
              <a:tr h="222377">
                <a:tc>
                  <a:txBody>
                    <a:bodyPr/>
                    <a:lstStyle/>
                    <a:p>
                      <a:pPr>
                        <a:lnSpc>
                          <a:spcPct val="115000"/>
                        </a:lnSpc>
                        <a:spcAft>
                          <a:spcPts val="0"/>
                        </a:spcAft>
                      </a:pPr>
                      <a:r>
                        <a:rPr lang="en-GB" sz="1000">
                          <a:effectLst/>
                        </a:rPr>
                        <a:t>Information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Data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Tax</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Levy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11"/>
                  </a:ext>
                </a:extLst>
              </a:tr>
              <a:tr h="222377">
                <a:tc>
                  <a:txBody>
                    <a:bodyPr/>
                    <a:lstStyle/>
                    <a:p>
                      <a:pPr>
                        <a:lnSpc>
                          <a:spcPct val="115000"/>
                        </a:lnSpc>
                        <a:spcAft>
                          <a:spcPts val="0"/>
                        </a:spcAft>
                      </a:pPr>
                      <a:r>
                        <a:rPr lang="en-GB" sz="1000">
                          <a:effectLst/>
                        </a:rPr>
                        <a:t>Length</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Duration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Use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Function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12"/>
                  </a:ext>
                </a:extLst>
              </a:tr>
              <a:tr h="222377">
                <a:tc>
                  <a:txBody>
                    <a:bodyPr/>
                    <a:lstStyle/>
                    <a:p>
                      <a:pPr>
                        <a:lnSpc>
                          <a:spcPct val="115000"/>
                        </a:lnSpc>
                        <a:spcAft>
                          <a:spcPts val="0"/>
                        </a:spcAft>
                      </a:pPr>
                      <a:r>
                        <a:rPr lang="en-GB" sz="1000">
                          <a:effectLst/>
                        </a:rPr>
                        <a:t>Make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Create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World-wide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Global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13"/>
                  </a:ext>
                </a:extLst>
              </a:tr>
              <a:tr h="222377">
                <a:tc>
                  <a:txBody>
                    <a:bodyPr/>
                    <a:lstStyle/>
                    <a:p>
                      <a:pPr>
                        <a:lnSpc>
                          <a:spcPct val="115000"/>
                        </a:lnSpc>
                        <a:spcAft>
                          <a:spcPts val="0"/>
                        </a:spcAft>
                      </a:pPr>
                      <a:r>
                        <a:rPr lang="en-GB" sz="1000">
                          <a:effectLst/>
                        </a:rPr>
                        <a:t>Money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Finance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By (way of)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Via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14"/>
                  </a:ext>
                </a:extLst>
              </a:tr>
              <a:tr h="222377">
                <a:tc>
                  <a:txBody>
                    <a:bodyPr/>
                    <a:lstStyle/>
                    <a:p>
                      <a:pPr>
                        <a:lnSpc>
                          <a:spcPct val="115000"/>
                        </a:lnSpc>
                        <a:spcAft>
                          <a:spcPts val="0"/>
                        </a:spcAft>
                      </a:pPr>
                      <a:r>
                        <a:rPr lang="en-GB" sz="1000">
                          <a:effectLst/>
                        </a:rPr>
                        <a:t>Part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Component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Important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Integral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15"/>
                  </a:ext>
                </a:extLst>
              </a:tr>
              <a:tr h="222377">
                <a:tc>
                  <a:txBody>
                    <a:bodyPr/>
                    <a:lstStyle/>
                    <a:p>
                      <a:pPr>
                        <a:lnSpc>
                          <a:spcPct val="115000"/>
                        </a:lnSpc>
                        <a:spcAft>
                          <a:spcPts val="0"/>
                        </a:spcAft>
                      </a:pPr>
                      <a:r>
                        <a:rPr lang="en-GB" sz="1000">
                          <a:effectLst/>
                        </a:rPr>
                        <a:t>Power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Authority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Stage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Phase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16"/>
                  </a:ext>
                </a:extLst>
              </a:tr>
              <a:tr h="222377">
                <a:tc>
                  <a:txBody>
                    <a:bodyPr/>
                    <a:lstStyle/>
                    <a:p>
                      <a:pPr>
                        <a:lnSpc>
                          <a:spcPct val="115000"/>
                        </a:lnSpc>
                        <a:spcAft>
                          <a:spcPts val="0"/>
                        </a:spcAft>
                      </a:pPr>
                      <a:r>
                        <a:rPr lang="en-GB" sz="1000">
                          <a:effectLst/>
                        </a:rPr>
                        <a:t>Promise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Assure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Take away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Remove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17"/>
                  </a:ext>
                </a:extLst>
              </a:tr>
              <a:tr h="222377">
                <a:tc>
                  <a:txBody>
                    <a:bodyPr/>
                    <a:lstStyle/>
                    <a:p>
                      <a:pPr>
                        <a:lnSpc>
                          <a:spcPct val="115000"/>
                        </a:lnSpc>
                        <a:spcAft>
                          <a:spcPts val="0"/>
                        </a:spcAft>
                      </a:pPr>
                      <a:r>
                        <a:rPr lang="en-GB" sz="1000">
                          <a:effectLst/>
                        </a:rPr>
                        <a:t>Quick</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Brief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Instructions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Guidelines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18"/>
                  </a:ext>
                </a:extLst>
              </a:tr>
              <a:tr h="222377">
                <a:tc>
                  <a:txBody>
                    <a:bodyPr/>
                    <a:lstStyle/>
                    <a:p>
                      <a:pPr>
                        <a:lnSpc>
                          <a:spcPct val="115000"/>
                        </a:lnSpc>
                        <a:spcAft>
                          <a:spcPts val="0"/>
                        </a:spcAft>
                      </a:pPr>
                      <a:r>
                        <a:rPr lang="en-GB" sz="1000">
                          <a:effectLst/>
                        </a:rPr>
                        <a:t>Show</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Indicate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Stiff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Rigid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19"/>
                  </a:ext>
                </a:extLst>
              </a:tr>
              <a:tr h="222377">
                <a:tc>
                  <a:txBody>
                    <a:bodyPr/>
                    <a:lstStyle/>
                    <a:p>
                      <a:pPr>
                        <a:lnSpc>
                          <a:spcPct val="115000"/>
                        </a:lnSpc>
                        <a:spcAft>
                          <a:spcPts val="0"/>
                        </a:spcAft>
                      </a:pPr>
                      <a:r>
                        <a:rPr lang="en-GB" sz="1000">
                          <a:effectLst/>
                        </a:rPr>
                        <a:t>Start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Commence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Reward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Incentive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20"/>
                  </a:ext>
                </a:extLst>
              </a:tr>
              <a:tr h="222377">
                <a:tc>
                  <a:txBody>
                    <a:bodyPr/>
                    <a:lstStyle/>
                    <a:p>
                      <a:pPr>
                        <a:lnSpc>
                          <a:spcPct val="115000"/>
                        </a:lnSpc>
                        <a:spcAft>
                          <a:spcPts val="0"/>
                        </a:spcAft>
                      </a:pPr>
                      <a:r>
                        <a:rPr lang="en-GB" sz="1000">
                          <a:effectLst/>
                        </a:rPr>
                        <a:t>Study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Research</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Result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Outcome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21"/>
                  </a:ext>
                </a:extLst>
              </a:tr>
              <a:tr h="222377">
                <a:tc>
                  <a:txBody>
                    <a:bodyPr/>
                    <a:lstStyle/>
                    <a:p>
                      <a:pPr>
                        <a:lnSpc>
                          <a:spcPct val="115000"/>
                        </a:lnSpc>
                        <a:spcAft>
                          <a:spcPts val="0"/>
                        </a:spcAft>
                      </a:pPr>
                      <a:r>
                        <a:rPr lang="en-GB" sz="1000">
                          <a:effectLst/>
                        </a:rPr>
                        <a:t>Supporter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Advocate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Origin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Source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22"/>
                  </a:ext>
                </a:extLst>
              </a:tr>
              <a:tr h="222377">
                <a:tc>
                  <a:txBody>
                    <a:bodyPr/>
                    <a:lstStyle/>
                    <a:p>
                      <a:pPr>
                        <a:lnSpc>
                          <a:spcPct val="115000"/>
                        </a:lnSpc>
                        <a:spcAft>
                          <a:spcPts val="0"/>
                        </a:spcAft>
                      </a:pPr>
                      <a:r>
                        <a:rPr lang="en-GB" sz="1000">
                          <a:effectLst/>
                        </a:rPr>
                        <a:t>Talk</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Communicate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Sell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Promote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23"/>
                  </a:ext>
                </a:extLst>
              </a:tr>
              <a:tr h="222377">
                <a:tc>
                  <a:txBody>
                    <a:bodyPr/>
                    <a:lstStyle/>
                    <a:p>
                      <a:pPr>
                        <a:lnSpc>
                          <a:spcPct val="115000"/>
                        </a:lnSpc>
                        <a:spcAft>
                          <a:spcPts val="0"/>
                        </a:spcAft>
                      </a:pPr>
                      <a:r>
                        <a:rPr lang="en-GB" sz="1000">
                          <a:effectLst/>
                        </a:rPr>
                        <a:t>Writer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Author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dirty="0">
                          <a:effectLst/>
                        </a:rPr>
                        <a:t>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extLst>
                  <a:ext uri="{0D108BD9-81ED-4DB2-BD59-A6C34878D82A}">
                    <a16:rowId xmlns:a16="http://schemas.microsoft.com/office/drawing/2014/main" val="10024"/>
                  </a:ext>
                </a:extLst>
              </a:tr>
            </a:tbl>
          </a:graphicData>
        </a:graphic>
      </p:graphicFrame>
      <p:sp>
        <p:nvSpPr>
          <p:cNvPr id="4" name="Footer Placeholder 3"/>
          <p:cNvSpPr>
            <a:spLocks noGrp="1"/>
          </p:cNvSpPr>
          <p:nvPr>
            <p:ph type="ftr" sz="quarter" idx="11"/>
          </p:nvPr>
        </p:nvSpPr>
        <p:spPr/>
        <p:txBody>
          <a:bodyPr/>
          <a:lstStyle/>
          <a:p>
            <a:r>
              <a:rPr lang="en-GB"/>
              <a:t>- adapted from Averil Coxhead</a:t>
            </a:r>
          </a:p>
        </p:txBody>
      </p:sp>
      <p:sp>
        <p:nvSpPr>
          <p:cNvPr id="5" name="Slide Number Placeholder 4"/>
          <p:cNvSpPr>
            <a:spLocks noGrp="1"/>
          </p:cNvSpPr>
          <p:nvPr>
            <p:ph type="sldNum" sz="quarter" idx="12"/>
          </p:nvPr>
        </p:nvSpPr>
        <p:spPr/>
        <p:txBody>
          <a:bodyPr/>
          <a:lstStyle/>
          <a:p>
            <a:fld id="{32153BA4-7D18-4AFC-950E-F87D04DF2F01}" type="slidenum">
              <a:rPr lang="en-GB" smtClean="0"/>
              <a:t>7</a:t>
            </a:fld>
            <a:endParaRPr lang="en-GB"/>
          </a:p>
        </p:txBody>
      </p:sp>
    </p:spTree>
    <p:extLst>
      <p:ext uri="{BB962C8B-B14F-4D97-AF65-F5344CB8AC3E}">
        <p14:creationId xmlns:p14="http://schemas.microsoft.com/office/powerpoint/2010/main" val="121908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Synonyms for written discourse </a:t>
            </a:r>
            <a:br>
              <a:rPr lang="en-GB" dirty="0"/>
            </a:br>
            <a:r>
              <a:rPr lang="en-GB" dirty="0"/>
              <a:t>functional headwords </a:t>
            </a:r>
          </a:p>
        </p:txBody>
      </p:sp>
      <p:sp>
        <p:nvSpPr>
          <p:cNvPr id="3" name="Content Placeholder 2"/>
          <p:cNvSpPr>
            <a:spLocks noGrp="1"/>
          </p:cNvSpPr>
          <p:nvPr>
            <p:ph idx="1"/>
          </p:nvPr>
        </p:nvSpPr>
        <p:spPr/>
        <p:txBody>
          <a:bodyPr>
            <a:normAutofit fontScale="70000" lnSpcReduction="20000"/>
          </a:bodyPr>
          <a:lstStyle/>
          <a:p>
            <a:r>
              <a:rPr lang="en-GB" dirty="0"/>
              <a:t>ADVANTAGES</a:t>
            </a:r>
          </a:p>
          <a:p>
            <a:pPr lvl="1"/>
            <a:r>
              <a:rPr lang="en-GB" dirty="0"/>
              <a:t>Benefits/detriments (antonym)/gains/plusses/improvements/pros/disadvantages (antonym)</a:t>
            </a:r>
          </a:p>
          <a:p>
            <a:r>
              <a:rPr lang="en-GB" dirty="0"/>
              <a:t>AIM</a:t>
            </a:r>
          </a:p>
          <a:p>
            <a:pPr lvl="1"/>
            <a:r>
              <a:rPr lang="en-GB" dirty="0"/>
              <a:t>Purpose/reason/rationale/point/idea/function/intention/objective/goal</a:t>
            </a:r>
          </a:p>
          <a:p>
            <a:r>
              <a:rPr lang="en-GB" dirty="0"/>
              <a:t>APPROXIMATELY</a:t>
            </a:r>
          </a:p>
          <a:p>
            <a:pPr lvl="1"/>
            <a:r>
              <a:rPr lang="en-GB" dirty="0"/>
              <a:t>More or less/roughly speaking/give or take/round about/of the order of/exactly (antonym) </a:t>
            </a:r>
          </a:p>
          <a:p>
            <a:r>
              <a:rPr lang="en-GB" dirty="0"/>
              <a:t>CAUSE</a:t>
            </a:r>
          </a:p>
          <a:p>
            <a:pPr lvl="1"/>
            <a:r>
              <a:rPr lang="en-GB" dirty="0"/>
              <a:t>Reason/origin/basis/foundation/grounds</a:t>
            </a:r>
          </a:p>
          <a:p>
            <a:r>
              <a:rPr lang="en-GB" dirty="0"/>
              <a:t>CONCLUDE</a:t>
            </a:r>
          </a:p>
          <a:p>
            <a:pPr lvl="1"/>
            <a:r>
              <a:rPr lang="en-GB" dirty="0"/>
              <a:t>Deduce/assume/decide/infer/suppose/speculate</a:t>
            </a:r>
          </a:p>
          <a:p>
            <a:r>
              <a:rPr lang="en-GB" dirty="0"/>
              <a:t>EFFECT</a:t>
            </a:r>
          </a:p>
          <a:p>
            <a:pPr lvl="1"/>
            <a:r>
              <a:rPr lang="en-GB" dirty="0"/>
              <a:t>Result/consequence/outcome/influenced/impression/impart</a:t>
            </a:r>
          </a:p>
          <a:p>
            <a:r>
              <a:rPr lang="en-GB" dirty="0"/>
              <a:t>PROBLEM</a:t>
            </a:r>
          </a:p>
          <a:p>
            <a:pPr lvl="1"/>
            <a:r>
              <a:rPr lang="en-GB" dirty="0"/>
              <a:t>Setback/difficulty/hitch/drawback/glitch/snag/challenge/solution/answer/key/explanation/way</a:t>
            </a:r>
          </a:p>
          <a:p>
            <a:endParaRPr lang="en-GB" dirty="0"/>
          </a:p>
        </p:txBody>
      </p:sp>
      <p:sp>
        <p:nvSpPr>
          <p:cNvPr id="4" name="Slide Number Placeholder 3"/>
          <p:cNvSpPr>
            <a:spLocks noGrp="1"/>
          </p:cNvSpPr>
          <p:nvPr>
            <p:ph type="sldNum" sz="quarter" idx="12"/>
          </p:nvPr>
        </p:nvSpPr>
        <p:spPr/>
        <p:txBody>
          <a:bodyPr/>
          <a:lstStyle/>
          <a:p>
            <a:fld id="{A5453B54-228C-40DE-9709-0FC3AFF530A8}" type="slidenum">
              <a:rPr lang="en-GB" smtClean="0"/>
              <a:t>8</a:t>
            </a:fld>
            <a:endParaRPr lang="en-GB"/>
          </a:p>
        </p:txBody>
      </p:sp>
    </p:spTree>
    <p:extLst>
      <p:ext uri="{BB962C8B-B14F-4D97-AF65-F5344CB8AC3E}">
        <p14:creationId xmlns:p14="http://schemas.microsoft.com/office/powerpoint/2010/main" val="3654450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Correct usage of synonyms based on context</a:t>
            </a:r>
          </a:p>
        </p:txBody>
      </p:sp>
      <p:sp>
        <p:nvSpPr>
          <p:cNvPr id="3" name="Content Placeholder 2"/>
          <p:cNvSpPr>
            <a:spLocks noGrp="1"/>
          </p:cNvSpPr>
          <p:nvPr>
            <p:ph idx="1"/>
          </p:nvPr>
        </p:nvSpPr>
        <p:spPr/>
        <p:txBody>
          <a:bodyPr>
            <a:normAutofit/>
          </a:bodyPr>
          <a:lstStyle/>
          <a:p>
            <a:r>
              <a:rPr lang="en-GB" sz="1600" dirty="0"/>
              <a:t>Take the simple word BIG</a:t>
            </a:r>
            <a:r>
              <a:rPr lang="en-GB" sz="1600" i="1" dirty="0"/>
              <a:t> </a:t>
            </a:r>
            <a:r>
              <a:rPr lang="en-GB" sz="1600" dirty="0"/>
              <a:t>which has many synonyms </a:t>
            </a:r>
          </a:p>
          <a:p>
            <a:r>
              <a:rPr lang="en-GB" sz="1600" dirty="0"/>
              <a:t>It has 7 different contexts (According to Microsoft WORD thesaurus)</a:t>
            </a:r>
          </a:p>
          <a:p>
            <a:pPr lvl="1"/>
            <a:r>
              <a:rPr lang="en-GB" sz="1600" i="1" dirty="0"/>
              <a:t>(1) Large		The house had a very big garden		</a:t>
            </a:r>
          </a:p>
          <a:p>
            <a:pPr lvl="1"/>
            <a:r>
              <a:rPr lang="en-GB" sz="1600" i="1" dirty="0"/>
              <a:t>(2) Bulky		This coat is too big for me!</a:t>
            </a:r>
          </a:p>
          <a:p>
            <a:pPr lvl="1"/>
            <a:r>
              <a:rPr lang="en-GB" sz="1600" i="1" dirty="0"/>
              <a:t>(3) Tall		Wow! That is a really big building!</a:t>
            </a:r>
          </a:p>
          <a:p>
            <a:pPr lvl="1"/>
            <a:r>
              <a:rPr lang="en-GB" sz="1600" i="1" dirty="0"/>
              <a:t>(4) Extensive		John has a big collection of vinyl records</a:t>
            </a:r>
          </a:p>
          <a:p>
            <a:pPr lvl="1"/>
            <a:r>
              <a:rPr lang="en-GB" sz="1600" i="1" dirty="0"/>
              <a:t>(5) Considerable	Linda has a big bank balance</a:t>
            </a:r>
          </a:p>
          <a:p>
            <a:pPr lvl="1"/>
            <a:r>
              <a:rPr lang="en-GB" sz="1600" i="1" dirty="0"/>
              <a:t>(6) Spacious		This room is big enough for a large sofa</a:t>
            </a:r>
          </a:p>
          <a:p>
            <a:pPr lvl="1"/>
            <a:r>
              <a:rPr lang="en-GB" sz="1600" i="1" dirty="0"/>
              <a:t>(7) Older		This is my big brother, Paul</a:t>
            </a:r>
          </a:p>
          <a:p>
            <a:r>
              <a:rPr lang="en-GB" sz="1600" dirty="0"/>
              <a:t>We could use synonyms such as large/huge/gigantic/enormous/vast for most of the above examples However, we would only use </a:t>
            </a:r>
            <a:r>
              <a:rPr lang="en-GB" sz="1600" i="1" dirty="0"/>
              <a:t>big</a:t>
            </a:r>
            <a:r>
              <a:rPr lang="en-GB" sz="1600" dirty="0"/>
              <a:t> or </a:t>
            </a:r>
            <a:r>
              <a:rPr lang="en-GB" sz="1600" i="1" dirty="0"/>
              <a:t>large</a:t>
            </a:r>
            <a:r>
              <a:rPr lang="en-GB" sz="1600" dirty="0"/>
              <a:t> for the one about a coat, i.e. example (2).</a:t>
            </a:r>
          </a:p>
          <a:p>
            <a:r>
              <a:rPr lang="en-GB" sz="1600" dirty="0"/>
              <a:t>We would never say </a:t>
            </a:r>
            <a:r>
              <a:rPr lang="en-GB" sz="1600" i="1" dirty="0"/>
              <a:t>This is my large brother, Paul </a:t>
            </a:r>
            <a:r>
              <a:rPr lang="en-GB" sz="1600" dirty="0"/>
              <a:t>as this would imply that Paul was overweight! However, a </a:t>
            </a:r>
            <a:r>
              <a:rPr lang="en-GB" sz="1600" i="1" dirty="0"/>
              <a:t>big brother </a:t>
            </a:r>
            <a:r>
              <a:rPr lang="en-GB" sz="1600" dirty="0"/>
              <a:t>means older and more mature. </a:t>
            </a:r>
          </a:p>
          <a:p>
            <a:r>
              <a:rPr lang="en-GB" sz="1600" dirty="0"/>
              <a:t>Many words have synonyms that only apply to one or more contexts so be careful when selecting a particular synonym</a:t>
            </a:r>
          </a:p>
          <a:p>
            <a:endParaRPr lang="en-GB" sz="1900" dirty="0"/>
          </a:p>
          <a:p>
            <a:endParaRPr lang="en-GB" dirty="0"/>
          </a:p>
        </p:txBody>
      </p:sp>
      <p:sp>
        <p:nvSpPr>
          <p:cNvPr id="4" name="Slide Number Placeholder 3"/>
          <p:cNvSpPr>
            <a:spLocks noGrp="1"/>
          </p:cNvSpPr>
          <p:nvPr>
            <p:ph type="sldNum" sz="quarter" idx="12"/>
          </p:nvPr>
        </p:nvSpPr>
        <p:spPr/>
        <p:txBody>
          <a:bodyPr/>
          <a:lstStyle/>
          <a:p>
            <a:fld id="{A5453B54-228C-40DE-9709-0FC3AFF530A8}" type="slidenum">
              <a:rPr lang="en-GB" smtClean="0"/>
              <a:t>9</a:t>
            </a:fld>
            <a:endParaRPr lang="en-GB"/>
          </a:p>
        </p:txBody>
      </p:sp>
    </p:spTree>
    <p:extLst>
      <p:ext uri="{BB962C8B-B14F-4D97-AF65-F5344CB8AC3E}">
        <p14:creationId xmlns:p14="http://schemas.microsoft.com/office/powerpoint/2010/main" val="260754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TotalTime>
  <Words>1192</Words>
  <Application>Microsoft Office PowerPoint</Application>
  <PresentationFormat>Widescreen</PresentationFormat>
  <Paragraphs>244</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           </vt:lpstr>
      <vt:lpstr>Structure of presentation</vt:lpstr>
      <vt:lpstr>What is a synonym and why is it important?</vt:lpstr>
      <vt:lpstr>The avoidance of repetition</vt:lpstr>
      <vt:lpstr>Academic and General English synonyms</vt:lpstr>
      <vt:lpstr>Academic and General English synonyms- Part(1)</vt:lpstr>
      <vt:lpstr>Academic and General English synonyms- Part(2)</vt:lpstr>
      <vt:lpstr>Synonyms for written discourse  functional headwords </vt:lpstr>
      <vt:lpstr>Correct usage of synonyms based on context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76</cp:revision>
  <dcterms:created xsi:type="dcterms:W3CDTF">2020-05-05T05:29:01Z</dcterms:created>
  <dcterms:modified xsi:type="dcterms:W3CDTF">2023-02-14T17:02:17Z</dcterms:modified>
</cp:coreProperties>
</file>