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1"/>
  </p:notesMasterIdLst>
  <p:sldIdLst>
    <p:sldId id="256" r:id="rId5"/>
    <p:sldId id="259" r:id="rId6"/>
    <p:sldId id="272" r:id="rId7"/>
    <p:sldId id="260" r:id="rId8"/>
    <p:sldId id="261" r:id="rId9"/>
    <p:sldId id="262" r:id="rId10"/>
    <p:sldId id="263" r:id="rId11"/>
    <p:sldId id="264" r:id="rId12"/>
    <p:sldId id="266" r:id="rId13"/>
    <p:sldId id="265" r:id="rId14"/>
    <p:sldId id="268" r:id="rId15"/>
    <p:sldId id="269" r:id="rId16"/>
    <p:sldId id="270" r:id="rId17"/>
    <p:sldId id="267" r:id="rId18"/>
    <p:sldId id="271" r:id="rId19"/>
    <p:sldId id="273" r:id="rId2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541" autoAdjust="0"/>
  </p:normalViewPr>
  <p:slideViewPr>
    <p:cSldViewPr snapToGrid="0">
      <p:cViewPr varScale="1">
        <p:scale>
          <a:sx n="88" d="100"/>
          <a:sy n="88" d="100"/>
        </p:scale>
        <p:origin x="6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a:t>Physical damage:</a:t>
          </a:r>
          <a:endParaRPr lang="en-US"/>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a:t>May depend on the nature of the property </a:t>
          </a:r>
          <a:r>
            <a:rPr lang="en-GB" b="1"/>
            <a:t>(Morphitis v Salmon [1990])</a:t>
          </a:r>
          <a:endParaRPr lang="en-US"/>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a:t>Need only be slight </a:t>
          </a:r>
          <a:r>
            <a:rPr lang="en-GB" b="1"/>
            <a:t>(Gayford v Chouler [1898])</a:t>
          </a:r>
          <a:endParaRPr lang="en-US"/>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a:t>Can be permanent or temporary </a:t>
          </a:r>
          <a:r>
            <a:rPr lang="en-GB" b="1"/>
            <a:t>(Roe v Kingerlee [1986])</a:t>
          </a:r>
          <a:endParaRPr lang="en-US"/>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a:t>Hardman and Another v Chief Constable of Avon and Somerset Constabulary [1986]</a:t>
          </a:r>
          <a:endParaRPr lang="en-US"/>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a:t>A (a juvenile) [1978]</a:t>
          </a:r>
          <a:endParaRPr lang="en-US"/>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a:t>Samuels v Stubbs [1972]</a:t>
          </a:r>
          <a:endParaRPr lang="en-US"/>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a:t>Fiak [2005]</a:t>
          </a:r>
          <a:endParaRPr lang="en-US"/>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a:t>Rendered unfit for purpose:</a:t>
          </a:r>
          <a:endParaRPr lang="en-US"/>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a:t>Must be interference with the property</a:t>
          </a:r>
          <a:endParaRPr lang="en-US"/>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t>Lloyd v </a:t>
          </a:r>
          <a:r>
            <a:rPr lang="en-GB" dirty="0" err="1"/>
            <a:t>Dpp</a:t>
          </a:r>
          <a:r>
            <a:rPr lang="en-GB" dirty="0"/>
            <a:t> [1992]</a:t>
          </a:r>
          <a:endParaRPr lang="en-US" dirty="0"/>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a:t>Whitely [1991]</a:t>
          </a:r>
          <a:endParaRPr lang="en-US" dirty="0"/>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a:t>Value impaired:</a:t>
          </a:r>
          <a:endParaRPr lang="en-US"/>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a:t>Property need not be rendered useless and may still be fit for its purpose </a:t>
          </a:r>
          <a:r>
            <a:rPr lang="en-GB" b="1"/>
            <a:t>(Roper v Knott [1898])</a:t>
          </a:r>
          <a:endParaRPr lang="en-US"/>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2"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3"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Physical damage:</a:t>
          </a:r>
          <a:endParaRPr lang="en-US" sz="1600" kern="1200"/>
        </a:p>
        <a:p>
          <a:pPr marL="342900" lvl="2" indent="-171450" algn="l" defTabSz="711200">
            <a:lnSpc>
              <a:spcPct val="90000"/>
            </a:lnSpc>
            <a:spcBef>
              <a:spcPct val="0"/>
            </a:spcBef>
            <a:spcAft>
              <a:spcPct val="15000"/>
            </a:spcAft>
            <a:buChar char="•"/>
          </a:pPr>
          <a:r>
            <a:rPr lang="en-GB" sz="1600" kern="1200"/>
            <a:t>May depend on the nature of the property </a:t>
          </a:r>
          <a:r>
            <a:rPr lang="en-GB" sz="1600" b="1" kern="1200"/>
            <a:t>(Morphitis v Salmon [1990])</a:t>
          </a:r>
          <a:endParaRPr lang="en-US" sz="1600" kern="1200"/>
        </a:p>
        <a:p>
          <a:pPr marL="342900" lvl="2" indent="-171450" algn="l" defTabSz="711200">
            <a:lnSpc>
              <a:spcPct val="90000"/>
            </a:lnSpc>
            <a:spcBef>
              <a:spcPct val="0"/>
            </a:spcBef>
            <a:spcAft>
              <a:spcPct val="15000"/>
            </a:spcAft>
            <a:buChar char="•"/>
          </a:pPr>
          <a:r>
            <a:rPr lang="en-GB" sz="1600" kern="1200"/>
            <a:t>Need only be slight </a:t>
          </a:r>
          <a:r>
            <a:rPr lang="en-GB" sz="1600" b="1" kern="1200"/>
            <a:t>(Gayford v Chouler [1898])</a:t>
          </a:r>
          <a:endParaRPr lang="en-US" sz="1600" kern="1200"/>
        </a:p>
        <a:p>
          <a:pPr marL="342900" lvl="2" indent="-171450" algn="l" defTabSz="711200">
            <a:lnSpc>
              <a:spcPct val="90000"/>
            </a:lnSpc>
            <a:spcBef>
              <a:spcPct val="0"/>
            </a:spcBef>
            <a:spcAft>
              <a:spcPct val="15000"/>
            </a:spcAft>
            <a:buChar char="•"/>
          </a:pPr>
          <a:r>
            <a:rPr lang="en-GB" sz="1600" kern="1200"/>
            <a:t>Can be permanent or temporary </a:t>
          </a:r>
          <a:r>
            <a:rPr lang="en-GB" sz="1600" b="1" kern="1200"/>
            <a:t>(Roe v Kingerlee [1986])</a:t>
          </a:r>
          <a:endParaRPr lang="en-US" sz="1600" kern="1200"/>
        </a:p>
        <a:p>
          <a:pPr marL="342900" lvl="2" indent="-171450" algn="l" defTabSz="711200">
            <a:lnSpc>
              <a:spcPct val="90000"/>
            </a:lnSpc>
            <a:spcBef>
              <a:spcPct val="0"/>
            </a:spcBef>
            <a:spcAft>
              <a:spcPct val="15000"/>
            </a:spcAft>
            <a:buChar char="•"/>
          </a:pPr>
          <a:r>
            <a:rPr lang="en-GB" sz="1600" b="1" kern="1200"/>
            <a:t>Hardman and Another v Chief Constable of Avon and Somerset Constabulary [1986]</a:t>
          </a:r>
          <a:endParaRPr lang="en-US" sz="1600" kern="1200"/>
        </a:p>
        <a:p>
          <a:pPr marL="342900" lvl="2" indent="-171450" algn="l" defTabSz="711200">
            <a:lnSpc>
              <a:spcPct val="90000"/>
            </a:lnSpc>
            <a:spcBef>
              <a:spcPct val="0"/>
            </a:spcBef>
            <a:spcAft>
              <a:spcPct val="15000"/>
            </a:spcAft>
            <a:buChar char="•"/>
          </a:pPr>
          <a:r>
            <a:rPr lang="en-GB" sz="1600" b="1" kern="1200"/>
            <a:t>A (a juvenile) [1978]</a:t>
          </a:r>
          <a:endParaRPr lang="en-US" sz="1600" kern="1200"/>
        </a:p>
        <a:p>
          <a:pPr marL="342900" lvl="2" indent="-171450" algn="l" defTabSz="711200">
            <a:lnSpc>
              <a:spcPct val="90000"/>
            </a:lnSpc>
            <a:spcBef>
              <a:spcPct val="0"/>
            </a:spcBef>
            <a:spcAft>
              <a:spcPct val="15000"/>
            </a:spcAft>
            <a:buChar char="•"/>
          </a:pPr>
          <a:r>
            <a:rPr lang="en-GB" sz="1600" b="1" kern="1200"/>
            <a:t>Samuels v Stubbs [1972]</a:t>
          </a:r>
          <a:endParaRPr lang="en-US" sz="1600" kern="1200"/>
        </a:p>
        <a:p>
          <a:pPr marL="342900" lvl="2" indent="-171450" algn="l" defTabSz="711200">
            <a:lnSpc>
              <a:spcPct val="90000"/>
            </a:lnSpc>
            <a:spcBef>
              <a:spcPct val="0"/>
            </a:spcBef>
            <a:spcAft>
              <a:spcPct val="15000"/>
            </a:spcAft>
            <a:buChar char="•"/>
          </a:pPr>
          <a:r>
            <a:rPr lang="en-GB" sz="1600" b="1" kern="1200"/>
            <a:t>Fiak [2005]</a:t>
          </a:r>
          <a:endParaRPr lang="en-US" sz="1600" kern="1200"/>
        </a:p>
        <a:p>
          <a:pPr marL="171450" lvl="1" indent="-171450" algn="l" defTabSz="711200">
            <a:lnSpc>
              <a:spcPct val="90000"/>
            </a:lnSpc>
            <a:spcBef>
              <a:spcPct val="0"/>
            </a:spcBef>
            <a:spcAft>
              <a:spcPct val="15000"/>
            </a:spcAft>
            <a:buChar char="•"/>
          </a:pPr>
          <a:r>
            <a:rPr lang="en-GB" sz="1600" kern="1200"/>
            <a:t>Rendered unfit for purpose:</a:t>
          </a:r>
          <a:endParaRPr lang="en-US" sz="1600" kern="1200"/>
        </a:p>
        <a:p>
          <a:pPr marL="342900" lvl="2" indent="-171450" algn="l" defTabSz="711200">
            <a:lnSpc>
              <a:spcPct val="90000"/>
            </a:lnSpc>
            <a:spcBef>
              <a:spcPct val="0"/>
            </a:spcBef>
            <a:spcAft>
              <a:spcPct val="15000"/>
            </a:spcAft>
            <a:buChar char="•"/>
          </a:pPr>
          <a:r>
            <a:rPr lang="en-GB" sz="1600" kern="1200"/>
            <a:t>Must be interference with the property</a:t>
          </a:r>
          <a:endParaRPr lang="en-US" sz="1600" kern="1200"/>
        </a:p>
        <a:p>
          <a:pPr marL="342900" lvl="2" indent="-171450" algn="l" defTabSz="711200">
            <a:lnSpc>
              <a:spcPct val="90000"/>
            </a:lnSpc>
            <a:spcBef>
              <a:spcPct val="0"/>
            </a:spcBef>
            <a:spcAft>
              <a:spcPct val="15000"/>
            </a:spcAft>
            <a:buChar char="•"/>
          </a:pPr>
          <a:r>
            <a:rPr lang="en-GB" sz="1600" kern="1200" dirty="0"/>
            <a:t>Lloyd v </a:t>
          </a:r>
          <a:r>
            <a:rPr lang="en-GB" sz="1600" kern="1200" dirty="0" err="1"/>
            <a:t>Dpp</a:t>
          </a:r>
          <a:r>
            <a:rPr lang="en-GB" sz="1600" kern="1200" dirty="0"/>
            <a:t> [1992]</a:t>
          </a:r>
          <a:endParaRPr lang="en-US" sz="1600" kern="1200" dirty="0"/>
        </a:p>
        <a:p>
          <a:pPr marL="342900" lvl="2" indent="-171450" algn="l" defTabSz="711200">
            <a:lnSpc>
              <a:spcPct val="90000"/>
            </a:lnSpc>
            <a:spcBef>
              <a:spcPct val="0"/>
            </a:spcBef>
            <a:spcAft>
              <a:spcPct val="15000"/>
            </a:spcAft>
            <a:buChar char="•"/>
          </a:pPr>
          <a:r>
            <a:rPr lang="en-GB" sz="1600" kern="1200" dirty="0"/>
            <a:t>Whitely [1991]</a:t>
          </a:r>
          <a:endParaRPr lang="en-US" sz="1600" kern="1200" dirty="0"/>
        </a:p>
        <a:p>
          <a:pPr marL="171450" lvl="1" indent="-171450" algn="l" defTabSz="711200">
            <a:lnSpc>
              <a:spcPct val="90000"/>
            </a:lnSpc>
            <a:spcBef>
              <a:spcPct val="0"/>
            </a:spcBef>
            <a:spcAft>
              <a:spcPct val="15000"/>
            </a:spcAft>
            <a:buChar char="•"/>
          </a:pPr>
          <a:r>
            <a:rPr lang="en-GB" sz="1600" kern="1200"/>
            <a:t>Value impaired:</a:t>
          </a:r>
          <a:endParaRPr lang="en-US" sz="1600" kern="1200"/>
        </a:p>
        <a:p>
          <a:pPr marL="342900" lvl="2" indent="-171450" algn="l" defTabSz="711200">
            <a:lnSpc>
              <a:spcPct val="90000"/>
            </a:lnSpc>
            <a:spcBef>
              <a:spcPct val="0"/>
            </a:spcBef>
            <a:spcAft>
              <a:spcPct val="15000"/>
            </a:spcAft>
            <a:buChar char="•"/>
          </a:pPr>
          <a:r>
            <a:rPr lang="en-GB" sz="1600" kern="1200"/>
            <a:t>Property need not be rendered useless and may still be fit for its purpose </a:t>
          </a:r>
          <a:r>
            <a:rPr lang="en-GB" sz="1600" b="1" kern="1200"/>
            <a:t>(Roper v Knott [1898])</a:t>
          </a:r>
          <a:endParaRPr lang="en-US" sz="1600" kern="1200"/>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18/11/2021</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3031499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13</a:t>
            </a:fld>
            <a:endParaRPr lang="en-GB"/>
          </a:p>
        </p:txBody>
      </p:sp>
    </p:spTree>
    <p:extLst>
      <p:ext uri="{BB962C8B-B14F-4D97-AF65-F5344CB8AC3E}">
        <p14:creationId xmlns:p14="http://schemas.microsoft.com/office/powerpoint/2010/main" val="119408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2748509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18/11/2021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18/11/2021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18/11/2021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18/11/2021</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18/11/2021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2804858"/>
      </p:ext>
    </p:extLst>
  </p:cSld>
  <p:clrMapOvr>
    <a:masterClrMapping/>
  </p:clrMapOvr>
  <mc:AlternateContent xmlns:mc="http://schemas.openxmlformats.org/markup-compatibility/2006" xmlns:p14="http://schemas.microsoft.com/office/powerpoint/2010/main">
    <mc:Choice Requires="p14">
      <p:transition spd="slow" p14:dur="2000" advTm="22757"/>
    </mc:Choice>
    <mc:Fallback xmlns="">
      <p:transition spd="slow" advTm="2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lnSpcReduction="10000"/>
          </a:bodyPr>
          <a:lstStyle/>
          <a:p>
            <a:pPr>
              <a:lnSpc>
                <a:spcPct val="90000"/>
              </a:lnSpc>
            </a:pPr>
            <a:r>
              <a:rPr lang="en-GB" sz="1700"/>
              <a:t>The basic offence is defined in s1(1) Criminal Damage Act 1971:</a:t>
            </a:r>
          </a:p>
          <a:p>
            <a:pPr lvl="1">
              <a:lnSpc>
                <a:spcPct val="90000"/>
              </a:lnSpc>
            </a:pPr>
            <a:r>
              <a:rPr lang="en-GB" sz="1700" i="1"/>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700" i="1"/>
          </a:p>
          <a:p>
            <a:pPr>
              <a:lnSpc>
                <a:spcPct val="90000"/>
              </a:lnSpc>
            </a:pPr>
            <a:r>
              <a:rPr lang="en-GB" sz="1700"/>
              <a:t>The elements of the offence are:</a:t>
            </a:r>
          </a:p>
          <a:p>
            <a:pPr lvl="1">
              <a:lnSpc>
                <a:spcPct val="90000"/>
              </a:lnSpc>
            </a:pPr>
            <a:r>
              <a:rPr lang="en-GB" sz="1700"/>
              <a:t>There is property</a:t>
            </a:r>
          </a:p>
          <a:p>
            <a:pPr lvl="1">
              <a:lnSpc>
                <a:spcPct val="90000"/>
              </a:lnSpc>
            </a:pPr>
            <a:r>
              <a:rPr lang="en-GB" sz="1700"/>
              <a:t>That belongs to another</a:t>
            </a:r>
          </a:p>
          <a:p>
            <a:pPr lvl="1">
              <a:lnSpc>
                <a:spcPct val="90000"/>
              </a:lnSpc>
            </a:pPr>
            <a:r>
              <a:rPr lang="en-GB" sz="1700"/>
              <a:t>D’s conduct</a:t>
            </a:r>
          </a:p>
          <a:p>
            <a:pPr lvl="1">
              <a:lnSpc>
                <a:spcPct val="90000"/>
              </a:lnSpc>
            </a:pPr>
            <a:r>
              <a:rPr lang="en-GB" sz="1700"/>
              <a:t>Destroys or damages the property</a:t>
            </a:r>
          </a:p>
          <a:p>
            <a:pPr lvl="1">
              <a:lnSpc>
                <a:spcPct val="90000"/>
              </a:lnSpc>
            </a:pPr>
            <a:r>
              <a:rPr lang="en-GB" sz="1700"/>
              <a:t>D does not have a lawful excuse</a:t>
            </a:r>
          </a:p>
          <a:p>
            <a:pPr lvl="1">
              <a:lnSpc>
                <a:spcPct val="90000"/>
              </a:lnSpc>
            </a:pPr>
            <a:r>
              <a:rPr lang="en-GB" sz="1700"/>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extBox 4"/>
          <p:cNvSpPr txBox="1"/>
          <p:nvPr/>
        </p:nvSpPr>
        <p:spPr>
          <a:xfrm>
            <a:off x="1507067" y="1578133"/>
            <a:ext cx="4335468" cy="2875534"/>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400">
                <a:solidFill>
                  <a:schemeClr val="accent1"/>
                </a:solidFill>
                <a:latin typeface="+mj-lt"/>
                <a:ea typeface="+mj-ea"/>
                <a:cs typeface="+mj-cs"/>
              </a:rPr>
              <a:t>ASDA CHICKEN LICKER INVESTIGATED AFTER SECRET FOOTAGE HANDED TO POLICE</a:t>
            </a:r>
          </a:p>
        </p:txBody>
      </p:sp>
      <p:pic>
        <p:nvPicPr>
          <p:cNvPr id="9" name="Picture 9" descr="A picture containing text, newspaper, sign&#10;&#10;Description automatically generated">
            <a:extLst>
              <a:ext uri="{FF2B5EF4-FFF2-40B4-BE49-F238E27FC236}">
                <a16:creationId xmlns:a16="http://schemas.microsoft.com/office/drawing/2014/main" id="{EBA2AF70-D919-4ED1-A1CB-CCCE777D670E}"/>
              </a:ext>
            </a:extLst>
          </p:cNvPr>
          <p:cNvPicPr>
            <a:picLocks noChangeAspect="1"/>
          </p:cNvPicPr>
          <p:nvPr/>
        </p:nvPicPr>
        <p:blipFill>
          <a:blip r:embed="rId5"/>
          <a:stretch>
            <a:fillRect/>
          </a:stretch>
        </p:blipFill>
        <p:spPr>
          <a:xfrm>
            <a:off x="6369168" y="720122"/>
            <a:ext cx="5120914" cy="5214004"/>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xmlns:p14="http://schemas.microsoft.com/office/powerpoint/2010/main">
    <mc:Choice Requires="p14">
      <p:transition spd="slow" p14:dur="2000" advTm="66753"/>
    </mc:Choice>
    <mc:Fallback xmlns="">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5"/>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6"/>
          <a:srcRect t="19315" r="1" b="7061"/>
          <a:stretch/>
        </p:blipFill>
        <p:spPr>
          <a:xfrm>
            <a:off x="7528308" y="3437472"/>
            <a:ext cx="4657341" cy="342899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5"/>
          <a:srcRect l="19627" r="19625" b="-2"/>
          <a:stretch/>
        </p:blipFill>
        <p:spPr>
          <a:xfrm>
            <a:off x="677334" y="2159331"/>
            <a:ext cx="3144597"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xmlns:p14="http://schemas.microsoft.com/office/powerpoint/2010/main">
    <mc:Choice Requires="p14">
      <p:transition spd="slow" p14:dur="2000" advTm="127044"/>
    </mc:Choice>
    <mc:Fallback xmlns="">
      <p:transition spd="slow" advTm="12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767370848"/>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DF6CBA8-C7CD-4636-A29D-640D00641F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40780601"/>
      </p:ext>
    </p:extLst>
  </p:cSld>
  <p:clrMapOvr>
    <a:masterClrMapping/>
  </p:clrMapOvr>
  <mc:AlternateContent xmlns:mc="http://schemas.openxmlformats.org/markup-compatibility/2006" xmlns:p14="http://schemas.microsoft.com/office/powerpoint/2010/main">
    <mc:Choice Requires="p14">
      <p:transition spd="slow" p14:dur="2000" advTm="292258"/>
    </mc:Choice>
    <mc:Fallback xmlns="">
      <p:transition spd="slow" advTm="292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09441"/>
      </p:ext>
    </p:extLst>
  </p:cSld>
  <p:clrMapOvr>
    <a:masterClrMapping/>
  </p:clrMapOvr>
  <mc:AlternateContent xmlns:mc="http://schemas.openxmlformats.org/markup-compatibility/2006" xmlns:p14="http://schemas.microsoft.com/office/powerpoint/2010/main">
    <mc:Choice Requires="p14">
      <p:transition spd="slow" p14:dur="2000" advTm="238151"/>
    </mc:Choice>
    <mc:Fallback xmlns="">
      <p:transition spd="slow" advTm="23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100730"/>
      </p:ext>
    </p:extLst>
  </p:cSld>
  <p:clrMapOvr>
    <a:masterClrMapping/>
  </p:clrMapOvr>
  <mc:AlternateContent xmlns:mc="http://schemas.openxmlformats.org/markup-compatibility/2006" xmlns:p14="http://schemas.microsoft.com/office/powerpoint/2010/main">
    <mc:Choice Requires="p14">
      <p:transition spd="slow" p14:dur="2000" advTm="398875"/>
    </mc:Choice>
    <mc:Fallback xmlns="">
      <p:transition spd="slow" advTm="39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5"/>
          <a:srcRect l="9194" r="17698" b="-2"/>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xmlns:p14="http://schemas.microsoft.com/office/powerpoint/2010/main">
    <mc:Choice Requires="p14">
      <p:transition spd="slow" p14:dur="2000" advTm="153740"/>
    </mc:Choice>
    <mc:Fallback xmlns="">
      <p:transition spd="slow" advTm="15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a:bodyPr>
          <a:lstStyle/>
          <a:p>
            <a:pPr marL="0" indent="0">
              <a:buNone/>
            </a:pPr>
            <a:endParaRPr lang="en-GB" dirty="0"/>
          </a:p>
          <a:p>
            <a:pPr marL="0" indent="0">
              <a:buNone/>
            </a:pPr>
            <a:r>
              <a:rPr lang="en-GB" sz="2400" b="1" dirty="0"/>
              <a:t>D must:</a:t>
            </a:r>
          </a:p>
          <a:p>
            <a:pPr lvl="1"/>
            <a:r>
              <a:rPr lang="en-GB" sz="2000" b="1" dirty="0"/>
              <a:t>Intend to destroy or damage property, or be reckless to this;</a:t>
            </a:r>
          </a:p>
          <a:p>
            <a:pPr lvl="1"/>
            <a:r>
              <a:rPr lang="en-GB" sz="2000" b="1" dirty="0"/>
              <a:t>Know or be reckless to the fact that the damage or destruction is to property belonging to another</a:t>
            </a:r>
            <a:endParaRPr lang="en-GB" dirty="0"/>
          </a:p>
          <a:p>
            <a:pPr marL="457200" lvl="1" indent="0">
              <a:buNone/>
            </a:pPr>
            <a:r>
              <a:rPr lang="en-GB" sz="1800" b="1" dirty="0">
                <a:solidFill>
                  <a:srgbClr val="00B0F0"/>
                </a:solidFill>
              </a:rPr>
              <a:t>Intention</a:t>
            </a:r>
          </a:p>
          <a:p>
            <a:pPr lvl="2"/>
            <a:r>
              <a:rPr lang="en-GB" sz="1600" dirty="0"/>
              <a:t>Can be direct or oblique.  D’s good motive is irrelevant</a:t>
            </a:r>
          </a:p>
          <a:p>
            <a:pPr marL="457200" lvl="1" indent="0">
              <a:buNone/>
            </a:pPr>
            <a:r>
              <a:rPr lang="en-GB" sz="1800" b="1" dirty="0">
                <a:solidFill>
                  <a:srgbClr val="00B0F0"/>
                </a:solidFill>
              </a:rPr>
              <a:t>Recklessness</a:t>
            </a:r>
          </a:p>
          <a:p>
            <a:pPr lvl="2"/>
            <a:r>
              <a:rPr lang="en-GB" sz="1600" dirty="0"/>
              <a:t>Subjective – </a:t>
            </a:r>
            <a:r>
              <a:rPr lang="en-GB" sz="1600" b="1" dirty="0"/>
              <a:t>G and Another [2003] overruled Caldwell [1982]  - now only SUBJECTIVE recklessness</a:t>
            </a:r>
          </a:p>
          <a:p>
            <a:pPr lvl="1"/>
            <a:endParaRPr lang="en-GB" sz="1800" b="1" dirty="0"/>
          </a:p>
          <a:p>
            <a:pPr marL="457200" lvl="1" indent="0">
              <a:buNone/>
            </a:pPr>
            <a:r>
              <a:rPr lang="en-GB" sz="1800" b="1" dirty="0">
                <a:solidFill>
                  <a:srgbClr val="00B0F0"/>
                </a:solidFill>
              </a:rPr>
              <a:t>Know or be reckless to the fact that the damage or destruction is to property belonging to another</a:t>
            </a:r>
          </a:p>
          <a:p>
            <a:pPr lvl="2"/>
            <a:r>
              <a:rPr lang="en-GB" sz="1600" dirty="0"/>
              <a:t>Destruction/damage under a mistaken belief is insufficient </a:t>
            </a:r>
            <a:r>
              <a:rPr lang="en-GB" sz="1600" b="1" dirty="0"/>
              <a:t>Smith [1974]</a:t>
            </a:r>
            <a:endParaRPr lang="en-GB" sz="1600"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5"/>
          <a:srcRect l="6577" r="8209"/>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xmlns:p14="http://schemas.microsoft.com/office/powerpoint/2010/main">
    <mc:Choice Requires="p14">
      <p:transition spd="slow" p14:dur="2000" advTm="191600"/>
    </mc:Choice>
    <mc:Fallback xmlns="">
      <p:transition spd="slow" advTm="19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2" y="609600"/>
            <a:ext cx="8596668" cy="1320800"/>
          </a:xfrm>
        </p:spPr>
        <p:txBody>
          <a:bodyPr>
            <a:normAutofit/>
          </a:bodyPr>
          <a:lstStyle/>
          <a:p>
            <a:r>
              <a:rPr lang="en-GB" dirty="0"/>
              <a:t>Criminal Damage- The aggravated offence</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074710" y="1643005"/>
            <a:ext cx="9779237" cy="4680090"/>
          </a:xfrm>
        </p:spPr>
        <p:txBody>
          <a:bodyPr vert="horz" lIns="91440" tIns="45720" rIns="91440" bIns="45720" rtlCol="0" anchor="t">
            <a:normAutofit fontScale="92500" lnSpcReduction="20000"/>
          </a:bodyPr>
          <a:lstStyle/>
          <a:p>
            <a:pPr marL="0" indent="0">
              <a:lnSpc>
                <a:spcPct val="90000"/>
              </a:lnSpc>
              <a:buNone/>
            </a:pPr>
            <a:endParaRPr lang="en-GB" sz="2000" b="1" dirty="0">
              <a:solidFill>
                <a:srgbClr val="00B0F0"/>
              </a:solidFill>
            </a:endParaRPr>
          </a:p>
          <a:p>
            <a:pPr>
              <a:lnSpc>
                <a:spcPct val="90000"/>
              </a:lnSpc>
            </a:pPr>
            <a:r>
              <a:rPr lang="en-GB" sz="2000" b="1">
                <a:solidFill>
                  <a:srgbClr val="00B0F0"/>
                </a:solidFill>
              </a:rPr>
              <a:t>s1(2) CDA 1971:</a:t>
            </a:r>
          </a:p>
          <a:p>
            <a:pPr marL="342900" lvl="1" indent="-342900">
              <a:lnSpc>
                <a:spcPct val="90000"/>
              </a:lnSpc>
            </a:pPr>
            <a:r>
              <a:rPr lang="en-GB" i="1"/>
              <a:t>A person who without lawful excuse destroys or damages any property, whether belonging to himself or another –</a:t>
            </a:r>
          </a:p>
          <a:p>
            <a:pPr marL="742950" lvl="2" indent="-342900">
              <a:lnSpc>
                <a:spcPct val="90000"/>
              </a:lnSpc>
            </a:pPr>
            <a:r>
              <a:rPr lang="en-GB" sz="1600" i="1"/>
              <a:t>(a) intending to destroy or damage any such property or being reckless as to whether any such property would be destroyed or damaged , and</a:t>
            </a:r>
          </a:p>
          <a:p>
            <a:pPr marL="742950" lvl="2" indent="-342900">
              <a:lnSpc>
                <a:spcPct val="90000"/>
              </a:lnSpc>
            </a:pPr>
            <a:r>
              <a:rPr lang="en-GB" sz="1600" i="1"/>
              <a:t>(b) intending by the destruction or damage to endanger the life of another or being reckless as to whether the life of another would be endangered</a:t>
            </a:r>
          </a:p>
          <a:p>
            <a:pPr marL="400050" lvl="2" indent="0">
              <a:lnSpc>
                <a:spcPct val="90000"/>
              </a:lnSpc>
              <a:buNone/>
            </a:pPr>
            <a:endParaRPr lang="en-GB" sz="1600" i="1"/>
          </a:p>
          <a:p>
            <a:pPr marL="342900" lvl="1" indent="-342900">
              <a:lnSpc>
                <a:spcPct val="90000"/>
              </a:lnSpc>
            </a:pPr>
            <a:r>
              <a:rPr lang="en-GB" b="1" u="sng"/>
              <a:t>The elements of the offence</a:t>
            </a:r>
            <a:r>
              <a:rPr lang="en-GB"/>
              <a:t>:</a:t>
            </a:r>
          </a:p>
          <a:p>
            <a:pPr marL="742950" lvl="2" indent="-342900">
              <a:lnSpc>
                <a:spcPct val="90000"/>
              </a:lnSpc>
            </a:pPr>
            <a:r>
              <a:rPr lang="en-GB" sz="1600"/>
              <a:t>Without lawful excuse</a:t>
            </a:r>
          </a:p>
          <a:p>
            <a:pPr marL="742950" lvl="2" indent="-342900">
              <a:lnSpc>
                <a:spcPct val="90000"/>
              </a:lnSpc>
            </a:pPr>
            <a:r>
              <a:rPr lang="en-GB" sz="1600"/>
              <a:t>D destroys or damages</a:t>
            </a:r>
          </a:p>
          <a:p>
            <a:pPr marL="742950" lvl="2" indent="-342900">
              <a:lnSpc>
                <a:spcPct val="90000"/>
              </a:lnSpc>
            </a:pPr>
            <a:r>
              <a:rPr lang="en-GB" sz="1600"/>
              <a:t>Property</a:t>
            </a:r>
          </a:p>
          <a:p>
            <a:pPr marL="742950" lvl="2" indent="-342900">
              <a:lnSpc>
                <a:spcPct val="90000"/>
              </a:lnSpc>
            </a:pPr>
            <a:r>
              <a:rPr lang="en-GB" sz="1600"/>
              <a:t>Belonging to himself or another</a:t>
            </a:r>
          </a:p>
          <a:p>
            <a:pPr marL="742950" lvl="2" indent="-342900">
              <a:lnSpc>
                <a:spcPct val="90000"/>
              </a:lnSpc>
            </a:pPr>
            <a:r>
              <a:rPr lang="en-GB" sz="1600"/>
              <a:t>Where D intends or is reckless as to destroying or damaging the property</a:t>
            </a:r>
          </a:p>
          <a:p>
            <a:pPr marL="742950" lvl="2" indent="-342900">
              <a:lnSpc>
                <a:spcPct val="90000"/>
              </a:lnSpc>
            </a:pPr>
            <a:r>
              <a:rPr lang="en-GB" sz="1600"/>
              <a:t>And where D intends by the destruction or damage to endanger the life of another, or is reckless to this</a:t>
            </a:r>
          </a:p>
          <a:p>
            <a:pPr>
              <a:lnSpc>
                <a:spcPct val="90000"/>
              </a:lnSpc>
            </a:pPr>
            <a:endParaRPr lang="en-GB" sz="160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5248748"/>
      </p:ext>
    </p:extLst>
  </p:cSld>
  <p:clrMapOvr>
    <a:masterClrMapping/>
  </p:clrMapOvr>
  <mc:AlternateContent xmlns:mc="http://schemas.openxmlformats.org/markup-compatibility/2006" xmlns:p14="http://schemas.microsoft.com/office/powerpoint/2010/main">
    <mc:Choice Requires="p14">
      <p:transition spd="slow" p14:dur="2000" advTm="95270"/>
    </mc:Choice>
    <mc:Fallback xmlns="">
      <p:transition spd="slow" advTm="95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sp>
        <p:nvSpPr>
          <p:cNvPr id="3" name="Content Placeholder 2"/>
          <p:cNvSpPr>
            <a:spLocks noGrp="1"/>
          </p:cNvSpPr>
          <p:nvPr>
            <p:ph idx="1"/>
          </p:nvPr>
        </p:nvSpPr>
        <p:spPr>
          <a:xfrm>
            <a:off x="677334" y="1270000"/>
            <a:ext cx="8596668" cy="5263322"/>
          </a:xfrm>
        </p:spPr>
        <p:txBody>
          <a:bodyPr>
            <a:normAutofit lnSpcReduction="10000"/>
          </a:bodyPr>
          <a:lstStyle/>
          <a:p>
            <a:r>
              <a:rPr lang="en-GB" dirty="0"/>
              <a:t>The aggravated offence</a:t>
            </a:r>
          </a:p>
          <a:p>
            <a:pPr lvl="1"/>
            <a:r>
              <a:rPr lang="en-GB" dirty="0"/>
              <a:t>ACTUS REUS</a:t>
            </a:r>
          </a:p>
          <a:p>
            <a:pPr lvl="2"/>
            <a:r>
              <a:rPr lang="en-GB" dirty="0"/>
              <a:t>The two defences of lawful excuse in s5(2) do not apply to the aggravated offence</a:t>
            </a:r>
          </a:p>
          <a:p>
            <a:pPr lvl="2"/>
            <a:r>
              <a:rPr lang="en-GB" dirty="0"/>
              <a:t>“Destroy” and “damage” have the same meaning as under s1(1)</a:t>
            </a:r>
          </a:p>
          <a:p>
            <a:pPr lvl="2"/>
            <a:r>
              <a:rPr lang="en-GB" dirty="0"/>
              <a:t>The aggravated offence can be committed where D destroys or damages his own property</a:t>
            </a:r>
          </a:p>
          <a:p>
            <a:pPr lvl="1"/>
            <a:r>
              <a:rPr lang="en-GB" dirty="0"/>
              <a:t>MENS REA</a:t>
            </a:r>
          </a:p>
          <a:p>
            <a:pPr lvl="2"/>
            <a:r>
              <a:rPr lang="en-GB" dirty="0"/>
              <a:t>(a)		Intent to destroy or damage property, or be reckless to this; and</a:t>
            </a:r>
          </a:p>
          <a:p>
            <a:pPr lvl="2"/>
            <a:r>
              <a:rPr lang="en-GB" dirty="0"/>
              <a:t>(b)	Intend by the damage to endanger life, or be reckless to this</a:t>
            </a:r>
          </a:p>
          <a:p>
            <a:pPr marL="914400" lvl="2" indent="0">
              <a:buNone/>
            </a:pPr>
            <a:endParaRPr lang="en-GB" dirty="0"/>
          </a:p>
          <a:p>
            <a:pPr lvl="2"/>
            <a:r>
              <a:rPr lang="en-GB" dirty="0"/>
              <a:t>Ulterior intent as part of the MR goes beyond the AR</a:t>
            </a:r>
          </a:p>
          <a:p>
            <a:pPr lvl="2"/>
            <a:r>
              <a:rPr lang="en-GB" dirty="0"/>
              <a:t>(a)		Intention/recklessness as in simple offence</a:t>
            </a:r>
          </a:p>
          <a:p>
            <a:pPr lvl="2"/>
            <a:r>
              <a:rPr lang="en-GB" dirty="0"/>
              <a:t>(b)	Intend by damage to endanger life or be reckless to this</a:t>
            </a:r>
          </a:p>
          <a:p>
            <a:pPr lvl="3"/>
            <a:r>
              <a:rPr lang="en-GB" dirty="0"/>
              <a:t>Must be intend to endanger life </a:t>
            </a:r>
            <a:r>
              <a:rPr lang="en-GB" b="1" u="sng" dirty="0"/>
              <a:t>by the damage caused</a:t>
            </a:r>
            <a:r>
              <a:rPr lang="en-GB" b="1" dirty="0"/>
              <a:t>  Steer [1987]</a:t>
            </a:r>
          </a:p>
          <a:p>
            <a:pPr lvl="3"/>
            <a:r>
              <a:rPr lang="en-GB" dirty="0"/>
              <a:t>Intent can be direct or indirect </a:t>
            </a:r>
            <a:r>
              <a:rPr lang="en-GB" b="1" dirty="0" err="1"/>
              <a:t>Woollin</a:t>
            </a:r>
            <a:r>
              <a:rPr lang="en-GB" b="1" dirty="0"/>
              <a:t> [1998]</a:t>
            </a:r>
          </a:p>
          <a:p>
            <a:pPr lvl="3"/>
            <a:r>
              <a:rPr lang="en-GB" dirty="0"/>
              <a:t>Recklessness is subjective </a:t>
            </a:r>
            <a:r>
              <a:rPr lang="en-GB" b="1" dirty="0"/>
              <a:t>G and Another [2003]</a:t>
            </a:r>
          </a:p>
          <a:p>
            <a:pPr lvl="3"/>
            <a:r>
              <a:rPr lang="en-GB" dirty="0"/>
              <a:t>No requirement that life was actually endangered or that the damage/destruction even created a risk of this </a:t>
            </a:r>
            <a:r>
              <a:rPr lang="en-GB" b="1" dirty="0"/>
              <a:t>Dudley [1989], Sangha [1998]</a:t>
            </a:r>
            <a:endParaRPr lang="en-GB" dirty="0"/>
          </a:p>
          <a:p>
            <a:pPr lvl="2"/>
            <a:endParaRPr lang="en-GB" dirty="0"/>
          </a:p>
          <a:p>
            <a:pPr lvl="2"/>
            <a:endParaRPr lang="en-GB" dirty="0"/>
          </a:p>
          <a:p>
            <a:pPr lvl="2"/>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5862781"/>
      </p:ext>
    </p:extLst>
  </p:cSld>
  <p:clrMapOvr>
    <a:masterClrMapping/>
  </p:clrMapOvr>
  <mc:AlternateContent xmlns:mc="http://schemas.openxmlformats.org/markup-compatibility/2006" xmlns:p14="http://schemas.microsoft.com/office/powerpoint/2010/main">
    <mc:Choice Requires="p14">
      <p:transition spd="slow" p14:dur="2000" advTm="544155"/>
    </mc:Choice>
    <mc:Fallback xmlns="">
      <p:transition spd="slow" advTm="544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br>
              <a:rPr lang="en-GB" dirty="0">
                <a:solidFill>
                  <a:schemeClr val="tx1">
                    <a:lumMod val="85000"/>
                    <a:lumOff val="15000"/>
                  </a:schemeClr>
                </a:solidFill>
              </a:rPr>
            </a:br>
            <a:br>
              <a:rPr lang="en-GB" dirty="0"/>
            </a:br>
            <a:r>
              <a:rPr lang="en-GB">
                <a:solidFill>
                  <a:schemeClr val="tx1">
                    <a:lumMod val="85000"/>
                    <a:lumOff val="15000"/>
                  </a:schemeClr>
                </a:solidFill>
              </a:rPr>
              <a:t>Arson s1(3)</a:t>
            </a:r>
            <a:endParaRPr lang="en-GB" dirty="0">
              <a:solidFill>
                <a:schemeClr val="tx1">
                  <a:lumMod val="85000"/>
                  <a:lumOff val="15000"/>
                </a:schemeClr>
              </a:solidFill>
            </a:endParaRPr>
          </a:p>
        </p:txBody>
      </p:sp>
      <p:sp>
        <p:nvSpPr>
          <p:cNvPr id="3" name="Content Placeholder 2"/>
          <p:cNvSpPr>
            <a:spLocks noGrp="1"/>
          </p:cNvSpPr>
          <p:nvPr>
            <p:ph idx="1"/>
          </p:nvPr>
        </p:nvSpPr>
        <p:spPr>
          <a:xfrm>
            <a:off x="6116084" y="609600"/>
            <a:ext cx="5511296" cy="5545667"/>
          </a:xfrm>
        </p:spPr>
        <p:txBody>
          <a:bodyPr vert="horz" lIns="91440" tIns="45720" rIns="91440" bIns="45720" rtlCol="0" anchor="ctr">
            <a:normAutofit lnSpcReduction="10000"/>
          </a:bodyPr>
          <a:lstStyle/>
          <a:p>
            <a:pPr marL="0" indent="0">
              <a:lnSpc>
                <a:spcPct val="90000"/>
              </a:lnSpc>
              <a:buNone/>
            </a:pPr>
            <a:endParaRPr lang="en-GB" sz="1700" dirty="0">
              <a:solidFill>
                <a:srgbClr val="FFFFFF"/>
              </a:solidFill>
            </a:endParaRPr>
          </a:p>
          <a:p>
            <a:pPr>
              <a:lnSpc>
                <a:spcPct val="90000"/>
              </a:lnSpc>
            </a:pPr>
            <a:r>
              <a:rPr lang="en-GB">
                <a:solidFill>
                  <a:srgbClr val="FFFFFF"/>
                </a:solidFill>
              </a:rPr>
              <a:t>An offence committed under this section by destroying or damaging property by fire shall be charged as arson</a:t>
            </a:r>
            <a:endParaRPr lang="en-GB" dirty="0">
              <a:solidFill>
                <a:srgbClr val="FFFFFF"/>
              </a:solidFill>
            </a:endParaRPr>
          </a:p>
          <a:p>
            <a:pPr>
              <a:lnSpc>
                <a:spcPct val="90000"/>
              </a:lnSpc>
            </a:pPr>
            <a:r>
              <a:rPr lang="en-GB" b="1">
                <a:solidFill>
                  <a:srgbClr val="FFFFFF"/>
                </a:solidFill>
              </a:rPr>
              <a:t>NB Arson is not a separate offence but refers to where D commits an offence under s1(1) or s1(2) by means of fire</a:t>
            </a:r>
            <a:endParaRPr lang="en-GB" b="1" dirty="0">
              <a:solidFill>
                <a:srgbClr val="FFFFFF"/>
              </a:solidFill>
            </a:endParaRPr>
          </a:p>
          <a:p>
            <a:pPr>
              <a:lnSpc>
                <a:spcPct val="90000"/>
              </a:lnSpc>
            </a:pPr>
            <a:endParaRPr lang="en-GB" b="1" dirty="0">
              <a:solidFill>
                <a:srgbClr val="FFFFFF"/>
              </a:solidFill>
            </a:endParaRPr>
          </a:p>
          <a:p>
            <a:pPr marL="0" indent="0">
              <a:lnSpc>
                <a:spcPct val="90000"/>
              </a:lnSpc>
              <a:buNone/>
            </a:pPr>
            <a:r>
              <a:rPr lang="en-GB" b="1" u="sng">
                <a:solidFill>
                  <a:srgbClr val="FFFFFF"/>
                </a:solidFill>
              </a:rPr>
              <a:t>ACTUS REUS</a:t>
            </a:r>
          </a:p>
          <a:p>
            <a:pPr>
              <a:lnSpc>
                <a:spcPct val="90000"/>
              </a:lnSpc>
            </a:pPr>
            <a:r>
              <a:rPr lang="en-GB">
                <a:solidFill>
                  <a:srgbClr val="FFFFFF"/>
                </a:solidFill>
              </a:rPr>
              <a:t>Depends whether D charged with basic or aggravated offence.  Additional requirement of damage/destroy by fire</a:t>
            </a:r>
            <a:endParaRPr lang="en-GB" dirty="0">
              <a:solidFill>
                <a:srgbClr val="FFFFFF"/>
              </a:solidFill>
            </a:endParaRPr>
          </a:p>
          <a:p>
            <a:pPr marL="0" indent="0">
              <a:lnSpc>
                <a:spcPct val="90000"/>
              </a:lnSpc>
              <a:buNone/>
            </a:pPr>
            <a:endParaRPr lang="en-GB" dirty="0">
              <a:solidFill>
                <a:srgbClr val="FFFFFF"/>
              </a:solidFill>
            </a:endParaRPr>
          </a:p>
          <a:p>
            <a:pPr marL="0" indent="0">
              <a:lnSpc>
                <a:spcPct val="90000"/>
              </a:lnSpc>
              <a:buNone/>
            </a:pPr>
            <a:r>
              <a:rPr lang="en-GB">
                <a:solidFill>
                  <a:srgbClr val="FFFFFF"/>
                </a:solidFill>
              </a:rPr>
              <a:t>MENS REA</a:t>
            </a:r>
            <a:endParaRPr lang="en-GB" dirty="0">
              <a:solidFill>
                <a:srgbClr val="FFFFFF"/>
              </a:solidFill>
            </a:endParaRPr>
          </a:p>
          <a:p>
            <a:pPr>
              <a:lnSpc>
                <a:spcPct val="90000"/>
              </a:lnSpc>
            </a:pPr>
            <a:r>
              <a:rPr lang="en-GB">
                <a:solidFill>
                  <a:srgbClr val="FFFFFF"/>
                </a:solidFill>
              </a:rPr>
              <a:t>Must be shown that D intended to, or was reckless as to damage/destroy </a:t>
            </a:r>
            <a:r>
              <a:rPr lang="en-GB" b="1" u="sng">
                <a:solidFill>
                  <a:srgbClr val="FFFFFF"/>
                </a:solidFill>
              </a:rPr>
              <a:t>by fire</a:t>
            </a:r>
            <a:r>
              <a:rPr lang="en-GB">
                <a:solidFill>
                  <a:srgbClr val="FFFFFF"/>
                </a:solidFill>
              </a:rPr>
              <a:t> (simple offence)</a:t>
            </a:r>
            <a:endParaRPr lang="en-GB" dirty="0">
              <a:solidFill>
                <a:srgbClr val="FFFFFF"/>
              </a:solidFill>
            </a:endParaRPr>
          </a:p>
          <a:p>
            <a:pPr>
              <a:lnSpc>
                <a:spcPct val="90000"/>
              </a:lnSpc>
            </a:pPr>
            <a:r>
              <a:rPr lang="en-GB">
                <a:solidFill>
                  <a:srgbClr val="FFFFFF"/>
                </a:solidFill>
              </a:rPr>
              <a:t>Must be shown D intended to, or was reckless as to endangering life </a:t>
            </a:r>
            <a:r>
              <a:rPr lang="en-GB" b="1" u="sng">
                <a:solidFill>
                  <a:srgbClr val="FFFFFF"/>
                </a:solidFill>
              </a:rPr>
              <a:t>by fire</a:t>
            </a:r>
            <a:endParaRPr lang="en-GB">
              <a:solidFill>
                <a:srgbClr val="FFFFFF"/>
              </a:solidFill>
            </a:endParaRPr>
          </a:p>
          <a:p>
            <a:pPr>
              <a:lnSpc>
                <a:spcPct val="90000"/>
              </a:lnSpc>
            </a:pPr>
            <a:endParaRPr lang="en-GB" sz="1700" u="sng">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96190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p>
        </p:txBody>
      </p:sp>
      <p:sp>
        <p:nvSpPr>
          <p:cNvPr id="3" name="Content Placeholder 2"/>
          <p:cNvSpPr>
            <a:spLocks noGrp="1"/>
          </p:cNvSpPr>
          <p:nvPr>
            <p:ph idx="1"/>
          </p:nvPr>
        </p:nvSpPr>
        <p:spPr>
          <a:xfrm>
            <a:off x="6116084" y="609600"/>
            <a:ext cx="5511296" cy="5545667"/>
          </a:xfrm>
        </p:spPr>
        <p:txBody>
          <a:bodyPr anchor="ctr">
            <a:normAutofit fontScale="92500" lnSpcReduction="20000"/>
          </a:bodyPr>
          <a:lstStyle/>
          <a:p>
            <a:pPr marL="0" indent="0">
              <a:buNone/>
            </a:pPr>
            <a:endParaRPr lang="en-GB" sz="2400" dirty="0">
              <a:solidFill>
                <a:srgbClr val="FFFFFF"/>
              </a:solidFill>
            </a:endParaRPr>
          </a:p>
          <a:p>
            <a:r>
              <a:rPr lang="en-GB" sz="2400">
                <a:solidFill>
                  <a:srgbClr val="FFFFFF"/>
                </a:solidFill>
              </a:rPr>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endParaRPr lang="en-GB" sz="2400" dirty="0">
              <a:solidFill>
                <a:srgbClr val="FFFFFF"/>
              </a:solidFill>
            </a:endParaRPr>
          </a:p>
          <a:p>
            <a:r>
              <a:rPr lang="en-GB" sz="2400">
                <a:solidFill>
                  <a:srgbClr val="FFFFFF"/>
                </a:solidFill>
              </a:rPr>
              <a:t>Discuss whether Kerry committed any offences under CDA 1971.  Do not discuss any other offences.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287946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20055"/>
    </mc:Choice>
    <mc:Fallback xmlns="">
      <p:transition spd="slow" advTm="220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9600" dirty="0"/>
              <a:t>Summary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0966782"/>
      </p:ext>
    </p:extLst>
  </p:cSld>
  <p:clrMapOvr>
    <a:masterClrMapping/>
  </p:clrMapOvr>
  <mc:AlternateContent xmlns:mc="http://schemas.openxmlformats.org/markup-compatibility/2006" xmlns:p14="http://schemas.microsoft.com/office/powerpoint/2010/main">
    <mc:Choice Requires="p14">
      <p:transition spd="slow" p14:dur="2000" advTm="71881"/>
    </mc:Choice>
    <mc:Fallback xmlns="">
      <p:transition spd="slow" advTm="71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2" ma:contentTypeDescription="Create a new document." ma:contentTypeScope="" ma:versionID="de79269bd1dd121553f2966fe828cb99">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42e0c34f72d1fdc386548472d0ad09c1"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EEDE11-5D57-4939-9E7D-4A85E843A699}">
  <ds:schemaRefs>
    <ds:schemaRef ds:uri="http://schemas.microsoft.com/sharepoint/v3/contenttype/forms"/>
  </ds:schemaRefs>
</ds:datastoreItem>
</file>

<file path=customXml/itemProps2.xml><?xml version="1.0" encoding="utf-8"?>
<ds:datastoreItem xmlns:ds="http://schemas.openxmlformats.org/officeDocument/2006/customXml" ds:itemID="{491DC59E-B525-4D96-B5F0-34464CC54F23}">
  <ds:schemaRefs>
    <ds:schemaRef ds:uri="http://www.w3.org/XML/1998/namespace"/>
    <ds:schemaRef ds:uri="http://schemas.microsoft.com/office/2006/documentManagement/types"/>
    <ds:schemaRef ds:uri="cd37a66e-3d04-4ec3-9f32-c102877c0ffa"/>
    <ds:schemaRef ds:uri="http://purl.org/dc/dcmitype/"/>
    <ds:schemaRef ds:uri="http://schemas.microsoft.com/office/2006/metadata/properties"/>
    <ds:schemaRef ds:uri="http://purl.org/dc/terms/"/>
    <ds:schemaRef ds:uri="http://purl.org/dc/elements/1.1/"/>
    <ds:schemaRef ds:uri="2d635988-d293-44d9-8d7b-b24bbfd2ebfc"/>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A98C233D-BA2F-4C65-A7D0-16030119B3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1639</Words>
  <Application>Microsoft Office PowerPoint</Application>
  <PresentationFormat>Widescreen</PresentationFormat>
  <Paragraphs>159</Paragraphs>
  <Slides>16</Slides>
  <Notes>15</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Criminal Damage </vt:lpstr>
      <vt:lpstr>Criminal Damage</vt:lpstr>
      <vt:lpstr>Criminal Damage</vt:lpstr>
      <vt:lpstr>Criminal Damage: Mens Rea</vt:lpstr>
      <vt:lpstr>Criminal Damage</vt:lpstr>
      <vt:lpstr>Criminal Damage- The aggravated offence</vt:lpstr>
      <vt:lpstr>Criminal Damage</vt:lpstr>
      <vt:lpstr>Criminal Damage  Arson s1(3)</vt:lpstr>
      <vt:lpstr>Criminal Damage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Knight</cp:lastModifiedBy>
  <cp:revision>169</cp:revision>
  <cp:lastPrinted>2017-11-09T18:51:27Z</cp:lastPrinted>
  <dcterms:created xsi:type="dcterms:W3CDTF">2016-03-07T22:18:18Z</dcterms:created>
  <dcterms:modified xsi:type="dcterms:W3CDTF">2021-11-18T08:30:01Z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