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76A6AF-2734-9113-0EC6-40B8A71307EB}" v="450" dt="2026-03-14T14:46:53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emena Dancheva (2510457)" userId="S::2510457@student.uwtsd.ac.uk::e86a798b-2920-4591-b3bf-db0e2ac5571a" providerId="AD" clId="Web-{F813E298-EC4E-6AD5-188E-E4A4A019A236}"/>
    <pc:docChg chg="modSld">
      <pc:chgData name="Kremena Dancheva (2510457)" userId="S::2510457@student.uwtsd.ac.uk::e86a798b-2920-4591-b3bf-db0e2ac5571a" providerId="AD" clId="Web-{F813E298-EC4E-6AD5-188E-E4A4A019A236}" dt="2026-02-25T17:19:15.711" v="556" actId="1076"/>
      <pc:docMkLst>
        <pc:docMk/>
      </pc:docMkLst>
      <pc:sldChg chg="modSp">
        <pc:chgData name="Kremena Dancheva (2510457)" userId="S::2510457@student.uwtsd.ac.uk::e86a798b-2920-4591-b3bf-db0e2ac5571a" providerId="AD" clId="Web-{F813E298-EC4E-6AD5-188E-E4A4A019A236}" dt="2026-02-25T17:02:45.540" v="313" actId="20577"/>
        <pc:sldMkLst>
          <pc:docMk/>
          <pc:sldMk cId="2897957523" sldId="258"/>
        </pc:sldMkLst>
        <pc:spChg chg="mod">
          <ac:chgData name="Kremena Dancheva (2510457)" userId="S::2510457@student.uwtsd.ac.uk::e86a798b-2920-4591-b3bf-db0e2ac5571a" providerId="AD" clId="Web-{F813E298-EC4E-6AD5-188E-E4A4A019A236}" dt="2026-02-25T17:02:45.540" v="313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Kremena Dancheva (2510457)" userId="S::2510457@student.uwtsd.ac.uk::e86a798b-2920-4591-b3bf-db0e2ac5571a" providerId="AD" clId="Web-{F813E298-EC4E-6AD5-188E-E4A4A019A236}" dt="2026-02-25T17:19:15.711" v="556" actId="1076"/>
        <pc:sldMkLst>
          <pc:docMk/>
          <pc:sldMk cId="1748499028" sldId="259"/>
        </pc:sldMkLst>
        <pc:spChg chg="mod">
          <ac:chgData name="Kremena Dancheva (2510457)" userId="S::2510457@student.uwtsd.ac.uk::e86a798b-2920-4591-b3bf-db0e2ac5571a" providerId="AD" clId="Web-{F813E298-EC4E-6AD5-188E-E4A4A019A236}" dt="2026-02-25T17:19:15.711" v="556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Kremena Dancheva (2510457)" userId="S::2510457@student.uwtsd.ac.uk::e86a798b-2920-4591-b3bf-db0e2ac5571a" providerId="AD" clId="Web-{F813E298-EC4E-6AD5-188E-E4A4A019A236}" dt="2026-02-25T17:18:32.944" v="544" actId="20577"/>
          <ac:spMkLst>
            <pc:docMk/>
            <pc:sldMk cId="1748499028" sldId="259"/>
            <ac:spMk id="3" creationId="{F9C1CCB3-874D-5E4A-629C-E7AA4A8AB46C}"/>
          </ac:spMkLst>
        </pc:spChg>
      </pc:sldChg>
    </pc:docChg>
  </pc:docChgLst>
  <pc:docChgLst>
    <pc:chgData name="Kremena Dancheva (2510457)" userId="S::2510457@student.uwtsd.ac.uk::e86a798b-2920-4591-b3bf-db0e2ac5571a" providerId="AD" clId="Web-{84D1EDC6-CF2E-938A-E42B-19CCCA45E725}"/>
    <pc:docChg chg="mod modSld addMainMaster delMainMaster">
      <pc:chgData name="Kremena Dancheva (2510457)" userId="S::2510457@student.uwtsd.ac.uk::e86a798b-2920-4591-b3bf-db0e2ac5571a" providerId="AD" clId="Web-{84D1EDC6-CF2E-938A-E42B-19CCCA45E725}" dt="2026-02-25T16:54:39.512" v="63" actId="20577"/>
      <pc:docMkLst>
        <pc:docMk/>
      </pc:docMkLst>
      <pc:sldChg chg="modSp mod modClrScheme chgLayout">
        <pc:chgData name="Kremena Dancheva (2510457)" userId="S::2510457@student.uwtsd.ac.uk::e86a798b-2920-4591-b3bf-db0e2ac5571a" providerId="AD" clId="Web-{84D1EDC6-CF2E-938A-E42B-19CCCA45E725}" dt="2026-02-25T16:54:39.512" v="63" actId="20577"/>
        <pc:sldMkLst>
          <pc:docMk/>
          <pc:sldMk cId="2563627717" sldId="256"/>
        </pc:sldMkLst>
        <pc:spChg chg="mod ord">
          <ac:chgData name="Kremena Dancheva (2510457)" userId="S::2510457@student.uwtsd.ac.uk::e86a798b-2920-4591-b3bf-db0e2ac5571a" providerId="AD" clId="Web-{84D1EDC6-CF2E-938A-E42B-19CCCA45E725}" dt="2026-02-25T16:54:39.512" v="6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2715806010" sldId="257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2897957523" sldId="258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1748499028" sldId="259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1424087263" sldId="260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1382716628" sldId="262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3970473306" sldId="264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359125969" sldId="265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2850782885" sldId="266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1917974163" sldId="267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84D1EDC6-CF2E-938A-E42B-19CCCA45E725}" dt="2026-02-25T16:46:45.225" v="61"/>
        <pc:sldMkLst>
          <pc:docMk/>
          <pc:sldMk cId="3645478630" sldId="268"/>
        </pc:sldMkLst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Kremena Dancheva (2510457)" userId="S::2510457@student.uwtsd.ac.uk::e86a798b-2920-4591-b3bf-db0e2ac5571a" providerId="AD" clId="Web-{84D1EDC6-CF2E-938A-E42B-19CCCA45E725}" dt="2026-02-25T16:46:45.225" v="61"/>
          <ac:spMkLst>
            <pc:docMk/>
            <pc:sldMk cId="3645478630" sldId="268"/>
            <ac:spMk id="3" creationId="{6ED3E622-CB09-1362-15C9-BF616871B4C4}"/>
          </ac:spMkLst>
        </pc:spChg>
      </pc:sldChg>
      <pc:sldMasterChg chg="add addSldLayout modSldLayout">
        <pc:chgData name="Kremena Dancheva (2510457)" userId="S::2510457@student.uwtsd.ac.uk::e86a798b-2920-4591-b3bf-db0e2ac5571a" providerId="AD" clId="Web-{84D1EDC6-CF2E-938A-E42B-19CCCA45E725}" dt="2026-02-25T16:46:45.225" v="61"/>
        <pc:sldMasterMkLst>
          <pc:docMk/>
          <pc:sldMasterMk cId="2171052392" sldId="2147483730"/>
        </pc:sldMasterMkLst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826311836" sldId="2147483731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821187349" sldId="2147483732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570711279" sldId="2147483733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897843934" sldId="2147483734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939522000" sldId="2147483735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533038457" sldId="2147483736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689541905" sldId="2147483737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019860094" sldId="2147483738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127573911" sldId="2147483739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1082913713" sldId="2147483740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2921039164" sldId="2147483741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1940279119" sldId="2147483742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1811915520" sldId="2147483743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1077170083" sldId="2147483744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466927495" sldId="2147483745"/>
          </pc:sldLayoutMkLst>
        </pc:sldLayoutChg>
        <pc:sldLayoutChg chg="add mod replId">
          <pc:chgData name="Kremena Dancheva (2510457)" userId="S::2510457@student.uwtsd.ac.uk::e86a798b-2920-4591-b3bf-db0e2ac5571a" providerId="AD" clId="Web-{84D1EDC6-CF2E-938A-E42B-19CCCA45E725}" dt="2026-02-25T16:46:45.225" v="61"/>
          <pc:sldLayoutMkLst>
            <pc:docMk/>
            <pc:sldMasterMk cId="2171052392" sldId="2147483730"/>
            <pc:sldLayoutMk cId="3810027863" sldId="2147483746"/>
          </pc:sldLayoutMkLst>
        </pc:sldLayoutChg>
      </pc:sldMasterChg>
    </pc:docChg>
  </pc:docChgLst>
  <pc:docChgLst>
    <pc:chgData name="Kremena Dancheva (2510457)" userId="S::2510457@student.uwtsd.ac.uk::e86a798b-2920-4591-b3bf-db0e2ac5571a" providerId="AD" clId="Web-{789C6028-132A-A4B4-B4AE-D6C4B11ABE65}"/>
    <pc:docChg chg="mod modSld addMainMaster delMainMaster">
      <pc:chgData name="Kremena Dancheva (2510457)" userId="S::2510457@student.uwtsd.ac.uk::e86a798b-2920-4591-b3bf-db0e2ac5571a" providerId="AD" clId="Web-{789C6028-132A-A4B4-B4AE-D6C4B11ABE65}" dt="2026-02-18T17:28:38.835" v="698" actId="20577"/>
      <pc:docMkLst>
        <pc:docMk/>
      </pc:docMkLst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2563627717" sldId="256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2715806010" sldId="257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2897957523" sldId="258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1748499028" sldId="259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1424087263" sldId="260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1382716628" sldId="262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3970473306" sldId="264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359125969" sldId="265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359125969" sldId="265"/>
            <ac:spMk id="3" creationId="{5F8D0C3B-0DFC-3E5A-28D7-AC7CD95B6A10}"/>
          </ac:spMkLst>
        </pc:spChg>
      </pc:sldChg>
      <pc:sldChg chg="delSp modSp mod modClrScheme delDesignElem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2850782885" sldId="266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5:14.717" v="603"/>
        <pc:sldMkLst>
          <pc:docMk/>
          <pc:sldMk cId="1917974163" sldId="267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Kremena Dancheva (2510457)" userId="S::2510457@student.uwtsd.ac.uk::e86a798b-2920-4591-b3bf-db0e2ac5571a" providerId="AD" clId="Web-{789C6028-132A-A4B4-B4AE-D6C4B11ABE65}" dt="2026-02-18T17:28:38.835" v="698" actId="20577"/>
        <pc:sldMkLst>
          <pc:docMk/>
          <pc:sldMk cId="3645478630" sldId="268"/>
        </pc:sldMkLst>
        <pc:spChg chg="mod ord">
          <ac:chgData name="Kremena Dancheva (2510457)" userId="S::2510457@student.uwtsd.ac.uk::e86a798b-2920-4591-b3bf-db0e2ac5571a" providerId="AD" clId="Web-{789C6028-132A-A4B4-B4AE-D6C4B11ABE65}" dt="2026-02-18T17:25:14.717" v="603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Kremena Dancheva (2510457)" userId="S::2510457@student.uwtsd.ac.uk::e86a798b-2920-4591-b3bf-db0e2ac5571a" providerId="AD" clId="Web-{789C6028-132A-A4B4-B4AE-D6C4B11ABE65}" dt="2026-02-18T17:28:38.835" v="698" actId="20577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Kremena Dancheva (2510457)" userId="S::2510457@student.uwtsd.ac.uk::e86a798b-2920-4591-b3bf-db0e2ac5571a" providerId="AD" clId="Web-{DB76A6AF-2734-9113-0EC6-40B8A71307EB}"/>
    <pc:docChg chg="modSld">
      <pc:chgData name="Kremena Dancheva (2510457)" userId="S::2510457@student.uwtsd.ac.uk::e86a798b-2920-4591-b3bf-db0e2ac5571a" providerId="AD" clId="Web-{DB76A6AF-2734-9113-0EC6-40B8A71307EB}" dt="2026-03-14T14:46:53.210" v="448" actId="14100"/>
      <pc:docMkLst>
        <pc:docMk/>
      </pc:docMkLst>
      <pc:sldChg chg="modSp">
        <pc:chgData name="Kremena Dancheva (2510457)" userId="S::2510457@student.uwtsd.ac.uk::e86a798b-2920-4591-b3bf-db0e2ac5571a" providerId="AD" clId="Web-{DB76A6AF-2734-9113-0EC6-40B8A71307EB}" dt="2026-03-14T14:45:49.129" v="446" actId="20577"/>
        <pc:sldMkLst>
          <pc:docMk/>
          <pc:sldMk cId="2563627717" sldId="256"/>
        </pc:sldMkLst>
        <pc:spChg chg="mod">
          <ac:chgData name="Kremena Dancheva (2510457)" userId="S::2510457@student.uwtsd.ac.uk::e86a798b-2920-4591-b3bf-db0e2ac5571a" providerId="AD" clId="Web-{DB76A6AF-2734-9113-0EC6-40B8A71307EB}" dt="2026-03-14T14:45:49.129" v="44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1T16:43:52.526" v="80" actId="1076"/>
        <pc:sldMkLst>
          <pc:docMk/>
          <pc:sldMk cId="2897957523" sldId="258"/>
        </pc:sldMkLst>
        <pc:spChg chg="mod">
          <ac:chgData name="Kremena Dancheva (2510457)" userId="S::2510457@student.uwtsd.ac.uk::e86a798b-2920-4591-b3bf-db0e2ac5571a" providerId="AD" clId="Web-{DB76A6AF-2734-9113-0EC6-40B8A71307EB}" dt="2026-03-11T16:43:52.526" v="80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1T16:45:29.124" v="97" actId="1076"/>
        <pc:sldMkLst>
          <pc:docMk/>
          <pc:sldMk cId="1748499028" sldId="259"/>
        </pc:sldMkLst>
        <pc:spChg chg="mod">
          <ac:chgData name="Kremena Dancheva (2510457)" userId="S::2510457@student.uwtsd.ac.uk::e86a798b-2920-4591-b3bf-db0e2ac5571a" providerId="AD" clId="Web-{DB76A6AF-2734-9113-0EC6-40B8A71307EB}" dt="2026-03-11T16:45:29.124" v="97" actId="1076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1T16:45:40.109" v="98" actId="20577"/>
        <pc:sldMkLst>
          <pc:docMk/>
          <pc:sldMk cId="1424087263" sldId="260"/>
        </pc:sldMkLst>
        <pc:spChg chg="mod">
          <ac:chgData name="Kremena Dancheva (2510457)" userId="S::2510457@student.uwtsd.ac.uk::e86a798b-2920-4591-b3bf-db0e2ac5571a" providerId="AD" clId="Web-{DB76A6AF-2734-9113-0EC6-40B8A71307EB}" dt="2026-03-11T16:45:40.109" v="98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1T16:46:29.267" v="102" actId="20577"/>
        <pc:sldMkLst>
          <pc:docMk/>
          <pc:sldMk cId="1382716628" sldId="262"/>
        </pc:sldMkLst>
        <pc:spChg chg="mod">
          <ac:chgData name="Kremena Dancheva (2510457)" userId="S::2510457@student.uwtsd.ac.uk::e86a798b-2920-4591-b3bf-db0e2ac5571a" providerId="AD" clId="Web-{DB76A6AF-2734-9113-0EC6-40B8A71307EB}" dt="2026-03-11T16:46:29.267" v="10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1T16:48:01.645" v="113" actId="20577"/>
        <pc:sldMkLst>
          <pc:docMk/>
          <pc:sldMk cId="3970473306" sldId="264"/>
        </pc:sldMkLst>
        <pc:spChg chg="mod">
          <ac:chgData name="Kremena Dancheva (2510457)" userId="S::2510457@student.uwtsd.ac.uk::e86a798b-2920-4591-b3bf-db0e2ac5571a" providerId="AD" clId="Web-{DB76A6AF-2734-9113-0EC6-40B8A71307EB}" dt="2026-03-11T16:48:01.645" v="11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4T14:43:07.451" v="425" actId="20577"/>
        <pc:sldMkLst>
          <pc:docMk/>
          <pc:sldMk cId="359125969" sldId="265"/>
        </pc:sldMkLst>
        <pc:spChg chg="mod">
          <ac:chgData name="Kremena Dancheva (2510457)" userId="S::2510457@student.uwtsd.ac.uk::e86a798b-2920-4591-b3bf-db0e2ac5571a" providerId="AD" clId="Web-{DB76A6AF-2734-9113-0EC6-40B8A71307EB}" dt="2026-03-14T14:43:07.451" v="42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Kremena Dancheva (2510457)" userId="S::2510457@student.uwtsd.ac.uk::e86a798b-2920-4591-b3bf-db0e2ac5571a" providerId="AD" clId="Web-{DB76A6AF-2734-9113-0EC6-40B8A71307EB}" dt="2026-03-14T14:46:32.193" v="447" actId="1076"/>
        <pc:sldMkLst>
          <pc:docMk/>
          <pc:sldMk cId="2850782885" sldId="266"/>
        </pc:sldMkLst>
        <pc:picChg chg="mod">
          <ac:chgData name="Kremena Dancheva (2510457)" userId="S::2510457@student.uwtsd.ac.uk::e86a798b-2920-4591-b3bf-db0e2ac5571a" providerId="AD" clId="Web-{DB76A6AF-2734-9113-0EC6-40B8A71307EB}" dt="2026-03-14T14:46:32.193" v="447" actId="1076"/>
          <ac:picMkLst>
            <pc:docMk/>
            <pc:sldMk cId="2850782885" sldId="266"/>
            <ac:picMk id="1030" creationId="{4E528340-6F23-E58F-AD00-71C55AF8F101}"/>
          </ac:picMkLst>
        </pc:picChg>
      </pc:sldChg>
      <pc:sldChg chg="modSp">
        <pc:chgData name="Kremena Dancheva (2510457)" userId="S::2510457@student.uwtsd.ac.uk::e86a798b-2920-4591-b3bf-db0e2ac5571a" providerId="AD" clId="Web-{DB76A6AF-2734-9113-0EC6-40B8A71307EB}" dt="2026-03-11T16:47:30.066" v="111" actId="20577"/>
        <pc:sldMkLst>
          <pc:docMk/>
          <pc:sldMk cId="1917974163" sldId="267"/>
        </pc:sldMkLst>
        <pc:spChg chg="mod">
          <ac:chgData name="Kremena Dancheva (2510457)" userId="S::2510457@student.uwtsd.ac.uk::e86a798b-2920-4591-b3bf-db0e2ac5571a" providerId="AD" clId="Web-{DB76A6AF-2734-9113-0EC6-40B8A71307EB}" dt="2026-03-11T16:47:30.066" v="111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">
        <pc:chgData name="Kremena Dancheva (2510457)" userId="S::2510457@student.uwtsd.ac.uk::e86a798b-2920-4591-b3bf-db0e2ac5571a" providerId="AD" clId="Web-{DB76A6AF-2734-9113-0EC6-40B8A71307EB}" dt="2026-03-14T14:46:53.210" v="448" actId="14100"/>
        <pc:sldMkLst>
          <pc:docMk/>
          <pc:sldMk cId="3645478630" sldId="268"/>
        </pc:sldMkLst>
        <pc:spChg chg="mod">
          <ac:chgData name="Kremena Dancheva (2510457)" userId="S::2510457@student.uwtsd.ac.uk::e86a798b-2920-4591-b3bf-db0e2ac5571a" providerId="AD" clId="Web-{DB76A6AF-2734-9113-0EC6-40B8A71307EB}" dt="2026-03-14T14:26:25.089" v="280" actId="1076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8:41.745" v="398" actId="20577"/>
          <ac:spMkLst>
            <pc:docMk/>
            <pc:sldMk cId="3645478630" sldId="268"/>
            <ac:spMk id="4" creationId="{F45E61AF-5AAF-F495-7ACA-6ACF1B6D3590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1:05.049" v="206" actId="1076"/>
          <ac:spMkLst>
            <pc:docMk/>
            <pc:sldMk cId="3645478630" sldId="268"/>
            <ac:spMk id="6" creationId="{F6D882F1-51BE-80CC-AE7E-E72E577E5F04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1:21.299" v="209" actId="1076"/>
          <ac:spMkLst>
            <pc:docMk/>
            <pc:sldMk cId="3645478630" sldId="268"/>
            <ac:spMk id="8" creationId="{81A1C762-C0AF-6964-6BF1-F21334633178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5:56.089" v="277" actId="1076"/>
          <ac:spMkLst>
            <pc:docMk/>
            <pc:sldMk cId="3645478630" sldId="268"/>
            <ac:spMk id="10" creationId="{0881038E-E9AE-E170-4083-41936BF4DD7C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9:17.502" v="304" actId="1076"/>
          <ac:spMkLst>
            <pc:docMk/>
            <pc:sldMk cId="3645478630" sldId="268"/>
            <ac:spMk id="13" creationId="{6A1E4688-F4D1-2D4F-C827-5BE0A62DCF0F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6:25.121" v="282" actId="1076"/>
          <ac:spMkLst>
            <pc:docMk/>
            <pc:sldMk cId="3645478630" sldId="268"/>
            <ac:spMk id="14" creationId="{365220D4-E5B3-F7D6-BE5E-3D520ACFA1E0}"/>
          </ac:spMkLst>
        </pc:spChg>
        <pc:spChg chg="add del mod">
          <ac:chgData name="Kremena Dancheva (2510457)" userId="S::2510457@student.uwtsd.ac.uk::e86a798b-2920-4591-b3bf-db0e2ac5571a" providerId="AD" clId="Web-{DB76A6AF-2734-9113-0EC6-40B8A71307EB}" dt="2026-03-14T14:23:57.353" v="247"/>
          <ac:spMkLst>
            <pc:docMk/>
            <pc:sldMk cId="3645478630" sldId="268"/>
            <ac:spMk id="15" creationId="{5CCD4FD3-8059-75DC-F216-405B509FF509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7:45.138" v="297" actId="20577"/>
          <ac:spMkLst>
            <pc:docMk/>
            <pc:sldMk cId="3645478630" sldId="268"/>
            <ac:spMk id="16" creationId="{1243F14C-23F1-6D88-2102-333F31B43157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5:50.261" v="276" actId="1076"/>
          <ac:spMkLst>
            <pc:docMk/>
            <pc:sldMk cId="3645478630" sldId="268"/>
            <ac:spMk id="17" creationId="{850D8981-2C0E-F945-2747-8AF38C988809}"/>
          </ac:spMkLst>
        </pc:spChg>
        <pc:spChg chg="add del">
          <ac:chgData name="Kremena Dancheva (2510457)" userId="S::2510457@student.uwtsd.ac.uk::e86a798b-2920-4591-b3bf-db0e2ac5571a" providerId="AD" clId="Web-{DB76A6AF-2734-9113-0EC6-40B8A71307EB}" dt="2026-03-14T14:27:11.543" v="286"/>
          <ac:spMkLst>
            <pc:docMk/>
            <pc:sldMk cId="3645478630" sldId="268"/>
            <ac:spMk id="19" creationId="{C07811B4-20C8-FB62-D885-392B4582C83B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27:58.248" v="298" actId="1076"/>
          <ac:spMkLst>
            <pc:docMk/>
            <pc:sldMk cId="3645478630" sldId="268"/>
            <ac:spMk id="20" creationId="{A3AFC434-F4BB-8F45-2011-323A318E0C5E}"/>
          </ac:spMkLst>
        </pc:spChg>
        <pc:spChg chg="add del mod">
          <ac:chgData name="Kremena Dancheva (2510457)" userId="S::2510457@student.uwtsd.ac.uk::e86a798b-2920-4591-b3bf-db0e2ac5571a" providerId="AD" clId="Web-{DB76A6AF-2734-9113-0EC6-40B8A71307EB}" dt="2026-03-14T14:29:43.660" v="307"/>
          <ac:spMkLst>
            <pc:docMk/>
            <pc:sldMk cId="3645478630" sldId="268"/>
            <ac:spMk id="21" creationId="{E8F6F12A-753D-4DC8-F5F7-6C6491408B4D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0:16.427" v="317" actId="1076"/>
          <ac:spMkLst>
            <pc:docMk/>
            <pc:sldMk cId="3645478630" sldId="268"/>
            <ac:spMk id="22" creationId="{E6F85511-A99A-BE15-00E4-198A34E41DD9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3:42.682" v="348" actId="1076"/>
          <ac:spMkLst>
            <pc:docMk/>
            <pc:sldMk cId="3645478630" sldId="268"/>
            <ac:spMk id="25" creationId="{857A9B25-C115-0C08-5F6A-783DB2BF1D61}"/>
          </ac:spMkLst>
        </pc:spChg>
        <pc:spChg chg="add">
          <ac:chgData name="Kremena Dancheva (2510457)" userId="S::2510457@student.uwtsd.ac.uk::e86a798b-2920-4591-b3bf-db0e2ac5571a" providerId="AD" clId="Web-{DB76A6AF-2734-9113-0EC6-40B8A71307EB}" dt="2026-03-14T14:32:30.743" v="334"/>
          <ac:spMkLst>
            <pc:docMk/>
            <pc:sldMk cId="3645478630" sldId="268"/>
            <ac:spMk id="26" creationId="{CCA14930-DCB7-6865-8217-DFEC7C9689D4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3:03.134" v="345" actId="14100"/>
          <ac:spMkLst>
            <pc:docMk/>
            <pc:sldMk cId="3645478630" sldId="268"/>
            <ac:spMk id="27" creationId="{98FA1649-0A8E-A341-4485-68D6129DC52C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7:08.660" v="388" actId="1076"/>
          <ac:spMkLst>
            <pc:docMk/>
            <pc:sldMk cId="3645478630" sldId="268"/>
            <ac:spMk id="29" creationId="{7659A41F-D845-60AA-2099-0A89AD388519}"/>
          </ac:spMkLst>
        </pc:spChg>
        <pc:spChg chg="add del mod">
          <ac:chgData name="Kremena Dancheva (2510457)" userId="S::2510457@student.uwtsd.ac.uk::e86a798b-2920-4591-b3bf-db0e2ac5571a" providerId="AD" clId="Web-{DB76A6AF-2734-9113-0EC6-40B8A71307EB}" dt="2026-03-14T14:35:26.153" v="362"/>
          <ac:spMkLst>
            <pc:docMk/>
            <pc:sldMk cId="3645478630" sldId="268"/>
            <ac:spMk id="30" creationId="{D9EE59B7-1110-3E37-8725-CE2AA8C4F23B}"/>
          </ac:spMkLst>
        </pc:spChg>
        <pc:spChg chg="add del">
          <ac:chgData name="Kremena Dancheva (2510457)" userId="S::2510457@student.uwtsd.ac.uk::e86a798b-2920-4591-b3bf-db0e2ac5571a" providerId="AD" clId="Web-{DB76A6AF-2734-9113-0EC6-40B8A71307EB}" dt="2026-03-14T14:35:35.356" v="364"/>
          <ac:spMkLst>
            <pc:docMk/>
            <pc:sldMk cId="3645478630" sldId="268"/>
            <ac:spMk id="31" creationId="{924B7C31-636E-FB82-61B8-A4A67F0B978A}"/>
          </ac:spMkLst>
        </pc:spChg>
        <pc:spChg chg="add del">
          <ac:chgData name="Kremena Dancheva (2510457)" userId="S::2510457@student.uwtsd.ac.uk::e86a798b-2920-4591-b3bf-db0e2ac5571a" providerId="AD" clId="Web-{DB76A6AF-2734-9113-0EC6-40B8A71307EB}" dt="2026-03-14T14:35:56.247" v="369"/>
          <ac:spMkLst>
            <pc:docMk/>
            <pc:sldMk cId="3645478630" sldId="268"/>
            <ac:spMk id="32" creationId="{B6D0E7FD-11C9-496A-494C-208C5973866F}"/>
          </ac:spMkLst>
        </pc:spChg>
        <pc:spChg chg="add del mod">
          <ac:chgData name="Kremena Dancheva (2510457)" userId="S::2510457@student.uwtsd.ac.uk::e86a798b-2920-4591-b3bf-db0e2ac5571a" providerId="AD" clId="Web-{DB76A6AF-2734-9113-0EC6-40B8A71307EB}" dt="2026-03-14T14:35:55.591" v="368"/>
          <ac:spMkLst>
            <pc:docMk/>
            <pc:sldMk cId="3645478630" sldId="268"/>
            <ac:spMk id="33" creationId="{3A03538E-9062-90D1-9D48-2D821BACC85F}"/>
          </ac:spMkLst>
        </pc:spChg>
        <pc:spChg chg="add mod">
          <ac:chgData name="Kremena Dancheva (2510457)" userId="S::2510457@student.uwtsd.ac.uk::e86a798b-2920-4591-b3bf-db0e2ac5571a" providerId="AD" clId="Web-{DB76A6AF-2734-9113-0EC6-40B8A71307EB}" dt="2026-03-14T14:37:00.503" v="387" actId="1076"/>
          <ac:spMkLst>
            <pc:docMk/>
            <pc:sldMk cId="3645478630" sldId="268"/>
            <ac:spMk id="34" creationId="{9288FEC7-281E-3645-EB16-404231E28484}"/>
          </ac:spMkLst>
        </pc:spChg>
        <pc:cxnChg chg="add mod">
          <ac:chgData name="Kremena Dancheva (2510457)" userId="S::2510457@student.uwtsd.ac.uk::e86a798b-2920-4591-b3bf-db0e2ac5571a" providerId="AD" clId="Web-{DB76A6AF-2734-9113-0EC6-40B8A71307EB}" dt="2026-03-14T14:36:49.268" v="385" actId="14100"/>
          <ac:cxnSpMkLst>
            <pc:docMk/>
            <pc:sldMk cId="3645478630" sldId="268"/>
            <ac:cxnSpMk id="5" creationId="{E83D4D7F-2E81-CD25-ED7B-8F84050472D8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26:25.089" v="281" actId="1076"/>
          <ac:cxnSpMkLst>
            <pc:docMk/>
            <pc:sldMk cId="3645478630" sldId="268"/>
            <ac:cxnSpMk id="7" creationId="{6904D438-F7C6-E6DB-69F0-5D46F37DFB7F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26:43.855" v="284" actId="14100"/>
          <ac:cxnSpMkLst>
            <pc:docMk/>
            <pc:sldMk cId="3645478630" sldId="268"/>
            <ac:cxnSpMk id="9" creationId="{F884496C-C75C-A269-0A58-96716FD7E441}"/>
          </ac:cxnSpMkLst>
        </pc:cxnChg>
        <pc:cxnChg chg="add">
          <ac:chgData name="Kremena Dancheva (2510457)" userId="S::2510457@student.uwtsd.ac.uk::e86a798b-2920-4591-b3bf-db0e2ac5571a" providerId="AD" clId="Web-{DB76A6AF-2734-9113-0EC6-40B8A71307EB}" dt="2026-03-11T17:03:57.792" v="169"/>
          <ac:cxnSpMkLst>
            <pc:docMk/>
            <pc:sldMk cId="3645478630" sldId="268"/>
            <ac:cxnSpMk id="11" creationId="{D0EFCDCB-259F-FDA3-2805-60273430D040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26:05.511" v="279" actId="14100"/>
          <ac:cxnSpMkLst>
            <pc:docMk/>
            <pc:sldMk cId="3645478630" sldId="268"/>
            <ac:cxnSpMk id="12" creationId="{875610F6-94DD-5C69-40D4-AF7DCFFDFD0D}"/>
          </ac:cxnSpMkLst>
        </pc:cxnChg>
        <pc:cxnChg chg="add">
          <ac:chgData name="Kremena Dancheva (2510457)" userId="S::2510457@student.uwtsd.ac.uk::e86a798b-2920-4591-b3bf-db0e2ac5571a" providerId="AD" clId="Web-{DB76A6AF-2734-9113-0EC6-40B8A71307EB}" dt="2026-03-14T14:26:38.949" v="283"/>
          <ac:cxnSpMkLst>
            <pc:docMk/>
            <pc:sldMk cId="3645478630" sldId="268"/>
            <ac:cxnSpMk id="18" creationId="{28D9B261-A85C-BDBE-89A7-407E8F1530AD}"/>
          </ac:cxnSpMkLst>
        </pc:cxnChg>
        <pc:cxnChg chg="add del">
          <ac:chgData name="Kremena Dancheva (2510457)" userId="S::2510457@student.uwtsd.ac.uk::e86a798b-2920-4591-b3bf-db0e2ac5571a" providerId="AD" clId="Web-{DB76A6AF-2734-9113-0EC6-40B8A71307EB}" dt="2026-03-14T14:30:32.240" v="319"/>
          <ac:cxnSpMkLst>
            <pc:docMk/>
            <pc:sldMk cId="3645478630" sldId="268"/>
            <ac:cxnSpMk id="23" creationId="{134A4A1E-EB7C-22FD-9D73-3CE958086E4E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33:09.932" v="346" actId="14100"/>
          <ac:cxnSpMkLst>
            <pc:docMk/>
            <pc:sldMk cId="3645478630" sldId="268"/>
            <ac:cxnSpMk id="24" creationId="{5C6DCAB4-B6F5-174E-E172-A1538962B099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36:55.831" v="386" actId="14100"/>
          <ac:cxnSpMkLst>
            <pc:docMk/>
            <pc:sldMk cId="3645478630" sldId="268"/>
            <ac:cxnSpMk id="28" creationId="{A747F746-BF44-3DD8-EC01-0EB4BAB001B4}"/>
          </ac:cxnSpMkLst>
        </pc:cxnChg>
        <pc:cxnChg chg="add mod">
          <ac:chgData name="Kremena Dancheva (2510457)" userId="S::2510457@student.uwtsd.ac.uk::e86a798b-2920-4591-b3bf-db0e2ac5571a" providerId="AD" clId="Web-{DB76A6AF-2734-9113-0EC6-40B8A71307EB}" dt="2026-03-14T14:46:53.210" v="448" actId="14100"/>
          <ac:cxnSpMkLst>
            <pc:docMk/>
            <pc:sldMk cId="3645478630" sldId="268"/>
            <ac:cxnSpMk id="35" creationId="{7F82EFB7-DA0D-D614-BDD6-3ADE3F2576D8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311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187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711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843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522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38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541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860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573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913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1039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791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1915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170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927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027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052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.co.uk/" TargetMode="Externa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statista.com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2400" b="1" dirty="0">
                <a:solidFill>
                  <a:srgbClr val="1D2125"/>
                </a:solidFill>
                <a:highlight>
                  <a:srgbClr val="FFFFFF"/>
                </a:highlight>
              </a:rPr>
              <a:t>Problem solving and decision making </a:t>
            </a:r>
            <a:br>
              <a:rPr lang="en-GB" sz="2400" dirty="0">
                <a:latin typeface="A"/>
              </a:rPr>
            </a:br>
            <a:r>
              <a:rPr lang="en-GB" sz="3200" dirty="0">
                <a:latin typeface="A"/>
              </a:rPr>
              <a:t>MODULE CODE: </a:t>
            </a:r>
            <a:r>
              <a:rPr lang="en-GB" sz="2400" b="1" dirty="0">
                <a:solidFill>
                  <a:srgbClr val="1D2125"/>
                </a:solidFill>
                <a:highlight>
                  <a:srgbClr val="FFFFFF"/>
                </a:highlight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2400" b="1" dirty="0">
                <a:latin typeface="A"/>
              </a:rPr>
              <a:t>Kremena </a:t>
            </a:r>
            <a:r>
              <a:rPr lang="en-GB" sz="2400" b="1" dirty="0" err="1">
                <a:latin typeface="A"/>
              </a:rPr>
              <a:t>Dancheva</a:t>
            </a:r>
            <a:r>
              <a:rPr lang="en-GB" sz="2400" dirty="0">
                <a:latin typeface="A"/>
              </a:rPr>
              <a:t> </a:t>
            </a:r>
            <a:br>
              <a:rPr lang="en-GB" sz="2400" dirty="0">
                <a:latin typeface="A"/>
              </a:rPr>
            </a:br>
            <a:r>
              <a:rPr lang="en-GB" sz="3200" dirty="0">
                <a:latin typeface="A"/>
              </a:rPr>
              <a:t>STUDENT ID: </a:t>
            </a:r>
            <a:r>
              <a:rPr lang="en-GB" sz="2400" b="1" dirty="0">
                <a:latin typeface="A"/>
              </a:rPr>
              <a:t>2510457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</a:t>
            </a:r>
          </a:p>
          <a:p>
            <a:r>
              <a:rPr lang="en-GB" sz="2400" b="1"/>
              <a:t>Company background</a:t>
            </a:r>
            <a:endParaRPr lang="en-GB"/>
          </a:p>
          <a:p>
            <a:r>
              <a:rPr lang="en-GB" sz="2400" b="1"/>
              <a:t>Problem: nature and scope</a:t>
            </a:r>
            <a:endParaRPr lang="en-GB"/>
          </a:p>
          <a:p>
            <a:r>
              <a:rPr lang="en-GB" sz="2400" b="1"/>
              <a:t>PESTLE ANALYSIS: Green Haven Florists</a:t>
            </a:r>
            <a:endParaRPr lang="en-GB"/>
          </a:p>
          <a:p>
            <a:r>
              <a:rPr lang="en-GB" sz="2400" b="1"/>
              <a:t>Cause and effect analysis: Fishbone diagram</a:t>
            </a:r>
            <a:endParaRPr lang="en-GB"/>
          </a:p>
          <a:p>
            <a:r>
              <a:rPr lang="en-GB" sz="2400" b="1"/>
              <a:t>Conclusion</a:t>
            </a:r>
            <a:endParaRPr lang="en-GB"/>
          </a:p>
          <a:p>
            <a:r>
              <a:rPr lang="en-GB" sz="2400" b="1"/>
              <a:t>References</a:t>
            </a:r>
            <a:endParaRPr lang="en-GB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2099" y="1351189"/>
            <a:ext cx="10232571" cy="4491446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charset="2"/>
              <a:buChar char="•"/>
            </a:pPr>
            <a:endParaRPr lang="en-GB" sz="18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solidFill>
                  <a:srgbClr val="111111"/>
                </a:solidFill>
                <a:ea typeface="+mn-lt"/>
                <a:cs typeface="+mn-lt"/>
              </a:rPr>
              <a:t>T</a:t>
            </a:r>
            <a:r>
              <a:rPr lang="en-GB" sz="2800">
                <a:solidFill>
                  <a:srgbClr val="111111"/>
                </a:solidFill>
                <a:latin typeface="Quire Sans"/>
                <a:ea typeface="+mn-lt"/>
                <a:cs typeface="Quire Sans"/>
              </a:rPr>
              <a:t>his presentation analyses the business challenges faced by Green Haven Florists</a:t>
            </a:r>
            <a:endParaRPr lang="en-GB" sz="2800">
              <a:solidFill>
                <a:srgbClr val="111111"/>
              </a:solidFill>
              <a:latin typeface="Quire Sans"/>
              <a:ea typeface="Roboto"/>
              <a:cs typeface="Quire Sans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solidFill>
                  <a:srgbClr val="111111"/>
                </a:solidFill>
                <a:latin typeface="Quire Sans"/>
                <a:ea typeface="+mn-lt"/>
                <a:cs typeface="Quire Sans"/>
              </a:rPr>
              <a:t>The focus is on the decline in in-store sales</a:t>
            </a:r>
            <a:endParaRPr lang="en-GB" sz="2800">
              <a:latin typeface="Quire Sans"/>
              <a:cs typeface="Quire Sans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solidFill>
                  <a:srgbClr val="111111"/>
                </a:solidFill>
                <a:latin typeface="Quire Sans"/>
                <a:ea typeface="+mn-lt"/>
                <a:cs typeface="Quire Sans"/>
              </a:rPr>
              <a:t>Different business tools will be used to understand the problem</a:t>
            </a:r>
            <a:endParaRPr lang="en-GB" sz="2800">
              <a:latin typeface="Quire Sans"/>
              <a:cs typeface="Quire Sans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solidFill>
                  <a:srgbClr val="111111"/>
                </a:solidFill>
                <a:latin typeface="Quire Sans"/>
                <a:ea typeface="+mn-lt"/>
                <a:cs typeface="Quire Sans"/>
              </a:rPr>
              <a:t>These include PESTLE analysis, Fishbone diagram and the 5W2H model</a:t>
            </a:r>
            <a:endParaRPr lang="en-GB" sz="2800">
              <a:latin typeface="Quire Sans"/>
              <a:cs typeface="Quire Sans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 dirty="0">
                <a:solidFill>
                  <a:srgbClr val="111111"/>
                </a:solidFill>
                <a:latin typeface="Quire Sans"/>
                <a:ea typeface="+mn-lt"/>
                <a:cs typeface="Quire Sans"/>
              </a:rPr>
              <a:t>The aim is to identify the key factors affecting the business</a:t>
            </a:r>
            <a:endParaRPr lang="en-GB" sz="2800">
              <a:latin typeface="Quire Sans"/>
              <a:cs typeface="Quire Sans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solidFill>
                  <a:srgbClr val="111111"/>
                </a:solidFill>
                <a:latin typeface="Quire Sans"/>
                <a:ea typeface="Roboto"/>
                <a:cs typeface="Quire Sans"/>
              </a:rPr>
              <a:t>I will analyse the problems affecting the business and</a:t>
            </a:r>
            <a:endParaRPr lang="en-US" sz="2800">
              <a:latin typeface="Quire Sans"/>
              <a:cs typeface="Quire Sans"/>
            </a:endParaRPr>
          </a:p>
          <a:p>
            <a:r>
              <a:rPr lang="en-GB" sz="2800">
                <a:solidFill>
                  <a:srgbClr val="111111"/>
                </a:solidFill>
                <a:latin typeface="Quire Sans"/>
                <a:ea typeface="Roboto"/>
                <a:cs typeface="Quire Sans"/>
              </a:rPr>
              <a:t> examine the key factors contributing to the decline.</a:t>
            </a:r>
          </a:p>
          <a:p>
            <a:endParaRPr lang="en-GB" sz="2800" b="1" dirty="0">
              <a:solidFill>
                <a:srgbClr val="111111"/>
              </a:solidFill>
              <a:latin typeface="Quire Sans"/>
              <a:ea typeface="Roboto"/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0875" y="769895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/>
              <a:t>Company background</a:t>
            </a:r>
            <a:br>
              <a:rPr lang="en-GB" b="1"/>
            </a:br>
            <a:r>
              <a:rPr lang="en-GB" sz="2400" b="1">
                <a:solidFill>
                  <a:srgbClr val="595959"/>
                </a:solidFill>
              </a:rPr>
              <a:t>            (Green Haven Florists)</a:t>
            </a:r>
            <a:endParaRPr lang="en-GB" sz="2400">
              <a:solidFill>
                <a:srgbClr val="000000"/>
              </a:solidFill>
            </a:endParaRPr>
          </a:p>
          <a:p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4183" y="1140276"/>
            <a:ext cx="9090595" cy="413775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400" b="1"/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Founded in Norwich, Uk 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Owners: Liya and Priya Patel 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Sells: The company sells flowers 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  <a:ea typeface="+mn-lt"/>
                <a:cs typeface="+mn-lt"/>
              </a:rPr>
              <a:t>strong community ties: the business is well connected with the local community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Serves walk-in customers, corporate clients and weddings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Uses biodegradable packaging and locally sourced blooms 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Known for high-quality designs and personalised customer service 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>
                <a:solidFill>
                  <a:schemeClr val="tx1"/>
                </a:solidFill>
              </a:rPr>
              <a:t>Strong focus on eco-friendly and sustainable practices</a:t>
            </a:r>
            <a:endParaRPr lang="en-GB" sz="22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sz="2200" b="1" dirty="0">
              <a:solidFill>
                <a:srgbClr val="595959"/>
              </a:solidFill>
            </a:endParaRPr>
          </a:p>
          <a:p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tx1"/>
                </a:solidFill>
              </a:rPr>
              <a:t>5W2H</a:t>
            </a:r>
          </a:p>
          <a:p>
            <a:r>
              <a:rPr lang="en-GB" sz="2800">
                <a:solidFill>
                  <a:schemeClr val="tx1"/>
                </a:solidFill>
              </a:rPr>
              <a:t>Who: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>
                <a:solidFill>
                  <a:schemeClr val="tx1"/>
                </a:solidFill>
              </a:rPr>
              <a:t>What: sales in the store are going down </a:t>
            </a:r>
          </a:p>
          <a:p>
            <a:r>
              <a:rPr lang="en-GB" sz="2800">
                <a:solidFill>
                  <a:schemeClr val="tx1"/>
                </a:solidFill>
              </a:rPr>
              <a:t>Where: shop in Norwich </a:t>
            </a:r>
          </a:p>
          <a:p>
            <a:r>
              <a:rPr lang="en-GB" sz="2800">
                <a:solidFill>
                  <a:schemeClr val="tx1"/>
                </a:solidFill>
              </a:rPr>
              <a:t>Why: online competition and higher cost </a:t>
            </a:r>
          </a:p>
          <a:p>
            <a:r>
              <a:rPr lang="en-GB" sz="2800">
                <a:solidFill>
                  <a:schemeClr val="tx1"/>
                </a:solidFill>
              </a:rPr>
              <a:t>When: last 12 months </a:t>
            </a:r>
          </a:p>
          <a:p>
            <a:r>
              <a:rPr lang="en-GB" sz="2800">
                <a:solidFill>
                  <a:schemeClr val="tx1"/>
                </a:solidFill>
              </a:rPr>
              <a:t>How: fewer visitors and price competitions </a:t>
            </a:r>
          </a:p>
          <a:p>
            <a:r>
              <a:rPr lang="en-GB" sz="2800">
                <a:solidFill>
                  <a:schemeClr val="tx1"/>
                </a:solidFill>
              </a:rPr>
              <a:t>How much: 30%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charset="2"/>
              <a:buChar char="ü"/>
            </a:pPr>
            <a:r>
              <a:rPr lang="en-GB" b="1">
                <a:solidFill>
                  <a:schemeClr val="tx1"/>
                </a:solidFill>
              </a:rPr>
              <a:t>POLITICAL</a:t>
            </a:r>
            <a:endParaRPr lang="en-US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Import regulations affect flower supply </a:t>
            </a:r>
            <a:endParaRPr lang="en-GB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Trade policies increase costs of imported flowers </a:t>
            </a:r>
            <a:endParaRPr lang="en-GB">
              <a:solidFill>
                <a:schemeClr val="tx1"/>
              </a:solidFill>
            </a:endParaRPr>
          </a:p>
          <a:p>
            <a:pPr marL="342900" indent="-342900">
              <a:buFont typeface="Wingdings" charset="2"/>
              <a:buChar char="ü"/>
            </a:pPr>
            <a:r>
              <a:rPr lang="en-GB" b="1">
                <a:solidFill>
                  <a:schemeClr val="tx1"/>
                </a:solidFill>
              </a:rPr>
              <a:t>ECONOMIC</a:t>
            </a:r>
            <a:endParaRPr lang="en-US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Inflation </a:t>
            </a:r>
            <a:r>
              <a:rPr lang="en-GB" b="1">
                <a:solidFill>
                  <a:schemeClr val="tx1"/>
                </a:solidFill>
              </a:rPr>
              <a:t>increase flower and material costs </a:t>
            </a:r>
            <a:endParaRPr lang="en-US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Customers are more price sensitive 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Rising operational expenses </a:t>
            </a:r>
          </a:p>
          <a:p>
            <a:pPr marL="342900" indent="-342900">
              <a:buFont typeface="Wingdings" charset="2"/>
              <a:buChar char="ü"/>
            </a:pPr>
            <a:r>
              <a:rPr lang="en-GB" b="1">
                <a:solidFill>
                  <a:schemeClr val="tx1"/>
                </a:solidFill>
              </a:rPr>
              <a:t>SOCIAL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Customers prefer online </a:t>
            </a:r>
            <a:r>
              <a:rPr lang="en-GB" b="1">
                <a:solidFill>
                  <a:schemeClr val="tx1"/>
                </a:solidFill>
              </a:rPr>
              <a:t>shopping</a:t>
            </a:r>
            <a:r>
              <a:rPr lang="en-GB" b="1" dirty="0">
                <a:solidFill>
                  <a:schemeClr val="tx1"/>
                </a:solidFill>
              </a:rPr>
              <a:t> </a:t>
            </a:r>
          </a:p>
          <a:p>
            <a:r>
              <a:rPr lang="en-GB" b="1">
                <a:solidFill>
                  <a:schemeClr val="tx1"/>
                </a:solidFill>
              </a:rPr>
              <a:t>Growing interest in eco-friendly products 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Changing buying habits 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467" y="1538450"/>
            <a:ext cx="9634011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solidFill>
                  <a:schemeClr val="tx1"/>
                </a:solidFill>
              </a:rPr>
              <a:t>TECHNOLOGICAL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Outdated</a:t>
            </a:r>
            <a:r>
              <a:rPr lang="en-GB" sz="2000" b="1" dirty="0">
                <a:solidFill>
                  <a:schemeClr val="tx1"/>
                </a:solidFill>
              </a:rPr>
              <a:t> website 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Weak social media presence 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Competitors use strong digital marketing </a:t>
            </a:r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>
                <a:solidFill>
                  <a:schemeClr val="tx1"/>
                </a:solidFill>
              </a:rPr>
              <a:t>LEGAL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Business regulations and taxes 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Health and safety </a:t>
            </a:r>
            <a:r>
              <a:rPr lang="en-GB" sz="2000" b="1">
                <a:solidFill>
                  <a:schemeClr val="tx1"/>
                </a:solidFill>
              </a:rPr>
              <a:t>requirements </a:t>
            </a:r>
          </a:p>
          <a:p>
            <a:r>
              <a:rPr lang="en-GB" sz="2000" b="1">
                <a:solidFill>
                  <a:schemeClr val="tx1"/>
                </a:solidFill>
              </a:rPr>
              <a:t>ENVIRONMENTAL 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Focus on </a:t>
            </a:r>
            <a:r>
              <a:rPr lang="en-GB" sz="2000" b="1">
                <a:solidFill>
                  <a:schemeClr val="tx1"/>
                </a:solidFill>
              </a:rPr>
              <a:t>sustainability</a:t>
            </a:r>
            <a:r>
              <a:rPr lang="en-GB" sz="2000" b="1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Use of eco-friendly packaging </a:t>
            </a: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</a:rPr>
              <a:t>Climate affects flower supply 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7998185" y="3059955"/>
            <a:ext cx="11003868" cy="4717290"/>
          </a:xfrm>
        </p:spPr>
        <p:txBody>
          <a:bodyPr/>
          <a:lstStyle/>
          <a:p>
            <a:r>
              <a:rPr lang="en-US"/>
              <a:t>]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45E61AF-5AAF-F495-7ACA-6ACF1B6D3590}"/>
              </a:ext>
            </a:extLst>
          </p:cNvPr>
          <p:cNvSpPr/>
          <p:nvPr/>
        </p:nvSpPr>
        <p:spPr>
          <a:xfrm>
            <a:off x="9916308" y="2713757"/>
            <a:ext cx="1826239" cy="11947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Decline in in-store sales 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83D4D7F-2E81-CD25-ED7B-8F84050472D8}"/>
              </a:ext>
            </a:extLst>
          </p:cNvPr>
          <p:cNvCxnSpPr/>
          <p:nvPr/>
        </p:nvCxnSpPr>
        <p:spPr>
          <a:xfrm>
            <a:off x="1769629" y="3373749"/>
            <a:ext cx="8140761" cy="1421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F6D882F1-51BE-80CC-AE7E-E72E577E5F04}"/>
              </a:ext>
            </a:extLst>
          </p:cNvPr>
          <p:cNvSpPr/>
          <p:nvPr/>
        </p:nvSpPr>
        <p:spPr>
          <a:xfrm>
            <a:off x="1193478" y="1406788"/>
            <a:ext cx="1725355" cy="2730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Materials</a:t>
            </a:r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904D438-F7C6-E6DB-69F0-5D46F37DFB7F}"/>
              </a:ext>
            </a:extLst>
          </p:cNvPr>
          <p:cNvCxnSpPr/>
          <p:nvPr/>
        </p:nvCxnSpPr>
        <p:spPr>
          <a:xfrm>
            <a:off x="-6230951" y="3412942"/>
            <a:ext cx="1336955" cy="16553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81A1C762-C0AF-6964-6BF1-F21334633178}"/>
              </a:ext>
            </a:extLst>
          </p:cNvPr>
          <p:cNvSpPr/>
          <p:nvPr/>
        </p:nvSpPr>
        <p:spPr>
          <a:xfrm>
            <a:off x="3805037" y="1409955"/>
            <a:ext cx="1653156" cy="3310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Equipment</a:t>
            </a:r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884496C-C75C-A269-0A58-96716FD7E441}"/>
              </a:ext>
            </a:extLst>
          </p:cNvPr>
          <p:cNvCxnSpPr/>
          <p:nvPr/>
        </p:nvCxnSpPr>
        <p:spPr>
          <a:xfrm>
            <a:off x="5632263" y="1803684"/>
            <a:ext cx="1251505" cy="15983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0881038E-E9AE-E170-4083-41936BF4DD7C}"/>
              </a:ext>
            </a:extLst>
          </p:cNvPr>
          <p:cNvSpPr/>
          <p:nvPr/>
        </p:nvSpPr>
        <p:spPr>
          <a:xfrm>
            <a:off x="6918679" y="1435884"/>
            <a:ext cx="1621427" cy="2730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Method</a:t>
            </a:r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0EFCDCB-259F-FDA3-2805-60273430D040}"/>
              </a:ext>
            </a:extLst>
          </p:cNvPr>
          <p:cNvCxnSpPr/>
          <p:nvPr/>
        </p:nvCxnSpPr>
        <p:spPr>
          <a:xfrm>
            <a:off x="8073002" y="2065186"/>
            <a:ext cx="85338" cy="68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75610F6-94DD-5C69-40D4-AF7DCFFDFD0D}"/>
              </a:ext>
            </a:extLst>
          </p:cNvPr>
          <p:cNvCxnSpPr/>
          <p:nvPr/>
        </p:nvCxnSpPr>
        <p:spPr>
          <a:xfrm>
            <a:off x="8584761" y="1792312"/>
            <a:ext cx="984309" cy="14903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A1E4688-F4D1-2D4F-C827-5BE0A62DCF0F}"/>
              </a:ext>
            </a:extLst>
          </p:cNvPr>
          <p:cNvSpPr/>
          <p:nvPr/>
        </p:nvSpPr>
        <p:spPr>
          <a:xfrm>
            <a:off x="1414082" y="4938809"/>
            <a:ext cx="1826142" cy="3299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People</a:t>
            </a:r>
            <a:endParaRPr lang="en-US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65220D4-E5B3-F7D6-BE5E-3D520ACFA1E0}"/>
              </a:ext>
            </a:extLst>
          </p:cNvPr>
          <p:cNvSpPr/>
          <p:nvPr/>
        </p:nvSpPr>
        <p:spPr>
          <a:xfrm>
            <a:off x="-8733755" y="3680331"/>
            <a:ext cx="2593853" cy="8761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b="1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US" sz="1200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171450" indent="-171450" algn="ctr">
              <a:buFont typeface="Arial"/>
              <a:buChar char="•"/>
            </a:pPr>
            <a:r>
              <a:rPr lang="en-US" sz="1400" b="1">
                <a:solidFill>
                  <a:schemeClr val="tx1"/>
                </a:solidFill>
                <a:ea typeface="+mn-lt"/>
                <a:cs typeface="+mn-lt"/>
              </a:rPr>
              <a:t>Rising cost of flowers</a:t>
            </a:r>
            <a:endParaRPr lang="en-US" sz="1400" b="1">
              <a:solidFill>
                <a:schemeClr val="tx1"/>
              </a:solidFill>
            </a:endParaRPr>
          </a:p>
          <a:p>
            <a:pPr marL="171450" indent="-171450" algn="ctr">
              <a:buFont typeface="Arial"/>
              <a:buChar char="•"/>
            </a:pPr>
            <a:r>
              <a:rPr lang="en-US" sz="1400" b="1">
                <a:solidFill>
                  <a:schemeClr val="tx1"/>
                </a:solidFill>
                <a:ea typeface="+mn-lt"/>
                <a:cs typeface="+mn-lt"/>
              </a:rPr>
              <a:t>Expensive eco-friendly</a:t>
            </a:r>
            <a:r>
              <a:rPr lang="en-US" sz="1400" b="1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sz="1400" b="1">
                <a:solidFill>
                  <a:schemeClr val="tx1"/>
                </a:solidFill>
                <a:ea typeface="+mn-lt"/>
                <a:cs typeface="+mn-lt"/>
              </a:rPr>
              <a:t>packaging</a:t>
            </a:r>
            <a:endParaRPr lang="en-US" sz="1400" b="1">
              <a:solidFill>
                <a:schemeClr val="tx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43F14C-23F1-6D88-2102-333F31B43157}"/>
              </a:ext>
            </a:extLst>
          </p:cNvPr>
          <p:cNvSpPr txBox="1"/>
          <p:nvPr/>
        </p:nvSpPr>
        <p:spPr>
          <a:xfrm>
            <a:off x="3413722" y="1843482"/>
            <a:ext cx="268475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Outdated website</a:t>
            </a:r>
            <a:endParaRPr lang="en-US" sz="1400" b="1"/>
          </a:p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Limited digital tools for marketing</a:t>
            </a:r>
            <a:endParaRPr lang="en-US" sz="1400" b="1"/>
          </a:p>
          <a:p>
            <a:pPr algn="l"/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0D8981-2C0E-F945-2747-8AF38C988809}"/>
              </a:ext>
            </a:extLst>
          </p:cNvPr>
          <p:cNvSpPr txBox="1"/>
          <p:nvPr/>
        </p:nvSpPr>
        <p:spPr>
          <a:xfrm>
            <a:off x="6093344" y="1769421"/>
            <a:ext cx="2867366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Limited digital marketing strategy</a:t>
            </a:r>
            <a:endParaRPr lang="en-US" sz="1400" b="1"/>
          </a:p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Reliance on word-of-mouth promotion</a:t>
            </a:r>
            <a:endParaRPr lang="en-US" sz="1400" b="1"/>
          </a:p>
          <a:p>
            <a:pPr algn="l"/>
            <a:endParaRPr lang="en-US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D9B261-A85C-BDBE-89A7-407E8F1530AD}"/>
              </a:ext>
            </a:extLst>
          </p:cNvPr>
          <p:cNvCxnSpPr/>
          <p:nvPr/>
        </p:nvCxnSpPr>
        <p:spPr>
          <a:xfrm>
            <a:off x="3055110" y="1792104"/>
            <a:ext cx="989924" cy="16043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A3AFC434-F4BB-8F45-2011-323A318E0C5E}"/>
              </a:ext>
            </a:extLst>
          </p:cNvPr>
          <p:cNvSpPr txBox="1"/>
          <p:nvPr/>
        </p:nvSpPr>
        <p:spPr>
          <a:xfrm>
            <a:off x="807826" y="1871842"/>
            <a:ext cx="32366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Rising cost of flowers</a:t>
            </a:r>
            <a:endParaRPr lang="en-US" sz="1400" b="1"/>
          </a:p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Expensive eco-friendly packaging</a:t>
            </a:r>
            <a:endParaRPr lang="en-US" sz="1400" b="1"/>
          </a:p>
          <a:p>
            <a:pPr algn="l"/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6F85511-A99A-BE15-00E4-198A34E41DD9}"/>
              </a:ext>
            </a:extLst>
          </p:cNvPr>
          <p:cNvSpPr txBox="1"/>
          <p:nvPr/>
        </p:nvSpPr>
        <p:spPr>
          <a:xfrm>
            <a:off x="506876" y="3880006"/>
            <a:ext cx="3100093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Customers prefer online shopping</a:t>
            </a:r>
            <a:endParaRPr lang="en-US" sz="1400" b="1"/>
          </a:p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New competitors attracting customers</a:t>
            </a:r>
            <a:endParaRPr lang="en-US" sz="1400" b="1"/>
          </a:p>
          <a:p>
            <a:pPr algn="l"/>
            <a:endParaRPr lang="en-US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C6DCAB4-B6F5-174E-E172-A1538962B099}"/>
              </a:ext>
            </a:extLst>
          </p:cNvPr>
          <p:cNvCxnSpPr/>
          <p:nvPr/>
        </p:nvCxnSpPr>
        <p:spPr>
          <a:xfrm flipV="1">
            <a:off x="3294057" y="3556372"/>
            <a:ext cx="1132048" cy="12902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57A9B25-C115-0C08-5F6A-783DB2BF1D61}"/>
              </a:ext>
            </a:extLst>
          </p:cNvPr>
          <p:cNvSpPr/>
          <p:nvPr/>
        </p:nvSpPr>
        <p:spPr>
          <a:xfrm>
            <a:off x="4427962" y="4938808"/>
            <a:ext cx="1826142" cy="3299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Measurement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A14930-DCB7-6865-8217-DFEC7C9689D4}"/>
              </a:ext>
            </a:extLst>
          </p:cNvPr>
          <p:cNvSpPr txBox="1"/>
          <p:nvPr/>
        </p:nvSpPr>
        <p:spPr>
          <a:xfrm>
            <a:off x="4591200" y="3891425"/>
            <a:ext cx="1979848" cy="733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8FA1649-0A8E-A341-4485-68D6129DC52C}"/>
              </a:ext>
            </a:extLst>
          </p:cNvPr>
          <p:cNvSpPr txBox="1"/>
          <p:nvPr/>
        </p:nvSpPr>
        <p:spPr>
          <a:xfrm>
            <a:off x="4051144" y="3879957"/>
            <a:ext cx="2838876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30% decline in in-store sales</a:t>
            </a:r>
            <a:endParaRPr lang="en-US" sz="1400" b="1"/>
          </a:p>
          <a:p>
            <a:pPr marL="285750" indent="-285750">
              <a:buFont typeface="Arial"/>
              <a:buChar char="•"/>
            </a:pPr>
            <a:r>
              <a:rPr lang="en-US" sz="1400" b="1">
                <a:ea typeface="+mn-lt"/>
                <a:cs typeface="+mn-lt"/>
              </a:rPr>
              <a:t>Reduced customer foot traffic</a:t>
            </a:r>
            <a:endParaRPr lang="en-US" b="1"/>
          </a:p>
          <a:p>
            <a:pPr algn="l"/>
            <a:endParaRPr lang="en-US" dirty="0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747F746-BF44-3DD8-EC01-0EB4BAB001B4}"/>
              </a:ext>
            </a:extLst>
          </p:cNvPr>
          <p:cNvCxnSpPr/>
          <p:nvPr/>
        </p:nvCxnSpPr>
        <p:spPr>
          <a:xfrm flipV="1">
            <a:off x="6303404" y="3510865"/>
            <a:ext cx="865121" cy="13186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7659A41F-D845-60AA-2099-0A89AD388519}"/>
              </a:ext>
            </a:extLst>
          </p:cNvPr>
          <p:cNvSpPr/>
          <p:nvPr/>
        </p:nvSpPr>
        <p:spPr>
          <a:xfrm>
            <a:off x="7339485" y="4938808"/>
            <a:ext cx="1826142" cy="3299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Environment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288FEC7-281E-3645-EB16-404231E28484}"/>
              </a:ext>
            </a:extLst>
          </p:cNvPr>
          <p:cNvSpPr txBox="1"/>
          <p:nvPr/>
        </p:nvSpPr>
        <p:spPr>
          <a:xfrm>
            <a:off x="6914865" y="3713329"/>
            <a:ext cx="2684062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1400" b="1"/>
              <a:t>Closure of nearby businesses</a:t>
            </a:r>
          </a:p>
          <a:p>
            <a:pPr marL="228600" indent="-228600">
              <a:buFont typeface=""/>
              <a:buChar char="•"/>
            </a:pPr>
            <a:r>
              <a:rPr lang="en-US" sz="1400" b="1"/>
              <a:t>Growth of online flower retailers</a:t>
            </a:r>
          </a:p>
          <a:p>
            <a:pPr algn="ctr"/>
            <a:endParaRPr lang="en-US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F82EFB7-DA0D-D614-BDD6-3ADE3F2576D8}"/>
              </a:ext>
            </a:extLst>
          </p:cNvPr>
          <p:cNvCxnSpPr/>
          <p:nvPr/>
        </p:nvCxnSpPr>
        <p:spPr>
          <a:xfrm flipV="1">
            <a:off x="9131246" y="3635937"/>
            <a:ext cx="597350" cy="11595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8118" y="1987201"/>
            <a:ext cx="8915399" cy="4160520"/>
          </a:xfrm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 sz="2600">
                <a:solidFill>
                  <a:schemeClr val="tx1"/>
                </a:solidFill>
                <a:ea typeface="+mn-lt"/>
                <a:cs typeface="+mn-lt"/>
              </a:rPr>
              <a:t>In-store sales have declined significantly </a:t>
            </a:r>
            <a:endParaRPr lang="en-US" sz="260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600">
                <a:solidFill>
                  <a:schemeClr val="tx1"/>
                </a:solidFill>
                <a:ea typeface="+mn-lt"/>
                <a:cs typeface="+mn-lt"/>
              </a:rPr>
              <a:t>Main causes: competition, rising costs, and changing customer behaviour</a:t>
            </a:r>
            <a:endParaRPr lang="en-GB" sz="260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600">
                <a:solidFill>
                  <a:schemeClr val="tx1"/>
                </a:solidFill>
                <a:ea typeface="+mn-lt"/>
                <a:cs typeface="+mn-lt"/>
              </a:rPr>
              <a:t>Weak digital presence has increased the problem</a:t>
            </a:r>
            <a:endParaRPr lang="en-GB" sz="2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111111"/>
                </a:solidFill>
                <a:ea typeface="+mn-lt"/>
                <a:cs typeface="+mn-lt"/>
              </a:rPr>
              <a:t>Kotler, P. and Keller, K. (2016) </a:t>
            </a:r>
            <a:r>
              <a:rPr lang="en-GB" i="1" dirty="0">
                <a:solidFill>
                  <a:srgbClr val="111111"/>
                </a:solidFill>
                <a:ea typeface="+mn-lt"/>
                <a:cs typeface="+mn-lt"/>
              </a:rPr>
              <a:t>Marketing Management</a:t>
            </a:r>
            <a:r>
              <a:rPr lang="en-GB" dirty="0">
                <a:solidFill>
                  <a:srgbClr val="111111"/>
                </a:solidFill>
                <a:ea typeface="+mn-lt"/>
                <a:cs typeface="+mn-lt"/>
              </a:rPr>
              <a:t>. 15th ed. Harlow: Pearson.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111111"/>
                </a:solidFill>
                <a:ea typeface="+mn-lt"/>
                <a:cs typeface="+mn-lt"/>
              </a:rPr>
              <a:t>Johnson, G., Scholes, K. and Whittington, R. (2020) </a:t>
            </a:r>
            <a:r>
              <a:rPr lang="en-GB" i="1" dirty="0">
                <a:solidFill>
                  <a:srgbClr val="111111"/>
                </a:solidFill>
                <a:ea typeface="+mn-lt"/>
                <a:cs typeface="+mn-lt"/>
              </a:rPr>
              <a:t>Exploring Strategy</a:t>
            </a:r>
            <a:r>
              <a:rPr lang="en-GB" dirty="0">
                <a:solidFill>
                  <a:srgbClr val="111111"/>
                </a:solidFill>
                <a:ea typeface="+mn-lt"/>
                <a:cs typeface="+mn-lt"/>
              </a:rPr>
              <a:t>. 12th ed. Harlow: Pearson Education.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Mind Tools (2024) </a:t>
            </a:r>
            <a:r>
              <a:rPr lang="en-GB" i="1">
                <a:solidFill>
                  <a:srgbClr val="111111"/>
                </a:solidFill>
                <a:ea typeface="+mn-lt"/>
                <a:cs typeface="+mn-lt"/>
              </a:rPr>
              <a:t>Fishbone Diagram (Cause and Effect Analysis)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. Available at: </a:t>
            </a:r>
            <a:r>
              <a:rPr lang="en-GB" dirty="0">
                <a:solidFill>
                  <a:srgbClr val="111111"/>
                </a:solidFill>
                <a:ea typeface="+mn-lt"/>
                <a:cs typeface="+mn-lt"/>
                <a:hlinkClick r:id="rId2"/>
              </a:rPr>
              <a:t>https://www.mindtools.com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 (Accessed: 6 October 2025).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Chartered Institute of Marketing (2023) </a:t>
            </a:r>
            <a:r>
              <a:rPr lang="en-GB" i="1">
                <a:solidFill>
                  <a:srgbClr val="111111"/>
                </a:solidFill>
                <a:ea typeface="+mn-lt"/>
                <a:cs typeface="+mn-lt"/>
              </a:rPr>
              <a:t>PESTLE Analysis Explained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. Available at: </a:t>
            </a:r>
            <a:r>
              <a:rPr lang="en-GB" dirty="0">
                <a:solidFill>
                  <a:srgbClr val="111111"/>
                </a:solidFill>
                <a:ea typeface="+mn-lt"/>
                <a:cs typeface="+mn-lt"/>
                <a:hlinkClick r:id="rId3"/>
              </a:rPr>
              <a:t>https://www.cim.co.uk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 (Accessed: 6 October 2025).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Statista (2024) </a:t>
            </a:r>
            <a:r>
              <a:rPr lang="en-GB" i="1">
                <a:solidFill>
                  <a:srgbClr val="111111"/>
                </a:solidFill>
                <a:ea typeface="+mn-lt"/>
                <a:cs typeface="+mn-lt"/>
              </a:rPr>
              <a:t>Growth of Online Retail and Consumer Shopping Trends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. Available at: </a:t>
            </a:r>
            <a:r>
              <a:rPr lang="en-GB" dirty="0">
                <a:solidFill>
                  <a:srgbClr val="111111"/>
                </a:solidFill>
                <a:ea typeface="+mn-lt"/>
                <a:cs typeface="+mn-lt"/>
                <a:hlinkClick r:id="rId4"/>
              </a:rPr>
              <a:t>https://www.statista.com</a:t>
            </a:r>
            <a:r>
              <a:rPr lang="en-GB">
                <a:solidFill>
                  <a:srgbClr val="111111"/>
                </a:solidFill>
                <a:ea typeface="+mn-lt"/>
                <a:cs typeface="+mn-lt"/>
              </a:rPr>
              <a:t> (Accessed: 6 October 2025).</a:t>
            </a:r>
            <a:endParaRPr lang="en-GB"/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874481" y="1716366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  MODULE CODE: LCLM4004 STUDENT NAME: Kremena Dancheva  STUDENT ID: 2510457 LECTURER Assignment 1: Presentation</vt:lpstr>
      <vt:lpstr>OVERVIEW</vt:lpstr>
      <vt:lpstr>Introduction</vt:lpstr>
      <vt:lpstr>Company background             (Green Haven Florists) 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229</cp:revision>
  <dcterms:created xsi:type="dcterms:W3CDTF">2024-10-08T15:58:04Z</dcterms:created>
  <dcterms:modified xsi:type="dcterms:W3CDTF">2026-03-14T14:46:58Z</dcterms:modified>
</cp:coreProperties>
</file>