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3" r:id="rId1"/>
  </p:sldMasterIdLst>
  <p:sldIdLst>
    <p:sldId id="256" r:id="rId2"/>
    <p:sldId id="269" r:id="rId3"/>
    <p:sldId id="268" r:id="rId4"/>
    <p:sldId id="264" r:id="rId5"/>
    <p:sldId id="276" r:id="rId6"/>
    <p:sldId id="258" r:id="rId7"/>
    <p:sldId id="262" r:id="rId8"/>
    <p:sldId id="259" r:id="rId9"/>
    <p:sldId id="271" r:id="rId10"/>
    <p:sldId id="267" r:id="rId11"/>
    <p:sldId id="261" r:id="rId12"/>
    <p:sldId id="263" r:id="rId13"/>
    <p:sldId id="272" r:id="rId14"/>
    <p:sldId id="274" r:id="rId15"/>
    <p:sldId id="273" r:id="rId16"/>
    <p:sldId id="265" r:id="rId17"/>
    <p:sldId id="266" r:id="rId18"/>
    <p:sldId id="270" r:id="rId19"/>
    <p:sldId id="277" r:id="rId20"/>
    <p:sldId id="260"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7EA3CE8-4A9B-4147-BFA2-3AD444370627}">
          <p14:sldIdLst>
            <p14:sldId id="256"/>
            <p14:sldId id="269"/>
            <p14:sldId id="268"/>
            <p14:sldId id="264"/>
            <p14:sldId id="276"/>
            <p14:sldId id="258"/>
            <p14:sldId id="262"/>
            <p14:sldId id="259"/>
            <p14:sldId id="271"/>
            <p14:sldId id="267"/>
            <p14:sldId id="261"/>
            <p14:sldId id="263"/>
            <p14:sldId id="272"/>
            <p14:sldId id="274"/>
            <p14:sldId id="273"/>
            <p14:sldId id="265"/>
            <p14:sldId id="266"/>
            <p14:sldId id="270"/>
            <p14:sldId id="277"/>
            <p14:sldId id="2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85" autoAdjust="0"/>
    <p:restoredTop sz="94660"/>
  </p:normalViewPr>
  <p:slideViewPr>
    <p:cSldViewPr snapToGrid="0">
      <p:cViewPr varScale="1">
        <p:scale>
          <a:sx n="72" d="100"/>
          <a:sy n="72" d="100"/>
        </p:scale>
        <p:origin x="63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EA84356-BA9F-4F91-B4C2-8C567ECCC3C1}" type="datetimeFigureOut">
              <a:rPr lang="en-GB" smtClean="0"/>
              <a:t>18/01/2019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1312956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84356-BA9F-4F91-B4C2-8C567ECCC3C1}"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4175671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A84356-BA9F-4F91-B4C2-8C567ECCC3C1}"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3539432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A84356-BA9F-4F91-B4C2-8C567ECCC3C1}"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74272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A84356-BA9F-4F91-B4C2-8C567ECCC3C1}" type="datetimeFigureOut">
              <a:rPr lang="en-GB" smtClean="0"/>
              <a:t>18/01/2019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1953498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A84356-BA9F-4F91-B4C2-8C567ECCC3C1}"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2276251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A84356-BA9F-4F91-B4C2-8C567ECCC3C1}" type="datetimeFigureOut">
              <a:rPr lang="en-GB" smtClean="0"/>
              <a:t>18/01/2019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371414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EA84356-BA9F-4F91-B4C2-8C567ECCC3C1}"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2783877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EA84356-BA9F-4F91-B4C2-8C567ECCC3C1}"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1300881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EA84356-BA9F-4F91-B4C2-8C567ECCC3C1}"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763787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EA84356-BA9F-4F91-B4C2-8C567ECCC3C1}"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34430908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EA84356-BA9F-4F91-B4C2-8C567ECCC3C1}"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9940708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A84356-BA9F-4F91-B4C2-8C567ECCC3C1}"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15973178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EA84356-BA9F-4F91-B4C2-8C567ECCC3C1}" type="datetimeFigureOut">
              <a:rPr lang="en-GB" smtClean="0"/>
              <a:t>18/01/2019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3327829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EA84356-BA9F-4F91-B4C2-8C567ECCC3C1}" type="datetimeFigureOut">
              <a:rPr lang="en-GB" smtClean="0"/>
              <a:t>18/01/2019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1204111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EA84356-BA9F-4F91-B4C2-8C567ECCC3C1}"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7158594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EA84356-BA9F-4F91-B4C2-8C567ECCC3C1}"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036474-CBB1-429B-BAA3-B3D626F0E1FD}" type="slidenum">
              <a:rPr lang="en-GB" smtClean="0"/>
              <a:t>‹#›</a:t>
            </a:fld>
            <a:endParaRPr lang="en-GB"/>
          </a:p>
        </p:txBody>
      </p:sp>
    </p:spTree>
    <p:extLst>
      <p:ext uri="{BB962C8B-B14F-4D97-AF65-F5344CB8AC3E}">
        <p14:creationId xmlns:p14="http://schemas.microsoft.com/office/powerpoint/2010/main" val="639640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EA84356-BA9F-4F91-B4C2-8C567ECCC3C1}" type="datetimeFigureOut">
              <a:rPr lang="en-GB" smtClean="0"/>
              <a:t>18/01/2019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D036474-CBB1-429B-BAA3-B3D626F0E1FD}" type="slidenum">
              <a:rPr lang="en-GB" smtClean="0"/>
              <a:t>‹#›</a:t>
            </a:fld>
            <a:endParaRPr lang="en-GB"/>
          </a:p>
        </p:txBody>
      </p:sp>
    </p:spTree>
    <p:extLst>
      <p:ext uri="{BB962C8B-B14F-4D97-AF65-F5344CB8AC3E}">
        <p14:creationId xmlns:p14="http://schemas.microsoft.com/office/powerpoint/2010/main" val="3957514178"/>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 id="2147483895" r:id="rId12"/>
    <p:sldLayoutId id="2147483896" r:id="rId13"/>
    <p:sldLayoutId id="2147483897" r:id="rId14"/>
    <p:sldLayoutId id="2147483898" r:id="rId15"/>
    <p:sldLayoutId id="2147483899" r:id="rId16"/>
    <p:sldLayoutId id="2147483900"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6.sv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8.svg"/></Relationships>
</file>

<file path=ppt/slides/_rels/slide20.xml.rels><?xml version="1.0" encoding="UTF-8" standalone="yes"?>
<Relationships xmlns="http://schemas.openxmlformats.org/package/2006/relationships"><Relationship Id="rId3" Type="http://schemas.openxmlformats.org/officeDocument/2006/relationships/hyperlink" Target="https://gov.wales/newsroom/health-and-social-services/2018/isolation/?lang=en" TargetMode="External"/><Relationship Id="rId7" Type="http://schemas.openxmlformats.org/officeDocument/2006/relationships/hyperlink" Target="https://beta.gov.wales/sites/default/files/consultations/2018-12/young-person-consultation-document.pdf" TargetMode="External"/><Relationship Id="rId2" Type="http://schemas.openxmlformats.org/officeDocument/2006/relationships/hyperlink" Target="https://www.careroadshows.co.uk/can-care-homes-overcome-isolation/" TargetMode="External"/><Relationship Id="rId1" Type="http://schemas.openxmlformats.org/officeDocument/2006/relationships/slideLayout" Target="../slideLayouts/slideLayout1.xml"/><Relationship Id="rId6" Type="http://schemas.openxmlformats.org/officeDocument/2006/relationships/hyperlink" Target="https://www.noisolation.com/global/research/what-is-social-isolation/" TargetMode="External"/><Relationship Id="rId5" Type="http://schemas.openxmlformats.org/officeDocument/2006/relationships/hyperlink" Target="https://www.campaigntoendloneliness.org/blog/loneliness-in-wales/" TargetMode="External"/><Relationship Id="rId4" Type="http://schemas.openxmlformats.org/officeDocument/2006/relationships/hyperlink" Target="http://www.assembly.wales/laid%20documents/cr-ld11310/cr-ld11310-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474BD5-5CDD-4624-B265-461D5D2FA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0465057-ABD4-4466-88C9-A2BAA35AA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15E4BFB-25DE-4F68-9B68-84A2B82F0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62592050-892D-42D8-87A3-51CAAE3F8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3704A88B-D25F-4365-AEE9-96B4C317D3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AA6A028A-BFCA-40DB-9150-441F194C3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CBD57C26-95AD-4761-85D5-DF3ED082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9D9B5858-84F4-4E79-8322-394CBA711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6C23DB6-5507-46DD-A6CE-106658A791C0}"/>
              </a:ext>
            </a:extLst>
          </p:cNvPr>
          <p:cNvSpPr>
            <a:spLocks noGrp="1"/>
          </p:cNvSpPr>
          <p:nvPr>
            <p:ph type="ctrTitle"/>
          </p:nvPr>
        </p:nvSpPr>
        <p:spPr>
          <a:xfrm>
            <a:off x="1683171" y="1143000"/>
            <a:ext cx="8825658" cy="3389217"/>
          </a:xfrm>
        </p:spPr>
        <p:txBody>
          <a:bodyPr anchor="ctr">
            <a:normAutofit/>
          </a:bodyPr>
          <a:lstStyle/>
          <a:p>
            <a:pPr algn="ctr"/>
            <a:r>
              <a:rPr lang="en-GB" sz="6600">
                <a:solidFill>
                  <a:srgbClr val="FFFFFF"/>
                </a:solidFill>
              </a:rPr>
              <a:t>Social isolation</a:t>
            </a:r>
          </a:p>
        </p:txBody>
      </p:sp>
      <p:sp>
        <p:nvSpPr>
          <p:cNvPr id="3" name="Subtitle 2">
            <a:extLst>
              <a:ext uri="{FF2B5EF4-FFF2-40B4-BE49-F238E27FC236}">
                <a16:creationId xmlns:a16="http://schemas.microsoft.com/office/drawing/2014/main" id="{D8DCF996-2107-4593-8C72-8D7583EBF038}"/>
              </a:ext>
            </a:extLst>
          </p:cNvPr>
          <p:cNvSpPr>
            <a:spLocks noGrp="1"/>
          </p:cNvSpPr>
          <p:nvPr>
            <p:ph type="subTitle" idx="1"/>
          </p:nvPr>
        </p:nvSpPr>
        <p:spPr>
          <a:xfrm>
            <a:off x="1683171" y="5240851"/>
            <a:ext cx="8825658" cy="828932"/>
          </a:xfrm>
        </p:spPr>
        <p:txBody>
          <a:bodyPr>
            <a:normAutofit/>
          </a:bodyPr>
          <a:lstStyle/>
          <a:p>
            <a:pPr algn="ctr">
              <a:lnSpc>
                <a:spcPct val="90000"/>
              </a:lnSpc>
            </a:pPr>
            <a:r>
              <a:rPr lang="en-GB" sz="2200">
                <a:solidFill>
                  <a:schemeClr val="tx2"/>
                </a:solidFill>
              </a:rPr>
              <a:t>Name – Jodie bassett</a:t>
            </a:r>
          </a:p>
          <a:p>
            <a:pPr algn="ctr">
              <a:lnSpc>
                <a:spcPct val="90000"/>
              </a:lnSpc>
            </a:pPr>
            <a:r>
              <a:rPr lang="en-GB" sz="2200">
                <a:solidFill>
                  <a:schemeClr val="tx2"/>
                </a:solidFill>
              </a:rPr>
              <a:t>Student number – 1803789</a:t>
            </a:r>
          </a:p>
          <a:p>
            <a:pPr algn="ctr">
              <a:lnSpc>
                <a:spcPct val="90000"/>
              </a:lnSpc>
            </a:pPr>
            <a:endParaRPr lang="en-GB" sz="2200">
              <a:solidFill>
                <a:schemeClr val="tx2"/>
              </a:solidFill>
            </a:endParaRPr>
          </a:p>
        </p:txBody>
      </p:sp>
    </p:spTree>
    <p:extLst>
      <p:ext uri="{BB962C8B-B14F-4D97-AF65-F5344CB8AC3E}">
        <p14:creationId xmlns:p14="http://schemas.microsoft.com/office/powerpoint/2010/main" val="236614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57FE3-49CF-4818-964C-EC67A7592793}"/>
              </a:ext>
            </a:extLst>
          </p:cNvPr>
          <p:cNvSpPr>
            <a:spLocks noGrp="1"/>
          </p:cNvSpPr>
          <p:nvPr>
            <p:ph type="ctrTitle"/>
          </p:nvPr>
        </p:nvSpPr>
        <p:spPr>
          <a:xfrm>
            <a:off x="5695061" y="660316"/>
            <a:ext cx="5742434" cy="5454174"/>
          </a:xfrm>
        </p:spPr>
        <p:txBody>
          <a:bodyPr>
            <a:normAutofit/>
          </a:bodyPr>
          <a:lstStyle/>
          <a:p>
            <a:pPr>
              <a:lnSpc>
                <a:spcPct val="90000"/>
              </a:lnSpc>
            </a:pPr>
            <a:r>
              <a:rPr lang="en-GB" sz="3200" dirty="0">
                <a:solidFill>
                  <a:srgbClr val="EBEBEB"/>
                </a:solidFill>
              </a:rPr>
              <a:t>Loneliness and social isolation are growing problems not just here in Wales but all across the UK. more of us now understand these problems can affect anyone, at any age, for a wide variety of reasons. They can, and do, have a significant impact on people’s physical and mental well-being. </a:t>
            </a:r>
          </a:p>
        </p:txBody>
      </p:sp>
      <p:grpSp>
        <p:nvGrpSpPr>
          <p:cNvPr id="25" name="Group 24">
            <a:extLst>
              <a:ext uri="{FF2B5EF4-FFF2-40B4-BE49-F238E27FC236}">
                <a16:creationId xmlns:a16="http://schemas.microsoft.com/office/drawing/2014/main" id="{F41F5BDA-0140-462B-933C-538752EEAD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23335" y="396836"/>
            <a:ext cx="4992157" cy="6058999"/>
            <a:chOff x="6776508" y="396836"/>
            <a:chExt cx="4992157" cy="6058999"/>
          </a:xfrm>
        </p:grpSpPr>
        <p:sp>
          <p:nvSpPr>
            <p:cNvPr id="26" name="Rectangle 25">
              <a:extLst>
                <a:ext uri="{FF2B5EF4-FFF2-40B4-BE49-F238E27FC236}">
                  <a16:creationId xmlns:a16="http://schemas.microsoft.com/office/drawing/2014/main" id="{28AE763C-C631-453B-A3A7-09499D0DB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5">
              <a:extLst>
                <a:ext uri="{FF2B5EF4-FFF2-40B4-BE49-F238E27FC236}">
                  <a16:creationId xmlns:a16="http://schemas.microsoft.com/office/drawing/2014/main" id="{C0C2E541-1E75-440D-A59A-C2B3AB867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3615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8" name="Freeform 5">
              <a:extLst>
                <a:ext uri="{FF2B5EF4-FFF2-40B4-BE49-F238E27FC236}">
                  <a16:creationId xmlns:a16="http://schemas.microsoft.com/office/drawing/2014/main" id="{481FF14D-53DC-4EA3-8425-26F1B0F08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4726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7" name="Graphic 6" descr="Brain in head">
            <a:extLst>
              <a:ext uri="{FF2B5EF4-FFF2-40B4-BE49-F238E27FC236}">
                <a16:creationId xmlns:a16="http://schemas.microsoft.com/office/drawing/2014/main" id="{348F851F-D47A-4B75-9DC2-3395F0811C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2942" y="1350099"/>
            <a:ext cx="4157801" cy="4157801"/>
          </a:xfrm>
          <a:prstGeom prst="rect">
            <a:avLst/>
          </a:prstGeom>
        </p:spPr>
      </p:pic>
      <p:sp>
        <p:nvSpPr>
          <p:cNvPr id="3" name="Subtitle 2">
            <a:extLst>
              <a:ext uri="{FF2B5EF4-FFF2-40B4-BE49-F238E27FC236}">
                <a16:creationId xmlns:a16="http://schemas.microsoft.com/office/drawing/2014/main" id="{D0DEFCE3-4834-4759-B9F0-4D0A254616C8}"/>
              </a:ext>
            </a:extLst>
          </p:cNvPr>
          <p:cNvSpPr>
            <a:spLocks noGrp="1"/>
          </p:cNvSpPr>
          <p:nvPr>
            <p:ph type="subTitle" idx="1"/>
          </p:nvPr>
        </p:nvSpPr>
        <p:spPr>
          <a:xfrm flipH="1" flipV="1">
            <a:off x="9980612" y="6857999"/>
            <a:ext cx="767335" cy="45719"/>
          </a:xfrm>
        </p:spPr>
        <p:txBody>
          <a:bodyPr>
            <a:normAutofit fontScale="25000" lnSpcReduction="20000"/>
          </a:bodyPr>
          <a:lstStyle/>
          <a:p>
            <a:endParaRPr lang="en-GB" dirty="0"/>
          </a:p>
        </p:txBody>
      </p:sp>
    </p:spTree>
    <p:extLst>
      <p:ext uri="{BB962C8B-B14F-4D97-AF65-F5344CB8AC3E}">
        <p14:creationId xmlns:p14="http://schemas.microsoft.com/office/powerpoint/2010/main" val="2450443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D1F125F-1078-4619-B255-FCAE71AC6231}"/>
              </a:ext>
            </a:extLst>
          </p:cNvPr>
          <p:cNvSpPr>
            <a:spLocks noGrp="1"/>
          </p:cNvSpPr>
          <p:nvPr>
            <p:ph type="ctrTitle"/>
          </p:nvPr>
        </p:nvSpPr>
        <p:spPr>
          <a:xfrm>
            <a:off x="1154954" y="973668"/>
            <a:ext cx="8761413" cy="706964"/>
          </a:xfrm>
        </p:spPr>
        <p:txBody>
          <a:bodyPr vert="horz" lIns="91440" tIns="45720" rIns="91440" bIns="45720" rtlCol="0" anchor="ctr">
            <a:normAutofit/>
          </a:bodyPr>
          <a:lstStyle/>
          <a:p>
            <a:r>
              <a:rPr lang="en-US" sz="3600" b="0" i="0" kern="1200">
                <a:solidFill>
                  <a:srgbClr val="EBEBEB"/>
                </a:solidFill>
                <a:latin typeface="+mj-lt"/>
                <a:ea typeface="+mj-ea"/>
                <a:cs typeface="+mj-cs"/>
              </a:rPr>
              <a:t>Defining social isolation</a:t>
            </a:r>
          </a:p>
        </p:txBody>
      </p:sp>
      <p:sp>
        <p:nvSpPr>
          <p:cNvPr id="3" name="Subtitle 2">
            <a:extLst>
              <a:ext uri="{FF2B5EF4-FFF2-40B4-BE49-F238E27FC236}">
                <a16:creationId xmlns:a16="http://schemas.microsoft.com/office/drawing/2014/main" id="{5C589D5C-4052-49EB-BC72-FFD48A085182}"/>
              </a:ext>
            </a:extLst>
          </p:cNvPr>
          <p:cNvSpPr>
            <a:spLocks noGrp="1"/>
          </p:cNvSpPr>
          <p:nvPr>
            <p:ph type="subTitle" idx="1"/>
          </p:nvPr>
        </p:nvSpPr>
        <p:spPr>
          <a:xfrm>
            <a:off x="569626" y="2308485"/>
            <a:ext cx="7390718" cy="4439179"/>
          </a:xfrm>
        </p:spPr>
        <p:txBody>
          <a:bodyPr vert="horz" lIns="91440" tIns="45720" rIns="91440" bIns="45720" rtlCol="0" anchor="ctr">
            <a:normAutofit lnSpcReduction="10000"/>
          </a:bodyPr>
          <a:lstStyle/>
          <a:p>
            <a:pPr>
              <a:lnSpc>
                <a:spcPct val="90000"/>
              </a:lnSpc>
              <a:buFont typeface="Wingdings 3" charset="2"/>
              <a:buChar char=""/>
            </a:pPr>
            <a:r>
              <a:rPr lang="en-US" sz="1700" b="1" dirty="0">
                <a:solidFill>
                  <a:schemeClr val="tx1">
                    <a:lumMod val="75000"/>
                    <a:lumOff val="25000"/>
                  </a:schemeClr>
                </a:solidFill>
              </a:rPr>
              <a:t>Social isolation is a term often used interchangeably with loneliness, but while the two are closely related, they do not necessarily mean the same thing.</a:t>
            </a:r>
          </a:p>
          <a:p>
            <a:pPr>
              <a:lnSpc>
                <a:spcPct val="90000"/>
              </a:lnSpc>
              <a:buFont typeface="Wingdings 3" charset="2"/>
              <a:buChar char=""/>
            </a:pPr>
            <a:r>
              <a:rPr lang="en-US" sz="1700" b="1" dirty="0">
                <a:solidFill>
                  <a:schemeClr val="tx1">
                    <a:lumMod val="75000"/>
                    <a:lumOff val="25000"/>
                  </a:schemeClr>
                </a:solidFill>
              </a:rPr>
              <a:t>You can be lonely in a crowd, but you will not be socially isolated. Isolation has been defined as an objective state whereby the number of contacts a person has can be counted, whereas loneliness is a subjective experience. While the terms may have slightly different meanings, both can be painful experiences and have a harmful impact on an individual.</a:t>
            </a:r>
          </a:p>
          <a:p>
            <a:pPr>
              <a:lnSpc>
                <a:spcPct val="90000"/>
              </a:lnSpc>
              <a:buFont typeface="Wingdings 3" charset="2"/>
              <a:buChar char=""/>
            </a:pPr>
            <a:r>
              <a:rPr lang="en-US" sz="1700" b="1" dirty="0">
                <a:solidFill>
                  <a:schemeClr val="tx1">
                    <a:lumMod val="75000"/>
                    <a:lumOff val="25000"/>
                  </a:schemeClr>
                </a:solidFill>
              </a:rPr>
              <a:t>Social isolation describes the lack of social contact and can lead to loneliness. It is a state of being cut off from social networks which can be triggered by different factors such as loss of mobility, unemployment, or health issues. Isolation can involve staying at home for long periods of time, having no access to services or community involvement, and little or no communication with friends, family, and acquaintances.</a:t>
            </a:r>
          </a:p>
          <a:p>
            <a:pPr>
              <a:lnSpc>
                <a:spcPct val="90000"/>
              </a:lnSpc>
              <a:buFont typeface="Wingdings 3" charset="2"/>
              <a:buChar char=""/>
            </a:pPr>
            <a:endParaRPr lang="en-US" sz="1300" dirty="0">
              <a:solidFill>
                <a:schemeClr val="tx1">
                  <a:lumMod val="75000"/>
                  <a:lumOff val="25000"/>
                </a:schemeClr>
              </a:solidFill>
            </a:endParaRPr>
          </a:p>
        </p:txBody>
      </p:sp>
      <p:pic>
        <p:nvPicPr>
          <p:cNvPr id="7" name="Graphic 6" descr="Team">
            <a:extLst>
              <a:ext uri="{FF2B5EF4-FFF2-40B4-BE49-F238E27FC236}">
                <a16:creationId xmlns:a16="http://schemas.microsoft.com/office/drawing/2014/main" id="{6FD79400-2E81-4977-BB37-F6B2CEBC099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97390" y="2776783"/>
            <a:ext cx="3067163"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660412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1" name="Rectangle 80">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Oval 81">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3" name="Oval 82">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4" name="Oval 83">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5" name="Oval 84">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6" name="Oval 85">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7"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8"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9"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91" name="Rectangle 90">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93" name="Rectangle 92">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062CC554-72E2-4C59-8297-CCE4951BCD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6" name="Rectangle 95">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7" name="Oval 96">
              <a:extLst>
                <a:ext uri="{FF2B5EF4-FFF2-40B4-BE49-F238E27FC236}">
                  <a16:creationId xmlns:a16="http://schemas.microsoft.com/office/drawing/2014/main" id="{44C1BFF2-E019-477D-9BF6-C242CD54B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8" name="Oval 97">
              <a:extLst>
                <a:ext uri="{FF2B5EF4-FFF2-40B4-BE49-F238E27FC236}">
                  <a16:creationId xmlns:a16="http://schemas.microsoft.com/office/drawing/2014/main" id="{A4E65CB5-E910-4DD6-8870-029C79A48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9" name="Oval 98">
              <a:extLst>
                <a:ext uri="{FF2B5EF4-FFF2-40B4-BE49-F238E27FC236}">
                  <a16:creationId xmlns:a16="http://schemas.microsoft.com/office/drawing/2014/main" id="{408792E1-66DA-4CE4-BB6E-0F7777B6E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0" name="Oval 99">
              <a:extLst>
                <a:ext uri="{FF2B5EF4-FFF2-40B4-BE49-F238E27FC236}">
                  <a16:creationId xmlns:a16="http://schemas.microsoft.com/office/drawing/2014/main" id="{DF436A8A-0EB6-49FE-84C1-C882E9617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1" name="Oval 100">
              <a:extLst>
                <a:ext uri="{FF2B5EF4-FFF2-40B4-BE49-F238E27FC236}">
                  <a16:creationId xmlns:a16="http://schemas.microsoft.com/office/drawing/2014/main" id="{90FF002E-7B86-42AF-A6D2-79D19FB01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2" name="Rectangle 101">
              <a:extLst>
                <a:ext uri="{FF2B5EF4-FFF2-40B4-BE49-F238E27FC236}">
                  <a16:creationId xmlns:a16="http://schemas.microsoft.com/office/drawing/2014/main" id="{D7A3C38E-DE7C-4090-B1C3-3DF75C797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 name="Freeform 5">
              <a:extLst>
                <a:ext uri="{FF2B5EF4-FFF2-40B4-BE49-F238E27FC236}">
                  <a16:creationId xmlns:a16="http://schemas.microsoft.com/office/drawing/2014/main" id="{B35C6474-674E-47B0-8A37-B57AD0844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5"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BA1C9F00-EC8C-482E-BAE2-4CB3786BF875}"/>
              </a:ext>
            </a:extLst>
          </p:cNvPr>
          <p:cNvSpPr>
            <a:spLocks noGrp="1"/>
          </p:cNvSpPr>
          <p:nvPr>
            <p:ph type="ctrTitle"/>
          </p:nvPr>
        </p:nvSpPr>
        <p:spPr>
          <a:xfrm>
            <a:off x="994087" y="1130603"/>
            <a:ext cx="3342442" cy="4596794"/>
          </a:xfrm>
        </p:spPr>
        <p:txBody>
          <a:bodyPr vert="horz" lIns="91440" tIns="45720" rIns="91440" bIns="45720" rtlCol="0" anchor="ctr">
            <a:normAutofit/>
          </a:bodyPr>
          <a:lstStyle/>
          <a:p>
            <a:r>
              <a:rPr lang="en-US" sz="3200" dirty="0">
                <a:solidFill>
                  <a:srgbClr val="EBEBEB"/>
                </a:solidFill>
              </a:rPr>
              <a:t>Social isolation in wales </a:t>
            </a:r>
          </a:p>
        </p:txBody>
      </p:sp>
      <p:sp>
        <p:nvSpPr>
          <p:cNvPr id="3" name="Subtitle 2">
            <a:extLst>
              <a:ext uri="{FF2B5EF4-FFF2-40B4-BE49-F238E27FC236}">
                <a16:creationId xmlns:a16="http://schemas.microsoft.com/office/drawing/2014/main" id="{8E625FA1-A8A6-48C0-9CFB-A37D38C2D429}"/>
              </a:ext>
            </a:extLst>
          </p:cNvPr>
          <p:cNvSpPr>
            <a:spLocks noGrp="1"/>
          </p:cNvSpPr>
          <p:nvPr>
            <p:ph type="subTitle" idx="1"/>
          </p:nvPr>
        </p:nvSpPr>
        <p:spPr>
          <a:xfrm>
            <a:off x="5185087" y="222987"/>
            <a:ext cx="6513698" cy="6412023"/>
          </a:xfrm>
        </p:spPr>
        <p:txBody>
          <a:bodyPr vert="horz" lIns="91440" tIns="45720" rIns="91440" bIns="45720" rtlCol="0" anchor="ctr">
            <a:normAutofit/>
          </a:bodyPr>
          <a:lstStyle/>
          <a:p>
            <a:pPr>
              <a:lnSpc>
                <a:spcPct val="90000"/>
              </a:lnSpc>
            </a:pPr>
            <a:endParaRPr lang="en-US" sz="2400" b="1" dirty="0">
              <a:solidFill>
                <a:schemeClr val="tx1">
                  <a:lumMod val="75000"/>
                  <a:lumOff val="25000"/>
                </a:schemeClr>
              </a:solidFill>
            </a:endParaRPr>
          </a:p>
          <a:p>
            <a:pPr>
              <a:lnSpc>
                <a:spcPct val="90000"/>
              </a:lnSpc>
              <a:buFont typeface="Wingdings 3" charset="2"/>
              <a:buChar char=""/>
            </a:pPr>
            <a:r>
              <a:rPr lang="en-US" sz="2400" b="1" dirty="0">
                <a:solidFill>
                  <a:schemeClr val="tx1">
                    <a:lumMod val="75000"/>
                    <a:lumOff val="25000"/>
                  </a:schemeClr>
                </a:solidFill>
              </a:rPr>
              <a:t>Wales has one of the highest percentage of older people within its population than any other part in the UK. Research shows 18% of people in the UK feel lonely ‘always’ or ‘often’, which is the equivalent of almost 458,000 people in Wales. This figure is particularly worrying as most people think that many older people are too embarrassed to admit to the feeling of loneliness. This means it could, in fact, be significantly higher. </a:t>
            </a:r>
          </a:p>
          <a:p>
            <a:pPr>
              <a:lnSpc>
                <a:spcPct val="90000"/>
              </a:lnSpc>
              <a:buFont typeface="Wingdings 3" charset="2"/>
              <a:buChar char=""/>
            </a:pPr>
            <a:endParaRPr lang="en-US" sz="2400" b="1" dirty="0">
              <a:solidFill>
                <a:schemeClr val="tx1">
                  <a:lumMod val="75000"/>
                  <a:lumOff val="25000"/>
                </a:schemeClr>
              </a:solidFill>
            </a:endParaRPr>
          </a:p>
          <a:p>
            <a:pPr>
              <a:lnSpc>
                <a:spcPct val="90000"/>
              </a:lnSpc>
            </a:pPr>
            <a:endParaRPr lang="en-US" sz="1700" dirty="0">
              <a:solidFill>
                <a:schemeClr val="tx1">
                  <a:lumMod val="75000"/>
                  <a:lumOff val="25000"/>
                </a:schemeClr>
              </a:solidFill>
            </a:endParaRPr>
          </a:p>
        </p:txBody>
      </p:sp>
    </p:spTree>
    <p:extLst>
      <p:ext uri="{BB962C8B-B14F-4D97-AF65-F5344CB8AC3E}">
        <p14:creationId xmlns:p14="http://schemas.microsoft.com/office/powerpoint/2010/main" val="404478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0" name="Rectangle 49">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Oval 50">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2" name="Oval 51">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3" name="Oval 52">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4" name="Oval 53">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5" name="Oval 54">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6"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7"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58"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0" name="Rectangle 59">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FC2B1EE-01A4-4DC9-AF55-2E22F2F454EC}"/>
              </a:ext>
            </a:extLst>
          </p:cNvPr>
          <p:cNvSpPr>
            <a:spLocks noGrp="1"/>
          </p:cNvSpPr>
          <p:nvPr>
            <p:ph type="ctrTitle"/>
          </p:nvPr>
        </p:nvSpPr>
        <p:spPr>
          <a:xfrm>
            <a:off x="1154954" y="973668"/>
            <a:ext cx="8761413" cy="706964"/>
          </a:xfrm>
        </p:spPr>
        <p:txBody>
          <a:bodyPr vert="horz" lIns="91440" tIns="45720" rIns="91440" bIns="45720" rtlCol="0" anchor="ctr">
            <a:normAutofit/>
          </a:bodyPr>
          <a:lstStyle/>
          <a:p>
            <a:r>
              <a:rPr lang="en-US" sz="3600" b="0" i="0" kern="1200" dirty="0">
                <a:solidFill>
                  <a:srgbClr val="EBEBEB"/>
                </a:solidFill>
                <a:latin typeface="+mj-lt"/>
                <a:ea typeface="+mj-ea"/>
                <a:cs typeface="+mj-cs"/>
              </a:rPr>
              <a:t>Isolation in Social Care Settings</a:t>
            </a:r>
          </a:p>
        </p:txBody>
      </p:sp>
      <p:sp>
        <p:nvSpPr>
          <p:cNvPr id="3" name="Subtitle 2">
            <a:extLst>
              <a:ext uri="{FF2B5EF4-FFF2-40B4-BE49-F238E27FC236}">
                <a16:creationId xmlns:a16="http://schemas.microsoft.com/office/drawing/2014/main" id="{1E41EED4-4F5C-44B9-B2CA-C6CC7148B86F}"/>
              </a:ext>
            </a:extLst>
          </p:cNvPr>
          <p:cNvSpPr>
            <a:spLocks noGrp="1"/>
          </p:cNvSpPr>
          <p:nvPr>
            <p:ph type="subTitle" idx="1"/>
          </p:nvPr>
        </p:nvSpPr>
        <p:spPr>
          <a:xfrm>
            <a:off x="1154954" y="2603500"/>
            <a:ext cx="6397313" cy="3416300"/>
          </a:xfrm>
        </p:spPr>
        <p:txBody>
          <a:bodyPr vert="horz" lIns="91440" tIns="45720" rIns="91440" bIns="45720" rtlCol="0" anchor="ctr">
            <a:normAutofit lnSpcReduction="10000"/>
          </a:bodyPr>
          <a:lstStyle/>
          <a:p>
            <a:pPr>
              <a:buFont typeface="Wingdings 3" charset="2"/>
              <a:buChar char=""/>
            </a:pPr>
            <a:endParaRPr lang="en-US" dirty="0">
              <a:solidFill>
                <a:schemeClr val="tx1">
                  <a:lumMod val="75000"/>
                  <a:lumOff val="25000"/>
                </a:schemeClr>
              </a:solidFill>
            </a:endParaRPr>
          </a:p>
          <a:p>
            <a:pPr>
              <a:buFont typeface="Wingdings 3" charset="2"/>
              <a:buChar char=""/>
            </a:pPr>
            <a:r>
              <a:rPr lang="en-US" sz="2800" dirty="0">
                <a:solidFill>
                  <a:schemeClr val="tx1">
                    <a:lumMod val="75000"/>
                    <a:lumOff val="25000"/>
                  </a:schemeClr>
                </a:solidFill>
              </a:rPr>
              <a:t>General Hospitals</a:t>
            </a:r>
          </a:p>
          <a:p>
            <a:pPr>
              <a:buFont typeface="Wingdings 3" charset="2"/>
              <a:buChar char=""/>
            </a:pPr>
            <a:r>
              <a:rPr lang="en-US" sz="2800" dirty="0">
                <a:solidFill>
                  <a:schemeClr val="tx1">
                    <a:lumMod val="75000"/>
                    <a:lumOff val="25000"/>
                  </a:schemeClr>
                </a:solidFill>
              </a:rPr>
              <a:t>Specialist Hospitals </a:t>
            </a:r>
          </a:p>
          <a:p>
            <a:pPr>
              <a:buFont typeface="Wingdings 3" charset="2"/>
              <a:buChar char=""/>
            </a:pPr>
            <a:r>
              <a:rPr lang="en-US" sz="2800" dirty="0">
                <a:solidFill>
                  <a:schemeClr val="tx1">
                    <a:lumMod val="75000"/>
                    <a:lumOff val="25000"/>
                  </a:schemeClr>
                </a:solidFill>
              </a:rPr>
              <a:t>Doctor Surgeries</a:t>
            </a:r>
          </a:p>
          <a:p>
            <a:pPr>
              <a:buFont typeface="Wingdings 3" charset="2"/>
              <a:buChar char=""/>
            </a:pPr>
            <a:r>
              <a:rPr lang="en-US" sz="2800" dirty="0">
                <a:solidFill>
                  <a:schemeClr val="tx1">
                    <a:lumMod val="75000"/>
                    <a:lumOff val="25000"/>
                  </a:schemeClr>
                </a:solidFill>
              </a:rPr>
              <a:t>Residential care Homes </a:t>
            </a:r>
          </a:p>
          <a:p>
            <a:pPr>
              <a:buFont typeface="Wingdings 3" charset="2"/>
              <a:buChar char=""/>
            </a:pPr>
            <a:r>
              <a:rPr lang="en-US" sz="2800" dirty="0">
                <a:solidFill>
                  <a:schemeClr val="tx1">
                    <a:lumMod val="75000"/>
                    <a:lumOff val="25000"/>
                  </a:schemeClr>
                </a:solidFill>
              </a:rPr>
              <a:t>Nursing Homes</a:t>
            </a:r>
          </a:p>
          <a:p>
            <a:pPr>
              <a:buFont typeface="Wingdings 3" charset="2"/>
              <a:buChar char=""/>
            </a:pPr>
            <a:r>
              <a:rPr lang="en-US" sz="2800" dirty="0">
                <a:solidFill>
                  <a:schemeClr val="tx1">
                    <a:lumMod val="75000"/>
                    <a:lumOff val="25000"/>
                  </a:schemeClr>
                </a:solidFill>
              </a:rPr>
              <a:t>Assisted Living Units</a:t>
            </a:r>
          </a:p>
        </p:txBody>
      </p:sp>
      <p:pic>
        <p:nvPicPr>
          <p:cNvPr id="37" name="Graphic 36" descr="House">
            <a:extLst>
              <a:ext uri="{FF2B5EF4-FFF2-40B4-BE49-F238E27FC236}">
                <a16:creationId xmlns:a16="http://schemas.microsoft.com/office/drawing/2014/main" id="{DACE178E-1244-490F-A8A4-C7EC5EE57FE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27013" y="2775951"/>
            <a:ext cx="3067163"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79116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5">
            <a:extLst>
              <a:ext uri="{FF2B5EF4-FFF2-40B4-BE49-F238E27FC236}">
                <a16:creationId xmlns:a16="http://schemas.microsoft.com/office/drawing/2014/main" id="{31D248D0-90D8-4EAF-84EE-DA38685188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294B1AD-4432-4862-AC13-981BB5FE8C61}"/>
              </a:ext>
            </a:extLst>
          </p:cNvPr>
          <p:cNvSpPr>
            <a:spLocks noGrp="1"/>
          </p:cNvSpPr>
          <p:nvPr>
            <p:ph type="ctrTitle"/>
          </p:nvPr>
        </p:nvSpPr>
        <p:spPr>
          <a:xfrm>
            <a:off x="649976" y="3567659"/>
            <a:ext cx="10893094" cy="2517058"/>
          </a:xfrm>
        </p:spPr>
        <p:txBody>
          <a:bodyPr>
            <a:noAutofit/>
          </a:bodyPr>
          <a:lstStyle/>
          <a:p>
            <a:pPr algn="ctr">
              <a:lnSpc>
                <a:spcPct val="90000"/>
              </a:lnSpc>
            </a:pPr>
            <a:r>
              <a:rPr lang="en-GB" sz="2800" b="1" dirty="0">
                <a:solidFill>
                  <a:srgbClr val="EBEBEB"/>
                </a:solidFill>
              </a:rPr>
              <a:t>According to Age UK, over one million elderly people frequently go an entire month without speaking to anyone. Loneliness and social isolation are an increasing problem in the UK having a negative impact on health. Therefore, to overcome this in a care home or cohousing environment, social interaction is essential. </a:t>
            </a:r>
            <a:endParaRPr lang="en-GB" sz="2800" dirty="0">
              <a:solidFill>
                <a:srgbClr val="EBEBEB"/>
              </a:solidFill>
            </a:endParaRPr>
          </a:p>
        </p:txBody>
      </p:sp>
      <p:pic>
        <p:nvPicPr>
          <p:cNvPr id="7" name="Graphic 6" descr="Person with Cane">
            <a:extLst>
              <a:ext uri="{FF2B5EF4-FFF2-40B4-BE49-F238E27FC236}">
                <a16:creationId xmlns:a16="http://schemas.microsoft.com/office/drawing/2014/main" id="{4EFFF62A-5721-4897-AB1A-AD0331163A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37471" y="911942"/>
            <a:ext cx="2517058" cy="2517058"/>
          </a:xfrm>
          <a:prstGeom prst="roundRect">
            <a:avLst>
              <a:gd name="adj" fmla="val 1858"/>
            </a:avLst>
          </a:prstGeom>
          <a:effectLst>
            <a:outerShdw blurRad="50800" dist="50800" dir="5400000" algn="tl" rotWithShape="0">
              <a:srgbClr val="000000">
                <a:alpha val="43000"/>
              </a:srgbClr>
            </a:outerShdw>
          </a:effectLst>
        </p:spPr>
      </p:pic>
      <p:sp>
        <p:nvSpPr>
          <p:cNvPr id="19" name="Rectangle 18">
            <a:extLst>
              <a:ext uri="{FF2B5EF4-FFF2-40B4-BE49-F238E27FC236}">
                <a16:creationId xmlns:a16="http://schemas.microsoft.com/office/drawing/2014/main" id="{0775805F-9E56-4330-9EA3-04D38DCEC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803007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C2358C4-49F7-4C86-82AD-F155C92FC4F3}"/>
              </a:ext>
            </a:extLst>
          </p:cNvPr>
          <p:cNvSpPr>
            <a:spLocks noGrp="1"/>
          </p:cNvSpPr>
          <p:nvPr>
            <p:ph type="ctrTitle"/>
          </p:nvPr>
        </p:nvSpPr>
        <p:spPr>
          <a:xfrm>
            <a:off x="648929" y="571501"/>
            <a:ext cx="10009078" cy="1392210"/>
          </a:xfrm>
        </p:spPr>
        <p:txBody>
          <a:bodyPr>
            <a:normAutofit/>
          </a:bodyPr>
          <a:lstStyle/>
          <a:p>
            <a:r>
              <a:rPr lang="en-GB" dirty="0">
                <a:solidFill>
                  <a:srgbClr val="EBEBEB"/>
                </a:solidFill>
              </a:rPr>
              <a:t>What causes social isolation</a:t>
            </a:r>
          </a:p>
        </p:txBody>
      </p:sp>
      <p:sp>
        <p:nvSpPr>
          <p:cNvPr id="3" name="Subtitle 2">
            <a:extLst>
              <a:ext uri="{FF2B5EF4-FFF2-40B4-BE49-F238E27FC236}">
                <a16:creationId xmlns:a16="http://schemas.microsoft.com/office/drawing/2014/main" id="{B9FF9DDC-64C3-4613-8F30-3179DE5223AA}"/>
              </a:ext>
            </a:extLst>
          </p:cNvPr>
          <p:cNvSpPr>
            <a:spLocks noGrp="1"/>
          </p:cNvSpPr>
          <p:nvPr>
            <p:ph type="subTitle" idx="1"/>
          </p:nvPr>
        </p:nvSpPr>
        <p:spPr>
          <a:xfrm>
            <a:off x="4601980" y="2533625"/>
            <a:ext cx="6941091" cy="3680362"/>
          </a:xfrm>
        </p:spPr>
        <p:txBody>
          <a:bodyPr>
            <a:normAutofit lnSpcReduction="10000"/>
          </a:bodyPr>
          <a:lstStyle/>
          <a:p>
            <a:pPr>
              <a:lnSpc>
                <a:spcPct val="90000"/>
              </a:lnSpc>
            </a:pPr>
            <a:r>
              <a:rPr lang="en-GB" sz="2800" b="1" dirty="0"/>
              <a:t>In some cases people choose to be isolated</a:t>
            </a:r>
          </a:p>
          <a:p>
            <a:pPr>
              <a:lnSpc>
                <a:spcPct val="90000"/>
              </a:lnSpc>
            </a:pPr>
            <a:r>
              <a:rPr lang="en-GB" sz="2800" b="1" dirty="0"/>
              <a:t>Loss of a loved one</a:t>
            </a:r>
          </a:p>
          <a:p>
            <a:pPr>
              <a:lnSpc>
                <a:spcPct val="90000"/>
              </a:lnSpc>
            </a:pPr>
            <a:r>
              <a:rPr lang="en-GB" sz="2800" b="1" dirty="0"/>
              <a:t>Physical impairments </a:t>
            </a:r>
          </a:p>
          <a:p>
            <a:pPr>
              <a:lnSpc>
                <a:spcPct val="90000"/>
              </a:lnSpc>
            </a:pPr>
            <a:r>
              <a:rPr lang="en-GB" sz="2800" b="1" dirty="0"/>
              <a:t>Depression</a:t>
            </a:r>
          </a:p>
          <a:p>
            <a:pPr>
              <a:lnSpc>
                <a:spcPct val="90000"/>
              </a:lnSpc>
            </a:pPr>
            <a:r>
              <a:rPr lang="en-GB" sz="2800" b="1" dirty="0"/>
              <a:t>Low self-esteem</a:t>
            </a:r>
          </a:p>
          <a:p>
            <a:pPr>
              <a:lnSpc>
                <a:spcPct val="90000"/>
              </a:lnSpc>
            </a:pPr>
            <a:r>
              <a:rPr lang="en-GB" sz="2800" b="1" dirty="0"/>
              <a:t>Living Alone</a:t>
            </a:r>
          </a:p>
          <a:p>
            <a:pPr>
              <a:lnSpc>
                <a:spcPct val="90000"/>
              </a:lnSpc>
            </a:pPr>
            <a:r>
              <a:rPr lang="en-GB" sz="2800" b="1" dirty="0"/>
              <a:t>Poverty</a:t>
            </a:r>
          </a:p>
          <a:p>
            <a:pPr>
              <a:lnSpc>
                <a:spcPct val="90000"/>
              </a:lnSpc>
            </a:pPr>
            <a:endParaRPr lang="en-GB" sz="700" dirty="0"/>
          </a:p>
        </p:txBody>
      </p:sp>
      <p:sp>
        <p:nvSpPr>
          <p:cNvPr id="12" name="Rectangle 11">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Graphic 6" descr="Help">
            <a:extLst>
              <a:ext uri="{FF2B5EF4-FFF2-40B4-BE49-F238E27FC236}">
                <a16:creationId xmlns:a16="http://schemas.microsoft.com/office/drawing/2014/main" id="{812CE406-B36C-47CF-B651-D5FE6B6A55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28632" y="2533625"/>
            <a:ext cx="2724419" cy="2724419"/>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1546382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2E8BD2A-4014-4DC6-A228-4ECE6A0A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9D4E5D17-281F-4844-8113-2C05238EE2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3" name="Rectangle 42">
              <a:extLst>
                <a:ext uri="{FF2B5EF4-FFF2-40B4-BE49-F238E27FC236}">
                  <a16:creationId xmlns:a16="http://schemas.microsoft.com/office/drawing/2014/main" id="{3896CA42-3323-41E5-B809-CD790B2AA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Oval 43">
              <a:extLst>
                <a:ext uri="{FF2B5EF4-FFF2-40B4-BE49-F238E27FC236}">
                  <a16:creationId xmlns:a16="http://schemas.microsoft.com/office/drawing/2014/main" id="{2780FB52-EBD9-4132-95CF-CFEE56B03F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5" name="Oval 44">
              <a:extLst>
                <a:ext uri="{FF2B5EF4-FFF2-40B4-BE49-F238E27FC236}">
                  <a16:creationId xmlns:a16="http://schemas.microsoft.com/office/drawing/2014/main" id="{470BECFF-FA85-48DF-A3B0-53A53668F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45">
              <a:extLst>
                <a:ext uri="{FF2B5EF4-FFF2-40B4-BE49-F238E27FC236}">
                  <a16:creationId xmlns:a16="http://schemas.microsoft.com/office/drawing/2014/main" id="{47882A93-E840-4D52-890C-C1A05472C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id="{FBFEE00D-5141-42C1-AD1F-499FC29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8" name="Oval 47">
              <a:extLst>
                <a:ext uri="{FF2B5EF4-FFF2-40B4-BE49-F238E27FC236}">
                  <a16:creationId xmlns:a16="http://schemas.microsoft.com/office/drawing/2014/main" id="{28720623-A489-4238-BB7A-84F90D49D2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Rectangle 48">
              <a:extLst>
                <a:ext uri="{FF2B5EF4-FFF2-40B4-BE49-F238E27FC236}">
                  <a16:creationId xmlns:a16="http://schemas.microsoft.com/office/drawing/2014/main" id="{865093AE-3021-4A85-B901-4395902F28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5">
              <a:extLst>
                <a:ext uri="{FF2B5EF4-FFF2-40B4-BE49-F238E27FC236}">
                  <a16:creationId xmlns:a16="http://schemas.microsoft.com/office/drawing/2014/main" id="{EA2FE539-0B6F-4FAE-A391-B46476F46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1" name="Freeform 5">
              <a:extLst>
                <a:ext uri="{FF2B5EF4-FFF2-40B4-BE49-F238E27FC236}">
                  <a16:creationId xmlns:a16="http://schemas.microsoft.com/office/drawing/2014/main" id="{172AC8EB-B3A5-44CA-8FDD-D7A646D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52" name="Freeform 5">
              <a:extLst>
                <a:ext uri="{FF2B5EF4-FFF2-40B4-BE49-F238E27FC236}">
                  <a16:creationId xmlns:a16="http://schemas.microsoft.com/office/drawing/2014/main" id="{FD63331C-DD2E-43D8-9511-B44EC057D7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5E7185DB-CAC7-4B4B-9FD3-91AE8B85254F}"/>
              </a:ext>
            </a:extLst>
          </p:cNvPr>
          <p:cNvSpPr>
            <a:spLocks noGrp="1"/>
          </p:cNvSpPr>
          <p:nvPr>
            <p:ph type="ctrTitle"/>
          </p:nvPr>
        </p:nvSpPr>
        <p:spPr>
          <a:xfrm>
            <a:off x="5232771" y="437513"/>
            <a:ext cx="6232398" cy="5954325"/>
          </a:xfrm>
        </p:spPr>
        <p:txBody>
          <a:bodyPr anchor="ctr">
            <a:normAutofit/>
          </a:bodyPr>
          <a:lstStyle/>
          <a:p>
            <a:r>
              <a:rPr lang="en-GB" sz="6600">
                <a:solidFill>
                  <a:schemeClr val="tx2"/>
                </a:solidFill>
              </a:rPr>
              <a:t>Impact of isolation on an individual</a:t>
            </a:r>
          </a:p>
        </p:txBody>
      </p:sp>
      <p:sp>
        <p:nvSpPr>
          <p:cNvPr id="3" name="Subtitle 2">
            <a:extLst>
              <a:ext uri="{FF2B5EF4-FFF2-40B4-BE49-F238E27FC236}">
                <a16:creationId xmlns:a16="http://schemas.microsoft.com/office/drawing/2014/main" id="{332867D3-EE25-4A42-ABCD-5A427B0388C3}"/>
              </a:ext>
            </a:extLst>
          </p:cNvPr>
          <p:cNvSpPr>
            <a:spLocks noGrp="1"/>
          </p:cNvSpPr>
          <p:nvPr>
            <p:ph type="subTitle" idx="1"/>
          </p:nvPr>
        </p:nvSpPr>
        <p:spPr>
          <a:xfrm>
            <a:off x="614597" y="599607"/>
            <a:ext cx="3646917" cy="5792231"/>
          </a:xfrm>
        </p:spPr>
        <p:txBody>
          <a:bodyPr anchor="ctr">
            <a:normAutofit/>
          </a:bodyPr>
          <a:lstStyle/>
          <a:p>
            <a:pPr>
              <a:lnSpc>
                <a:spcPct val="90000"/>
              </a:lnSpc>
            </a:pPr>
            <a:r>
              <a:rPr lang="en-GB" sz="1600" b="1" dirty="0">
                <a:solidFill>
                  <a:srgbClr val="FFFFFF"/>
                </a:solidFill>
              </a:rPr>
              <a:t>research shows a lack of social interactions is as damaging as smoking 15 cigarettes a day. Humans have a fundamental need for close relationships with others and inclusion in communities, therefore, when this need is not met, physical and mental health issues can occur. For example, increased stress levels will weaken the immune system and impair sleep quality. Lack of sleep and the negative feeling of loneliness will heighten feelings of anxiety, depression and can double the risk of developing dementia. The cycle created by social isolation can cause a downward spiral of loneliness and ill-health</a:t>
            </a:r>
          </a:p>
        </p:txBody>
      </p:sp>
    </p:spTree>
    <p:extLst>
      <p:ext uri="{BB962C8B-B14F-4D97-AF65-F5344CB8AC3E}">
        <p14:creationId xmlns:p14="http://schemas.microsoft.com/office/powerpoint/2010/main" val="10766997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6D2E9-548C-4469-9949-529AF7A544E9}"/>
              </a:ext>
            </a:extLst>
          </p:cNvPr>
          <p:cNvSpPr>
            <a:spLocks noGrp="1"/>
          </p:cNvSpPr>
          <p:nvPr>
            <p:ph type="ctrTitle"/>
          </p:nvPr>
        </p:nvSpPr>
        <p:spPr>
          <a:xfrm>
            <a:off x="5834918" y="674557"/>
            <a:ext cx="5491349" cy="5171607"/>
          </a:xfrm>
        </p:spPr>
        <p:txBody>
          <a:bodyPr>
            <a:normAutofit fontScale="90000"/>
          </a:bodyPr>
          <a:lstStyle/>
          <a:p>
            <a:br>
              <a:rPr lang="en-GB" sz="1800" dirty="0">
                <a:solidFill>
                  <a:srgbClr val="EBEBEB"/>
                </a:solidFill>
              </a:rPr>
            </a:br>
            <a:br>
              <a:rPr lang="en-GB" sz="1800" dirty="0">
                <a:solidFill>
                  <a:srgbClr val="EBEBEB"/>
                </a:solidFill>
              </a:rPr>
            </a:br>
            <a:br>
              <a:rPr lang="en-GB" sz="1800" dirty="0">
                <a:solidFill>
                  <a:srgbClr val="EBEBEB"/>
                </a:solidFill>
              </a:rPr>
            </a:br>
            <a:br>
              <a:rPr lang="en-GB" sz="1800" dirty="0">
                <a:solidFill>
                  <a:srgbClr val="EBEBEB"/>
                </a:solidFill>
              </a:rPr>
            </a:br>
            <a:br>
              <a:rPr lang="en-GB" sz="1800" dirty="0">
                <a:solidFill>
                  <a:srgbClr val="EBEBEB"/>
                </a:solidFill>
              </a:rPr>
            </a:br>
            <a:br>
              <a:rPr lang="en-GB" sz="1800" dirty="0">
                <a:solidFill>
                  <a:srgbClr val="EBEBEB"/>
                </a:solidFill>
              </a:rPr>
            </a:br>
            <a:br>
              <a:rPr lang="en-GB" sz="1800" dirty="0">
                <a:solidFill>
                  <a:srgbClr val="EBEBEB"/>
                </a:solidFill>
              </a:rPr>
            </a:br>
            <a:br>
              <a:rPr lang="en-GB" sz="1800" dirty="0">
                <a:solidFill>
                  <a:srgbClr val="EBEBEB"/>
                </a:solidFill>
              </a:rPr>
            </a:br>
            <a:br>
              <a:rPr lang="en-GB" sz="1800" dirty="0">
                <a:solidFill>
                  <a:srgbClr val="EBEBEB"/>
                </a:solidFill>
              </a:rPr>
            </a:br>
            <a:br>
              <a:rPr lang="en-GB" sz="1800" dirty="0">
                <a:solidFill>
                  <a:srgbClr val="EBEBEB"/>
                </a:solidFill>
              </a:rPr>
            </a:br>
            <a:br>
              <a:rPr lang="en-GB" sz="1800" dirty="0">
                <a:solidFill>
                  <a:srgbClr val="EBEBEB"/>
                </a:solidFill>
              </a:rPr>
            </a:br>
            <a:br>
              <a:rPr lang="en-GB" sz="1800" dirty="0">
                <a:solidFill>
                  <a:srgbClr val="EBEBEB"/>
                </a:solidFill>
              </a:rPr>
            </a:br>
            <a:r>
              <a:rPr lang="en-GB" sz="3100" dirty="0">
                <a:solidFill>
                  <a:srgbClr val="EBEBEB"/>
                </a:solidFill>
              </a:rPr>
              <a:t>most people have experienced loneliness at some point in their lives it is a miserable and painful experience these feelings often pass for most as life carries on but for some people it becomes increasingly difficult to get through it and damages physical and mental health</a:t>
            </a:r>
          </a:p>
        </p:txBody>
      </p:sp>
      <p:grpSp>
        <p:nvGrpSpPr>
          <p:cNvPr id="10" name="Group 9">
            <a:extLst>
              <a:ext uri="{FF2B5EF4-FFF2-40B4-BE49-F238E27FC236}">
                <a16:creationId xmlns:a16="http://schemas.microsoft.com/office/drawing/2014/main" id="{F41F5BDA-0140-462B-933C-538752EEAD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23335" y="396836"/>
            <a:ext cx="4992157" cy="6058999"/>
            <a:chOff x="6776508" y="396836"/>
            <a:chExt cx="4992157" cy="6058999"/>
          </a:xfrm>
        </p:grpSpPr>
        <p:sp>
          <p:nvSpPr>
            <p:cNvPr id="11" name="Rectangle 10">
              <a:extLst>
                <a:ext uri="{FF2B5EF4-FFF2-40B4-BE49-F238E27FC236}">
                  <a16:creationId xmlns:a16="http://schemas.microsoft.com/office/drawing/2014/main" id="{28AE763C-C631-453B-A3A7-09499D0DB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C0C2E541-1E75-440D-A59A-C2B3AB867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3615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a:extLst>
                <a:ext uri="{FF2B5EF4-FFF2-40B4-BE49-F238E27FC236}">
                  <a16:creationId xmlns:a16="http://schemas.microsoft.com/office/drawing/2014/main" id="{481FF14D-53DC-4EA3-8425-26F1B0F08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4726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7" name="Graphic 6" descr="Teacher">
            <a:extLst>
              <a:ext uri="{FF2B5EF4-FFF2-40B4-BE49-F238E27FC236}">
                <a16:creationId xmlns:a16="http://schemas.microsoft.com/office/drawing/2014/main" id="{40A6ECEC-88C7-4626-BD03-C6D59AD292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9764" y="1665878"/>
            <a:ext cx="3526244" cy="3526244"/>
          </a:xfrm>
          <a:prstGeom prst="rect">
            <a:avLst/>
          </a:prstGeom>
        </p:spPr>
      </p:pic>
    </p:spTree>
    <p:extLst>
      <p:ext uri="{BB962C8B-B14F-4D97-AF65-F5344CB8AC3E}">
        <p14:creationId xmlns:p14="http://schemas.microsoft.com/office/powerpoint/2010/main" val="584397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2" name="Rectangle 21">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062CC554-72E2-4C59-8297-CCE4951BCD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25">
              <a:extLst>
                <a:ext uri="{FF2B5EF4-FFF2-40B4-BE49-F238E27FC236}">
                  <a16:creationId xmlns:a16="http://schemas.microsoft.com/office/drawing/2014/main" id="{44C1BFF2-E019-477D-9BF6-C242CD54B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A4E65CB5-E910-4DD6-8870-029C79A48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408792E1-66DA-4CE4-BB6E-0F7777B6E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id="{DF436A8A-0EB6-49FE-84C1-C882E9617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90FF002E-7B86-42AF-A6D2-79D19FB01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D7A3C38E-DE7C-4090-B1C3-3DF75C797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3" name="Freeform 5">
              <a:extLst>
                <a:ext uri="{FF2B5EF4-FFF2-40B4-BE49-F238E27FC236}">
                  <a16:creationId xmlns:a16="http://schemas.microsoft.com/office/drawing/2014/main" id="{B35C6474-674E-47B0-8A37-B57AD0844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4"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8BDF9639-611C-4B17-88BE-B06066448A6F}"/>
              </a:ext>
            </a:extLst>
          </p:cNvPr>
          <p:cNvSpPr>
            <a:spLocks noGrp="1"/>
          </p:cNvSpPr>
          <p:nvPr>
            <p:ph type="ctrTitle"/>
          </p:nvPr>
        </p:nvSpPr>
        <p:spPr>
          <a:xfrm>
            <a:off x="994087" y="1130603"/>
            <a:ext cx="3342442" cy="4596794"/>
          </a:xfrm>
        </p:spPr>
        <p:txBody>
          <a:bodyPr vert="horz" lIns="91440" tIns="45720" rIns="91440" bIns="45720" rtlCol="0" anchor="ctr">
            <a:normAutofit/>
          </a:bodyPr>
          <a:lstStyle/>
          <a:p>
            <a:r>
              <a:rPr lang="en-US" sz="3200" dirty="0">
                <a:solidFill>
                  <a:srgbClr val="EBEBEB"/>
                </a:solidFill>
              </a:rPr>
              <a:t>what is The Impact Social Isolation has on Wales</a:t>
            </a:r>
          </a:p>
        </p:txBody>
      </p:sp>
      <p:sp>
        <p:nvSpPr>
          <p:cNvPr id="3" name="Subtitle 2">
            <a:extLst>
              <a:ext uri="{FF2B5EF4-FFF2-40B4-BE49-F238E27FC236}">
                <a16:creationId xmlns:a16="http://schemas.microsoft.com/office/drawing/2014/main" id="{45DC8BB8-1C0E-4628-A4FF-1152995FAE78}"/>
              </a:ext>
            </a:extLst>
          </p:cNvPr>
          <p:cNvSpPr>
            <a:spLocks noGrp="1"/>
          </p:cNvSpPr>
          <p:nvPr>
            <p:ph type="subTitle" idx="1"/>
          </p:nvPr>
        </p:nvSpPr>
        <p:spPr>
          <a:xfrm>
            <a:off x="5184932" y="8464"/>
            <a:ext cx="7057512" cy="7505708"/>
          </a:xfrm>
        </p:spPr>
        <p:txBody>
          <a:bodyPr vert="horz" lIns="91440" tIns="45720" rIns="91440" bIns="45720" rtlCol="0" anchor="ctr">
            <a:normAutofit/>
          </a:bodyPr>
          <a:lstStyle/>
          <a:p>
            <a:pPr>
              <a:buFont typeface="Wingdings 3" charset="2"/>
              <a:buChar char=""/>
            </a:pPr>
            <a:endParaRPr lang="en-US" sz="2000" dirty="0">
              <a:solidFill>
                <a:schemeClr val="tx1">
                  <a:lumMod val="75000"/>
                  <a:lumOff val="25000"/>
                </a:schemeClr>
              </a:solidFill>
            </a:endParaRPr>
          </a:p>
          <a:p>
            <a:endParaRPr lang="en-US" sz="2000" dirty="0">
              <a:solidFill>
                <a:schemeClr val="tx1">
                  <a:lumMod val="75000"/>
                  <a:lumOff val="25000"/>
                </a:schemeClr>
              </a:solidFill>
            </a:endParaRPr>
          </a:p>
          <a:p>
            <a:pPr>
              <a:buFont typeface="Wingdings 3" charset="2"/>
              <a:buChar char=""/>
            </a:pPr>
            <a:endParaRPr lang="en-US" sz="2400" dirty="0">
              <a:solidFill>
                <a:schemeClr val="tx1">
                  <a:lumMod val="75000"/>
                  <a:lumOff val="25000"/>
                </a:schemeClr>
              </a:solidFill>
            </a:endParaRPr>
          </a:p>
          <a:p>
            <a:pPr>
              <a:buFont typeface="Wingdings 3" charset="2"/>
              <a:buChar char=""/>
            </a:pPr>
            <a:r>
              <a:rPr lang="en-GB" sz="2400" b="1" dirty="0">
                <a:solidFill>
                  <a:schemeClr val="tx1">
                    <a:lumMod val="75000"/>
                    <a:lumOff val="25000"/>
                  </a:schemeClr>
                </a:solidFill>
              </a:rPr>
              <a:t>Increased Mental &amp; Physical health problems.</a:t>
            </a:r>
          </a:p>
          <a:p>
            <a:pPr>
              <a:buFont typeface="Wingdings 3" charset="2"/>
              <a:buChar char=""/>
            </a:pPr>
            <a:r>
              <a:rPr lang="en-GB" sz="2400" b="1" dirty="0">
                <a:solidFill>
                  <a:schemeClr val="tx1">
                    <a:lumMod val="75000"/>
                    <a:lumOff val="25000"/>
                  </a:schemeClr>
                </a:solidFill>
              </a:rPr>
              <a:t>People who are experiencing social isolation are known to become more dependant on public services (e.g. GP, A&amp;E, residential care) </a:t>
            </a:r>
          </a:p>
          <a:p>
            <a:pPr>
              <a:buFont typeface="Wingdings 3" charset="2"/>
              <a:buChar char=""/>
            </a:pPr>
            <a:r>
              <a:rPr lang="en-GB" sz="2400" b="1" dirty="0">
                <a:solidFill>
                  <a:schemeClr val="tx1">
                    <a:lumMod val="75000"/>
                    <a:lumOff val="25000"/>
                  </a:schemeClr>
                </a:solidFill>
              </a:rPr>
              <a:t>This is costing Wales over 2.6BN per Annum according to the EDEN project.</a:t>
            </a:r>
          </a:p>
          <a:p>
            <a:pPr>
              <a:buFont typeface="Wingdings 3" charset="2"/>
              <a:buChar char=""/>
            </a:pPr>
            <a:r>
              <a:rPr lang="en-GB" sz="2400" b="1" dirty="0">
                <a:solidFill>
                  <a:schemeClr val="tx1">
                    <a:lumMod val="75000"/>
                    <a:lumOff val="25000"/>
                  </a:schemeClr>
                </a:solidFill>
              </a:rPr>
              <a:t>Increased suicide rates</a:t>
            </a:r>
          </a:p>
          <a:p>
            <a:pPr>
              <a:buFont typeface="Wingdings 3" charset="2"/>
              <a:buChar char=""/>
            </a:pPr>
            <a:r>
              <a:rPr lang="en-GB" sz="2400" b="1" dirty="0">
                <a:solidFill>
                  <a:schemeClr val="tx1">
                    <a:lumMod val="75000"/>
                    <a:lumOff val="25000"/>
                  </a:schemeClr>
                </a:solidFill>
              </a:rPr>
              <a:t>Increased homeless rates</a:t>
            </a:r>
          </a:p>
          <a:p>
            <a:pPr>
              <a:buFont typeface="Wingdings 3" charset="2"/>
              <a:buChar char=""/>
            </a:pPr>
            <a:r>
              <a:rPr lang="en-GB" sz="2400" b="1" dirty="0">
                <a:solidFill>
                  <a:schemeClr val="tx1">
                    <a:lumMod val="75000"/>
                    <a:lumOff val="25000"/>
                  </a:schemeClr>
                </a:solidFill>
              </a:rPr>
              <a:t>Increased unemployment rates</a:t>
            </a:r>
          </a:p>
          <a:p>
            <a:endParaRPr lang="en-GB" sz="1400" b="1" dirty="0">
              <a:solidFill>
                <a:schemeClr val="accent6">
                  <a:lumMod val="50000"/>
                </a:schemeClr>
              </a:solidFill>
            </a:endParaRPr>
          </a:p>
          <a:p>
            <a:endParaRPr lang="en-GB" sz="1400" b="1" dirty="0">
              <a:solidFill>
                <a:schemeClr val="accent6">
                  <a:lumMod val="50000"/>
                </a:schemeClr>
              </a:solidFill>
            </a:endParaRPr>
          </a:p>
          <a:p>
            <a:r>
              <a:rPr lang="en-GB" sz="1400" b="1" dirty="0">
                <a:solidFill>
                  <a:schemeClr val="accent6">
                    <a:lumMod val="50000"/>
                  </a:schemeClr>
                </a:solidFill>
              </a:rPr>
              <a:t>(National Assembly for Wales, 2017)</a:t>
            </a:r>
          </a:p>
          <a:p>
            <a:pPr>
              <a:buFont typeface="Wingdings 3" charset="2"/>
              <a:buChar char=""/>
            </a:pPr>
            <a:endParaRPr lang="en-US" sz="2000" dirty="0">
              <a:solidFill>
                <a:schemeClr val="tx1">
                  <a:lumMod val="75000"/>
                  <a:lumOff val="25000"/>
                </a:schemeClr>
              </a:solidFill>
            </a:endParaRPr>
          </a:p>
          <a:p>
            <a:pPr>
              <a:buFont typeface="Wingdings 3" charset="2"/>
              <a:buChar char=""/>
            </a:pPr>
            <a:endParaRPr lang="en-US" sz="2400" dirty="0">
              <a:solidFill>
                <a:schemeClr val="tx1">
                  <a:lumMod val="75000"/>
                  <a:lumOff val="25000"/>
                </a:schemeClr>
              </a:solidFill>
            </a:endParaRPr>
          </a:p>
          <a:p>
            <a:pPr>
              <a:buFont typeface="Wingdings 3" charset="2"/>
              <a:buChar char=""/>
            </a:pPr>
            <a:endParaRPr lang="en-US" sz="2400" dirty="0">
              <a:solidFill>
                <a:schemeClr val="tx1">
                  <a:lumMod val="75000"/>
                  <a:lumOff val="25000"/>
                </a:schemeClr>
              </a:solidFill>
            </a:endParaRPr>
          </a:p>
          <a:p>
            <a:pPr>
              <a:buFont typeface="Wingdings 3" charset="2"/>
              <a:buChar char=""/>
            </a:pPr>
            <a:endParaRPr lang="en-US" dirty="0">
              <a:solidFill>
                <a:schemeClr val="tx1">
                  <a:lumMod val="75000"/>
                  <a:lumOff val="25000"/>
                </a:schemeClr>
              </a:solidFill>
            </a:endParaRPr>
          </a:p>
          <a:p>
            <a:pPr>
              <a:buFont typeface="Wingdings 3" charset="2"/>
              <a:buChar char=""/>
            </a:pPr>
            <a:endParaRPr lang="en-US" dirty="0">
              <a:solidFill>
                <a:schemeClr val="tx1">
                  <a:lumMod val="75000"/>
                  <a:lumOff val="25000"/>
                </a:schemeClr>
              </a:solidFill>
            </a:endParaRPr>
          </a:p>
        </p:txBody>
      </p:sp>
      <p:pic>
        <p:nvPicPr>
          <p:cNvPr id="4" name="Picture 3">
            <a:extLst>
              <a:ext uri="{FF2B5EF4-FFF2-40B4-BE49-F238E27FC236}">
                <a16:creationId xmlns:a16="http://schemas.microsoft.com/office/drawing/2014/main" id="{9526AE86-A0D1-48E9-BD7B-3CF6410CB233}"/>
              </a:ext>
            </a:extLst>
          </p:cNvPr>
          <p:cNvPicPr>
            <a:picLocks noChangeAspect="1"/>
          </p:cNvPicPr>
          <p:nvPr/>
        </p:nvPicPr>
        <p:blipFill>
          <a:blip r:embed="rId3"/>
          <a:stretch>
            <a:fillRect/>
          </a:stretch>
        </p:blipFill>
        <p:spPr>
          <a:xfrm flipH="1">
            <a:off x="11432024" y="7783103"/>
            <a:ext cx="2194035" cy="906197"/>
          </a:xfrm>
          <a:prstGeom prst="rect">
            <a:avLst/>
          </a:prstGeom>
        </p:spPr>
      </p:pic>
    </p:spTree>
    <p:extLst>
      <p:ext uri="{BB962C8B-B14F-4D97-AF65-F5344CB8AC3E}">
        <p14:creationId xmlns:p14="http://schemas.microsoft.com/office/powerpoint/2010/main" val="654669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474BD5-5CDD-4624-B265-461D5D2FA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0465057-ABD4-4466-88C9-A2BAA35AA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15E4BFB-25DE-4F68-9B68-84A2B82F0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62592050-892D-42D8-87A3-51CAAE3F8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3704A88B-D25F-4365-AEE9-96B4C317D3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AA6A028A-BFCA-40DB-9150-441F194C3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CBD57C26-95AD-4761-85D5-DF3ED082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9D9B5858-84F4-4E79-8322-394CBA711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4BFAF18-D55F-4CDB-B0B4-9098A1F2BF42}"/>
              </a:ext>
            </a:extLst>
          </p:cNvPr>
          <p:cNvSpPr>
            <a:spLocks noGrp="1"/>
          </p:cNvSpPr>
          <p:nvPr>
            <p:ph type="ctrTitle"/>
          </p:nvPr>
        </p:nvSpPr>
        <p:spPr>
          <a:xfrm>
            <a:off x="1683171" y="1143000"/>
            <a:ext cx="8825658" cy="3389217"/>
          </a:xfrm>
        </p:spPr>
        <p:txBody>
          <a:bodyPr anchor="ctr">
            <a:normAutofit/>
          </a:bodyPr>
          <a:lstStyle/>
          <a:p>
            <a:pPr algn="ctr">
              <a:lnSpc>
                <a:spcPct val="90000"/>
              </a:lnSpc>
            </a:pPr>
            <a:r>
              <a:rPr lang="en-GB" sz="4600" b="1">
                <a:solidFill>
                  <a:srgbClr val="FFFFFF"/>
                </a:solidFill>
              </a:rPr>
              <a:t>“Tackling loneliness and isolation in Wales is a national priority”</a:t>
            </a:r>
            <a:br>
              <a:rPr lang="en-GB" sz="4600" b="1">
                <a:solidFill>
                  <a:srgbClr val="FFFFFF"/>
                </a:solidFill>
              </a:rPr>
            </a:br>
            <a:br>
              <a:rPr lang="en-GB" sz="4600">
                <a:solidFill>
                  <a:srgbClr val="FFFFFF"/>
                </a:solidFill>
              </a:rPr>
            </a:br>
            <a:r>
              <a:rPr lang="en-GB" sz="4600">
                <a:solidFill>
                  <a:srgbClr val="FFFFFF"/>
                </a:solidFill>
              </a:rPr>
              <a:t>  </a:t>
            </a:r>
          </a:p>
        </p:txBody>
      </p:sp>
      <p:sp>
        <p:nvSpPr>
          <p:cNvPr id="3" name="Subtitle 2">
            <a:extLst>
              <a:ext uri="{FF2B5EF4-FFF2-40B4-BE49-F238E27FC236}">
                <a16:creationId xmlns:a16="http://schemas.microsoft.com/office/drawing/2014/main" id="{26A7867F-9F4A-46BB-A29C-1534812D48EE}"/>
              </a:ext>
            </a:extLst>
          </p:cNvPr>
          <p:cNvSpPr>
            <a:spLocks noGrp="1"/>
          </p:cNvSpPr>
          <p:nvPr>
            <p:ph type="subTitle" idx="1"/>
          </p:nvPr>
        </p:nvSpPr>
        <p:spPr>
          <a:xfrm>
            <a:off x="1683171" y="5240851"/>
            <a:ext cx="8825658" cy="828932"/>
          </a:xfrm>
        </p:spPr>
        <p:txBody>
          <a:bodyPr>
            <a:normAutofit/>
          </a:bodyPr>
          <a:lstStyle/>
          <a:p>
            <a:pPr algn="ctr"/>
            <a:r>
              <a:rPr lang="en-GB" sz="2400" b="1">
                <a:solidFill>
                  <a:schemeClr val="tx2"/>
                </a:solidFill>
                <a:latin typeface="Arial" panose="020B0604020202020204" pitchFamily="34" charset="0"/>
              </a:rPr>
              <a:t>        (Huw Irranca-Davies,</a:t>
            </a:r>
            <a:r>
              <a:rPr lang="en-GB" sz="2400" b="1">
                <a:solidFill>
                  <a:schemeClr val="tx2"/>
                </a:solidFill>
              </a:rPr>
              <a:t> Minister for Children and Social Care)</a:t>
            </a:r>
            <a:endParaRPr lang="en-GB" sz="2400">
              <a:solidFill>
                <a:schemeClr val="tx2"/>
              </a:solidFill>
              <a:highlight>
                <a:srgbClr val="FFFF00"/>
              </a:highlight>
            </a:endParaRPr>
          </a:p>
        </p:txBody>
      </p:sp>
    </p:spTree>
    <p:extLst>
      <p:ext uri="{BB962C8B-B14F-4D97-AF65-F5344CB8AC3E}">
        <p14:creationId xmlns:p14="http://schemas.microsoft.com/office/powerpoint/2010/main" val="4227135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2E8BD2A-4014-4DC6-A228-4ECE6A0A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9D4E5D17-281F-4844-8113-2C05238EE2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0" name="Rectangle 19">
              <a:extLst>
                <a:ext uri="{FF2B5EF4-FFF2-40B4-BE49-F238E27FC236}">
                  <a16:creationId xmlns:a16="http://schemas.microsoft.com/office/drawing/2014/main" id="{3896CA42-3323-41E5-B809-CD790B2AA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a:extLst>
                <a:ext uri="{FF2B5EF4-FFF2-40B4-BE49-F238E27FC236}">
                  <a16:creationId xmlns:a16="http://schemas.microsoft.com/office/drawing/2014/main" id="{2780FB52-EBD9-4132-95CF-CFEE56B03F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470BECFF-FA85-48DF-A3B0-53A53668F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47882A93-E840-4D52-890C-C1A05472C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FBFEE00D-5141-42C1-AD1F-499FC29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28720623-A489-4238-BB7A-84F90D49D2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865093AE-3021-4A85-B901-4395902F28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5">
              <a:extLst>
                <a:ext uri="{FF2B5EF4-FFF2-40B4-BE49-F238E27FC236}">
                  <a16:creationId xmlns:a16="http://schemas.microsoft.com/office/drawing/2014/main" id="{EA2FE539-0B6F-4FAE-A391-B46476F46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172AC8EB-B3A5-44CA-8FDD-D7A646D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id="{FD63331C-DD2E-43D8-9511-B44EC057D7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D9A4476D-916D-47E3-8A38-9E2948D17CFD}"/>
              </a:ext>
            </a:extLst>
          </p:cNvPr>
          <p:cNvSpPr>
            <a:spLocks noGrp="1"/>
          </p:cNvSpPr>
          <p:nvPr>
            <p:ph type="ctrTitle"/>
          </p:nvPr>
        </p:nvSpPr>
        <p:spPr>
          <a:xfrm>
            <a:off x="5232771" y="437513"/>
            <a:ext cx="6232398" cy="5954325"/>
          </a:xfrm>
        </p:spPr>
        <p:txBody>
          <a:bodyPr anchor="ctr">
            <a:normAutofit/>
          </a:bodyPr>
          <a:lstStyle/>
          <a:p>
            <a:r>
              <a:rPr lang="en-GB" sz="6600">
                <a:solidFill>
                  <a:schemeClr val="tx2"/>
                </a:solidFill>
              </a:rPr>
              <a:t>What are wales doing to help stop isolation </a:t>
            </a:r>
          </a:p>
        </p:txBody>
      </p:sp>
      <p:sp>
        <p:nvSpPr>
          <p:cNvPr id="3" name="Subtitle 2">
            <a:extLst>
              <a:ext uri="{FF2B5EF4-FFF2-40B4-BE49-F238E27FC236}">
                <a16:creationId xmlns:a16="http://schemas.microsoft.com/office/drawing/2014/main" id="{34FC3F1C-8CBB-4B5A-9415-96EFF5C774D3}"/>
              </a:ext>
            </a:extLst>
          </p:cNvPr>
          <p:cNvSpPr>
            <a:spLocks noGrp="1"/>
          </p:cNvSpPr>
          <p:nvPr>
            <p:ph type="subTitle" idx="1"/>
          </p:nvPr>
        </p:nvSpPr>
        <p:spPr>
          <a:xfrm>
            <a:off x="773714" y="3086100"/>
            <a:ext cx="3534683" cy="5003172"/>
          </a:xfrm>
        </p:spPr>
        <p:txBody>
          <a:bodyPr anchor="ctr">
            <a:normAutofit/>
          </a:bodyPr>
          <a:lstStyle/>
          <a:p>
            <a:r>
              <a:rPr lang="en-GB" sz="2400" b="1" dirty="0">
                <a:solidFill>
                  <a:srgbClr val="FFFFFF"/>
                </a:solidFill>
              </a:rPr>
              <a:t>Social Services Wellbeing Bill</a:t>
            </a:r>
          </a:p>
          <a:p>
            <a:endParaRPr lang="en-GB" sz="2400" b="1" dirty="0">
              <a:solidFill>
                <a:srgbClr val="FFFFFF"/>
              </a:solidFill>
            </a:endParaRPr>
          </a:p>
          <a:p>
            <a:r>
              <a:rPr lang="en-GB" sz="2400" b="1" dirty="0">
                <a:solidFill>
                  <a:srgbClr val="FFFFFF"/>
                </a:solidFill>
              </a:rPr>
              <a:t> Welsh Government Consultation (Tackling Loneliness and Social Isolation)</a:t>
            </a:r>
          </a:p>
          <a:p>
            <a:endParaRPr lang="en-GB" sz="2400" b="1" dirty="0">
              <a:solidFill>
                <a:srgbClr val="FFFFFF"/>
              </a:solidFill>
            </a:endParaRPr>
          </a:p>
          <a:p>
            <a:r>
              <a:rPr lang="en-GB" sz="2400" b="1" dirty="0">
                <a:solidFill>
                  <a:srgbClr val="FFFFFF"/>
                </a:solidFill>
              </a:rPr>
              <a:t>Campaign to end loneliness (wales)</a:t>
            </a:r>
          </a:p>
          <a:p>
            <a:endParaRPr lang="en-GB" sz="2400" b="1" dirty="0">
              <a:solidFill>
                <a:srgbClr val="FFFFFF"/>
              </a:solidFill>
            </a:endParaRPr>
          </a:p>
          <a:p>
            <a:endParaRPr lang="en-GB" sz="2400" b="1" dirty="0">
              <a:solidFill>
                <a:srgbClr val="FFFFFF"/>
              </a:solidFill>
            </a:endParaRPr>
          </a:p>
          <a:p>
            <a:endParaRPr lang="en-GB" sz="2400" b="1" dirty="0">
              <a:solidFill>
                <a:srgbClr val="FFFFFF"/>
              </a:solidFill>
            </a:endParaRPr>
          </a:p>
          <a:p>
            <a:endParaRPr lang="en-GB" sz="2400" b="1" dirty="0">
              <a:solidFill>
                <a:srgbClr val="FFFFFF"/>
              </a:solidFill>
            </a:endParaRPr>
          </a:p>
          <a:p>
            <a:endParaRPr lang="en-GB" sz="2400" b="1" dirty="0">
              <a:solidFill>
                <a:srgbClr val="FFFFFF"/>
              </a:solidFill>
            </a:endParaRPr>
          </a:p>
          <a:p>
            <a:endParaRPr lang="en-GB" sz="2400" b="1" dirty="0">
              <a:solidFill>
                <a:srgbClr val="FFFFFF"/>
              </a:solidFill>
            </a:endParaRPr>
          </a:p>
          <a:p>
            <a:endParaRPr lang="en-GB" sz="2400" b="1" dirty="0">
              <a:solidFill>
                <a:srgbClr val="FFFFFF"/>
              </a:solidFill>
            </a:endParaRPr>
          </a:p>
          <a:p>
            <a:endParaRPr lang="en-GB" sz="2400" b="1" dirty="0">
              <a:solidFill>
                <a:srgbClr val="FFFFFF"/>
              </a:solidFill>
            </a:endParaRPr>
          </a:p>
          <a:p>
            <a:endParaRPr lang="en-GB" sz="2400" b="1" dirty="0">
              <a:solidFill>
                <a:srgbClr val="FFFFFF"/>
              </a:solidFill>
            </a:endParaRPr>
          </a:p>
          <a:p>
            <a:endParaRPr lang="en-GB" sz="2400" b="1" dirty="0">
              <a:solidFill>
                <a:srgbClr val="FFFFFF"/>
              </a:solidFill>
            </a:endParaRPr>
          </a:p>
        </p:txBody>
      </p:sp>
    </p:spTree>
    <p:extLst>
      <p:ext uri="{BB962C8B-B14F-4D97-AF65-F5344CB8AC3E}">
        <p14:creationId xmlns:p14="http://schemas.microsoft.com/office/powerpoint/2010/main" val="1935322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68AD6-2AA9-4768-8297-6AAA69DA567B}"/>
              </a:ext>
            </a:extLst>
          </p:cNvPr>
          <p:cNvSpPr>
            <a:spLocks noGrp="1"/>
          </p:cNvSpPr>
          <p:nvPr>
            <p:ph type="ctrTitle"/>
          </p:nvPr>
        </p:nvSpPr>
        <p:spPr>
          <a:xfrm>
            <a:off x="914400" y="1184971"/>
            <a:ext cx="10280417" cy="4921677"/>
          </a:xfrm>
        </p:spPr>
        <p:txBody>
          <a:bodyPr/>
          <a:lstStyle/>
          <a:p>
            <a:r>
              <a:rPr lang="en-GB" sz="2800" b="1" dirty="0"/>
              <a:t>Social Services Wellbeing Bill</a:t>
            </a:r>
            <a:br>
              <a:rPr lang="en-GB" sz="2800" b="1" dirty="0"/>
            </a:br>
            <a:br>
              <a:rPr lang="en-GB" sz="2800" b="1" dirty="0"/>
            </a:br>
            <a:r>
              <a:rPr lang="en-GB" sz="2800" b="1" dirty="0">
                <a:solidFill>
                  <a:schemeClr val="accent1">
                    <a:lumMod val="60000"/>
                    <a:lumOff val="40000"/>
                  </a:schemeClr>
                </a:solidFill>
              </a:rPr>
              <a:t>The Social Services &amp; Wellbeing Bill will be the biggest piece of legislation ever passed by the National Assembly for Wales and will shape Welsh social care for decades to come. Alongside other key changes, the Bill promises to redefine how people are assessed for services and how local authorities treat eligibility for care. It is critical that the Bill takes account of Wales’ growing levels of loneliness and that social/emotional support are not seen as ‘soft’ or ‘low-level’ interventions, with such clear links between loneliness and deteriorating physical health</a:t>
            </a:r>
            <a:endParaRPr lang="en-GB" sz="2800" dirty="0">
              <a:solidFill>
                <a:schemeClr val="accent1">
                  <a:lumMod val="60000"/>
                  <a:lumOff val="40000"/>
                </a:schemeClr>
              </a:solidFill>
            </a:endParaRPr>
          </a:p>
        </p:txBody>
      </p:sp>
      <p:sp>
        <p:nvSpPr>
          <p:cNvPr id="3" name="Subtitle 2">
            <a:extLst>
              <a:ext uri="{FF2B5EF4-FFF2-40B4-BE49-F238E27FC236}">
                <a16:creationId xmlns:a16="http://schemas.microsoft.com/office/drawing/2014/main" id="{7151C7F8-ACF1-44DA-A6C1-3F93E81C86D8}"/>
              </a:ext>
            </a:extLst>
          </p:cNvPr>
          <p:cNvSpPr>
            <a:spLocks noGrp="1"/>
          </p:cNvSpPr>
          <p:nvPr>
            <p:ph type="subTitle" idx="1"/>
          </p:nvPr>
        </p:nvSpPr>
        <p:spPr>
          <a:xfrm flipV="1">
            <a:off x="9773586" y="6858000"/>
            <a:ext cx="1556141" cy="45719"/>
          </a:xfrm>
        </p:spPr>
        <p:txBody>
          <a:bodyPr>
            <a:normAutofit fontScale="25000" lnSpcReduction="20000"/>
          </a:bodyPr>
          <a:lstStyle/>
          <a:p>
            <a:endParaRPr lang="en-GB"/>
          </a:p>
        </p:txBody>
      </p:sp>
    </p:spTree>
    <p:extLst>
      <p:ext uri="{BB962C8B-B14F-4D97-AF65-F5344CB8AC3E}">
        <p14:creationId xmlns:p14="http://schemas.microsoft.com/office/powerpoint/2010/main" val="2503334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FBA89-7E5A-4D48-8217-DE1F82FCCB07}"/>
              </a:ext>
            </a:extLst>
          </p:cNvPr>
          <p:cNvSpPr>
            <a:spLocks noGrp="1"/>
          </p:cNvSpPr>
          <p:nvPr>
            <p:ph type="ctrTitle"/>
          </p:nvPr>
        </p:nvSpPr>
        <p:spPr>
          <a:xfrm>
            <a:off x="1379807" y="535900"/>
            <a:ext cx="8825658" cy="1262920"/>
          </a:xfrm>
        </p:spPr>
        <p:txBody>
          <a:bodyPr/>
          <a:lstStyle/>
          <a:p>
            <a:br>
              <a:rPr lang="en-GB" sz="2800" b="1" dirty="0">
                <a:solidFill>
                  <a:srgbClr val="FFFFFF"/>
                </a:solidFill>
              </a:rPr>
            </a:br>
            <a:endParaRPr lang="en-GB" sz="2800" dirty="0"/>
          </a:p>
        </p:txBody>
      </p:sp>
      <p:sp>
        <p:nvSpPr>
          <p:cNvPr id="3" name="Subtitle 2">
            <a:extLst>
              <a:ext uri="{FF2B5EF4-FFF2-40B4-BE49-F238E27FC236}">
                <a16:creationId xmlns:a16="http://schemas.microsoft.com/office/drawing/2014/main" id="{A57847BC-6EFA-47FF-950A-254D9CCF1179}"/>
              </a:ext>
            </a:extLst>
          </p:cNvPr>
          <p:cNvSpPr>
            <a:spLocks noGrp="1"/>
          </p:cNvSpPr>
          <p:nvPr>
            <p:ph type="subTitle" idx="1"/>
          </p:nvPr>
        </p:nvSpPr>
        <p:spPr>
          <a:xfrm>
            <a:off x="1379807" y="2008682"/>
            <a:ext cx="8825658" cy="3732551"/>
          </a:xfrm>
        </p:spPr>
        <p:txBody>
          <a:bodyPr>
            <a:normAutofit lnSpcReduction="10000"/>
          </a:bodyPr>
          <a:lstStyle/>
          <a:p>
            <a:r>
              <a:rPr lang="en-GB" sz="2000" b="1" dirty="0"/>
              <a:t>Loneliness and isolation are bad for people’s mental health.</a:t>
            </a:r>
          </a:p>
          <a:p>
            <a:r>
              <a:rPr lang="en-GB" sz="2000" b="1" dirty="0"/>
              <a:t>We have a plan called Together for Mental Health. Its aim is to</a:t>
            </a:r>
          </a:p>
          <a:p>
            <a:r>
              <a:rPr lang="en-GB" sz="2000" b="1" dirty="0"/>
              <a:t>improve well-being and reduce loneliness and isolation.</a:t>
            </a:r>
          </a:p>
          <a:p>
            <a:r>
              <a:rPr lang="en-GB" sz="2000" b="1" dirty="0"/>
              <a:t>It set out ways for services and health services to work together.</a:t>
            </a:r>
          </a:p>
          <a:p>
            <a:r>
              <a:rPr lang="en-GB" sz="2000" b="1" dirty="0"/>
              <a:t>It has new ways for GPs, nurses, pharmacists, paramedics, social</a:t>
            </a:r>
          </a:p>
          <a:p>
            <a:r>
              <a:rPr lang="en-GB" sz="2000" b="1" dirty="0"/>
              <a:t>workers and others to support people. It also helps services spot</a:t>
            </a:r>
          </a:p>
          <a:p>
            <a:r>
              <a:rPr lang="en-GB" sz="2000" b="1" dirty="0"/>
              <a:t>when young people may be lonely or isolated.</a:t>
            </a:r>
          </a:p>
          <a:p>
            <a:endParaRPr lang="en-GB" dirty="0"/>
          </a:p>
        </p:txBody>
      </p:sp>
      <p:sp>
        <p:nvSpPr>
          <p:cNvPr id="5" name="Rectangle 4">
            <a:extLst>
              <a:ext uri="{FF2B5EF4-FFF2-40B4-BE49-F238E27FC236}">
                <a16:creationId xmlns:a16="http://schemas.microsoft.com/office/drawing/2014/main" id="{8FFE441F-B9D9-4BC9-BBC8-CD060CED2406}"/>
              </a:ext>
            </a:extLst>
          </p:cNvPr>
          <p:cNvSpPr/>
          <p:nvPr/>
        </p:nvSpPr>
        <p:spPr>
          <a:xfrm>
            <a:off x="1648918" y="674557"/>
            <a:ext cx="7929797" cy="830997"/>
          </a:xfrm>
          <a:prstGeom prst="rect">
            <a:avLst/>
          </a:prstGeom>
        </p:spPr>
        <p:txBody>
          <a:bodyPr wrap="square">
            <a:spAutoFit/>
          </a:bodyPr>
          <a:lstStyle/>
          <a:p>
            <a:r>
              <a:rPr lang="en-GB" sz="2400" b="1" dirty="0">
                <a:solidFill>
                  <a:srgbClr val="FFFFFF"/>
                </a:solidFill>
              </a:rPr>
              <a:t>Welsh Government Consultation </a:t>
            </a:r>
          </a:p>
          <a:p>
            <a:r>
              <a:rPr lang="en-GB" sz="2400" b="1" dirty="0">
                <a:solidFill>
                  <a:srgbClr val="FFFFFF"/>
                </a:solidFill>
              </a:rPr>
              <a:t>(Tackling Loneliness and Social Isolation)</a:t>
            </a:r>
          </a:p>
        </p:txBody>
      </p:sp>
    </p:spTree>
    <p:extLst>
      <p:ext uri="{BB962C8B-B14F-4D97-AF65-F5344CB8AC3E}">
        <p14:creationId xmlns:p14="http://schemas.microsoft.com/office/powerpoint/2010/main" val="1255122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F7A07-DF33-438B-B8C4-1EEF06A3605B}"/>
              </a:ext>
            </a:extLst>
          </p:cNvPr>
          <p:cNvSpPr>
            <a:spLocks noGrp="1"/>
          </p:cNvSpPr>
          <p:nvPr>
            <p:ph type="ctrTitle"/>
          </p:nvPr>
        </p:nvSpPr>
        <p:spPr>
          <a:xfrm>
            <a:off x="1379808" y="1368110"/>
            <a:ext cx="8825658" cy="861420"/>
          </a:xfrm>
        </p:spPr>
        <p:txBody>
          <a:bodyPr/>
          <a:lstStyle/>
          <a:p>
            <a:br>
              <a:rPr lang="en-GB" dirty="0"/>
            </a:br>
            <a:r>
              <a:rPr lang="en-GB" sz="3600" dirty="0"/>
              <a:t>Campaign to end loneliness (wales)</a:t>
            </a:r>
            <a:br>
              <a:rPr lang="en-GB" dirty="0"/>
            </a:br>
            <a:endParaRPr lang="en-GB" dirty="0"/>
          </a:p>
        </p:txBody>
      </p:sp>
      <p:sp>
        <p:nvSpPr>
          <p:cNvPr id="3" name="Subtitle 2">
            <a:extLst>
              <a:ext uri="{FF2B5EF4-FFF2-40B4-BE49-F238E27FC236}">
                <a16:creationId xmlns:a16="http://schemas.microsoft.com/office/drawing/2014/main" id="{8D4CCF48-F179-4280-A531-015C8854EC13}"/>
              </a:ext>
            </a:extLst>
          </p:cNvPr>
          <p:cNvSpPr>
            <a:spLocks noGrp="1"/>
          </p:cNvSpPr>
          <p:nvPr>
            <p:ph type="subTitle" idx="1"/>
          </p:nvPr>
        </p:nvSpPr>
        <p:spPr>
          <a:xfrm>
            <a:off x="1154955" y="1798820"/>
            <a:ext cx="8825658" cy="3822491"/>
          </a:xfrm>
        </p:spPr>
        <p:txBody>
          <a:bodyPr>
            <a:noAutofit/>
          </a:bodyPr>
          <a:lstStyle/>
          <a:p>
            <a:r>
              <a:rPr lang="en-GB" b="1" dirty="0"/>
              <a:t>We want to work with people, organisations and businesses across these areas to ensure everyone is playing their part in ending loneliness.</a:t>
            </a:r>
          </a:p>
          <a:p>
            <a:endParaRPr lang="en-GB" b="1" dirty="0"/>
          </a:p>
          <a:p>
            <a:r>
              <a:rPr lang="en-GB" b="1" dirty="0"/>
              <a:t>We will partner with health, local authorities, charities and business to ensure everyone know what they can do to challenge loneliness in rural and isolated communities. We want to build a network of individuals to breakdown stigma and talk about loneliness, so that we can all overcome it.</a:t>
            </a:r>
          </a:p>
          <a:p>
            <a:endParaRPr lang="en-GB" b="1" dirty="0"/>
          </a:p>
          <a:p>
            <a:r>
              <a:rPr lang="en-GB" b="1" dirty="0"/>
              <a:t>Our approach will be in partnership with the communities we work in and focus on their needs. In year one we want to pay particular attention to agricultural workers and how they experience loneliness and isolation.</a:t>
            </a:r>
          </a:p>
        </p:txBody>
      </p:sp>
    </p:spTree>
    <p:extLst>
      <p:ext uri="{BB962C8B-B14F-4D97-AF65-F5344CB8AC3E}">
        <p14:creationId xmlns:p14="http://schemas.microsoft.com/office/powerpoint/2010/main" val="1213359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474BD5-5CDD-4624-B265-461D5D2FA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0465057-ABD4-4466-88C9-A2BAA35AA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15E4BFB-25DE-4F68-9B68-84A2B82F0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62592050-892D-42D8-87A3-51CAAE3F8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3704A88B-D25F-4365-AEE9-96B4C317D3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AA6A028A-BFCA-40DB-9150-441F194C3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CBD57C26-95AD-4761-85D5-DF3ED082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9D9B5858-84F4-4E79-8322-394CBA711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D55C475-D9E0-4DB9-B34A-D23358C88174}"/>
              </a:ext>
            </a:extLst>
          </p:cNvPr>
          <p:cNvSpPr>
            <a:spLocks noGrp="1"/>
          </p:cNvSpPr>
          <p:nvPr>
            <p:ph type="ctrTitle"/>
          </p:nvPr>
        </p:nvSpPr>
        <p:spPr>
          <a:xfrm>
            <a:off x="1683171" y="1143000"/>
            <a:ext cx="8825658" cy="3389217"/>
          </a:xfrm>
        </p:spPr>
        <p:txBody>
          <a:bodyPr anchor="ctr">
            <a:normAutofit/>
          </a:bodyPr>
          <a:lstStyle/>
          <a:p>
            <a:pPr algn="ctr">
              <a:lnSpc>
                <a:spcPct val="90000"/>
              </a:lnSpc>
            </a:pPr>
            <a:r>
              <a:rPr lang="en-GB" sz="2600" dirty="0">
                <a:solidFill>
                  <a:srgbClr val="FFFFFF"/>
                </a:solidFill>
              </a:rPr>
              <a:t>Wales faces a significant challenge on loneliness more than any other part of the UK. Without doubt, we have the tools and the capability to tackle it – and it is encouraging to see the issue being highlighted much more frequently as part of the wellbeing narrative. and the next few years will be extremely telling as to whether or not Wales’ loneliness epidemic has peaked.</a:t>
            </a:r>
          </a:p>
        </p:txBody>
      </p:sp>
    </p:spTree>
    <p:extLst>
      <p:ext uri="{BB962C8B-B14F-4D97-AF65-F5344CB8AC3E}">
        <p14:creationId xmlns:p14="http://schemas.microsoft.com/office/powerpoint/2010/main" val="90569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062CC554-72E2-4C59-8297-CCE4951BCD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id="{44C1BFF2-E019-477D-9BF6-C242CD54B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A4E65CB5-E910-4DD6-8870-029C79A48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408792E1-66DA-4CE4-BB6E-0F7777B6E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DF436A8A-0EB6-49FE-84C1-C882E9617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id="{90FF002E-7B86-42AF-A6D2-79D19FB01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D7A3C38E-DE7C-4090-B1C3-3DF75C797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2" name="Freeform 5">
              <a:extLst>
                <a:ext uri="{FF2B5EF4-FFF2-40B4-BE49-F238E27FC236}">
                  <a16:creationId xmlns:a16="http://schemas.microsoft.com/office/drawing/2014/main" id="{B35C6474-674E-47B0-8A37-B57AD0844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3"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339D0D54-E0E1-412B-A821-6407E13109C3}"/>
              </a:ext>
            </a:extLst>
          </p:cNvPr>
          <p:cNvSpPr>
            <a:spLocks noGrp="1"/>
          </p:cNvSpPr>
          <p:nvPr>
            <p:ph type="ctrTitle"/>
          </p:nvPr>
        </p:nvSpPr>
        <p:spPr>
          <a:xfrm>
            <a:off x="994087" y="1130603"/>
            <a:ext cx="3342442" cy="4596794"/>
          </a:xfrm>
        </p:spPr>
        <p:txBody>
          <a:bodyPr vert="horz" lIns="91440" tIns="45720" rIns="91440" bIns="45720" rtlCol="0" anchor="ctr">
            <a:normAutofit/>
          </a:bodyPr>
          <a:lstStyle/>
          <a:p>
            <a:r>
              <a:rPr lang="en-US" sz="3200">
                <a:solidFill>
                  <a:srgbClr val="EBEBEB"/>
                </a:solidFill>
              </a:rPr>
              <a:t>Future plans to tackle social isolation &amp; loneliness</a:t>
            </a:r>
          </a:p>
        </p:txBody>
      </p:sp>
      <p:sp>
        <p:nvSpPr>
          <p:cNvPr id="3" name="Subtitle 2">
            <a:extLst>
              <a:ext uri="{FF2B5EF4-FFF2-40B4-BE49-F238E27FC236}">
                <a16:creationId xmlns:a16="http://schemas.microsoft.com/office/drawing/2014/main" id="{7431DD99-E3DC-46D2-91E8-772A24FDA0F0}"/>
              </a:ext>
            </a:extLst>
          </p:cNvPr>
          <p:cNvSpPr>
            <a:spLocks noGrp="1"/>
          </p:cNvSpPr>
          <p:nvPr>
            <p:ph type="subTitle" idx="1"/>
          </p:nvPr>
        </p:nvSpPr>
        <p:spPr>
          <a:xfrm>
            <a:off x="5695299" y="547766"/>
            <a:ext cx="5502614" cy="5954325"/>
          </a:xfrm>
        </p:spPr>
        <p:txBody>
          <a:bodyPr vert="horz" lIns="91440" tIns="45720" rIns="91440" bIns="45720" rtlCol="0" anchor="ctr">
            <a:normAutofit/>
          </a:bodyPr>
          <a:lstStyle/>
          <a:p>
            <a:pPr marL="228600" lvl="0" indent="-228600">
              <a:buFont typeface="Wingdings 3" charset="2"/>
              <a:buChar char=""/>
            </a:pPr>
            <a:r>
              <a:rPr lang="en-US" sz="2000" cap="none" dirty="0">
                <a:solidFill>
                  <a:schemeClr val="tx1">
                    <a:lumMod val="75000"/>
                    <a:lumOff val="25000"/>
                  </a:schemeClr>
                </a:solidFill>
                <a:effectLst>
                  <a:outerShdw blurRad="50800" dist="38100" dir="2700000" algn="tl" rotWithShape="0">
                    <a:srgbClr val="000000">
                      <a:alpha val="48000"/>
                    </a:srgbClr>
                  </a:outerShdw>
                </a:effectLst>
              </a:rPr>
              <a:t>Wales are focusing more on individually made solutions to tackle social isolation.</a:t>
            </a:r>
          </a:p>
          <a:p>
            <a:pPr marL="228600" lvl="0" indent="-228600">
              <a:buFont typeface="Wingdings 3" charset="2"/>
              <a:buChar char=""/>
            </a:pPr>
            <a:r>
              <a:rPr lang="en-US" sz="2000" cap="none" dirty="0">
                <a:solidFill>
                  <a:schemeClr val="tx1">
                    <a:lumMod val="75000"/>
                    <a:lumOff val="25000"/>
                  </a:schemeClr>
                </a:solidFill>
                <a:effectLst>
                  <a:outerShdw blurRad="50800" dist="38100" dir="2700000" algn="tl" rotWithShape="0">
                    <a:srgbClr val="000000">
                      <a:alpha val="48000"/>
                    </a:srgbClr>
                  </a:outerShdw>
                </a:effectLst>
              </a:rPr>
              <a:t>Befriending schemes are to be introduced</a:t>
            </a:r>
          </a:p>
          <a:p>
            <a:pPr marL="228600" lvl="0" indent="-228600">
              <a:buFont typeface="Wingdings 3" charset="2"/>
              <a:buChar char=""/>
            </a:pPr>
            <a:r>
              <a:rPr lang="en-US" sz="2000" cap="none" dirty="0">
                <a:solidFill>
                  <a:schemeClr val="tx1">
                    <a:lumMod val="75000"/>
                    <a:lumOff val="25000"/>
                  </a:schemeClr>
                </a:solidFill>
                <a:effectLst>
                  <a:outerShdw blurRad="50800" dist="38100" dir="2700000" algn="tl" rotWithShape="0">
                    <a:srgbClr val="000000">
                      <a:alpha val="48000"/>
                    </a:srgbClr>
                  </a:outerShdw>
                </a:effectLst>
              </a:rPr>
              <a:t>To Make counselling more available in Wales.</a:t>
            </a:r>
          </a:p>
          <a:p>
            <a:pPr marL="228600" lvl="0" indent="-228600">
              <a:buFont typeface="Wingdings 3" charset="2"/>
              <a:buChar char=""/>
            </a:pPr>
            <a:r>
              <a:rPr lang="en-US" sz="2000" cap="none" dirty="0">
                <a:solidFill>
                  <a:schemeClr val="tx1">
                    <a:lumMod val="75000"/>
                    <a:lumOff val="25000"/>
                  </a:schemeClr>
                </a:solidFill>
                <a:effectLst>
                  <a:outerShdw blurRad="50800" dist="38100" dir="2700000" algn="tl" rotWithShape="0">
                    <a:srgbClr val="000000">
                      <a:alpha val="48000"/>
                    </a:srgbClr>
                  </a:outerShdw>
                </a:effectLst>
              </a:rPr>
              <a:t>Raising more awareness on Social Isolation</a:t>
            </a:r>
          </a:p>
          <a:p>
            <a:pPr marL="228600" lvl="0" indent="-228600">
              <a:buFont typeface="Wingdings 3" charset="2"/>
              <a:buChar char=""/>
            </a:pPr>
            <a:r>
              <a:rPr lang="en-US" sz="2000" cap="none" dirty="0">
                <a:solidFill>
                  <a:schemeClr val="tx1">
                    <a:lumMod val="75000"/>
                    <a:lumOff val="25000"/>
                  </a:schemeClr>
                </a:solidFill>
                <a:effectLst>
                  <a:outerShdw blurRad="50800" dist="38100" dir="2700000" algn="tl" rotWithShape="0">
                    <a:srgbClr val="000000">
                      <a:alpha val="48000"/>
                    </a:srgbClr>
                  </a:outerShdw>
                </a:effectLst>
              </a:rPr>
              <a:t>The Wellbeing of Future Generations Act (2015)</a:t>
            </a:r>
          </a:p>
          <a:p>
            <a:pPr marL="228600" lvl="0" indent="-228600">
              <a:buFont typeface="Wingdings 3" charset="2"/>
              <a:buChar char=""/>
            </a:pPr>
            <a:r>
              <a:rPr lang="en-US" sz="2000" cap="none" dirty="0">
                <a:solidFill>
                  <a:schemeClr val="tx1">
                    <a:lumMod val="75000"/>
                    <a:lumOff val="25000"/>
                  </a:schemeClr>
                </a:solidFill>
                <a:effectLst>
                  <a:outerShdw blurRad="50800" dist="38100" dir="2700000" algn="tl" rotWithShape="0">
                    <a:srgbClr val="000000">
                      <a:alpha val="48000"/>
                    </a:srgbClr>
                  </a:outerShdw>
                </a:effectLst>
              </a:rPr>
              <a:t>Ageing Well in Wales- reducing loneliness &amp; Isolation in the elderly population.</a:t>
            </a:r>
          </a:p>
          <a:p>
            <a:pPr lvl="0"/>
            <a:endParaRPr lang="en-US" sz="2000" cap="none" dirty="0">
              <a:solidFill>
                <a:schemeClr val="tx1">
                  <a:lumMod val="75000"/>
                  <a:lumOff val="25000"/>
                </a:schemeClr>
              </a:solidFill>
              <a:effectLst>
                <a:outerShdw blurRad="50800" dist="38100" dir="2700000" algn="tl" rotWithShape="0">
                  <a:srgbClr val="000000">
                    <a:alpha val="48000"/>
                  </a:srgbClr>
                </a:outerShdw>
              </a:effectLst>
            </a:endParaRPr>
          </a:p>
          <a:p>
            <a:pPr>
              <a:buFont typeface="Wingdings 3" charset="2"/>
              <a:buChar char=""/>
            </a:pPr>
            <a:endParaRPr lang="en-US" sz="2000" dirty="0">
              <a:solidFill>
                <a:schemeClr val="tx1">
                  <a:lumMod val="75000"/>
                  <a:lumOff val="25000"/>
                </a:schemeClr>
              </a:solidFill>
            </a:endParaRPr>
          </a:p>
        </p:txBody>
      </p:sp>
    </p:spTree>
    <p:extLst>
      <p:ext uri="{BB962C8B-B14F-4D97-AF65-F5344CB8AC3E}">
        <p14:creationId xmlns:p14="http://schemas.microsoft.com/office/powerpoint/2010/main" val="2657809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7" name="Rectangle 36">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E3F4647-C2ED-40A3-90BC-FD1176C01998}"/>
              </a:ext>
            </a:extLst>
          </p:cNvPr>
          <p:cNvSpPr>
            <a:spLocks noGrp="1"/>
          </p:cNvSpPr>
          <p:nvPr>
            <p:ph type="ctrTitle"/>
          </p:nvPr>
        </p:nvSpPr>
        <p:spPr>
          <a:xfrm>
            <a:off x="5154904" y="1349853"/>
            <a:ext cx="5927332" cy="4826095"/>
          </a:xfrm>
        </p:spPr>
        <p:txBody>
          <a:bodyPr>
            <a:noAutofit/>
          </a:bodyPr>
          <a:lstStyle/>
          <a:p>
            <a:pPr>
              <a:lnSpc>
                <a:spcPct val="90000"/>
              </a:lnSpc>
            </a:pPr>
            <a:r>
              <a:rPr lang="en-GB" sz="3200" dirty="0">
                <a:solidFill>
                  <a:srgbClr val="EBEBEB"/>
                </a:solidFill>
              </a:rPr>
              <a:t>Tackling loneliness and social isolation is going to be a long-term challenge the government will not be able to solve this problem on its own they can’t do this without help Everyone will need to work together to solve these</a:t>
            </a:r>
            <a:br>
              <a:rPr lang="en-GB" sz="3200" dirty="0">
                <a:solidFill>
                  <a:srgbClr val="EBEBEB"/>
                </a:solidFill>
              </a:rPr>
            </a:br>
            <a:r>
              <a:rPr lang="en-GB" sz="3200" dirty="0">
                <a:solidFill>
                  <a:srgbClr val="EBEBEB"/>
                </a:solidFill>
              </a:rPr>
              <a:t>problems.</a:t>
            </a:r>
            <a:br>
              <a:rPr lang="en-GB" sz="3200" dirty="0">
                <a:solidFill>
                  <a:srgbClr val="EBEBEB"/>
                </a:solidFill>
              </a:rPr>
            </a:br>
            <a:endParaRPr lang="en-GB" sz="3200" dirty="0">
              <a:solidFill>
                <a:srgbClr val="EBEBEB"/>
              </a:solidFill>
            </a:endParaRPr>
          </a:p>
        </p:txBody>
      </p:sp>
      <p:pic>
        <p:nvPicPr>
          <p:cNvPr id="7" name="Graphic 6" descr="Checkmark">
            <a:extLst>
              <a:ext uri="{FF2B5EF4-FFF2-40B4-BE49-F238E27FC236}">
                <a16:creationId xmlns:a16="http://schemas.microsoft.com/office/drawing/2014/main" id="{1837A724-70BA-4BA2-8F45-5356964EAE3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83166830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3" name="Rectangle 62">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Oval 63">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5" name="Oval 64">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6" name="Oval 65">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7" name="Oval 66">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8" name="Oval 67">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9"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0"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71"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73" name="Rectangle 72">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718967-05BB-4AC7-AF23-6B08AB9050E9}"/>
              </a:ext>
            </a:extLst>
          </p:cNvPr>
          <p:cNvSpPr>
            <a:spLocks noGrp="1"/>
          </p:cNvSpPr>
          <p:nvPr>
            <p:ph type="ctrTitle"/>
          </p:nvPr>
        </p:nvSpPr>
        <p:spPr>
          <a:xfrm>
            <a:off x="1154954" y="973668"/>
            <a:ext cx="8761413" cy="706964"/>
          </a:xfrm>
        </p:spPr>
        <p:txBody>
          <a:bodyPr vert="horz" lIns="91440" tIns="45720" rIns="91440" bIns="45720" rtlCol="0" anchor="ctr">
            <a:normAutofit/>
          </a:bodyPr>
          <a:lstStyle/>
          <a:p>
            <a:r>
              <a:rPr lang="en-US" sz="3600" b="0" i="0" kern="1200">
                <a:solidFill>
                  <a:srgbClr val="EBEBEB"/>
                </a:solidFill>
                <a:latin typeface="+mj-lt"/>
                <a:ea typeface="+mj-ea"/>
                <a:cs typeface="+mj-cs"/>
              </a:rPr>
              <a:t>Attachment theories</a:t>
            </a:r>
          </a:p>
        </p:txBody>
      </p:sp>
      <p:sp>
        <p:nvSpPr>
          <p:cNvPr id="3" name="Subtitle 2">
            <a:extLst>
              <a:ext uri="{FF2B5EF4-FFF2-40B4-BE49-F238E27FC236}">
                <a16:creationId xmlns:a16="http://schemas.microsoft.com/office/drawing/2014/main" id="{C42A18F2-690F-4B5F-B00F-B1A550E18DAE}"/>
              </a:ext>
            </a:extLst>
          </p:cNvPr>
          <p:cNvSpPr>
            <a:spLocks noGrp="1"/>
          </p:cNvSpPr>
          <p:nvPr>
            <p:ph type="subTitle" idx="1"/>
          </p:nvPr>
        </p:nvSpPr>
        <p:spPr>
          <a:xfrm>
            <a:off x="1154954" y="2603500"/>
            <a:ext cx="6397313" cy="4144164"/>
          </a:xfrm>
        </p:spPr>
        <p:txBody>
          <a:bodyPr vert="horz" lIns="91440" tIns="45720" rIns="91440" bIns="45720" rtlCol="0" anchor="ctr">
            <a:normAutofit lnSpcReduction="10000"/>
          </a:bodyPr>
          <a:lstStyle/>
          <a:p>
            <a:pPr>
              <a:lnSpc>
                <a:spcPct val="90000"/>
              </a:lnSpc>
              <a:buFont typeface="Wingdings 3" charset="2"/>
              <a:buChar char=""/>
            </a:pPr>
            <a:r>
              <a:rPr lang="en-US" altLang="en-US" sz="1400" dirty="0">
                <a:solidFill>
                  <a:schemeClr val="tx1">
                    <a:lumMod val="75000"/>
                    <a:lumOff val="25000"/>
                  </a:schemeClr>
                </a:solidFill>
              </a:rPr>
              <a:t>Harlow’s monkeys (1965)       Bowlby (1969)</a:t>
            </a:r>
          </a:p>
          <a:p>
            <a:pPr>
              <a:lnSpc>
                <a:spcPct val="90000"/>
              </a:lnSpc>
              <a:buFont typeface="Wingdings 3" charset="2"/>
              <a:buChar char=""/>
            </a:pPr>
            <a:endParaRPr lang="en-US" sz="1400" dirty="0">
              <a:solidFill>
                <a:schemeClr val="tx1">
                  <a:lumMod val="75000"/>
                  <a:lumOff val="25000"/>
                </a:schemeClr>
              </a:solidFill>
            </a:endParaRPr>
          </a:p>
          <a:p>
            <a:pPr>
              <a:lnSpc>
                <a:spcPct val="90000"/>
              </a:lnSpc>
              <a:buFont typeface="Wingdings 3" charset="2"/>
              <a:buChar char=""/>
            </a:pPr>
            <a:r>
              <a:rPr lang="en-US" sz="1400" dirty="0">
                <a:solidFill>
                  <a:schemeClr val="tx1">
                    <a:lumMod val="75000"/>
                    <a:lumOff val="25000"/>
                  </a:schemeClr>
                </a:solidFill>
              </a:rPr>
              <a:t>The attachment theory by john Bowlby showed that maternal deprivation can seriously affect babies its so damaging that the child can develop an intellectual delay and a very harmful relationship with their emotions.</a:t>
            </a:r>
          </a:p>
          <a:p>
            <a:pPr>
              <a:lnSpc>
                <a:spcPct val="90000"/>
              </a:lnSpc>
              <a:buFont typeface="Wingdings 3" charset="2"/>
              <a:buChar char=""/>
            </a:pPr>
            <a:r>
              <a:rPr lang="en-US" sz="1400" dirty="0">
                <a:solidFill>
                  <a:schemeClr val="tx1">
                    <a:lumMod val="75000"/>
                    <a:lumOff val="25000"/>
                  </a:schemeClr>
                </a:solidFill>
              </a:rPr>
              <a:t>Harry </a:t>
            </a:r>
            <a:r>
              <a:rPr lang="en-US" sz="1400" dirty="0" err="1">
                <a:solidFill>
                  <a:schemeClr val="tx1">
                    <a:lumMod val="75000"/>
                    <a:lumOff val="25000"/>
                  </a:schemeClr>
                </a:solidFill>
              </a:rPr>
              <a:t>harlow</a:t>
            </a:r>
            <a:r>
              <a:rPr lang="en-US" sz="1400" dirty="0">
                <a:solidFill>
                  <a:schemeClr val="tx1">
                    <a:lumMod val="75000"/>
                    <a:lumOff val="25000"/>
                  </a:schemeClr>
                </a:solidFill>
              </a:rPr>
              <a:t> wanted to test </a:t>
            </a:r>
            <a:r>
              <a:rPr lang="en-US" sz="1400" dirty="0" err="1">
                <a:solidFill>
                  <a:schemeClr val="tx1">
                    <a:lumMod val="75000"/>
                    <a:lumOff val="25000"/>
                  </a:schemeClr>
                </a:solidFill>
              </a:rPr>
              <a:t>bowlbys</a:t>
            </a:r>
            <a:r>
              <a:rPr lang="en-US" sz="1400" dirty="0">
                <a:solidFill>
                  <a:schemeClr val="tx1">
                    <a:lumMod val="75000"/>
                    <a:lumOff val="25000"/>
                  </a:schemeClr>
                </a:solidFill>
              </a:rPr>
              <a:t> attachment theory by performing a cruel experiment on rhesus monkeys he isolated them in small spaces after being isolated when they reached an adult age they couldn’t properly relate to the other monkeys they felt no need to reproduce and even stopped eating and drinking The deprivation of social stimulation at an early age caused the monkeys to lose interest in this type of contact later on in life when they were given the opportunity.</a:t>
            </a:r>
          </a:p>
          <a:p>
            <a:pPr>
              <a:lnSpc>
                <a:spcPct val="90000"/>
              </a:lnSpc>
            </a:pPr>
            <a:r>
              <a:rPr lang="en-GB" sz="1400" dirty="0">
                <a:solidFill>
                  <a:schemeClr val="tx1">
                    <a:lumMod val="75000"/>
                    <a:lumOff val="25000"/>
                  </a:schemeClr>
                </a:solidFill>
              </a:rPr>
              <a:t>When you apply this theory onto human beings, children who don’t receive enough affection when they’re young, will experience feeling lonely when the reach adulthood  from being isolated which will lead them to have difficulty developing healthy relationships which could in turn lead to social isolation.</a:t>
            </a:r>
            <a:endParaRPr lang="en-US" sz="1400" dirty="0">
              <a:solidFill>
                <a:schemeClr val="tx1">
                  <a:lumMod val="75000"/>
                  <a:lumOff val="25000"/>
                </a:schemeClr>
              </a:solidFill>
            </a:endParaRPr>
          </a:p>
        </p:txBody>
      </p:sp>
      <p:pic>
        <p:nvPicPr>
          <p:cNvPr id="59" name="Graphic 58" descr="Parent and Baby">
            <a:extLst>
              <a:ext uri="{FF2B5EF4-FFF2-40B4-BE49-F238E27FC236}">
                <a16:creationId xmlns:a16="http://schemas.microsoft.com/office/drawing/2014/main" id="{A3F9A182-A9FC-4B54-95F8-B9E69919AA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27013" y="2775951"/>
            <a:ext cx="3067163"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253457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8E0DE-56CC-4F39-BC33-0CAECBD94448}"/>
              </a:ext>
            </a:extLst>
          </p:cNvPr>
          <p:cNvSpPr>
            <a:spLocks noGrp="1"/>
          </p:cNvSpPr>
          <p:nvPr>
            <p:ph type="ctrTitle"/>
          </p:nvPr>
        </p:nvSpPr>
        <p:spPr>
          <a:xfrm>
            <a:off x="684211" y="685799"/>
            <a:ext cx="8759591" cy="993099"/>
          </a:xfrm>
        </p:spPr>
        <p:txBody>
          <a:bodyPr>
            <a:normAutofit fontScale="90000"/>
          </a:bodyPr>
          <a:lstStyle/>
          <a:p>
            <a:r>
              <a:rPr lang="en-GB" sz="6000" dirty="0"/>
              <a:t>Reference list</a:t>
            </a:r>
          </a:p>
        </p:txBody>
      </p:sp>
      <p:sp>
        <p:nvSpPr>
          <p:cNvPr id="3" name="Subtitle 2">
            <a:extLst>
              <a:ext uri="{FF2B5EF4-FFF2-40B4-BE49-F238E27FC236}">
                <a16:creationId xmlns:a16="http://schemas.microsoft.com/office/drawing/2014/main" id="{D9569C30-BD6C-48F3-BD5A-92DB0E61ADDB}"/>
              </a:ext>
            </a:extLst>
          </p:cNvPr>
          <p:cNvSpPr>
            <a:spLocks noGrp="1"/>
          </p:cNvSpPr>
          <p:nvPr>
            <p:ph type="subTitle" idx="1"/>
          </p:nvPr>
        </p:nvSpPr>
        <p:spPr>
          <a:xfrm>
            <a:off x="684210" y="1933733"/>
            <a:ext cx="10243619" cy="4238468"/>
          </a:xfrm>
        </p:spPr>
        <p:txBody>
          <a:bodyPr>
            <a:normAutofit/>
          </a:bodyPr>
          <a:lstStyle/>
          <a:p>
            <a:r>
              <a:rPr lang="en-GB" dirty="0">
                <a:hlinkClick r:id="rId2">
                  <a:extLst>
                    <a:ext uri="{A12FA001-AC4F-418D-AE19-62706E023703}">
                      <ahyp:hlinkClr xmlns:ahyp="http://schemas.microsoft.com/office/drawing/2018/hyperlinkcolor" val="tx"/>
                    </a:ext>
                  </a:extLst>
                </a:hlinkClick>
              </a:rPr>
              <a:t>https://www.careroadshows.co.uk/can-care-homes-overcome-isolation/</a:t>
            </a:r>
            <a:endParaRPr lang="en-GB" dirty="0"/>
          </a:p>
          <a:p>
            <a:r>
              <a:rPr lang="en-GB" dirty="0">
                <a:hlinkClick r:id="rId3">
                  <a:extLst>
                    <a:ext uri="{A12FA001-AC4F-418D-AE19-62706E023703}">
                      <ahyp:hlinkClr xmlns:ahyp="http://schemas.microsoft.com/office/drawing/2018/hyperlinkcolor" val="tx"/>
                    </a:ext>
                  </a:extLst>
                </a:hlinkClick>
              </a:rPr>
              <a:t>https://gov.wales/newsroom/health-and-social-services/2018/isolation/?lang=en</a:t>
            </a:r>
            <a:endParaRPr lang="en-GB" dirty="0"/>
          </a:p>
          <a:p>
            <a:r>
              <a:rPr lang="en-GB" dirty="0">
                <a:hlinkClick r:id="rId4">
                  <a:extLst>
                    <a:ext uri="{A12FA001-AC4F-418D-AE19-62706E023703}">
                      <ahyp:hlinkClr xmlns:ahyp="http://schemas.microsoft.com/office/drawing/2018/hyperlinkcolor" val="tx"/>
                    </a:ext>
                  </a:extLst>
                </a:hlinkClick>
              </a:rPr>
              <a:t>http://www.assembly.wales/laid%20documents/cr-ld11310/cr-ld11310-e.pdf</a:t>
            </a:r>
            <a:endParaRPr lang="en-GB" dirty="0"/>
          </a:p>
          <a:p>
            <a:r>
              <a:rPr lang="en-GB" dirty="0">
                <a:hlinkClick r:id="rId5">
                  <a:extLst>
                    <a:ext uri="{A12FA001-AC4F-418D-AE19-62706E023703}">
                      <ahyp:hlinkClr xmlns:ahyp="http://schemas.microsoft.com/office/drawing/2018/hyperlinkcolor" val="tx"/>
                    </a:ext>
                  </a:extLst>
                </a:hlinkClick>
              </a:rPr>
              <a:t>https://www.campaigntoendloneliness.org/blog/loneliness-in-wales/</a:t>
            </a:r>
            <a:endParaRPr lang="en-GB" dirty="0"/>
          </a:p>
          <a:p>
            <a:r>
              <a:rPr lang="en-GB" dirty="0">
                <a:hlinkClick r:id="rId6">
                  <a:extLst>
                    <a:ext uri="{A12FA001-AC4F-418D-AE19-62706E023703}">
                      <ahyp:hlinkClr xmlns:ahyp="http://schemas.microsoft.com/office/drawing/2018/hyperlinkcolor" val="tx"/>
                    </a:ext>
                  </a:extLst>
                </a:hlinkClick>
              </a:rPr>
              <a:t>https://www.noisolation.com/global/research/what-is-social-isolation/</a:t>
            </a:r>
            <a:endParaRPr lang="en-GB" dirty="0"/>
          </a:p>
          <a:p>
            <a:r>
              <a:rPr lang="en-GB" dirty="0"/>
              <a:t>https://gov.wales/about/cabinet/cabinetstatements/2018/lonelinesssocialisolation/?lang=en</a:t>
            </a:r>
          </a:p>
          <a:p>
            <a:r>
              <a:rPr lang="en-GB" dirty="0">
                <a:hlinkClick r:id="rId7">
                  <a:extLst>
                    <a:ext uri="{A12FA001-AC4F-418D-AE19-62706E023703}">
                      <ahyp:hlinkClr xmlns:ahyp="http://schemas.microsoft.com/office/drawing/2018/hyperlinkcolor" val="tx"/>
                    </a:ext>
                  </a:extLst>
                </a:hlinkClick>
              </a:rPr>
              <a:t>https://beta.gov.wales/sites/default/files/consultations/2018-12/young-person-consultation-document.pdf</a:t>
            </a:r>
            <a:endParaRPr lang="en-GB" dirty="0"/>
          </a:p>
          <a:p>
            <a:r>
              <a:rPr lang="en-GB" dirty="0"/>
              <a:t>https://exploringyourmind.com/harlows-experiments-on-attachment-theory/</a:t>
            </a:r>
          </a:p>
        </p:txBody>
      </p:sp>
    </p:spTree>
    <p:extLst>
      <p:ext uri="{BB962C8B-B14F-4D97-AF65-F5344CB8AC3E}">
        <p14:creationId xmlns:p14="http://schemas.microsoft.com/office/powerpoint/2010/main" val="3248249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11</TotalTime>
  <Words>1176</Words>
  <Application>Microsoft Office PowerPoint</Application>
  <PresentationFormat>Widescreen</PresentationFormat>
  <Paragraphs>104</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Century Gothic</vt:lpstr>
      <vt:lpstr>Wingdings 3</vt:lpstr>
      <vt:lpstr>Ion Boardroom</vt:lpstr>
      <vt:lpstr>Social isolation</vt:lpstr>
      <vt:lpstr>Loneliness and social isolation are growing problems not just here in Wales but all across the UK. more of us now understand these problems can affect anyone, at any age, for a wide variety of reasons. They can, and do, have a significant impact on people’s physical and mental well-being. </vt:lpstr>
      <vt:lpstr>Defining social isolation</vt:lpstr>
      <vt:lpstr>Social isolation in wales </vt:lpstr>
      <vt:lpstr>Isolation in Social Care Settings</vt:lpstr>
      <vt:lpstr>According to Age UK, over one million elderly people frequently go an entire month without speaking to anyone. Loneliness and social isolation are an increasing problem in the UK having a negative impact on health. Therefore, to overcome this in a care home or cohousing environment, social interaction is essential. </vt:lpstr>
      <vt:lpstr>What causes social isolation</vt:lpstr>
      <vt:lpstr>Impact of isolation on an individual</vt:lpstr>
      <vt:lpstr>            most people have experienced loneliness at some point in their lives it is a miserable and painful experience these feelings often pass for most as life carries on but for some people it becomes increasingly difficult to get through it and damages physical and mental health</vt:lpstr>
      <vt:lpstr>what is The Impact Social Isolation has on Wales</vt:lpstr>
      <vt:lpstr>“Tackling loneliness and isolation in Wales is a national priority”    </vt:lpstr>
      <vt:lpstr>What are wales doing to help stop isolation </vt:lpstr>
      <vt:lpstr>Social Services Wellbeing Bill  The Social Services &amp; Wellbeing Bill will be the biggest piece of legislation ever passed by the National Assembly for Wales and will shape Welsh social care for decades to come. Alongside other key changes, the Bill promises to redefine how people are assessed for services and how local authorities treat eligibility for care. It is critical that the Bill takes account of Wales’ growing levels of loneliness and that social/emotional support are not seen as ‘soft’ or ‘low-level’ interventions, with such clear links between loneliness and deteriorating physical health</vt:lpstr>
      <vt:lpstr> </vt:lpstr>
      <vt:lpstr> Campaign to end loneliness (wales) </vt:lpstr>
      <vt:lpstr>Wales faces a significant challenge on loneliness more than any other part of the UK. Without doubt, we have the tools and the capability to tackle it – and it is encouraging to see the issue being highlighted much more frequently as part of the wellbeing narrative. and the next few years will be extremely telling as to whether or not Wales’ loneliness epidemic has peaked.</vt:lpstr>
      <vt:lpstr>Future plans to tackle social isolation &amp; loneliness</vt:lpstr>
      <vt:lpstr>Tackling loneliness and social isolation is going to be a long-term challenge the government will not be able to solve this problem on its own they can’t do this without help Everyone will need to work together to solve these problems. </vt:lpstr>
      <vt:lpstr>Attachment theories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isolation</dc:title>
  <dc:creator>jodie bassett</dc:creator>
  <cp:lastModifiedBy>jodie bassett</cp:lastModifiedBy>
  <cp:revision>3</cp:revision>
  <dcterms:created xsi:type="dcterms:W3CDTF">2019-01-18T23:17:26Z</dcterms:created>
  <dcterms:modified xsi:type="dcterms:W3CDTF">2019-01-18T23:30:07Z</dcterms:modified>
</cp:coreProperties>
</file>