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9" r:id="rId4"/>
    <p:sldId id="257"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DE2071C5-DEFA-4CD3-87B4-DABDCC3FEE9A}" type="datetimeFigureOut">
              <a:rPr lang="en-GB" smtClean="0"/>
              <a:t>20/04/2024</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4002359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2071C5-DEFA-4CD3-87B4-DABDCC3FEE9A}"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1739826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DE2071C5-DEFA-4CD3-87B4-DABDCC3FEE9A}" type="datetimeFigureOut">
              <a:rPr lang="en-GB" smtClean="0"/>
              <a:t>20/04/2024</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1925317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DE2071C5-DEFA-4CD3-87B4-DABDCC3FEE9A}" type="datetimeFigureOut">
              <a:rPr lang="en-GB" smtClean="0"/>
              <a:t>20/04/2024</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1867609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DE2071C5-DEFA-4CD3-87B4-DABDCC3FEE9A}" type="datetimeFigureOut">
              <a:rPr lang="en-GB" smtClean="0"/>
              <a:t>20/04/2024</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105635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2071C5-DEFA-4CD3-87B4-DABDCC3FEE9A}" type="datetimeFigureOut">
              <a:rPr lang="en-GB" smtClean="0"/>
              <a:t>20/04/2024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3111721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DE2071C5-DEFA-4CD3-87B4-DABDCC3FEE9A}" type="datetimeFigureOut">
              <a:rPr lang="en-GB" smtClean="0"/>
              <a:t>20/04/2024</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2454543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2071C5-DEFA-4CD3-87B4-DABDCC3FEE9A}" type="datetimeFigureOut">
              <a:rPr lang="en-GB" smtClean="0"/>
              <a:t>20/04/2024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1990350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DE2071C5-DEFA-4CD3-87B4-DABDCC3FEE9A}" type="datetimeFigureOut">
              <a:rPr lang="en-GB" smtClean="0"/>
              <a:t>20/04/2024</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3913352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2071C5-DEFA-4CD3-87B4-DABDCC3FEE9A}"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3343838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DE2071C5-DEFA-4CD3-87B4-DABDCC3FEE9A}" type="datetimeFigureOut">
              <a:rPr lang="en-GB" smtClean="0"/>
              <a:t>20/04/2024</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2EB4E11F-0FD2-4548-96BB-F64A3CCCC488}" type="slidenum">
              <a:rPr lang="en-GB" smtClean="0"/>
              <a:t>‹#›</a:t>
            </a:fld>
            <a:endParaRPr lang="en-GB"/>
          </a:p>
        </p:txBody>
      </p:sp>
    </p:spTree>
    <p:extLst>
      <p:ext uri="{BB962C8B-B14F-4D97-AF65-F5344CB8AC3E}">
        <p14:creationId xmlns:p14="http://schemas.microsoft.com/office/powerpoint/2010/main" val="3660581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DE2071C5-DEFA-4CD3-87B4-DABDCC3FEE9A}" type="datetimeFigureOut">
              <a:rPr lang="en-GB" smtClean="0"/>
              <a:t>20/04/2024</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2EB4E11F-0FD2-4548-96BB-F64A3CCCC488}" type="slidenum">
              <a:rPr lang="en-GB" smtClean="0"/>
              <a:t>‹#›</a:t>
            </a:fld>
            <a:endParaRPr lang="en-GB"/>
          </a:p>
        </p:txBody>
      </p:sp>
    </p:spTree>
    <p:extLst>
      <p:ext uri="{BB962C8B-B14F-4D97-AF65-F5344CB8AC3E}">
        <p14:creationId xmlns:p14="http://schemas.microsoft.com/office/powerpoint/2010/main" val="42836314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theguardian.com/education/2017/jul/25/more-than-600000-pupils-in-england-taught-by-unqualified-teachers" TargetMode="External"/><Relationship Id="rId2" Type="http://schemas.openxmlformats.org/officeDocument/2006/relationships/hyperlink" Target="https://www.istockphoto.com/photos/teenager-crying-using-laptop"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027">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0"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2"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8"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0"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1"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2"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3"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4"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5"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3"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20278CA-AC1C-CD48-44BE-97B58978728A}"/>
              </a:ext>
            </a:extLst>
          </p:cNvPr>
          <p:cNvSpPr>
            <a:spLocks noGrp="1"/>
          </p:cNvSpPr>
          <p:nvPr>
            <p:ph type="ctrTitle"/>
          </p:nvPr>
        </p:nvSpPr>
        <p:spPr>
          <a:xfrm>
            <a:off x="8825306" y="1477651"/>
            <a:ext cx="2929372" cy="2468207"/>
          </a:xfrm>
        </p:spPr>
        <p:txBody>
          <a:bodyPr>
            <a:normAutofit/>
          </a:bodyPr>
          <a:lstStyle/>
          <a:p>
            <a:pPr algn="l"/>
            <a:r>
              <a:rPr lang="en-US" sz="4800" dirty="0">
                <a:solidFill>
                  <a:schemeClr val="tx2"/>
                </a:solidFill>
              </a:rPr>
              <a:t>Keeping Children Safe</a:t>
            </a:r>
            <a:endParaRPr lang="en-GB" sz="4800" dirty="0">
              <a:solidFill>
                <a:schemeClr val="tx2"/>
              </a:solidFill>
            </a:endParaRPr>
          </a:p>
        </p:txBody>
      </p:sp>
      <p:sp>
        <p:nvSpPr>
          <p:cNvPr id="3" name="Subtitle 2">
            <a:extLst>
              <a:ext uri="{FF2B5EF4-FFF2-40B4-BE49-F238E27FC236}">
                <a16:creationId xmlns:a16="http://schemas.microsoft.com/office/drawing/2014/main" id="{D8BB2814-850D-FD54-0EA4-B995F37DDD0D}"/>
              </a:ext>
            </a:extLst>
          </p:cNvPr>
          <p:cNvSpPr>
            <a:spLocks noGrp="1"/>
          </p:cNvSpPr>
          <p:nvPr>
            <p:ph type="subTitle" idx="1"/>
          </p:nvPr>
        </p:nvSpPr>
        <p:spPr>
          <a:xfrm>
            <a:off x="8891053" y="4214371"/>
            <a:ext cx="2951163" cy="1306389"/>
          </a:xfrm>
        </p:spPr>
        <p:txBody>
          <a:bodyPr>
            <a:normAutofit/>
          </a:bodyPr>
          <a:lstStyle/>
          <a:p>
            <a:pPr algn="l"/>
            <a:r>
              <a:rPr lang="en-US" sz="1600" dirty="0">
                <a:solidFill>
                  <a:schemeClr val="tx2"/>
                </a:solidFill>
              </a:rPr>
              <a:t>(Open university, 2016). </a:t>
            </a:r>
            <a:endParaRPr lang="en-GB" sz="1600" dirty="0">
              <a:solidFill>
                <a:schemeClr val="tx2"/>
              </a:solidFill>
            </a:endParaRPr>
          </a:p>
        </p:txBody>
      </p:sp>
      <p:sp>
        <p:nvSpPr>
          <p:cNvPr id="1066"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9" name="Freeform: Shape 1058">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026" name="Picture 2" descr="children safe online ...">
            <a:extLst>
              <a:ext uri="{FF2B5EF4-FFF2-40B4-BE49-F238E27FC236}">
                <a16:creationId xmlns:a16="http://schemas.microsoft.com/office/drawing/2014/main" id="{1DAAC710-FD17-F9BD-6C7B-793EA3E385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754"/>
          <a:stretch/>
        </p:blipFill>
        <p:spPr bwMode="auto">
          <a:xfrm>
            <a:off x="984068" y="60181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1048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DFF257A-042C-46B5-80D1-3E8CFD334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E2836BD6-A1CD-4253-813F-3EDA642A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63EE4AB3-C905-497E-988B-4D7394894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774DC5FF-D912-4C9F-811A-337208A3B4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E04E6A71-624A-4806-A53E-87BC73A85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E1871C83-254F-49CD-8EA7-8CB7089B80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427141DF-5457-4673-B816-C6C5C72AE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BC9A176E-C84F-4816-97D4-426B396FC0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981B905A-332A-49BC-9456-7D0337D9B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2EBD9769-DFB9-4970-91FF-137E685AF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21DCB916-2D3C-46BC-9A95-EFC166D96C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189DAD37-FFF7-49FA-8FBB-D20A992D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D148A64A-D598-4309-BCA9-F67ADE72CB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38A95D77-7745-4551-BBD5-3515A074D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A2C20B7F-80D6-4D48-BB2A-9AEC854948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5589882-0BB8-42B0-B42F-32A75B1918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53673B9F-5864-445E-82E7-0A8324FA8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16FF3B3D-59FE-4AE1-AA54-14A691D6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901CA0F0-4962-4EC5-BA5B-3F0A967FC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DD02E26-C2AD-4062-85BD-28D172C9E7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D7B60BD4-07C1-461F-B38E-B39EBACA3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81BB3F7-E4A5-4BD9-A70D-FDA6C91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B93A80B5-32BA-48BB-941A-4FC64AC62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4" name="Rectangle 33">
            <a:extLst>
              <a:ext uri="{FF2B5EF4-FFF2-40B4-BE49-F238E27FC236}">
                <a16:creationId xmlns:a16="http://schemas.microsoft.com/office/drawing/2014/main" id="{9C057A66-6E97-4BA5-B4B3-2690ACE3C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22">
            <a:extLst>
              <a:ext uri="{FF2B5EF4-FFF2-40B4-BE49-F238E27FC236}">
                <a16:creationId xmlns:a16="http://schemas.microsoft.com/office/drawing/2014/main" id="{764884A8-16DD-467F-A648-70B32E20B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76681CD-6924-4550-926C-667FC2C6A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D8C5E-0FE1-946E-8BC1-F43531F89D80}"/>
              </a:ext>
            </a:extLst>
          </p:cNvPr>
          <p:cNvSpPr>
            <a:spLocks noGrp="1"/>
          </p:cNvSpPr>
          <p:nvPr>
            <p:ph type="title"/>
          </p:nvPr>
        </p:nvSpPr>
        <p:spPr>
          <a:xfrm>
            <a:off x="873978" y="1718735"/>
            <a:ext cx="5767566" cy="1072378"/>
          </a:xfrm>
        </p:spPr>
        <p:txBody>
          <a:bodyPr anchor="ctr">
            <a:normAutofit/>
          </a:bodyPr>
          <a:lstStyle/>
          <a:p>
            <a:r>
              <a:rPr lang="en-US" sz="3600" dirty="0"/>
              <a:t>Growing Crimes </a:t>
            </a:r>
            <a:endParaRPr lang="en-GB" sz="3600" dirty="0"/>
          </a:p>
        </p:txBody>
      </p:sp>
      <p:sp>
        <p:nvSpPr>
          <p:cNvPr id="3" name="Content Placeholder 2">
            <a:extLst>
              <a:ext uri="{FF2B5EF4-FFF2-40B4-BE49-F238E27FC236}">
                <a16:creationId xmlns:a16="http://schemas.microsoft.com/office/drawing/2014/main" id="{0C7EB3C8-6D89-DC3E-A3FF-3AE0E583ECE7}"/>
              </a:ext>
            </a:extLst>
          </p:cNvPr>
          <p:cNvSpPr>
            <a:spLocks noGrp="1"/>
          </p:cNvSpPr>
          <p:nvPr>
            <p:ph idx="1"/>
          </p:nvPr>
        </p:nvSpPr>
        <p:spPr>
          <a:xfrm>
            <a:off x="873102" y="2789239"/>
            <a:ext cx="5768442" cy="2683606"/>
          </a:xfrm>
        </p:spPr>
        <p:txBody>
          <a:bodyPr>
            <a:normAutofit/>
          </a:bodyPr>
          <a:lstStyle/>
          <a:p>
            <a:r>
              <a:rPr lang="en-US" sz="1600" dirty="0">
                <a:solidFill>
                  <a:srgbClr val="FFFFFE"/>
                </a:solidFill>
              </a:rPr>
              <a:t>Online sex crimes against children are a growing problem.</a:t>
            </a:r>
          </a:p>
          <a:p>
            <a:r>
              <a:rPr lang="en-US" sz="1600" dirty="0">
                <a:solidFill>
                  <a:srgbClr val="FFFFFE"/>
                </a:solidFill>
              </a:rPr>
              <a:t>Police-recorded data shows that every month, more than 3,500 take place against children. There were more than 42,503 crimes of this type from April 2021 to March 2022. This compares to 3,706 ten years ago  (NSPCC,2023).</a:t>
            </a:r>
            <a:endParaRPr lang="en-GB" sz="1600" dirty="0">
              <a:solidFill>
                <a:srgbClr val="FFFFFE"/>
              </a:solidFill>
            </a:endParaRPr>
          </a:p>
        </p:txBody>
      </p:sp>
      <p:pic>
        <p:nvPicPr>
          <p:cNvPr id="4" name="Picture 3">
            <a:extLst>
              <a:ext uri="{FF2B5EF4-FFF2-40B4-BE49-F238E27FC236}">
                <a16:creationId xmlns:a16="http://schemas.microsoft.com/office/drawing/2014/main" id="{1E1B1B3E-4954-E37C-038F-BC8A1DBE98E1}"/>
              </a:ext>
            </a:extLst>
          </p:cNvPr>
          <p:cNvPicPr>
            <a:picLocks noChangeAspect="1"/>
          </p:cNvPicPr>
          <p:nvPr/>
        </p:nvPicPr>
        <p:blipFill rotWithShape="1">
          <a:blip r:embed="rId2"/>
          <a:srcRect l="19580" r="21195" b="-1"/>
          <a:stretch/>
        </p:blipFill>
        <p:spPr>
          <a:xfrm>
            <a:off x="7549862" y="227"/>
            <a:ext cx="4641833" cy="4867048"/>
          </a:xfrm>
          <a:prstGeom prst="rect">
            <a:avLst/>
          </a:prstGeom>
        </p:spPr>
      </p:pic>
      <p:sp>
        <p:nvSpPr>
          <p:cNvPr id="5" name="TextBox 4">
            <a:extLst>
              <a:ext uri="{FF2B5EF4-FFF2-40B4-BE49-F238E27FC236}">
                <a16:creationId xmlns:a16="http://schemas.microsoft.com/office/drawing/2014/main" id="{C9E0E6CB-10A6-8E0B-06B4-3D93F2CE83A3}"/>
              </a:ext>
            </a:extLst>
          </p:cNvPr>
          <p:cNvSpPr txBox="1"/>
          <p:nvPr/>
        </p:nvSpPr>
        <p:spPr>
          <a:xfrm>
            <a:off x="8010525" y="5408613"/>
            <a:ext cx="3086269" cy="369332"/>
          </a:xfrm>
          <a:prstGeom prst="rect">
            <a:avLst/>
          </a:prstGeom>
          <a:noFill/>
        </p:spPr>
        <p:txBody>
          <a:bodyPr wrap="square" rtlCol="0">
            <a:spAutoFit/>
          </a:bodyPr>
          <a:lstStyle/>
          <a:p>
            <a:r>
              <a:rPr lang="en-US" dirty="0"/>
              <a:t>(</a:t>
            </a:r>
            <a:r>
              <a:rPr lang="en-US" dirty="0" err="1"/>
              <a:t>Istock,N.D</a:t>
            </a:r>
            <a:r>
              <a:rPr lang="en-US" dirty="0"/>
              <a:t>).</a:t>
            </a:r>
            <a:endParaRPr lang="en-GB" dirty="0"/>
          </a:p>
        </p:txBody>
      </p:sp>
    </p:spTree>
    <p:extLst>
      <p:ext uri="{BB962C8B-B14F-4D97-AF65-F5344CB8AC3E}">
        <p14:creationId xmlns:p14="http://schemas.microsoft.com/office/powerpoint/2010/main" val="576994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DFF257A-042C-46B5-80D1-3E8CFD334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E2836BD6-A1CD-4253-813F-3EDA642A7A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63EE4AB3-C905-497E-988B-4D7394894B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774DC5FF-D912-4C9F-811A-337208A3B4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E04E6A71-624A-4806-A53E-87BC73A85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E1871C83-254F-49CD-8EA7-8CB7089B80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427141DF-5457-4673-B816-C6C5C72AE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BC9A176E-C84F-4816-97D4-426B396FC0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981B905A-332A-49BC-9456-7D0337D9B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2EBD9769-DFB9-4970-91FF-137E685AF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21DCB916-2D3C-46BC-9A95-EFC166D96C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189DAD37-FFF7-49FA-8FBB-D20A992D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D148A64A-D598-4309-BCA9-F67ADE72CB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38A95D77-7745-4551-BBD5-3515A074D3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A2C20B7F-80D6-4D48-BB2A-9AEC854948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5589882-0BB8-42B0-B42F-32A75B1918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53673B9F-5864-445E-82E7-0A8324FA85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16FF3B3D-59FE-4AE1-AA54-14A691D6B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901CA0F0-4962-4EC5-BA5B-3F0A967FC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DD02E26-C2AD-4062-85BD-28D172C9E7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D7B60BD4-07C1-461F-B38E-B39EBACA3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81BB3F7-E4A5-4BD9-A70D-FDA6C91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B93A80B5-32BA-48BB-941A-4FC64AC62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4" name="Rectangle 33">
            <a:extLst>
              <a:ext uri="{FF2B5EF4-FFF2-40B4-BE49-F238E27FC236}">
                <a16:creationId xmlns:a16="http://schemas.microsoft.com/office/drawing/2014/main" id="{9C057A66-6E97-4BA5-B4B3-2690ACE3CE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22">
            <a:extLst>
              <a:ext uri="{FF2B5EF4-FFF2-40B4-BE49-F238E27FC236}">
                <a16:creationId xmlns:a16="http://schemas.microsoft.com/office/drawing/2014/main" id="{764884A8-16DD-467F-A648-70B32E20B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76681CD-6924-4550-926C-667FC2C6A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36816-BA18-8C1A-44BB-00BFAEC167AF}"/>
              </a:ext>
            </a:extLst>
          </p:cNvPr>
          <p:cNvSpPr>
            <a:spLocks noGrp="1"/>
          </p:cNvSpPr>
          <p:nvPr>
            <p:ph type="title"/>
          </p:nvPr>
        </p:nvSpPr>
        <p:spPr>
          <a:xfrm>
            <a:off x="873978" y="1718735"/>
            <a:ext cx="5767566" cy="1072378"/>
          </a:xfrm>
        </p:spPr>
        <p:txBody>
          <a:bodyPr anchor="ctr">
            <a:normAutofit/>
          </a:bodyPr>
          <a:lstStyle/>
          <a:p>
            <a:r>
              <a:rPr lang="en-US" sz="3600" dirty="0"/>
              <a:t>How do we keep them safe?</a:t>
            </a:r>
            <a:endParaRPr lang="en-GB" sz="3600" dirty="0"/>
          </a:p>
        </p:txBody>
      </p:sp>
      <p:sp>
        <p:nvSpPr>
          <p:cNvPr id="3" name="Content Placeholder 2">
            <a:extLst>
              <a:ext uri="{FF2B5EF4-FFF2-40B4-BE49-F238E27FC236}">
                <a16:creationId xmlns:a16="http://schemas.microsoft.com/office/drawing/2014/main" id="{0AB332DF-3C48-7A11-3107-321C8B394C5D}"/>
              </a:ext>
            </a:extLst>
          </p:cNvPr>
          <p:cNvSpPr>
            <a:spLocks noGrp="1"/>
          </p:cNvSpPr>
          <p:nvPr>
            <p:ph idx="1"/>
          </p:nvPr>
        </p:nvSpPr>
        <p:spPr>
          <a:xfrm>
            <a:off x="1044610" y="2697276"/>
            <a:ext cx="5639831" cy="2683606"/>
          </a:xfrm>
        </p:spPr>
        <p:txBody>
          <a:bodyPr>
            <a:normAutofit/>
          </a:bodyPr>
          <a:lstStyle/>
          <a:p>
            <a:pPr>
              <a:lnSpc>
                <a:spcPct val="110000"/>
              </a:lnSpc>
            </a:pPr>
            <a:r>
              <a:rPr lang="en-US" sz="1200" dirty="0">
                <a:solidFill>
                  <a:srgbClr val="FFFFFE"/>
                </a:solidFill>
              </a:rPr>
              <a:t>That people sometimes behave differently online, including by pretending to be someone they are not</a:t>
            </a:r>
          </a:p>
          <a:p>
            <a:pPr>
              <a:lnSpc>
                <a:spcPct val="110000"/>
              </a:lnSpc>
            </a:pPr>
            <a:r>
              <a:rPr lang="en-US" sz="1200" dirty="0">
                <a:solidFill>
                  <a:srgbClr val="FFFFFE"/>
                </a:solidFill>
              </a:rPr>
              <a:t>That the same principles apply to online relationships as to face-to-face relationships, including the importance of respect for others</a:t>
            </a:r>
          </a:p>
          <a:p>
            <a:pPr>
              <a:lnSpc>
                <a:spcPct val="110000"/>
              </a:lnSpc>
            </a:pPr>
            <a:r>
              <a:rPr lang="en-US" sz="1200" dirty="0">
                <a:solidFill>
                  <a:srgbClr val="FFFFFE"/>
                </a:solidFill>
              </a:rPr>
              <a:t>The rules and principles for keeping safe online: how to </a:t>
            </a:r>
            <a:r>
              <a:rPr lang="en-US" sz="1200" dirty="0" err="1">
                <a:solidFill>
                  <a:srgbClr val="FFFFFE"/>
                </a:solidFill>
              </a:rPr>
              <a:t>recognise</a:t>
            </a:r>
            <a:r>
              <a:rPr lang="en-US" sz="1200" dirty="0">
                <a:solidFill>
                  <a:srgbClr val="FFFFFE"/>
                </a:solidFill>
              </a:rPr>
              <a:t> risks, harmful content and contact, and how to report them</a:t>
            </a:r>
          </a:p>
          <a:p>
            <a:pPr>
              <a:lnSpc>
                <a:spcPct val="110000"/>
              </a:lnSpc>
            </a:pPr>
            <a:r>
              <a:rPr lang="en-US" sz="1200" dirty="0">
                <a:solidFill>
                  <a:srgbClr val="FFFFFE"/>
                </a:solidFill>
              </a:rPr>
              <a:t>How to critically consider their online friendships and sources of information</a:t>
            </a:r>
          </a:p>
          <a:p>
            <a:pPr>
              <a:lnSpc>
                <a:spcPct val="110000"/>
              </a:lnSpc>
            </a:pPr>
            <a:r>
              <a:rPr lang="en-US" sz="1200" dirty="0">
                <a:solidFill>
                  <a:srgbClr val="FFFFFE"/>
                </a:solidFill>
              </a:rPr>
              <a:t>(Government, 2023).</a:t>
            </a:r>
            <a:endParaRPr lang="en-GB" sz="1200" dirty="0">
              <a:solidFill>
                <a:srgbClr val="FFFFFE"/>
              </a:solidFill>
            </a:endParaRPr>
          </a:p>
        </p:txBody>
      </p:sp>
      <p:pic>
        <p:nvPicPr>
          <p:cNvPr id="4" name="Picture 3">
            <a:extLst>
              <a:ext uri="{FF2B5EF4-FFF2-40B4-BE49-F238E27FC236}">
                <a16:creationId xmlns:a16="http://schemas.microsoft.com/office/drawing/2014/main" id="{9ACAB14B-DA4C-ADB0-06FC-2EF7E3A88F97}"/>
              </a:ext>
            </a:extLst>
          </p:cNvPr>
          <p:cNvPicPr>
            <a:picLocks noChangeAspect="1"/>
          </p:cNvPicPr>
          <p:nvPr/>
        </p:nvPicPr>
        <p:blipFill rotWithShape="1">
          <a:blip r:embed="rId2"/>
          <a:srcRect l="11334" r="48055"/>
          <a:stretch/>
        </p:blipFill>
        <p:spPr>
          <a:xfrm>
            <a:off x="7549862" y="227"/>
            <a:ext cx="4641833" cy="5394099"/>
          </a:xfrm>
          <a:prstGeom prst="rect">
            <a:avLst/>
          </a:prstGeom>
        </p:spPr>
      </p:pic>
      <p:sp>
        <p:nvSpPr>
          <p:cNvPr id="5" name="TextBox 4">
            <a:extLst>
              <a:ext uri="{FF2B5EF4-FFF2-40B4-BE49-F238E27FC236}">
                <a16:creationId xmlns:a16="http://schemas.microsoft.com/office/drawing/2014/main" id="{EB51A97D-06A3-C7EE-D106-5CAABF98C3CD}"/>
              </a:ext>
            </a:extLst>
          </p:cNvPr>
          <p:cNvSpPr txBox="1"/>
          <p:nvPr/>
        </p:nvSpPr>
        <p:spPr>
          <a:xfrm>
            <a:off x="7869382" y="5818911"/>
            <a:ext cx="3171681" cy="369332"/>
          </a:xfrm>
          <a:prstGeom prst="rect">
            <a:avLst/>
          </a:prstGeom>
          <a:noFill/>
        </p:spPr>
        <p:txBody>
          <a:bodyPr wrap="square" rtlCol="0">
            <a:spAutoFit/>
          </a:bodyPr>
          <a:lstStyle/>
          <a:p>
            <a:r>
              <a:rPr lang="en-US" dirty="0"/>
              <a:t>Gaurdian,2012</a:t>
            </a:r>
            <a:endParaRPr lang="en-GB" dirty="0"/>
          </a:p>
        </p:txBody>
      </p:sp>
      <p:sp>
        <p:nvSpPr>
          <p:cNvPr id="6" name="TextBox 5">
            <a:extLst>
              <a:ext uri="{FF2B5EF4-FFF2-40B4-BE49-F238E27FC236}">
                <a16:creationId xmlns:a16="http://schemas.microsoft.com/office/drawing/2014/main" id="{B62BD248-3920-F932-8817-EE21FA5F9BEC}"/>
              </a:ext>
            </a:extLst>
          </p:cNvPr>
          <p:cNvSpPr txBox="1"/>
          <p:nvPr/>
        </p:nvSpPr>
        <p:spPr>
          <a:xfrm>
            <a:off x="1530641" y="5922187"/>
            <a:ext cx="4514850" cy="923330"/>
          </a:xfrm>
          <a:prstGeom prst="rect">
            <a:avLst/>
          </a:prstGeom>
          <a:noFill/>
        </p:spPr>
        <p:txBody>
          <a:bodyPr wrap="square" rtlCol="0">
            <a:spAutoFit/>
          </a:bodyPr>
          <a:lstStyle/>
          <a:p>
            <a:r>
              <a:rPr lang="en-GB"/>
              <a:t>https://educationhub.blog.gov.uk/2023/02/01/how-we-promote-and-teach-online-safety-in-schools/</a:t>
            </a:r>
            <a:endParaRPr lang="en-GB" dirty="0"/>
          </a:p>
        </p:txBody>
      </p:sp>
    </p:spTree>
    <p:extLst>
      <p:ext uri="{BB962C8B-B14F-4D97-AF65-F5344CB8AC3E}">
        <p14:creationId xmlns:p14="http://schemas.microsoft.com/office/powerpoint/2010/main" val="1605058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28" name="Group 27">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9" name="Rectangle 28">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useBgFill="1">
        <p:nvSpPr>
          <p:cNvPr id="33" name="Rectangle 3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6"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7"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38"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9"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0"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2"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5"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6"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7"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8"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1"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2"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3"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4"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2" name="Title 1">
            <a:extLst>
              <a:ext uri="{FF2B5EF4-FFF2-40B4-BE49-F238E27FC236}">
                <a16:creationId xmlns:a16="http://schemas.microsoft.com/office/drawing/2014/main" id="{2E2F2F01-DA64-C447-3877-7BB83EB63F0C}"/>
              </a:ext>
            </a:extLst>
          </p:cNvPr>
          <p:cNvSpPr>
            <a:spLocks noGrp="1"/>
          </p:cNvSpPr>
          <p:nvPr>
            <p:ph type="title"/>
          </p:nvPr>
        </p:nvSpPr>
        <p:spPr>
          <a:xfrm>
            <a:off x="1745919" y="3637147"/>
            <a:ext cx="8247189" cy="5052249"/>
          </a:xfrm>
        </p:spPr>
        <p:txBody>
          <a:bodyPr vert="horz" lIns="228600" tIns="228600" rIns="228600" bIns="0" rtlCol="0" anchor="b">
            <a:normAutofit fontScale="90000"/>
          </a:bodyPr>
          <a:lstStyle/>
          <a:p>
            <a:pPr algn="l">
              <a:lnSpc>
                <a:spcPct val="80000"/>
              </a:lnSpc>
            </a:pP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r>
              <a:rPr lang="en-US" sz="1800" dirty="0">
                <a:solidFill>
                  <a:schemeClr val="tx1"/>
                </a:solidFill>
              </a:rPr>
              <a:t>Government, (2023) how to promote and teach online safety in schools</a:t>
            </a:r>
            <a:br>
              <a:rPr lang="en-US" sz="1800" dirty="0">
                <a:solidFill>
                  <a:schemeClr val="tx1"/>
                </a:solidFill>
              </a:rPr>
            </a:br>
            <a:r>
              <a:rPr lang="en-US" sz="1800" dirty="0">
                <a:solidFill>
                  <a:schemeClr val="tx1"/>
                </a:solidFill>
              </a:rPr>
              <a:t>Available at  https://educationhub.blog.gov.uk/2023/02/01/how-we-promote-and-teach-online-safety-in-schools/</a:t>
            </a:r>
            <a:br>
              <a:rPr lang="en-US" sz="1800" dirty="0">
                <a:solidFill>
                  <a:schemeClr val="tx1"/>
                </a:solidFill>
              </a:rPr>
            </a:br>
            <a:r>
              <a:rPr lang="en-US" sz="1800" dirty="0">
                <a:solidFill>
                  <a:schemeClr val="tx1"/>
                </a:solidFill>
              </a:rPr>
              <a:t>(Accessed: 15th April  2024).</a:t>
            </a:r>
            <a:br>
              <a:rPr lang="en-US" sz="1800" dirty="0">
                <a:solidFill>
                  <a:schemeClr val="tx1"/>
                </a:solidFill>
              </a:rPr>
            </a:br>
            <a:br>
              <a:rPr lang="en-US" sz="1800" dirty="0">
                <a:solidFill>
                  <a:schemeClr val="tx1"/>
                </a:solidFill>
              </a:rPr>
            </a:br>
            <a:r>
              <a:rPr lang="en-US" sz="1800" dirty="0" err="1">
                <a:solidFill>
                  <a:schemeClr val="tx1"/>
                </a:solidFill>
              </a:rPr>
              <a:t>Istock</a:t>
            </a:r>
            <a:r>
              <a:rPr lang="en-US" sz="1800" dirty="0">
                <a:solidFill>
                  <a:schemeClr val="tx1"/>
                </a:solidFill>
              </a:rPr>
              <a:t>, (</a:t>
            </a:r>
            <a:r>
              <a:rPr lang="en-US" sz="1800" dirty="0" err="1">
                <a:solidFill>
                  <a:schemeClr val="tx1"/>
                </a:solidFill>
              </a:rPr>
              <a:t>n.d</a:t>
            </a:r>
            <a:r>
              <a:rPr lang="en-US" sz="1800" dirty="0">
                <a:solidFill>
                  <a:schemeClr val="tx1"/>
                </a:solidFill>
              </a:rPr>
              <a:t>(  Teenager crying  using laptop pictures</a:t>
            </a:r>
            <a:br>
              <a:rPr lang="en-US" sz="1800" dirty="0">
                <a:solidFill>
                  <a:schemeClr val="tx1"/>
                </a:solidFill>
              </a:rPr>
            </a:br>
            <a:r>
              <a:rPr lang="en-US" sz="1800" dirty="0">
                <a:solidFill>
                  <a:schemeClr val="tx1"/>
                </a:solidFill>
              </a:rPr>
              <a:t>Available at  </a:t>
            </a:r>
            <a:r>
              <a:rPr lang="en-US" sz="1800" dirty="0">
                <a:solidFill>
                  <a:schemeClr val="tx1"/>
                </a:solidFill>
                <a:hlinkClick r:id="rId2"/>
              </a:rPr>
              <a:t>https://www.istockphoto.com/photos/teenager-crying-using-laptop</a:t>
            </a:r>
            <a:br>
              <a:rPr lang="en-US" sz="1800" dirty="0">
                <a:solidFill>
                  <a:schemeClr val="tx1"/>
                </a:solidFill>
              </a:rPr>
            </a:br>
            <a:r>
              <a:rPr lang="en-US" sz="1800" dirty="0">
                <a:solidFill>
                  <a:schemeClr val="tx1"/>
                </a:solidFill>
              </a:rPr>
              <a:t>(Accessed: 15</a:t>
            </a:r>
            <a:r>
              <a:rPr lang="en-US" sz="1800" baseline="30000" dirty="0">
                <a:solidFill>
                  <a:schemeClr val="tx1"/>
                </a:solidFill>
              </a:rPr>
              <a:t>th</a:t>
            </a:r>
            <a:r>
              <a:rPr lang="en-US" sz="1800" dirty="0">
                <a:solidFill>
                  <a:schemeClr val="tx1"/>
                </a:solidFill>
              </a:rPr>
              <a:t> April 2024).</a:t>
            </a:r>
            <a:br>
              <a:rPr lang="en-US" sz="1800" dirty="0">
                <a:solidFill>
                  <a:schemeClr val="tx1"/>
                </a:solidFill>
              </a:rPr>
            </a:br>
            <a:br>
              <a:rPr lang="en-US" sz="1800" dirty="0">
                <a:solidFill>
                  <a:schemeClr val="tx1"/>
                </a:solidFill>
              </a:rPr>
            </a:br>
            <a:r>
              <a:rPr lang="en-US" sz="1800" dirty="0">
                <a:solidFill>
                  <a:schemeClr val="tx1"/>
                </a:solidFill>
              </a:rPr>
              <a:t>NSPCC,  (2023)  Online safety advice and insight s for  safer internet  day 2023</a:t>
            </a:r>
            <a:br>
              <a:rPr lang="en-US" sz="1800" dirty="0">
                <a:solidFill>
                  <a:schemeClr val="tx1"/>
                </a:solidFill>
              </a:rPr>
            </a:br>
            <a:r>
              <a:rPr lang="en-US" sz="1800" dirty="0">
                <a:solidFill>
                  <a:schemeClr val="tx1"/>
                </a:solidFill>
              </a:rPr>
              <a:t>Available at  https://www.nspcc.org.uk/about-us/news-opinion/2023/online-safety-advice-insights-safer-internet-day-2023/</a:t>
            </a:r>
            <a:br>
              <a:rPr lang="en-US" sz="1800" dirty="0">
                <a:solidFill>
                  <a:schemeClr val="tx1"/>
                </a:solidFill>
              </a:rPr>
            </a:br>
            <a:br>
              <a:rPr lang="en-US" sz="1800" dirty="0">
                <a:solidFill>
                  <a:schemeClr val="tx1"/>
                </a:solidFill>
              </a:rPr>
            </a:br>
            <a:r>
              <a:rPr lang="en-US" sz="1800" dirty="0">
                <a:solidFill>
                  <a:schemeClr val="tx1"/>
                </a:solidFill>
              </a:rPr>
              <a:t>(Accessed: 15th April 2024).</a:t>
            </a:r>
            <a:br>
              <a:rPr lang="en-US" sz="1800" dirty="0">
                <a:solidFill>
                  <a:schemeClr val="tx1"/>
                </a:solidFill>
              </a:rPr>
            </a:br>
            <a:br>
              <a:rPr lang="en-US" sz="1800" dirty="0">
                <a:solidFill>
                  <a:schemeClr val="tx1"/>
                </a:solidFill>
              </a:rPr>
            </a:br>
            <a:r>
              <a:rPr lang="en-US" sz="1800" dirty="0">
                <a:solidFill>
                  <a:schemeClr val="tx1"/>
                </a:solidFill>
              </a:rPr>
              <a:t>The Gaudian , (2012) he Conservatives introduced the right for some state schools to use unqualified teachers in 2012. Photograph: </a:t>
            </a:r>
            <a:r>
              <a:rPr lang="en-US" sz="1800" dirty="0" err="1">
                <a:solidFill>
                  <a:schemeClr val="tx1"/>
                </a:solidFill>
              </a:rPr>
              <a:t>Alamy</a:t>
            </a:r>
            <a:br>
              <a:rPr lang="en-US" sz="1800" dirty="0">
                <a:solidFill>
                  <a:schemeClr val="tx1"/>
                </a:solidFill>
              </a:rPr>
            </a:br>
            <a:r>
              <a:rPr lang="en-US" sz="1800" dirty="0">
                <a:solidFill>
                  <a:schemeClr val="tx1"/>
                </a:solidFill>
              </a:rPr>
              <a:t>Available at  </a:t>
            </a:r>
            <a:r>
              <a:rPr lang="en-US" sz="1800" dirty="0">
                <a:solidFill>
                  <a:schemeClr val="tx1"/>
                </a:solidFill>
                <a:hlinkClick r:id="rId3"/>
              </a:rPr>
              <a:t>https://www.theguardian.com/education/2017/jul/25/more-than-600000-pupils-in-england-taught-by-unqualified-teachers</a:t>
            </a:r>
            <a:r>
              <a:rPr lang="en-US" sz="1800" dirty="0">
                <a:solidFill>
                  <a:schemeClr val="tx1"/>
                </a:solidFill>
              </a:rPr>
              <a:t> </a:t>
            </a:r>
            <a:br>
              <a:rPr lang="en-US" sz="1800" dirty="0">
                <a:solidFill>
                  <a:schemeClr val="tx1"/>
                </a:solidFill>
              </a:rPr>
            </a:br>
            <a:r>
              <a:rPr lang="en-US" sz="1800" dirty="0">
                <a:solidFill>
                  <a:schemeClr val="tx1"/>
                </a:solidFill>
              </a:rPr>
              <a:t>(Accessed: 15</a:t>
            </a:r>
            <a:r>
              <a:rPr lang="en-US" sz="1800" baseline="30000" dirty="0">
                <a:solidFill>
                  <a:schemeClr val="tx1"/>
                </a:solidFill>
              </a:rPr>
              <a:t>th</a:t>
            </a:r>
            <a:r>
              <a:rPr lang="en-US" sz="1800" dirty="0">
                <a:solidFill>
                  <a:schemeClr val="tx1"/>
                </a:solidFill>
              </a:rPr>
              <a:t> April  2024). </a:t>
            </a:r>
            <a:br>
              <a:rPr lang="en-US" sz="1800" dirty="0">
                <a:solidFill>
                  <a:schemeClr val="tx1"/>
                </a:solidFill>
              </a:rPr>
            </a:br>
            <a:br>
              <a:rPr lang="en-US" sz="1800" dirty="0">
                <a:solidFill>
                  <a:schemeClr val="tx1"/>
                </a:solidFill>
              </a:rPr>
            </a:br>
            <a:r>
              <a:rPr lang="en-US" sz="1800" dirty="0">
                <a:solidFill>
                  <a:schemeClr val="tx1"/>
                </a:solidFill>
              </a:rPr>
              <a:t>The open university , (2016)  7 ways to keep your children safe online </a:t>
            </a:r>
            <a:br>
              <a:rPr lang="en-US" sz="1800" dirty="0">
                <a:solidFill>
                  <a:schemeClr val="tx1"/>
                </a:solidFill>
              </a:rPr>
            </a:br>
            <a:r>
              <a:rPr lang="en-US" sz="1800" dirty="0">
                <a:solidFill>
                  <a:schemeClr val="tx1"/>
                </a:solidFill>
              </a:rPr>
              <a:t>Available at  https://ounews.co/education-languages-health/childhood-youth/7-ways-to-keep-your-children-safe-online/</a:t>
            </a:r>
            <a:br>
              <a:rPr lang="en-US" sz="1800" dirty="0">
                <a:solidFill>
                  <a:schemeClr val="tx1"/>
                </a:solidFill>
              </a:rPr>
            </a:br>
            <a:r>
              <a:rPr lang="en-US" sz="1800" dirty="0">
                <a:solidFill>
                  <a:schemeClr val="tx1"/>
                </a:solidFill>
              </a:rPr>
              <a:t>(Accessed: 15th April 2024).</a:t>
            </a: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br>
              <a:rPr lang="en-US" sz="1800" dirty="0">
                <a:solidFill>
                  <a:schemeClr val="tx1"/>
                </a:solidFill>
              </a:rPr>
            </a:br>
            <a:endParaRPr lang="en-US" sz="1800" dirty="0">
              <a:solidFill>
                <a:schemeClr val="tx1"/>
              </a:solidFill>
            </a:endParaRPr>
          </a:p>
        </p:txBody>
      </p:sp>
      <p:sp>
        <p:nvSpPr>
          <p:cNvPr id="56" name="Isosceles Triangle 55">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90253" y="3276595"/>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477791682"/>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TM16401371[[fn=Atlas]]</Template>
  <TotalTime>25912</TotalTime>
  <Words>409</Words>
  <Application>Microsoft Office PowerPoint</Application>
  <PresentationFormat>Widescreen</PresentationFormat>
  <Paragraphs>15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Calibri Light</vt:lpstr>
      <vt:lpstr>Rockwell</vt:lpstr>
      <vt:lpstr>Wingdings</vt:lpstr>
      <vt:lpstr>Atlas</vt:lpstr>
      <vt:lpstr>Keeping Children Safe</vt:lpstr>
      <vt:lpstr>Growing Crimes </vt:lpstr>
      <vt:lpstr>How do we keep them safe?</vt:lpstr>
      <vt:lpstr>     Government, (2023) how to promote and teach online safety in schools Available at  https://educationhub.blog.gov.uk/2023/02/01/how-we-promote-and-teach-online-safety-in-schools/ (Accessed: 15th April  2024).  Istock, (n.d(  Teenager crying  using laptop pictures Available at  https://www.istockphoto.com/photos/teenager-crying-using-laptop (Accessed: 15th April 2024).  NSPCC,  (2023)  Online safety advice and insight s for  safer internet  day 2023 Available at  https://www.nspcc.org.uk/about-us/news-opinion/2023/online-safety-advice-insights-safer-internet-day-2023/  (Accessed: 15th April 2024).  The Gaudian , (2012) he Conservatives introduced the right for some state schools to use unqualified teachers in 2012. Photograph: Alamy Available at  https://www.theguardian.com/education/2017/jul/25/more-than-600000-pupils-in-england-taught-by-unqualified-teachers  (Accessed: 15th April  2024).   The open university , (2016)  7 ways to keep your children safe online  Available at  https://ounews.co/education-languages-health/childhood-youth/7-ways-to-keep-your-children-safe-online/ (Accessed: 15th April 2024).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Keeping Children Safe</dc:title>
  <dc:creator>jonathon atter</dc:creator>
  <cp:lastModifiedBy>jonathon atter</cp:lastModifiedBy>
  <cp:revision>9</cp:revision>
  <dcterms:created xsi:type="dcterms:W3CDTF">2024-03-28T19:24:06Z</dcterms:created>
  <dcterms:modified xsi:type="dcterms:W3CDTF">2024-04-20T17:38:04Z</dcterms:modified>
</cp:coreProperties>
</file>