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FFION</a:t>
            </a:r>
            <a:r>
              <a:rPr lang="en-GB" baseline="0"/>
              <a:t> RESULTS </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2017</c:v>
                </c:pt>
              </c:strCache>
            </c:strRef>
          </c:tx>
          <c:spPr>
            <a:solidFill>
              <a:schemeClr val="accent1"/>
            </a:solidFill>
            <a:ln>
              <a:noFill/>
            </a:ln>
            <a:effectLst/>
          </c:spPr>
          <c:invertIfNegative val="0"/>
          <c:cat>
            <c:strRef>
              <c:f>Sheet1!$A$2:$A$13</c:f>
              <c:strCache>
                <c:ptCount val="11"/>
                <c:pt idx="0">
                  <c:v>gross profit </c:v>
                </c:pt>
                <c:pt idx="1">
                  <c:v>net profit </c:v>
                </c:pt>
                <c:pt idx="2">
                  <c:v>ROCE </c:v>
                </c:pt>
                <c:pt idx="3">
                  <c:v>Total asset turnover </c:v>
                </c:pt>
                <c:pt idx="4">
                  <c:v>Working capital turnover </c:v>
                </c:pt>
                <c:pt idx="5">
                  <c:v>Current ratio </c:v>
                </c:pt>
                <c:pt idx="6">
                  <c:v>quick ratio</c:v>
                </c:pt>
                <c:pt idx="7">
                  <c:v>debtors days </c:v>
                </c:pt>
                <c:pt idx="8">
                  <c:v>creditors days </c:v>
                </c:pt>
                <c:pt idx="9">
                  <c:v>debts ratio</c:v>
                </c:pt>
                <c:pt idx="10">
                  <c:v>intrest cover </c:v>
                </c:pt>
              </c:strCache>
            </c:strRef>
          </c:cat>
          <c:val>
            <c:numRef>
              <c:f>Sheet1!$B$2:$B$13</c:f>
              <c:numCache>
                <c:formatCode>0.00%</c:formatCode>
                <c:ptCount val="12"/>
                <c:pt idx="0">
                  <c:v>0.23300000000000001</c:v>
                </c:pt>
                <c:pt idx="1">
                  <c:v>6.9199999999999998E-2</c:v>
                </c:pt>
                <c:pt idx="2">
                  <c:v>0.23580000000000001</c:v>
                </c:pt>
                <c:pt idx="3">
                  <c:v>0</c:v>
                </c:pt>
                <c:pt idx="4">
                  <c:v>9.1399999999999995E-2</c:v>
                </c:pt>
                <c:pt idx="5">
                  <c:v>2.1499999999999998E-2</c:v>
                </c:pt>
                <c:pt idx="6">
                  <c:v>1.3299999999999999E-2</c:v>
                </c:pt>
                <c:pt idx="7">
                  <c:v>0</c:v>
                </c:pt>
                <c:pt idx="8">
                  <c:v>0</c:v>
                </c:pt>
                <c:pt idx="9">
                  <c:v>2.8E-3</c:v>
                </c:pt>
                <c:pt idx="10">
                  <c:v>0.63300000000000001</c:v>
                </c:pt>
              </c:numCache>
            </c:numRef>
          </c:val>
          <c:extLst>
            <c:ext xmlns:c16="http://schemas.microsoft.com/office/drawing/2014/chart" uri="{C3380CC4-5D6E-409C-BE32-E72D297353CC}">
              <c16:uniqueId val="{00000000-2D01-488D-AF9B-48D69034CD8D}"/>
            </c:ext>
          </c:extLst>
        </c:ser>
        <c:ser>
          <c:idx val="1"/>
          <c:order val="1"/>
          <c:tx>
            <c:strRef>
              <c:f>Sheet1!$C$1</c:f>
              <c:strCache>
                <c:ptCount val="1"/>
                <c:pt idx="0">
                  <c:v>2018</c:v>
                </c:pt>
              </c:strCache>
            </c:strRef>
          </c:tx>
          <c:spPr>
            <a:solidFill>
              <a:schemeClr val="accent2"/>
            </a:solidFill>
            <a:ln>
              <a:noFill/>
            </a:ln>
            <a:effectLst/>
          </c:spPr>
          <c:invertIfNegative val="0"/>
          <c:cat>
            <c:strRef>
              <c:f>Sheet1!$A$2:$A$13</c:f>
              <c:strCache>
                <c:ptCount val="11"/>
                <c:pt idx="0">
                  <c:v>gross profit </c:v>
                </c:pt>
                <c:pt idx="1">
                  <c:v>net profit </c:v>
                </c:pt>
                <c:pt idx="2">
                  <c:v>ROCE </c:v>
                </c:pt>
                <c:pt idx="3">
                  <c:v>Total asset turnover </c:v>
                </c:pt>
                <c:pt idx="4">
                  <c:v>Working capital turnover </c:v>
                </c:pt>
                <c:pt idx="5">
                  <c:v>Current ratio </c:v>
                </c:pt>
                <c:pt idx="6">
                  <c:v>quick ratio</c:v>
                </c:pt>
                <c:pt idx="7">
                  <c:v>debtors days </c:v>
                </c:pt>
                <c:pt idx="8">
                  <c:v>creditors days </c:v>
                </c:pt>
                <c:pt idx="9">
                  <c:v>debts ratio</c:v>
                </c:pt>
                <c:pt idx="10">
                  <c:v>intrest cover </c:v>
                </c:pt>
              </c:strCache>
            </c:strRef>
          </c:cat>
          <c:val>
            <c:numRef>
              <c:f>Sheet1!$C$2:$C$13</c:f>
              <c:numCache>
                <c:formatCode>0.00%</c:formatCode>
                <c:ptCount val="12"/>
                <c:pt idx="0">
                  <c:v>0.19470000000000001</c:v>
                </c:pt>
                <c:pt idx="1">
                  <c:v>3.32E-2</c:v>
                </c:pt>
                <c:pt idx="2">
                  <c:v>0.1048</c:v>
                </c:pt>
                <c:pt idx="3" formatCode="General">
                  <c:v>0</c:v>
                </c:pt>
                <c:pt idx="4">
                  <c:v>7.51E-2</c:v>
                </c:pt>
                <c:pt idx="5">
                  <c:v>2.4199999999999999E-2</c:v>
                </c:pt>
                <c:pt idx="6">
                  <c:v>1.5699999999999999E-2</c:v>
                </c:pt>
                <c:pt idx="7" formatCode="General">
                  <c:v>0</c:v>
                </c:pt>
                <c:pt idx="8">
                  <c:v>0.32700000000000001</c:v>
                </c:pt>
                <c:pt idx="9">
                  <c:v>2.5999999999999999E-3</c:v>
                </c:pt>
                <c:pt idx="10">
                  <c:v>0.35199999999999998</c:v>
                </c:pt>
              </c:numCache>
            </c:numRef>
          </c:val>
          <c:extLst>
            <c:ext xmlns:c16="http://schemas.microsoft.com/office/drawing/2014/chart" uri="{C3380CC4-5D6E-409C-BE32-E72D297353CC}">
              <c16:uniqueId val="{00000001-2D01-488D-AF9B-48D69034CD8D}"/>
            </c:ext>
          </c:extLst>
        </c:ser>
        <c:dLbls>
          <c:showLegendKey val="0"/>
          <c:showVal val="0"/>
          <c:showCatName val="0"/>
          <c:showSerName val="0"/>
          <c:showPercent val="0"/>
          <c:showBubbleSize val="0"/>
        </c:dLbls>
        <c:gapWidth val="219"/>
        <c:overlap val="-27"/>
        <c:axId val="538806616"/>
        <c:axId val="538807272"/>
      </c:barChart>
      <c:lineChart>
        <c:grouping val="standard"/>
        <c:varyColors val="0"/>
        <c:ser>
          <c:idx val="2"/>
          <c:order val="2"/>
          <c:tx>
            <c:strRef>
              <c:f>Sheet1!$D$1</c:f>
              <c:strCache>
                <c:ptCount val="1"/>
                <c:pt idx="0">
                  <c:v>declined/inclined ratio from 2017/2018</c:v>
                </c:pt>
              </c:strCache>
            </c:strRef>
          </c:tx>
          <c:spPr>
            <a:ln w="28575" cap="rnd">
              <a:solidFill>
                <a:schemeClr val="accent3"/>
              </a:solidFill>
              <a:round/>
            </a:ln>
            <a:effectLst/>
          </c:spPr>
          <c:marker>
            <c:symbol val="none"/>
          </c:marker>
          <c:cat>
            <c:strRef>
              <c:f>Sheet1!$A$2:$A$13</c:f>
              <c:strCache>
                <c:ptCount val="11"/>
                <c:pt idx="0">
                  <c:v>gross profit </c:v>
                </c:pt>
                <c:pt idx="1">
                  <c:v>net profit </c:v>
                </c:pt>
                <c:pt idx="2">
                  <c:v>ROCE </c:v>
                </c:pt>
                <c:pt idx="3">
                  <c:v>Total asset turnover </c:v>
                </c:pt>
                <c:pt idx="4">
                  <c:v>Working capital turnover </c:v>
                </c:pt>
                <c:pt idx="5">
                  <c:v>Current ratio </c:v>
                </c:pt>
                <c:pt idx="6">
                  <c:v>quick ratio</c:v>
                </c:pt>
                <c:pt idx="7">
                  <c:v>debtors days </c:v>
                </c:pt>
                <c:pt idx="8">
                  <c:v>creditors days </c:v>
                </c:pt>
                <c:pt idx="9">
                  <c:v>debts ratio</c:v>
                </c:pt>
                <c:pt idx="10">
                  <c:v>intrest cover </c:v>
                </c:pt>
              </c:strCache>
            </c:strRef>
          </c:cat>
          <c:val>
            <c:numRef>
              <c:f>Sheet1!$D$2:$D$13</c:f>
              <c:numCache>
                <c:formatCode>0.00%</c:formatCode>
                <c:ptCount val="12"/>
                <c:pt idx="0">
                  <c:v>3.8300000000000001E-2</c:v>
                </c:pt>
                <c:pt idx="1">
                  <c:v>3.6900000000000002E-2</c:v>
                </c:pt>
                <c:pt idx="2">
                  <c:v>0.13100000000000001</c:v>
                </c:pt>
                <c:pt idx="3">
                  <c:v>0.2</c:v>
                </c:pt>
                <c:pt idx="4">
                  <c:v>1.6299999999999999E-2</c:v>
                </c:pt>
                <c:pt idx="5">
                  <c:v>2.7000000000000001E-3</c:v>
                </c:pt>
                <c:pt idx="6">
                  <c:v>2.3999999999999998E-3</c:v>
                </c:pt>
                <c:pt idx="7">
                  <c:v>7.0999999999999994E-2</c:v>
                </c:pt>
                <c:pt idx="8">
                  <c:v>4.36E-2</c:v>
                </c:pt>
                <c:pt idx="9">
                  <c:v>2.0000000000000001E-4</c:v>
                </c:pt>
                <c:pt idx="10">
                  <c:v>0.28100000000000003</c:v>
                </c:pt>
              </c:numCache>
            </c:numRef>
          </c:val>
          <c:smooth val="0"/>
          <c:extLst>
            <c:ext xmlns:c16="http://schemas.microsoft.com/office/drawing/2014/chart" uri="{C3380CC4-5D6E-409C-BE32-E72D297353CC}">
              <c16:uniqueId val="{00000002-2D01-488D-AF9B-48D69034CD8D}"/>
            </c:ext>
          </c:extLst>
        </c:ser>
        <c:dLbls>
          <c:showLegendKey val="0"/>
          <c:showVal val="0"/>
          <c:showCatName val="0"/>
          <c:showSerName val="0"/>
          <c:showPercent val="0"/>
          <c:showBubbleSize val="0"/>
        </c:dLbls>
        <c:marker val="1"/>
        <c:smooth val="0"/>
        <c:axId val="538806616"/>
        <c:axId val="538807272"/>
      </c:lineChart>
      <c:catAx>
        <c:axId val="538806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7272"/>
        <c:crosses val="autoZero"/>
        <c:auto val="1"/>
        <c:lblAlgn val="ctr"/>
        <c:lblOffset val="100"/>
        <c:noMultiLvlLbl val="0"/>
      </c:catAx>
      <c:valAx>
        <c:axId val="53880727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66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a:scene3d>
      <a:camera prst="orthographicFront"/>
      <a:lightRig rig="threePt" dir="t"/>
    </a:scene3d>
    <a:sp3d prstMaterial="metal">
      <a:bevelT w="107950"/>
      <a:bevelB w="25400"/>
    </a:sp3d>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11/3/2019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909E3-64C4-4657-8948-DB9A31797BE8}"/>
              </a:ext>
            </a:extLst>
          </p:cNvPr>
          <p:cNvSpPr>
            <a:spLocks noGrp="1"/>
          </p:cNvSpPr>
          <p:nvPr>
            <p:ph type="ctrTitle"/>
          </p:nvPr>
        </p:nvSpPr>
        <p:spPr>
          <a:xfrm>
            <a:off x="5156818" y="755372"/>
            <a:ext cx="7313475" cy="1106555"/>
          </a:xfrm>
          <a:scene3d>
            <a:camera prst="obliqueTopLeft"/>
            <a:lightRig rig="threePt" dir="t"/>
          </a:scene3d>
        </p:spPr>
        <p:txBody>
          <a:bodyPr/>
          <a:lstStyle/>
          <a:p>
            <a:r>
              <a:rPr lang="en-GB" dirty="0"/>
              <a:t>Ffion Limited </a:t>
            </a:r>
          </a:p>
        </p:txBody>
      </p:sp>
      <p:sp>
        <p:nvSpPr>
          <p:cNvPr id="3" name="Subtitle 2">
            <a:extLst>
              <a:ext uri="{FF2B5EF4-FFF2-40B4-BE49-F238E27FC236}">
                <a16:creationId xmlns:a16="http://schemas.microsoft.com/office/drawing/2014/main" id="{4F8E00D2-BF32-41A8-983D-CCBCBF1FE10F}"/>
              </a:ext>
            </a:extLst>
          </p:cNvPr>
          <p:cNvSpPr>
            <a:spLocks noGrp="1"/>
          </p:cNvSpPr>
          <p:nvPr>
            <p:ph type="subTitle" idx="1"/>
          </p:nvPr>
        </p:nvSpPr>
        <p:spPr>
          <a:xfrm>
            <a:off x="3877984" y="2494726"/>
            <a:ext cx="9871145" cy="2408583"/>
          </a:xfrm>
        </p:spPr>
        <p:txBody>
          <a:bodyPr>
            <a:normAutofit fontScale="40000" lnSpcReduction="20000"/>
          </a:bodyPr>
          <a:lstStyle/>
          <a:p>
            <a:r>
              <a:rPr lang="en-GB" sz="5100" dirty="0"/>
              <a:t>By Celia McClelland </a:t>
            </a:r>
          </a:p>
          <a:p>
            <a:r>
              <a:rPr lang="en-GB" sz="5100" dirty="0"/>
              <a:t>1813622 </a:t>
            </a:r>
          </a:p>
          <a:p>
            <a:r>
              <a:rPr lang="en-GB" sz="5100" dirty="0"/>
              <a:t>Finance management for the hotel industry </a:t>
            </a:r>
          </a:p>
          <a:p>
            <a:r>
              <a:rPr lang="en-GB" sz="5100" dirty="0"/>
              <a:t>M5x01922</a:t>
            </a:r>
          </a:p>
          <a:p>
            <a:r>
              <a:rPr lang="en-GB" sz="5100" dirty="0"/>
              <a:t>Dale Clarke </a:t>
            </a:r>
          </a:p>
          <a:p>
            <a:endParaRPr lang="en-GB" dirty="0"/>
          </a:p>
        </p:txBody>
      </p:sp>
      <p:pic>
        <p:nvPicPr>
          <p:cNvPr id="6" name="Graphic 5" descr="Business Growth">
            <a:extLst>
              <a:ext uri="{FF2B5EF4-FFF2-40B4-BE49-F238E27FC236}">
                <a16:creationId xmlns:a16="http://schemas.microsoft.com/office/drawing/2014/main" id="{2BA043C2-8C7D-4DF8-B97F-346934B5CDB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6717" y="1642405"/>
            <a:ext cx="4723539" cy="4723539"/>
          </a:xfrm>
          <a:prstGeom prst="rect">
            <a:avLst/>
          </a:prstGeom>
          <a:scene3d>
            <a:camera prst="perspectiveHeroicExtremeLeftFacing"/>
            <a:lightRig rig="threePt" dir="t"/>
          </a:scene3d>
        </p:spPr>
      </p:pic>
    </p:spTree>
    <p:extLst>
      <p:ext uri="{BB962C8B-B14F-4D97-AF65-F5344CB8AC3E}">
        <p14:creationId xmlns:p14="http://schemas.microsoft.com/office/powerpoint/2010/main" val="968978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16C2F8-A84C-4357-A755-81D3F466D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031306E5-EFE3-459A-89EF-0EF2185CD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5F9BA57-9C23-4458-9923-C85FCB31571F}"/>
              </a:ext>
            </a:extLst>
          </p:cNvPr>
          <p:cNvSpPr/>
          <p:nvPr/>
        </p:nvSpPr>
        <p:spPr>
          <a:xfrm>
            <a:off x="913774" y="1202788"/>
            <a:ext cx="5856870" cy="5655212"/>
          </a:xfrm>
          <a:prstGeom prst="rect">
            <a:avLst/>
          </a:prstGeom>
        </p:spPr>
        <p:txBody>
          <a:bodyPr vert="horz" lIns="91440" tIns="45720" rIns="91440" bIns="45720" rtlCol="0">
            <a:normAutofit/>
          </a:bodyPr>
          <a:lstStyle/>
          <a:p>
            <a:pPr marL="171450" indent="-228600" algn="ctr" defTabSz="914400">
              <a:lnSpc>
                <a:spcPct val="110000"/>
              </a:lnSpc>
              <a:spcAft>
                <a:spcPts val="800"/>
              </a:spcAft>
              <a:buClr>
                <a:schemeClr val="tx1"/>
              </a:buClr>
              <a:buFont typeface="Arial" panose="020B0604020202020204" pitchFamily="34" charset="0"/>
              <a:buChar char="•"/>
            </a:pPr>
            <a:r>
              <a:rPr lang="en-US" sz="1200" kern="1200" cap="all" baseline="0" dirty="0">
                <a:solidFill>
                  <a:schemeClr val="tx1"/>
                </a:solidFill>
                <a:effectLst/>
                <a:latin typeface="+mn-lt"/>
                <a:ea typeface="+mn-ea"/>
                <a:cs typeface="+mn-cs"/>
              </a:rPr>
              <a:t>Ffion Ltd operates Company Account  for the ratios for 2017 and 2018 to aid the analysis of the financial information for the selected hotel. From assessing the profit and balance sheet, it will allow Ffion identify the trends understood in these ratios’ element, it will support a suitable conclusion focused on the profitability, liquidity and gearing of the hotel.</a:t>
            </a:r>
          </a:p>
          <a:p>
            <a:pPr marL="171450" indent="-228600" algn="ctr" defTabSz="914400">
              <a:lnSpc>
                <a:spcPct val="110000"/>
              </a:lnSpc>
              <a:spcAft>
                <a:spcPts val="800"/>
              </a:spcAft>
              <a:buClr>
                <a:schemeClr val="tx1"/>
              </a:buClr>
              <a:buFont typeface="Arial" panose="020B0604020202020204" pitchFamily="34" charset="0"/>
              <a:buChar char="•"/>
            </a:pPr>
            <a:r>
              <a:rPr lang="en-US" sz="1200" kern="1200" cap="all" baseline="0" dirty="0">
                <a:solidFill>
                  <a:schemeClr val="tx1"/>
                </a:solidFill>
                <a:effectLst/>
                <a:latin typeface="+mn-lt"/>
                <a:ea typeface="+mn-ea"/>
                <a:cs typeface="+mn-cs"/>
              </a:rPr>
              <a:t>According to Woogon.K. (1998), the merger targets display’s a high success ratio by displaying statistically substantial data at the set level target. This can be related to Ffion back-testing of the hotels ability to appropriately calculate and the data displays that previous model like this can be used by the hotel to help create an auxiliary decision which will help support the correct equipment and tools to identify the hotels ratio over the past 2 years.</a:t>
            </a:r>
          </a:p>
          <a:p>
            <a:pPr marL="171450" indent="-228600" algn="ctr" defTabSz="914400">
              <a:lnSpc>
                <a:spcPct val="110000"/>
              </a:lnSpc>
              <a:spcAft>
                <a:spcPts val="800"/>
              </a:spcAft>
              <a:buClr>
                <a:schemeClr val="tx1"/>
              </a:buClr>
              <a:buFont typeface="Arial" panose="020B0604020202020204" pitchFamily="34" charset="0"/>
              <a:buChar char="•"/>
            </a:pPr>
            <a:r>
              <a:rPr lang="en-US" sz="1200" kern="1200" cap="all" baseline="0" dirty="0">
                <a:solidFill>
                  <a:schemeClr val="tx1"/>
                </a:solidFill>
                <a:effectLst/>
                <a:latin typeface="+mn-lt"/>
                <a:ea typeface="+mn-ea"/>
                <a:cs typeface="+mn-cs"/>
              </a:rPr>
              <a:t>By identifying how the hotel effectively manages and critiques its revenues and expensive is an essential skill for the hospitality managers. By keeping the records of their budgeting profits will show an insight of how successful the hotels operations are</a:t>
            </a:r>
          </a:p>
          <a:p>
            <a:pPr marL="171450" indent="-228600" algn="ctr" defTabSz="914400">
              <a:lnSpc>
                <a:spcPct val="110000"/>
              </a:lnSpc>
              <a:spcAft>
                <a:spcPts val="800"/>
              </a:spcAft>
              <a:buClr>
                <a:schemeClr val="tx1"/>
              </a:buClr>
              <a:buFont typeface="Arial" panose="020B0604020202020204" pitchFamily="34" charset="0"/>
              <a:buChar char="•"/>
            </a:pPr>
            <a:r>
              <a:rPr lang="en-US" sz="1200" kern="1200" cap="all" baseline="0" dirty="0">
                <a:solidFill>
                  <a:schemeClr val="tx1"/>
                </a:solidFill>
                <a:effectLst/>
                <a:latin typeface="+mn-lt"/>
                <a:ea typeface="+mn-ea"/>
                <a:cs typeface="+mn-cs"/>
              </a:rPr>
              <a:t>if the ratio is balanced out correctly or the revenue needs to be expanded in one ratio setting then the other. The examination of the profits will be examined internally (profits made from the hotel) and externally (by bankers/financial agencies/investors) for financial measurements.</a:t>
            </a:r>
          </a:p>
          <a:p>
            <a:pPr indent="-228600" algn="ctr" defTabSz="914400">
              <a:lnSpc>
                <a:spcPct val="110000"/>
              </a:lnSpc>
              <a:spcAft>
                <a:spcPts val="800"/>
              </a:spcAft>
              <a:buClr>
                <a:schemeClr val="tx1"/>
              </a:buClr>
              <a:buFont typeface="Arial" panose="020B0604020202020204" pitchFamily="34" charset="0"/>
              <a:buChar char="•"/>
            </a:pPr>
            <a:r>
              <a:rPr lang="en-US" sz="1200" kern="1200" cap="all" baseline="0" dirty="0">
                <a:solidFill>
                  <a:schemeClr val="tx1"/>
                </a:solidFill>
                <a:effectLst/>
                <a:latin typeface="+mn-lt"/>
                <a:ea typeface="+mn-ea"/>
                <a:cs typeface="+mn-cs"/>
              </a:rPr>
              <a:t>.</a:t>
            </a:r>
          </a:p>
        </p:txBody>
      </p:sp>
      <p:pic>
        <p:nvPicPr>
          <p:cNvPr id="6" name="Graphic 5" descr="Group brainstorm">
            <a:extLst>
              <a:ext uri="{FF2B5EF4-FFF2-40B4-BE49-F238E27FC236}">
                <a16:creationId xmlns:a16="http://schemas.microsoft.com/office/drawing/2014/main" id="{810EEF3D-9161-4CAA-8F38-359FA5E0CFD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4333" y="1270783"/>
            <a:ext cx="3893978" cy="3893978"/>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4A23C976-ECF8-49F1-914B-B5BD606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0357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E9CB22-2A0E-4AE0-8E4B-D5B74EBA4C65}"/>
              </a:ext>
            </a:extLst>
          </p:cNvPr>
          <p:cNvSpPr>
            <a:spLocks noGrp="1"/>
          </p:cNvSpPr>
          <p:nvPr>
            <p:ph sz="quarter" idx="13"/>
          </p:nvPr>
        </p:nvSpPr>
        <p:spPr>
          <a:xfrm>
            <a:off x="914087" y="981118"/>
            <a:ext cx="10363826" cy="5264937"/>
          </a:xfrm>
        </p:spPr>
        <p:txBody>
          <a:bodyPr>
            <a:normAutofit fontScale="85000" lnSpcReduction="20000"/>
          </a:bodyPr>
          <a:lstStyle/>
          <a:p>
            <a:pPr marL="171450" indent="-171450">
              <a:lnSpc>
                <a:spcPct val="150000"/>
              </a:lnSpc>
              <a:spcAft>
                <a:spcPts val="800"/>
              </a:spcAft>
              <a:buFont typeface="Wingdings" panose="05000000000000000000" pitchFamily="2" charset="2"/>
              <a:buChar char="ü"/>
            </a:pPr>
            <a:r>
              <a:rPr lang="en-GB" dirty="0">
                <a:latin typeface="Calibri Light" panose="020F0302020204030204" pitchFamily="34" charset="0"/>
                <a:ea typeface="Calibri" panose="020F0502020204030204" pitchFamily="34" charset="0"/>
                <a:cs typeface="Times New Roman" panose="02020603050405020304" pitchFamily="18" charset="0"/>
              </a:rPr>
              <a:t>(1) profitability ratios - </a:t>
            </a:r>
            <a:r>
              <a:rPr lang="en-GB" dirty="0"/>
              <a:t>The importance of Profitability ratios identifies the company’s ability to earn a suitable revenue and what is the reoccurrence on the company’s asset. The ratios are a display of upright financial strength and how successfully the company is in handling its assets. Lesáková.L. (2007).</a:t>
            </a:r>
            <a:endParaRPr lang="en-GB" dirty="0">
              <a:latin typeface="Calibri Light" panose="020F0302020204030204" pitchFamily="34" charset="0"/>
              <a:ea typeface="Calibri" panose="020F0502020204030204" pitchFamily="34" charset="0"/>
              <a:cs typeface="Times New Roman" panose="02020603050405020304" pitchFamily="18" charset="0"/>
            </a:endParaRPr>
          </a:p>
          <a:p>
            <a:pPr marL="171450" indent="-171450">
              <a:lnSpc>
                <a:spcPct val="150000"/>
              </a:lnSpc>
              <a:spcAft>
                <a:spcPts val="800"/>
              </a:spcAft>
              <a:buFont typeface="Wingdings" panose="05000000000000000000" pitchFamily="2" charset="2"/>
              <a:buChar char="ü"/>
            </a:pPr>
            <a:r>
              <a:rPr lang="en-GB" dirty="0">
                <a:latin typeface="Calibri Light" panose="020F0302020204030204" pitchFamily="34" charset="0"/>
                <a:ea typeface="Calibri" panose="020F0502020204030204" pitchFamily="34" charset="0"/>
                <a:cs typeface="Times New Roman" panose="02020603050405020304" pitchFamily="18" charset="0"/>
              </a:rPr>
              <a:t>(2) liquidity ratio - </a:t>
            </a:r>
            <a:r>
              <a:rPr lang="en-GB" dirty="0" err="1"/>
              <a:t>Saleem.Q</a:t>
            </a:r>
            <a:r>
              <a:rPr lang="en-GB" dirty="0"/>
              <a:t>. (2011).  For a profit to be made the company must be paid quickly and maintain growth instalments under long-term debt to keep everything balanced</a:t>
            </a:r>
            <a:r>
              <a:rPr lang="en-GB" dirty="0">
                <a:latin typeface="Calibri Light" panose="020F0302020204030204" pitchFamily="34" charset="0"/>
                <a:ea typeface="Calibri" panose="020F0502020204030204" pitchFamily="34" charset="0"/>
                <a:cs typeface="Times New Roman" panose="02020603050405020304" pitchFamily="18" charset="0"/>
              </a:rPr>
              <a:t> </a:t>
            </a:r>
          </a:p>
          <a:p>
            <a:pPr marL="171450" indent="-171450">
              <a:lnSpc>
                <a:spcPct val="150000"/>
              </a:lnSpc>
              <a:spcAft>
                <a:spcPts val="800"/>
              </a:spcAft>
              <a:buFont typeface="Wingdings" panose="05000000000000000000" pitchFamily="2" charset="2"/>
              <a:buChar char="ü"/>
            </a:pPr>
            <a:r>
              <a:rPr lang="en-GB" dirty="0">
                <a:latin typeface="Calibri Light" panose="020F0302020204030204" pitchFamily="34" charset="0"/>
                <a:ea typeface="Calibri" panose="020F0502020204030204" pitchFamily="34" charset="0"/>
                <a:cs typeface="Times New Roman" panose="02020603050405020304" pitchFamily="18" charset="0"/>
              </a:rPr>
              <a:t>(3) Gearing ratio. - </a:t>
            </a:r>
            <a:r>
              <a:rPr lang="en-GB" dirty="0"/>
              <a:t>measured on the quantity of economic control which will validates the amount to which the company’s procedures are subsidized by impartiality capital as opposed to debtor financing </a:t>
            </a:r>
            <a:r>
              <a:rPr lang="en-GB" dirty="0" err="1"/>
              <a:t>Michaelas.N</a:t>
            </a:r>
            <a:r>
              <a:rPr lang="en-GB" dirty="0"/>
              <a:t>, </a:t>
            </a:r>
            <a:r>
              <a:rPr lang="en-GB" dirty="0" err="1"/>
              <a:t>Chittenden.F</a:t>
            </a:r>
            <a:r>
              <a:rPr lang="en-GB" dirty="0"/>
              <a:t> and </a:t>
            </a:r>
            <a:r>
              <a:rPr lang="en-GB" dirty="0" err="1"/>
              <a:t>Poutziouris.P</a:t>
            </a:r>
            <a:r>
              <a:rPr lang="en-GB" dirty="0"/>
              <a:t>. (1999).</a:t>
            </a:r>
            <a:r>
              <a:rPr lang="en-GB" dirty="0">
                <a:latin typeface="Calibri Light" panose="020F03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171450" indent="-171450">
              <a:lnSpc>
                <a:spcPct val="150000"/>
              </a:lnSpc>
              <a:spcAft>
                <a:spcPts val="800"/>
              </a:spcAft>
              <a:buFont typeface="Wingdings" panose="05000000000000000000" pitchFamily="2" charset="2"/>
              <a:buChar char="ü"/>
            </a:pPr>
            <a:r>
              <a:rPr lang="en-GB" dirty="0">
                <a:latin typeface="Calibri Light" panose="020F0302020204030204" pitchFamily="34" charset="0"/>
                <a:ea typeface="Calibri" panose="020F0502020204030204" pitchFamily="34" charset="0"/>
                <a:cs typeface="Times New Roman" panose="02020603050405020304" pitchFamily="18" charset="0"/>
              </a:rPr>
              <a:t>The financial analysis which will compare the hotels 2 years on performance will determine the development of its success. By using the ratios, it will help measure and evaluate the change in the financial results, using the percentages as a tool for describing financial performance of the company. utilizing the trends to evaluate current financial performance</a:t>
            </a:r>
            <a:endParaRPr lang="en-GB" dirty="0"/>
          </a:p>
        </p:txBody>
      </p:sp>
    </p:spTree>
    <p:extLst>
      <p:ext uri="{BB962C8B-B14F-4D97-AF65-F5344CB8AC3E}">
        <p14:creationId xmlns:p14="http://schemas.microsoft.com/office/powerpoint/2010/main" val="333505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FD93BE9-E143-4EB1-8C99-48A1D90ABCB9}"/>
              </a:ext>
            </a:extLst>
          </p:cNvPr>
          <p:cNvGraphicFramePr>
            <a:graphicFrameLocks noGrp="1"/>
          </p:cNvGraphicFramePr>
          <p:nvPr>
            <p:extLst>
              <p:ext uri="{D42A27DB-BD31-4B8C-83A1-F6EECF244321}">
                <p14:modId xmlns:p14="http://schemas.microsoft.com/office/powerpoint/2010/main" val="84417088"/>
              </p:ext>
            </p:extLst>
          </p:nvPr>
        </p:nvGraphicFramePr>
        <p:xfrm>
          <a:off x="0" y="0"/>
          <a:ext cx="12192000" cy="6857999"/>
        </p:xfrm>
        <a:graphic>
          <a:graphicData uri="http://schemas.openxmlformats.org/drawingml/2006/table">
            <a:tbl>
              <a:tblPr firstRow="1" firstCol="1" bandRow="1">
                <a:tableStyleId>{5C22544A-7EE6-4342-B048-85BDC9FD1C3A}</a:tableStyleId>
              </a:tblPr>
              <a:tblGrid>
                <a:gridCol w="3187283">
                  <a:extLst>
                    <a:ext uri="{9D8B030D-6E8A-4147-A177-3AD203B41FA5}">
                      <a16:colId xmlns:a16="http://schemas.microsoft.com/office/drawing/2014/main" val="4080974508"/>
                    </a:ext>
                  </a:extLst>
                </a:gridCol>
                <a:gridCol w="3069636">
                  <a:extLst>
                    <a:ext uri="{9D8B030D-6E8A-4147-A177-3AD203B41FA5}">
                      <a16:colId xmlns:a16="http://schemas.microsoft.com/office/drawing/2014/main" val="2731354961"/>
                    </a:ext>
                  </a:extLst>
                </a:gridCol>
                <a:gridCol w="3061523">
                  <a:extLst>
                    <a:ext uri="{9D8B030D-6E8A-4147-A177-3AD203B41FA5}">
                      <a16:colId xmlns:a16="http://schemas.microsoft.com/office/drawing/2014/main" val="3243348263"/>
                    </a:ext>
                  </a:extLst>
                </a:gridCol>
                <a:gridCol w="2873558">
                  <a:extLst>
                    <a:ext uri="{9D8B030D-6E8A-4147-A177-3AD203B41FA5}">
                      <a16:colId xmlns:a16="http://schemas.microsoft.com/office/drawing/2014/main" val="3055521229"/>
                    </a:ext>
                  </a:extLst>
                </a:gridCol>
              </a:tblGrid>
              <a:tr h="195732">
                <a:tc>
                  <a:txBody>
                    <a:bodyPr/>
                    <a:lstStyle/>
                    <a:p>
                      <a:pPr>
                        <a:lnSpc>
                          <a:spcPct val="107000"/>
                        </a:lnSpc>
                        <a:spcAft>
                          <a:spcPts val="0"/>
                        </a:spcAft>
                      </a:pPr>
                      <a:r>
                        <a:rPr lang="en-GB" sz="700">
                          <a:effectLst/>
                        </a:rPr>
                        <a:t>Formula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Ratio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2017</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2018</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3846090801"/>
                  </a:ext>
                </a:extLst>
              </a:tr>
              <a:tr h="400697">
                <a:tc>
                  <a:txBody>
                    <a:bodyPr/>
                    <a:lstStyle/>
                    <a:p>
                      <a:pPr>
                        <a:lnSpc>
                          <a:spcPct val="107000"/>
                        </a:lnSpc>
                        <a:spcAft>
                          <a:spcPts val="0"/>
                        </a:spcAft>
                      </a:pPr>
                      <a:r>
                        <a:rPr lang="en-GB" sz="700">
                          <a:effectLst/>
                        </a:rPr>
                        <a:t>Gross profits/sales x 100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Gross profit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2100/9000x100</a:t>
                      </a:r>
                    </a:p>
                    <a:p>
                      <a:pPr>
                        <a:lnSpc>
                          <a:spcPct val="107000"/>
                        </a:lnSpc>
                        <a:spcAft>
                          <a:spcPts val="0"/>
                        </a:spcAft>
                      </a:pPr>
                      <a:r>
                        <a:rPr lang="en-GB" sz="700">
                          <a:effectLst/>
                        </a:rPr>
                        <a:t>=23.3</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1850/9500x100</a:t>
                      </a:r>
                    </a:p>
                    <a:p>
                      <a:pPr>
                        <a:lnSpc>
                          <a:spcPct val="107000"/>
                        </a:lnSpc>
                        <a:spcAft>
                          <a:spcPts val="0"/>
                        </a:spcAft>
                      </a:pPr>
                      <a:r>
                        <a:rPr lang="en-GB" sz="700">
                          <a:effectLst/>
                        </a:rPr>
                        <a:t>=19.47</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739208456"/>
                  </a:ext>
                </a:extLst>
              </a:tr>
              <a:tr h="400697">
                <a:tc>
                  <a:txBody>
                    <a:bodyPr/>
                    <a:lstStyle/>
                    <a:p>
                      <a:pPr>
                        <a:lnSpc>
                          <a:spcPct val="107000"/>
                        </a:lnSpc>
                        <a:spcAft>
                          <a:spcPts val="0"/>
                        </a:spcAft>
                      </a:pPr>
                      <a:r>
                        <a:rPr lang="en-GB" sz="700">
                          <a:effectLst/>
                        </a:rPr>
                        <a:t>Net profits of the year/sales x100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Net profit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623/9000x100</a:t>
                      </a:r>
                    </a:p>
                    <a:p>
                      <a:pPr>
                        <a:lnSpc>
                          <a:spcPct val="107000"/>
                        </a:lnSpc>
                        <a:spcAft>
                          <a:spcPts val="0"/>
                        </a:spcAft>
                      </a:pPr>
                      <a:r>
                        <a:rPr lang="en-GB" sz="700">
                          <a:effectLst/>
                        </a:rPr>
                        <a:t>=6.92</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307/9500x100</a:t>
                      </a:r>
                    </a:p>
                    <a:p>
                      <a:pPr>
                        <a:lnSpc>
                          <a:spcPct val="107000"/>
                        </a:lnSpc>
                        <a:spcAft>
                          <a:spcPts val="0"/>
                        </a:spcAft>
                      </a:pPr>
                      <a:r>
                        <a:rPr lang="en-GB" sz="700">
                          <a:effectLst/>
                        </a:rPr>
                        <a:t>=3.323</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656249786"/>
                  </a:ext>
                </a:extLst>
              </a:tr>
              <a:tr h="810625">
                <a:tc>
                  <a:txBody>
                    <a:bodyPr/>
                    <a:lstStyle/>
                    <a:p>
                      <a:pPr>
                        <a:lnSpc>
                          <a:spcPct val="107000"/>
                        </a:lnSpc>
                        <a:spcAft>
                          <a:spcPts val="0"/>
                        </a:spcAft>
                      </a:pPr>
                      <a:r>
                        <a:rPr lang="en-GB" sz="700">
                          <a:effectLst/>
                        </a:rPr>
                        <a:t>Net profits of the year + loan interest / total assets less current liability x100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ROCE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623+10/2684x100</a:t>
                      </a:r>
                    </a:p>
                    <a:p>
                      <a:pPr>
                        <a:lnSpc>
                          <a:spcPct val="107000"/>
                        </a:lnSpc>
                        <a:spcAft>
                          <a:spcPts val="0"/>
                        </a:spcAft>
                      </a:pPr>
                      <a:r>
                        <a:rPr lang="en-GB" sz="700">
                          <a:effectLst/>
                        </a:rPr>
                        <a:t>=23.58</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307+9/3-14x100</a:t>
                      </a:r>
                    </a:p>
                    <a:p>
                      <a:pPr>
                        <a:lnSpc>
                          <a:spcPct val="107000"/>
                        </a:lnSpc>
                        <a:spcAft>
                          <a:spcPts val="0"/>
                        </a:spcAft>
                      </a:pPr>
                      <a:r>
                        <a:rPr lang="en-GB" sz="700">
                          <a:effectLst/>
                        </a:rPr>
                        <a:t>=10.48</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942990717"/>
                  </a:ext>
                </a:extLst>
              </a:tr>
              <a:tr h="400697">
                <a:tc>
                  <a:txBody>
                    <a:bodyPr/>
                    <a:lstStyle/>
                    <a:p>
                      <a:pPr>
                        <a:lnSpc>
                          <a:spcPct val="107000"/>
                        </a:lnSpc>
                        <a:spcAft>
                          <a:spcPts val="0"/>
                        </a:spcAft>
                      </a:pPr>
                      <a:r>
                        <a:rPr lang="en-GB" sz="700">
                          <a:effectLst/>
                        </a:rPr>
                        <a:t>Sales/total assets less current liability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Total assets turnover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9000/2684</a:t>
                      </a:r>
                    </a:p>
                    <a:p>
                      <a:pPr>
                        <a:lnSpc>
                          <a:spcPct val="107000"/>
                        </a:lnSpc>
                        <a:spcAft>
                          <a:spcPts val="0"/>
                        </a:spcAft>
                      </a:pPr>
                      <a:r>
                        <a:rPr lang="en-GB" sz="700">
                          <a:effectLst/>
                        </a:rPr>
                        <a:t>=3.35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9500/3014</a:t>
                      </a:r>
                    </a:p>
                    <a:p>
                      <a:pPr>
                        <a:lnSpc>
                          <a:spcPct val="107000"/>
                        </a:lnSpc>
                        <a:spcAft>
                          <a:spcPts val="0"/>
                        </a:spcAft>
                      </a:pPr>
                      <a:r>
                        <a:rPr lang="en-GB" sz="700">
                          <a:effectLst/>
                        </a:rPr>
                        <a:t>=3.15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3986149459"/>
                  </a:ext>
                </a:extLst>
              </a:tr>
              <a:tr h="400697">
                <a:tc>
                  <a:txBody>
                    <a:bodyPr/>
                    <a:lstStyle/>
                    <a:p>
                      <a:pPr>
                        <a:lnSpc>
                          <a:spcPct val="107000"/>
                        </a:lnSpc>
                        <a:spcAft>
                          <a:spcPts val="0"/>
                        </a:spcAft>
                      </a:pPr>
                      <a:r>
                        <a:rPr lang="en-GB" sz="700">
                          <a:effectLst/>
                        </a:rPr>
                        <a:t>Sales/ net profit assets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Working capital turnover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9000/984</a:t>
                      </a:r>
                    </a:p>
                    <a:p>
                      <a:pPr>
                        <a:lnSpc>
                          <a:spcPct val="107000"/>
                        </a:lnSpc>
                        <a:spcAft>
                          <a:spcPts val="0"/>
                        </a:spcAft>
                      </a:pPr>
                      <a:r>
                        <a:rPr lang="en-GB" sz="700">
                          <a:effectLst/>
                        </a:rPr>
                        <a:t>=9.14</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9500/1264</a:t>
                      </a:r>
                    </a:p>
                    <a:p>
                      <a:pPr>
                        <a:lnSpc>
                          <a:spcPct val="107000"/>
                        </a:lnSpc>
                        <a:spcAft>
                          <a:spcPts val="0"/>
                        </a:spcAft>
                      </a:pPr>
                      <a:r>
                        <a:rPr lang="en-GB" sz="700">
                          <a:effectLst/>
                        </a:rPr>
                        <a:t>=7.51</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3309134717"/>
                  </a:ext>
                </a:extLst>
              </a:tr>
              <a:tr h="605660">
                <a:tc>
                  <a:txBody>
                    <a:bodyPr/>
                    <a:lstStyle/>
                    <a:p>
                      <a:pPr>
                        <a:lnSpc>
                          <a:spcPct val="107000"/>
                        </a:lnSpc>
                        <a:spcAft>
                          <a:spcPts val="0"/>
                        </a:spcAft>
                      </a:pPr>
                      <a:r>
                        <a:rPr lang="en-GB" sz="700" dirty="0">
                          <a:effectLst/>
                        </a:rPr>
                        <a:t>Current assets total/current liabilities total</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Current ratio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1839/855</a:t>
                      </a:r>
                    </a:p>
                    <a:p>
                      <a:pPr>
                        <a:lnSpc>
                          <a:spcPct val="107000"/>
                        </a:lnSpc>
                        <a:spcAft>
                          <a:spcPts val="0"/>
                        </a:spcAft>
                      </a:pPr>
                      <a:r>
                        <a:rPr lang="en-GB" sz="700">
                          <a:effectLst/>
                        </a:rPr>
                        <a:t>=2.15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2152/888</a:t>
                      </a:r>
                    </a:p>
                    <a:p>
                      <a:pPr>
                        <a:lnSpc>
                          <a:spcPct val="107000"/>
                        </a:lnSpc>
                        <a:spcAft>
                          <a:spcPts val="0"/>
                        </a:spcAft>
                      </a:pPr>
                      <a:r>
                        <a:rPr lang="en-GB" sz="700">
                          <a:effectLst/>
                        </a:rPr>
                        <a:t>=2.42</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579987252"/>
                  </a:ext>
                </a:extLst>
              </a:tr>
              <a:tr h="605660">
                <a:tc>
                  <a:txBody>
                    <a:bodyPr/>
                    <a:lstStyle/>
                    <a:p>
                      <a:pPr>
                        <a:lnSpc>
                          <a:spcPct val="107000"/>
                        </a:lnSpc>
                        <a:spcAft>
                          <a:spcPts val="0"/>
                        </a:spcAft>
                      </a:pPr>
                      <a:r>
                        <a:rPr lang="en-GB" sz="700">
                          <a:effectLst/>
                        </a:rPr>
                        <a:t>Current assets total – stock / current liabilities total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Quick ratio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1839-700/855</a:t>
                      </a:r>
                    </a:p>
                    <a:p>
                      <a:pPr>
                        <a:lnSpc>
                          <a:spcPct val="107000"/>
                        </a:lnSpc>
                        <a:spcAft>
                          <a:spcPts val="0"/>
                        </a:spcAft>
                      </a:pPr>
                      <a:r>
                        <a:rPr lang="en-GB" sz="700">
                          <a:effectLst/>
                        </a:rPr>
                        <a:t>=1.33</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2152-750/888</a:t>
                      </a:r>
                    </a:p>
                    <a:p>
                      <a:pPr>
                        <a:lnSpc>
                          <a:spcPct val="107000"/>
                        </a:lnSpc>
                        <a:spcAft>
                          <a:spcPts val="0"/>
                        </a:spcAft>
                      </a:pPr>
                      <a:r>
                        <a:rPr lang="en-GB" sz="700">
                          <a:effectLst/>
                        </a:rPr>
                        <a:t>=1.57</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1356139945"/>
                  </a:ext>
                </a:extLst>
              </a:tr>
              <a:tr h="605660">
                <a:tc>
                  <a:txBody>
                    <a:bodyPr/>
                    <a:lstStyle/>
                    <a:p>
                      <a:pPr>
                        <a:lnSpc>
                          <a:spcPct val="107000"/>
                        </a:lnSpc>
                        <a:spcAft>
                          <a:spcPts val="0"/>
                        </a:spcAft>
                      </a:pPr>
                      <a:r>
                        <a:rPr lang="en-GB" sz="700">
                          <a:effectLst/>
                        </a:rPr>
                        <a:t>Debtors x 365 days of the year / sales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Debtor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649x365/9000</a:t>
                      </a:r>
                    </a:p>
                    <a:p>
                      <a:pPr>
                        <a:lnSpc>
                          <a:spcPct val="107000"/>
                        </a:lnSpc>
                        <a:spcAft>
                          <a:spcPts val="0"/>
                        </a:spcAft>
                      </a:pPr>
                      <a:r>
                        <a:rPr lang="en-GB" sz="700">
                          <a:effectLst/>
                        </a:rPr>
                        <a:t>=26.32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870x365 days /9500</a:t>
                      </a:r>
                    </a:p>
                    <a:p>
                      <a:pPr>
                        <a:lnSpc>
                          <a:spcPct val="107000"/>
                        </a:lnSpc>
                        <a:spcAft>
                          <a:spcPts val="0"/>
                        </a:spcAft>
                      </a:pPr>
                      <a:r>
                        <a:rPr lang="en-GB" sz="700">
                          <a:effectLst/>
                        </a:rPr>
                        <a:t>=33.42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2767031065"/>
                  </a:ext>
                </a:extLst>
              </a:tr>
              <a:tr h="605660">
                <a:tc>
                  <a:txBody>
                    <a:bodyPr/>
                    <a:lstStyle/>
                    <a:p>
                      <a:pPr>
                        <a:lnSpc>
                          <a:spcPct val="107000"/>
                        </a:lnSpc>
                        <a:spcAft>
                          <a:spcPts val="0"/>
                        </a:spcAft>
                      </a:pPr>
                      <a:r>
                        <a:rPr lang="en-GB" sz="700">
                          <a:effectLst/>
                        </a:rPr>
                        <a:t>Trade creditors x 365 days /purchases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Creditor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660x 365 days /6500</a:t>
                      </a:r>
                    </a:p>
                    <a:p>
                      <a:pPr>
                        <a:lnSpc>
                          <a:spcPct val="107000"/>
                        </a:lnSpc>
                        <a:spcAft>
                          <a:spcPts val="0"/>
                        </a:spcAft>
                      </a:pPr>
                      <a:r>
                        <a:rPr lang="en-GB" sz="700">
                          <a:effectLst/>
                        </a:rPr>
                        <a:t>=37.06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690x 365 days /7700</a:t>
                      </a:r>
                    </a:p>
                    <a:p>
                      <a:pPr>
                        <a:lnSpc>
                          <a:spcPct val="107000"/>
                        </a:lnSpc>
                        <a:spcAft>
                          <a:spcPts val="0"/>
                        </a:spcAft>
                      </a:pPr>
                      <a:r>
                        <a:rPr lang="en-GB" sz="700">
                          <a:effectLst/>
                        </a:rPr>
                        <a:t>=32.70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805093075"/>
                  </a:ext>
                </a:extLst>
              </a:tr>
              <a:tr h="1220554">
                <a:tc>
                  <a:txBody>
                    <a:bodyPr/>
                    <a:lstStyle/>
                    <a:p>
                      <a:pPr>
                        <a:lnSpc>
                          <a:spcPct val="107000"/>
                        </a:lnSpc>
                        <a:spcAft>
                          <a:spcPts val="0"/>
                        </a:spcAft>
                      </a:pPr>
                      <a:r>
                        <a:rPr lang="en-GB" sz="700">
                          <a:effectLst/>
                        </a:rPr>
                        <a:t>(Total current liabilities +bank loan )( total current assets + fixed assets ) answers divided by one another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Debt days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(855+150 =1005)</a:t>
                      </a:r>
                    </a:p>
                    <a:p>
                      <a:pPr>
                        <a:lnSpc>
                          <a:spcPct val="107000"/>
                        </a:lnSpc>
                        <a:spcAft>
                          <a:spcPts val="0"/>
                        </a:spcAft>
                      </a:pPr>
                      <a:r>
                        <a:rPr lang="en-GB" sz="700">
                          <a:effectLst/>
                        </a:rPr>
                        <a:t>(1839+1700 = 3539)</a:t>
                      </a:r>
                    </a:p>
                    <a:p>
                      <a:pPr>
                        <a:lnSpc>
                          <a:spcPct val="107000"/>
                        </a:lnSpc>
                        <a:spcAft>
                          <a:spcPts val="0"/>
                        </a:spcAft>
                      </a:pPr>
                      <a:r>
                        <a:rPr lang="en-GB" sz="700">
                          <a:effectLst/>
                        </a:rPr>
                        <a:t>1005/3539 = 0.28</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dirty="0">
                          <a:effectLst/>
                        </a:rPr>
                        <a:t>(888+150=1038)</a:t>
                      </a:r>
                    </a:p>
                    <a:p>
                      <a:pPr>
                        <a:lnSpc>
                          <a:spcPct val="107000"/>
                        </a:lnSpc>
                        <a:spcAft>
                          <a:spcPts val="0"/>
                        </a:spcAft>
                      </a:pPr>
                      <a:r>
                        <a:rPr lang="en-GB" sz="700" dirty="0">
                          <a:effectLst/>
                        </a:rPr>
                        <a:t>(2152+1750 =3902)</a:t>
                      </a:r>
                    </a:p>
                    <a:p>
                      <a:pPr>
                        <a:lnSpc>
                          <a:spcPct val="107000"/>
                        </a:lnSpc>
                        <a:spcAft>
                          <a:spcPts val="0"/>
                        </a:spcAft>
                      </a:pPr>
                      <a:r>
                        <a:rPr lang="en-GB" sz="700" dirty="0">
                          <a:effectLst/>
                        </a:rPr>
                        <a:t>1038/3902 =0.26</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196660414"/>
                  </a:ext>
                </a:extLst>
              </a:tr>
              <a:tr h="605660">
                <a:tc>
                  <a:txBody>
                    <a:bodyPr/>
                    <a:lstStyle/>
                    <a:p>
                      <a:pPr>
                        <a:lnSpc>
                          <a:spcPct val="107000"/>
                        </a:lnSpc>
                        <a:spcAft>
                          <a:spcPts val="0"/>
                        </a:spcAft>
                      </a:pPr>
                      <a:r>
                        <a:rPr lang="en-GB" sz="700">
                          <a:effectLst/>
                        </a:rPr>
                        <a:t>Net profit of the year + cash in hand / loan interest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Interest cover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a:effectLst/>
                        </a:rPr>
                        <a:t>623+10/10</a:t>
                      </a:r>
                    </a:p>
                    <a:p>
                      <a:pPr>
                        <a:lnSpc>
                          <a:spcPct val="107000"/>
                        </a:lnSpc>
                        <a:spcAft>
                          <a:spcPts val="0"/>
                        </a:spcAft>
                      </a:pPr>
                      <a:r>
                        <a:rPr lang="en-GB" sz="700">
                          <a:effectLst/>
                        </a:rPr>
                        <a:t>=63.3</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tc>
                  <a:txBody>
                    <a:bodyPr/>
                    <a:lstStyle/>
                    <a:p>
                      <a:pPr>
                        <a:lnSpc>
                          <a:spcPct val="107000"/>
                        </a:lnSpc>
                        <a:spcAft>
                          <a:spcPts val="0"/>
                        </a:spcAft>
                      </a:pPr>
                      <a:r>
                        <a:rPr lang="en-GB" sz="700" dirty="0">
                          <a:effectLst/>
                        </a:rPr>
                        <a:t>307+10/9</a:t>
                      </a:r>
                    </a:p>
                    <a:p>
                      <a:pPr>
                        <a:lnSpc>
                          <a:spcPct val="107000"/>
                        </a:lnSpc>
                        <a:spcAft>
                          <a:spcPts val="0"/>
                        </a:spcAft>
                      </a:pPr>
                      <a:r>
                        <a:rPr lang="en-GB" sz="700" dirty="0">
                          <a:effectLst/>
                        </a:rPr>
                        <a:t>=35.2</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2965" marR="42965" marT="0" marB="0"/>
                </a:tc>
                <a:extLst>
                  <a:ext uri="{0D108BD9-81ED-4DB2-BD59-A6C34878D82A}">
                    <a16:rowId xmlns:a16="http://schemas.microsoft.com/office/drawing/2014/main" val="1962054981"/>
                  </a:ext>
                </a:extLst>
              </a:tr>
            </a:tbl>
          </a:graphicData>
        </a:graphic>
      </p:graphicFrame>
      <p:sp>
        <p:nvSpPr>
          <p:cNvPr id="5" name="Rectangle 1">
            <a:extLst>
              <a:ext uri="{FF2B5EF4-FFF2-40B4-BE49-F238E27FC236}">
                <a16:creationId xmlns:a16="http://schemas.microsoft.com/office/drawing/2014/main" id="{0A508859-C5ED-4E8E-BD4E-F22AAE2F1556}"/>
              </a:ext>
            </a:extLst>
          </p:cNvPr>
          <p:cNvSpPr>
            <a:spLocks noChangeArrowheads="1"/>
          </p:cNvSpPr>
          <p:nvPr/>
        </p:nvSpPr>
        <p:spPr bwMode="auto">
          <a:xfrm>
            <a:off x="1599867" y="1092850"/>
            <a:ext cx="27637009" cy="677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F</a:t>
            </a:r>
            <a:r>
              <a:rPr kumimoji="0" lang="en-GB" altLang="en-US" sz="1600" b="0" i="0" u="none" strike="noStrike" cap="none" normalizeH="0" baseline="0" dirty="0" bmk="">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inancial Analysis</a:t>
            </a:r>
            <a:endParaRPr kumimoji="0" lang="en-GB" altLang="en-US" sz="1600" b="0" i="0" u="none" strike="noStrike" cap="none" normalizeH="0" baseline="0" dirty="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5115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hart 5">
            <a:extLst>
              <a:ext uri="{FF2B5EF4-FFF2-40B4-BE49-F238E27FC236}">
                <a16:creationId xmlns:a16="http://schemas.microsoft.com/office/drawing/2014/main" id="{7A30DB63-BCE5-4B04-AC3E-ACD56F69855A}"/>
              </a:ext>
            </a:extLst>
          </p:cNvPr>
          <p:cNvGraphicFramePr/>
          <p:nvPr>
            <p:extLst>
              <p:ext uri="{D42A27DB-BD31-4B8C-83A1-F6EECF244321}">
                <p14:modId xmlns:p14="http://schemas.microsoft.com/office/powerpoint/2010/main" val="1785029445"/>
              </p:ext>
            </p:extLst>
          </p:nvPr>
        </p:nvGraphicFramePr>
        <p:xfrm>
          <a:off x="106017" y="1596479"/>
          <a:ext cx="6907668" cy="444651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Table 8">
            <a:extLst>
              <a:ext uri="{FF2B5EF4-FFF2-40B4-BE49-F238E27FC236}">
                <a16:creationId xmlns:a16="http://schemas.microsoft.com/office/drawing/2014/main" id="{5CB14012-D038-4F47-9C0A-27DB2CC90633}"/>
              </a:ext>
            </a:extLst>
          </p:cNvPr>
          <p:cNvGraphicFramePr>
            <a:graphicFrameLocks noGrp="1"/>
          </p:cNvGraphicFramePr>
          <p:nvPr>
            <p:extLst>
              <p:ext uri="{D42A27DB-BD31-4B8C-83A1-F6EECF244321}">
                <p14:modId xmlns:p14="http://schemas.microsoft.com/office/powerpoint/2010/main" val="2811270887"/>
              </p:ext>
            </p:extLst>
          </p:nvPr>
        </p:nvGraphicFramePr>
        <p:xfrm>
          <a:off x="7023652" y="1810655"/>
          <a:ext cx="5168348" cy="3749040"/>
        </p:xfrm>
        <a:graphic>
          <a:graphicData uri="http://schemas.openxmlformats.org/drawingml/2006/table">
            <a:tbl>
              <a:tblPr firstRow="1" bandRow="1">
                <a:tableStyleId>{5C22544A-7EE6-4342-B048-85BDC9FD1C3A}</a:tableStyleId>
              </a:tblPr>
              <a:tblGrid>
                <a:gridCol w="2584174">
                  <a:extLst>
                    <a:ext uri="{9D8B030D-6E8A-4147-A177-3AD203B41FA5}">
                      <a16:colId xmlns:a16="http://schemas.microsoft.com/office/drawing/2014/main" val="363720049"/>
                    </a:ext>
                  </a:extLst>
                </a:gridCol>
                <a:gridCol w="2584174">
                  <a:extLst>
                    <a:ext uri="{9D8B030D-6E8A-4147-A177-3AD203B41FA5}">
                      <a16:colId xmlns:a16="http://schemas.microsoft.com/office/drawing/2014/main" val="3533603233"/>
                    </a:ext>
                  </a:extLst>
                </a:gridCol>
              </a:tblGrid>
              <a:tr h="118512">
                <a:tc>
                  <a:txBody>
                    <a:bodyPr/>
                    <a:lstStyle/>
                    <a:p>
                      <a:r>
                        <a:rPr lang="en-GB" dirty="0"/>
                        <a:t>Declined </a:t>
                      </a:r>
                    </a:p>
                  </a:txBody>
                  <a:tcPr/>
                </a:tc>
                <a:tc>
                  <a:txBody>
                    <a:bodyPr/>
                    <a:lstStyle/>
                    <a:p>
                      <a:r>
                        <a:rPr lang="en-GB" dirty="0"/>
                        <a:t>Inclined </a:t>
                      </a:r>
                    </a:p>
                  </a:txBody>
                  <a:tcPr/>
                </a:tc>
                <a:extLst>
                  <a:ext uri="{0D108BD9-81ED-4DB2-BD59-A6C34878D82A}">
                    <a16:rowId xmlns:a16="http://schemas.microsoft.com/office/drawing/2014/main" val="2407890292"/>
                  </a:ext>
                </a:extLst>
              </a:tr>
              <a:tr h="1081218">
                <a:tc>
                  <a:txBody>
                    <a:bodyPr/>
                    <a:lstStyle/>
                    <a:p>
                      <a:r>
                        <a:rPr lang="en-GB" dirty="0">
                          <a:solidFill>
                            <a:srgbClr val="FF0000"/>
                          </a:solidFill>
                        </a:rPr>
                        <a:t>Gross net profit 3.83%</a:t>
                      </a:r>
                    </a:p>
                    <a:p>
                      <a:r>
                        <a:rPr lang="en-GB" dirty="0">
                          <a:solidFill>
                            <a:srgbClr val="FF0000"/>
                          </a:solidFill>
                        </a:rPr>
                        <a:t>Net profit 3.69%</a:t>
                      </a:r>
                    </a:p>
                    <a:p>
                      <a:r>
                        <a:rPr lang="en-GB" dirty="0">
                          <a:solidFill>
                            <a:srgbClr val="FF0000"/>
                          </a:solidFill>
                        </a:rPr>
                        <a:t>ROCE 13.1%</a:t>
                      </a:r>
                    </a:p>
                    <a:p>
                      <a:r>
                        <a:rPr lang="en-GB" dirty="0">
                          <a:solidFill>
                            <a:srgbClr val="FF0000"/>
                          </a:solidFill>
                        </a:rPr>
                        <a:t>Total asset turnover – 20 hours </a:t>
                      </a:r>
                    </a:p>
                    <a:p>
                      <a:r>
                        <a:rPr lang="en-GB" dirty="0">
                          <a:solidFill>
                            <a:srgbClr val="FF0000"/>
                          </a:solidFill>
                        </a:rPr>
                        <a:t>Working capital turnover – 1.63%</a:t>
                      </a:r>
                    </a:p>
                    <a:p>
                      <a:r>
                        <a:rPr lang="en-GB" dirty="0">
                          <a:solidFill>
                            <a:srgbClr val="0070C0"/>
                          </a:solidFill>
                        </a:rPr>
                        <a:t>Debtors day increased by 7.1 days </a:t>
                      </a:r>
                    </a:p>
                    <a:p>
                      <a:r>
                        <a:rPr lang="en-GB" dirty="0">
                          <a:solidFill>
                            <a:srgbClr val="0070C0"/>
                          </a:solidFill>
                        </a:rPr>
                        <a:t>Creditors days 4.36 days </a:t>
                      </a:r>
                    </a:p>
                    <a:p>
                      <a:r>
                        <a:rPr lang="en-GB" dirty="0">
                          <a:solidFill>
                            <a:srgbClr val="FFFF00"/>
                          </a:solidFill>
                        </a:rPr>
                        <a:t>Debtors ratio – 0.02%</a:t>
                      </a:r>
                    </a:p>
                    <a:p>
                      <a:r>
                        <a:rPr lang="en-GB" dirty="0">
                          <a:solidFill>
                            <a:srgbClr val="FFFF00"/>
                          </a:solidFill>
                        </a:rPr>
                        <a:t>Interest cover – 28.1%</a:t>
                      </a:r>
                    </a:p>
                  </a:txBody>
                  <a:tcPr/>
                </a:tc>
                <a:tc>
                  <a:txBody>
                    <a:bodyPr/>
                    <a:lstStyle/>
                    <a:p>
                      <a:r>
                        <a:rPr lang="en-GB" dirty="0">
                          <a:solidFill>
                            <a:srgbClr val="0070C0"/>
                          </a:solidFill>
                        </a:rPr>
                        <a:t>Current ratio 0.27%</a:t>
                      </a:r>
                    </a:p>
                    <a:p>
                      <a:r>
                        <a:rPr lang="en-GB" dirty="0">
                          <a:solidFill>
                            <a:srgbClr val="0070C0"/>
                          </a:solidFill>
                        </a:rPr>
                        <a:t>Quick ratio 0.24%</a:t>
                      </a:r>
                    </a:p>
                    <a:p>
                      <a:endParaRPr lang="en-GB" dirty="0">
                        <a:solidFill>
                          <a:srgbClr val="FFFF00"/>
                        </a:solidFill>
                      </a:endParaRPr>
                    </a:p>
                  </a:txBody>
                  <a:tcPr/>
                </a:tc>
                <a:extLst>
                  <a:ext uri="{0D108BD9-81ED-4DB2-BD59-A6C34878D82A}">
                    <a16:rowId xmlns:a16="http://schemas.microsoft.com/office/drawing/2014/main" val="3096836863"/>
                  </a:ext>
                </a:extLst>
              </a:tr>
            </a:tbl>
          </a:graphicData>
        </a:graphic>
      </p:graphicFrame>
      <p:sp>
        <p:nvSpPr>
          <p:cNvPr id="10" name="Oval 9">
            <a:extLst>
              <a:ext uri="{FF2B5EF4-FFF2-40B4-BE49-F238E27FC236}">
                <a16:creationId xmlns:a16="http://schemas.microsoft.com/office/drawing/2014/main" id="{E9623CED-9FCD-4220-9BD6-5267EE5D9CBB}"/>
              </a:ext>
            </a:extLst>
          </p:cNvPr>
          <p:cNvSpPr/>
          <p:nvPr/>
        </p:nvSpPr>
        <p:spPr>
          <a:xfrm>
            <a:off x="3909391" y="265043"/>
            <a:ext cx="689113" cy="2120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D7281B5-F16B-4155-BA6F-ECAD6ED4C402}"/>
              </a:ext>
            </a:extLst>
          </p:cNvPr>
          <p:cNvSpPr/>
          <p:nvPr/>
        </p:nvSpPr>
        <p:spPr>
          <a:xfrm>
            <a:off x="3909391" y="602974"/>
            <a:ext cx="689113" cy="212035"/>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sp>
        <p:nvSpPr>
          <p:cNvPr id="12" name="Oval 11">
            <a:extLst>
              <a:ext uri="{FF2B5EF4-FFF2-40B4-BE49-F238E27FC236}">
                <a16:creationId xmlns:a16="http://schemas.microsoft.com/office/drawing/2014/main" id="{B96D25E5-C07E-4E37-8381-CBC343C0E919}"/>
              </a:ext>
            </a:extLst>
          </p:cNvPr>
          <p:cNvSpPr/>
          <p:nvPr/>
        </p:nvSpPr>
        <p:spPr>
          <a:xfrm>
            <a:off x="3909391" y="1006961"/>
            <a:ext cx="689113" cy="212035"/>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3881C4DE-8FFC-4F2D-A11D-672A7EBCEB8E}"/>
              </a:ext>
            </a:extLst>
          </p:cNvPr>
          <p:cNvSpPr txBox="1"/>
          <p:nvPr/>
        </p:nvSpPr>
        <p:spPr>
          <a:xfrm>
            <a:off x="4598504" y="246894"/>
            <a:ext cx="1927274" cy="369332"/>
          </a:xfrm>
          <a:prstGeom prst="rect">
            <a:avLst/>
          </a:prstGeom>
          <a:noFill/>
        </p:spPr>
        <p:txBody>
          <a:bodyPr wrap="square" rtlCol="0">
            <a:spAutoFit/>
          </a:bodyPr>
          <a:lstStyle/>
          <a:p>
            <a:r>
              <a:rPr lang="en-GB" dirty="0">
                <a:solidFill>
                  <a:srgbClr val="002060"/>
                </a:solidFill>
              </a:rPr>
              <a:t>Liquidity ratio</a:t>
            </a:r>
          </a:p>
        </p:txBody>
      </p:sp>
      <p:sp>
        <p:nvSpPr>
          <p:cNvPr id="14" name="TextBox 13">
            <a:extLst>
              <a:ext uri="{FF2B5EF4-FFF2-40B4-BE49-F238E27FC236}">
                <a16:creationId xmlns:a16="http://schemas.microsoft.com/office/drawing/2014/main" id="{6E7E8F73-B433-4770-A95E-5CE10EC6E314}"/>
              </a:ext>
            </a:extLst>
          </p:cNvPr>
          <p:cNvSpPr txBox="1"/>
          <p:nvPr/>
        </p:nvSpPr>
        <p:spPr>
          <a:xfrm>
            <a:off x="4598504" y="541653"/>
            <a:ext cx="1927274" cy="369332"/>
          </a:xfrm>
          <a:prstGeom prst="rect">
            <a:avLst/>
          </a:prstGeom>
          <a:noFill/>
        </p:spPr>
        <p:txBody>
          <a:bodyPr wrap="square" rtlCol="0">
            <a:spAutoFit/>
          </a:bodyPr>
          <a:lstStyle/>
          <a:p>
            <a:r>
              <a:rPr lang="en-GB" dirty="0">
                <a:solidFill>
                  <a:srgbClr val="FF0000"/>
                </a:solidFill>
              </a:rPr>
              <a:t>Probability ratio </a:t>
            </a:r>
          </a:p>
        </p:txBody>
      </p:sp>
      <p:sp>
        <p:nvSpPr>
          <p:cNvPr id="15" name="TextBox 14">
            <a:extLst>
              <a:ext uri="{FF2B5EF4-FFF2-40B4-BE49-F238E27FC236}">
                <a16:creationId xmlns:a16="http://schemas.microsoft.com/office/drawing/2014/main" id="{B6C8DC82-916E-482A-8937-99EAC75CBE15}"/>
              </a:ext>
            </a:extLst>
          </p:cNvPr>
          <p:cNvSpPr txBox="1"/>
          <p:nvPr/>
        </p:nvSpPr>
        <p:spPr>
          <a:xfrm>
            <a:off x="4598504" y="945801"/>
            <a:ext cx="1645920" cy="369332"/>
          </a:xfrm>
          <a:prstGeom prst="rect">
            <a:avLst/>
          </a:prstGeom>
          <a:noFill/>
        </p:spPr>
        <p:txBody>
          <a:bodyPr wrap="square" rtlCol="0">
            <a:spAutoFit/>
          </a:bodyPr>
          <a:lstStyle/>
          <a:p>
            <a:r>
              <a:rPr lang="en-GB" dirty="0">
                <a:solidFill>
                  <a:srgbClr val="FFFF00"/>
                </a:solidFill>
              </a:rPr>
              <a:t>Gearing ratio</a:t>
            </a:r>
          </a:p>
        </p:txBody>
      </p:sp>
    </p:spTree>
    <p:extLst>
      <p:ext uri="{BB962C8B-B14F-4D97-AF65-F5344CB8AC3E}">
        <p14:creationId xmlns:p14="http://schemas.microsoft.com/office/powerpoint/2010/main" val="455227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ECAC78-7103-421A-85E8-43BFDF12B0C5}"/>
              </a:ext>
            </a:extLst>
          </p:cNvPr>
          <p:cNvSpPr/>
          <p:nvPr/>
        </p:nvSpPr>
        <p:spPr>
          <a:xfrm>
            <a:off x="1252394" y="603963"/>
            <a:ext cx="9687212" cy="923330"/>
          </a:xfrm>
          <a:prstGeom prst="rect">
            <a:avLst/>
          </a:prstGeom>
          <a:noFill/>
        </p:spPr>
        <p:txBody>
          <a:bodyPr wrap="squar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What are your thoughts ?</a:t>
            </a:r>
          </a:p>
        </p:txBody>
      </p:sp>
      <p:sp>
        <p:nvSpPr>
          <p:cNvPr id="7" name="TextBox 6">
            <a:extLst>
              <a:ext uri="{FF2B5EF4-FFF2-40B4-BE49-F238E27FC236}">
                <a16:creationId xmlns:a16="http://schemas.microsoft.com/office/drawing/2014/main" id="{C396710A-4657-451D-9E65-CB1188828B4F}"/>
              </a:ext>
            </a:extLst>
          </p:cNvPr>
          <p:cNvSpPr txBox="1"/>
          <p:nvPr/>
        </p:nvSpPr>
        <p:spPr>
          <a:xfrm>
            <a:off x="1659988" y="2082018"/>
            <a:ext cx="9687212" cy="3416320"/>
          </a:xfrm>
          <a:prstGeom prst="rect">
            <a:avLst/>
          </a:prstGeom>
          <a:noFill/>
        </p:spPr>
        <p:txBody>
          <a:bodyPr wrap="square" rtlCol="0">
            <a:spAutoFit/>
          </a:bodyPr>
          <a:lstStyle/>
          <a:p>
            <a:pPr marL="285750" indent="-285750">
              <a:buFont typeface="Wingdings" panose="05000000000000000000" pitchFamily="2" charset="2"/>
              <a:buChar char="q"/>
            </a:pPr>
            <a:r>
              <a:rPr lang="en-GB" dirty="0"/>
              <a:t>in 2018 the company had respectable sales which was a reduced amount in credit, nevertheless it generates further debt. But then with low interest rate. </a:t>
            </a:r>
          </a:p>
          <a:p>
            <a:pPr marL="285750" indent="-285750">
              <a:buFont typeface="Wingdings" panose="05000000000000000000" pitchFamily="2" charset="2"/>
              <a:buChar char="q"/>
            </a:pPr>
            <a:r>
              <a:rPr lang="en-GB" dirty="0"/>
              <a:t>The company’s probability ratio displays a loss in salaries and repairs partake enlarged incredibly</a:t>
            </a:r>
          </a:p>
          <a:p>
            <a:pPr marL="285750" indent="-285750">
              <a:buFont typeface="Wingdings" panose="05000000000000000000" pitchFamily="2" charset="2"/>
              <a:buChar char="q"/>
            </a:pPr>
            <a:r>
              <a:rPr lang="en-GB" dirty="0"/>
              <a:t>. The increase in salaries which is 60%. Demonstrations the company is not capitalising it revenue in depreciation stock as a substitute more is being capitalized in repair ,the insurance is increasing</a:t>
            </a:r>
          </a:p>
          <a:p>
            <a:pPr marL="285750" indent="-285750">
              <a:buFont typeface="Wingdings" panose="05000000000000000000" pitchFamily="2" charset="2"/>
              <a:buChar char="q"/>
            </a:pPr>
            <a:r>
              <a:rPr lang="en-GB" dirty="0"/>
              <a:t>he company has completed confident on the rates, motor expensive, bad debts and loan interest have either stayed the same or decreased in revenue. </a:t>
            </a:r>
          </a:p>
          <a:p>
            <a:pPr marL="285750" indent="-285750">
              <a:buFont typeface="Wingdings" panose="05000000000000000000" pitchFamily="2" charset="2"/>
              <a:buChar char="q"/>
            </a:pPr>
            <a:r>
              <a:rPr lang="en-GB" dirty="0"/>
              <a:t>the probability ratio of net profit of the year has reduced due to gross profits in less expensive. Liquidity ratio is more in debt and less in credit due to all less expensive. </a:t>
            </a:r>
          </a:p>
          <a:p>
            <a:pPr marL="285750" indent="-285750">
              <a:buFont typeface="Wingdings" panose="05000000000000000000" pitchFamily="2" charset="2"/>
              <a:buChar char="q"/>
            </a:pPr>
            <a:r>
              <a:rPr lang="en-GB" dirty="0"/>
              <a:t>Gearing ratio has borrowed more, but in the long-term liability the bank has stayed the same and the stocks and sales have increased.</a:t>
            </a:r>
          </a:p>
          <a:p>
            <a:endParaRPr lang="en-GB" dirty="0"/>
          </a:p>
        </p:txBody>
      </p:sp>
    </p:spTree>
    <p:extLst>
      <p:ext uri="{BB962C8B-B14F-4D97-AF65-F5344CB8AC3E}">
        <p14:creationId xmlns:p14="http://schemas.microsoft.com/office/powerpoint/2010/main" val="132456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595A-01BF-4BC0-AEB2-252D80FF0228}"/>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A7770CF0-7601-458A-8A5E-AD1116387E04}"/>
              </a:ext>
            </a:extLst>
          </p:cNvPr>
          <p:cNvSpPr>
            <a:spLocks noGrp="1"/>
          </p:cNvSpPr>
          <p:nvPr>
            <p:ph sz="quarter" idx="13"/>
          </p:nvPr>
        </p:nvSpPr>
        <p:spPr/>
        <p:txBody>
          <a:bodyPr/>
          <a:lstStyle/>
          <a:p>
            <a:r>
              <a:rPr lang="en-GB" dirty="0"/>
              <a:t>In the interior of a year times the sales have been promising but due to the debt in corrupting the company’s potential. The revenue is not being capitalized in the correct departments. This displays concerns for the company’s future by being bankrupt The solution to this problem is that for the company to show a promising future new stock needs to ordered , which will decrease repairs and insurance and to create new deals which will up the sales to pay off their debtors and because the loan interest has gone down this will depreciate over the years. </a:t>
            </a:r>
          </a:p>
          <a:p>
            <a:endParaRPr lang="en-GB" dirty="0"/>
          </a:p>
        </p:txBody>
      </p:sp>
    </p:spTree>
    <p:extLst>
      <p:ext uri="{BB962C8B-B14F-4D97-AF65-F5344CB8AC3E}">
        <p14:creationId xmlns:p14="http://schemas.microsoft.com/office/powerpoint/2010/main" val="369744188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otalTime>26</TotalTime>
  <Words>1027</Words>
  <Application>Microsoft Office PowerPoint</Application>
  <PresentationFormat>Widescreen</PresentationFormat>
  <Paragraphs>114</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Tw Cen MT</vt:lpstr>
      <vt:lpstr>Wingdings</vt:lpstr>
      <vt:lpstr>Droplet</vt:lpstr>
      <vt:lpstr>Ffion Limited </vt:lpstr>
      <vt:lpstr>PowerPoint Presentation</vt:lpstr>
      <vt:lpstr>PowerPoint Presentation</vt:lpstr>
      <vt:lpstr>PowerPoint Presentation</vt:lpstr>
      <vt:lpstr>PowerPoint Presentation</vt:lpstr>
      <vt:lpstr>PowerPoint Presentation</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Limited</dc:title>
  <dc:creator>Esther Mcclelland</dc:creator>
  <cp:lastModifiedBy>Esther Mcclelland</cp:lastModifiedBy>
  <cp:revision>4</cp:revision>
  <dcterms:created xsi:type="dcterms:W3CDTF">2019-11-03T17:12:50Z</dcterms:created>
  <dcterms:modified xsi:type="dcterms:W3CDTF">2019-11-03T17:38:53Z</dcterms:modified>
</cp:coreProperties>
</file>