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0_C77D4451.xml" ContentType="application/vnd.ms-powerpoint.comments+xml"/>
  <Override PartName="/ppt/ink/ink1.xml" ContentType="application/inkml+xml"/>
  <Override PartName="/ppt/ink/ink2.xml" ContentType="application/inkml+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270" r:id="rId7"/>
    <p:sldId id="269" r:id="rId8"/>
    <p:sldId id="268" r:id="rId9"/>
    <p:sldId id="271" r:id="rId10"/>
    <p:sldId id="263" r:id="rId11"/>
    <p:sldId id="278" r:id="rId12"/>
    <p:sldId id="277" r:id="rId13"/>
    <p:sldId id="276" r:id="rId14"/>
    <p:sldId id="275" r:id="rId15"/>
    <p:sldId id="283" r:id="rId16"/>
    <p:sldId id="279" r:id="rId17"/>
    <p:sldId id="282" r:id="rId18"/>
    <p:sldId id="284" r:id="rId19"/>
    <p:sldId id="280" r:id="rId20"/>
    <p:sldId id="285" r:id="rId21"/>
    <p:sldId id="286" r:id="rId22"/>
    <p:sldId id="288" r:id="rId23"/>
    <p:sldId id="287" r:id="rId24"/>
    <p:sldId id="289" r:id="rId25"/>
    <p:sldId id="290" r:id="rId26"/>
    <p:sldId id="291" r:id="rId27"/>
    <p:sldId id="28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B1C6E10-D588-2BCA-1A56-6663128E14C8}" name="Ellis Rees (2312256)" initials="ER" userId="S::2312256@student.uwtsd.ac.uk::cb71551a-def4-4329-aa78-2b21e76785d4"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0E6FA"/>
    <a:srgbClr val="851E13"/>
    <a:srgbClr val="83CBEB"/>
    <a:srgbClr val="46B1E1"/>
    <a:srgbClr val="104862"/>
    <a:srgbClr val="F4F6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9D8E36-A3CF-4254-8F94-235B97EC2ACF}" v="308" dt="2025-02-28T13:19:50.5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43" autoAdjust="0"/>
    <p:restoredTop sz="94660"/>
  </p:normalViewPr>
  <p:slideViewPr>
    <p:cSldViewPr snapToGrid="0">
      <p:cViewPr varScale="1">
        <p:scale>
          <a:sx n="78" d="100"/>
          <a:sy n="78" d="100"/>
        </p:scale>
        <p:origin x="883" y="67"/>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omments/modernComment_100_C77D4451.xml><?xml version="1.0" encoding="utf-8"?>
<p188:cmLst xmlns:a="http://schemas.openxmlformats.org/drawingml/2006/main" xmlns:r="http://schemas.openxmlformats.org/officeDocument/2006/relationships" xmlns:p188="http://schemas.microsoft.com/office/powerpoint/2018/8/main">
  <p188:cm id="{86894423-E624-4C77-B9FE-3BBB590F2342}" authorId="{6B1C6E10-D588-2BCA-1A56-6663128E14C8}" created="2025-02-22T10:25:42.009">
    <pc:sldMkLst xmlns:pc="http://schemas.microsoft.com/office/powerpoint/2013/main/command">
      <pc:docMk/>
      <pc:sldMk cId="3346875473" sldId="256"/>
    </pc:sldMkLst>
    <p188:txBody>
      <a:bodyPr/>
      <a:lstStyle/>
      <a:p>
        <a:r>
          <a:rPr lang="en-GB"/>
          <a:t>Things to talk about,
1. early drug distribution networks (pre 2000s)
2. the emergence of county lines (2000s to 2010s)
3. early police responses to county lines
4. key legislation and policy changes
5. early public perception and media coverage
6 notable police operations and successes
7.comparison with modern policing strategies</a:t>
        </a:r>
      </a:p>
    </p188:txBody>
  </p188:cm>
</p188:cmLst>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26T21:46:15.31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0,'7880'0,"-7846"0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2-26T21:46:21.72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1,'4929'0,"-4897"0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9CC79-5D71-CE2C-8F54-9EBFED1636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D9A19C0-3E22-FD81-4F80-7C0DD5FE71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13D27F8-74A8-63B3-17A0-570EA233D56C}"/>
              </a:ext>
            </a:extLst>
          </p:cNvPr>
          <p:cNvSpPr>
            <a:spLocks noGrp="1"/>
          </p:cNvSpPr>
          <p:nvPr>
            <p:ph type="dt" sz="half" idx="10"/>
          </p:nvPr>
        </p:nvSpPr>
        <p:spPr/>
        <p:txBody>
          <a:bodyPr/>
          <a:lstStyle/>
          <a:p>
            <a:fld id="{2D1E84C3-AD98-4850-9E53-1CCA86002A54}" type="datetimeFigureOut">
              <a:rPr lang="en-GB" smtClean="0"/>
              <a:t>28/02/2025</a:t>
            </a:fld>
            <a:endParaRPr lang="en-GB" dirty="0"/>
          </a:p>
        </p:txBody>
      </p:sp>
      <p:sp>
        <p:nvSpPr>
          <p:cNvPr id="5" name="Footer Placeholder 4">
            <a:extLst>
              <a:ext uri="{FF2B5EF4-FFF2-40B4-BE49-F238E27FC236}">
                <a16:creationId xmlns:a16="http://schemas.microsoft.com/office/drawing/2014/main" id="{E318F4EE-CF9D-63DD-24D0-799A71A1709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77EFEC2-88C1-F30D-1B96-E1DF77BB30AB}"/>
              </a:ext>
            </a:extLst>
          </p:cNvPr>
          <p:cNvSpPr>
            <a:spLocks noGrp="1"/>
          </p:cNvSpPr>
          <p:nvPr>
            <p:ph type="sldNum" sz="quarter" idx="12"/>
          </p:nvPr>
        </p:nvSpPr>
        <p:spPr/>
        <p:txBody>
          <a:bodyPr/>
          <a:lstStyle/>
          <a:p>
            <a:fld id="{51CFA2E0-E0CD-4FD0-87FB-E794FF699FDA}" type="slidenum">
              <a:rPr lang="en-GB" smtClean="0"/>
              <a:t>‹#›</a:t>
            </a:fld>
            <a:endParaRPr lang="en-GB" dirty="0"/>
          </a:p>
        </p:txBody>
      </p:sp>
    </p:spTree>
    <p:extLst>
      <p:ext uri="{BB962C8B-B14F-4D97-AF65-F5344CB8AC3E}">
        <p14:creationId xmlns:p14="http://schemas.microsoft.com/office/powerpoint/2010/main" val="2939820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36DF2-0A2F-C16D-07A7-462D24D925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1BBC51-C2A3-624A-E7ED-F7B779C97E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13A062-3106-1C8B-7D30-3A3E0DCBC966}"/>
              </a:ext>
            </a:extLst>
          </p:cNvPr>
          <p:cNvSpPr>
            <a:spLocks noGrp="1"/>
          </p:cNvSpPr>
          <p:nvPr>
            <p:ph type="dt" sz="half" idx="10"/>
          </p:nvPr>
        </p:nvSpPr>
        <p:spPr/>
        <p:txBody>
          <a:bodyPr/>
          <a:lstStyle/>
          <a:p>
            <a:fld id="{2D1E84C3-AD98-4850-9E53-1CCA86002A54}" type="datetimeFigureOut">
              <a:rPr lang="en-GB" smtClean="0"/>
              <a:t>28/02/2025</a:t>
            </a:fld>
            <a:endParaRPr lang="en-GB" dirty="0"/>
          </a:p>
        </p:txBody>
      </p:sp>
      <p:sp>
        <p:nvSpPr>
          <p:cNvPr id="5" name="Footer Placeholder 4">
            <a:extLst>
              <a:ext uri="{FF2B5EF4-FFF2-40B4-BE49-F238E27FC236}">
                <a16:creationId xmlns:a16="http://schemas.microsoft.com/office/drawing/2014/main" id="{C22F4480-9419-BA47-800F-57CF01FCFEE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F962F0-EBE6-A332-A2A3-240F93C934C0}"/>
              </a:ext>
            </a:extLst>
          </p:cNvPr>
          <p:cNvSpPr>
            <a:spLocks noGrp="1"/>
          </p:cNvSpPr>
          <p:nvPr>
            <p:ph type="sldNum" sz="quarter" idx="12"/>
          </p:nvPr>
        </p:nvSpPr>
        <p:spPr/>
        <p:txBody>
          <a:bodyPr/>
          <a:lstStyle/>
          <a:p>
            <a:fld id="{51CFA2E0-E0CD-4FD0-87FB-E794FF699FDA}" type="slidenum">
              <a:rPr lang="en-GB" smtClean="0"/>
              <a:t>‹#›</a:t>
            </a:fld>
            <a:endParaRPr lang="en-GB" dirty="0"/>
          </a:p>
        </p:txBody>
      </p:sp>
    </p:spTree>
    <p:extLst>
      <p:ext uri="{BB962C8B-B14F-4D97-AF65-F5344CB8AC3E}">
        <p14:creationId xmlns:p14="http://schemas.microsoft.com/office/powerpoint/2010/main" val="731538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DD131-0731-CB88-F627-4A7300F39BD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42B0A5-A862-2E06-94F3-4FFFF4D7F91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E91094-7EB8-7E33-BC80-168FA759D9E8}"/>
              </a:ext>
            </a:extLst>
          </p:cNvPr>
          <p:cNvSpPr>
            <a:spLocks noGrp="1"/>
          </p:cNvSpPr>
          <p:nvPr>
            <p:ph type="dt" sz="half" idx="10"/>
          </p:nvPr>
        </p:nvSpPr>
        <p:spPr/>
        <p:txBody>
          <a:bodyPr/>
          <a:lstStyle/>
          <a:p>
            <a:fld id="{2D1E84C3-AD98-4850-9E53-1CCA86002A54}" type="datetimeFigureOut">
              <a:rPr lang="en-GB" smtClean="0"/>
              <a:t>28/02/2025</a:t>
            </a:fld>
            <a:endParaRPr lang="en-GB" dirty="0"/>
          </a:p>
        </p:txBody>
      </p:sp>
      <p:sp>
        <p:nvSpPr>
          <p:cNvPr id="5" name="Footer Placeholder 4">
            <a:extLst>
              <a:ext uri="{FF2B5EF4-FFF2-40B4-BE49-F238E27FC236}">
                <a16:creationId xmlns:a16="http://schemas.microsoft.com/office/drawing/2014/main" id="{02774092-8D20-DA1B-DA66-77D2965767B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FF977B5-8371-CF17-4DCF-CE76C23C9C3B}"/>
              </a:ext>
            </a:extLst>
          </p:cNvPr>
          <p:cNvSpPr>
            <a:spLocks noGrp="1"/>
          </p:cNvSpPr>
          <p:nvPr>
            <p:ph type="sldNum" sz="quarter" idx="12"/>
          </p:nvPr>
        </p:nvSpPr>
        <p:spPr/>
        <p:txBody>
          <a:bodyPr/>
          <a:lstStyle/>
          <a:p>
            <a:fld id="{51CFA2E0-E0CD-4FD0-87FB-E794FF699FDA}" type="slidenum">
              <a:rPr lang="en-GB" smtClean="0"/>
              <a:t>‹#›</a:t>
            </a:fld>
            <a:endParaRPr lang="en-GB" dirty="0"/>
          </a:p>
        </p:txBody>
      </p:sp>
    </p:spTree>
    <p:extLst>
      <p:ext uri="{BB962C8B-B14F-4D97-AF65-F5344CB8AC3E}">
        <p14:creationId xmlns:p14="http://schemas.microsoft.com/office/powerpoint/2010/main" val="1409213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33F7E-DA9E-F90D-02F2-C6A92868E5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AE6FFC-2B5A-8E10-FD63-5DF5BCEE781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02D4FB-C8CF-6997-01EA-D28EB680E83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0E104E-39EC-6825-C0BF-C5E031D1F914}"/>
              </a:ext>
            </a:extLst>
          </p:cNvPr>
          <p:cNvSpPr>
            <a:spLocks noGrp="1"/>
          </p:cNvSpPr>
          <p:nvPr>
            <p:ph type="dt" sz="half" idx="10"/>
          </p:nvPr>
        </p:nvSpPr>
        <p:spPr/>
        <p:txBody>
          <a:bodyPr/>
          <a:lstStyle/>
          <a:p>
            <a:fld id="{2D1E84C3-AD98-4850-9E53-1CCA86002A54}" type="datetimeFigureOut">
              <a:rPr lang="en-GB" smtClean="0"/>
              <a:t>28/02/2025</a:t>
            </a:fld>
            <a:endParaRPr lang="en-GB" dirty="0"/>
          </a:p>
        </p:txBody>
      </p:sp>
      <p:sp>
        <p:nvSpPr>
          <p:cNvPr id="6" name="Footer Placeholder 5">
            <a:extLst>
              <a:ext uri="{FF2B5EF4-FFF2-40B4-BE49-F238E27FC236}">
                <a16:creationId xmlns:a16="http://schemas.microsoft.com/office/drawing/2014/main" id="{6234CA84-5BD8-9FB2-C3C2-45E9F88E979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552B59A-9296-740B-9A8A-94FECF4C37C6}"/>
              </a:ext>
            </a:extLst>
          </p:cNvPr>
          <p:cNvSpPr>
            <a:spLocks noGrp="1"/>
          </p:cNvSpPr>
          <p:nvPr>
            <p:ph type="sldNum" sz="quarter" idx="12"/>
          </p:nvPr>
        </p:nvSpPr>
        <p:spPr/>
        <p:txBody>
          <a:bodyPr/>
          <a:lstStyle/>
          <a:p>
            <a:fld id="{51CFA2E0-E0CD-4FD0-87FB-E794FF699FDA}" type="slidenum">
              <a:rPr lang="en-GB" smtClean="0"/>
              <a:t>‹#›</a:t>
            </a:fld>
            <a:endParaRPr lang="en-GB" dirty="0"/>
          </a:p>
        </p:txBody>
      </p:sp>
    </p:spTree>
    <p:extLst>
      <p:ext uri="{BB962C8B-B14F-4D97-AF65-F5344CB8AC3E}">
        <p14:creationId xmlns:p14="http://schemas.microsoft.com/office/powerpoint/2010/main" val="2910707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FB6EB-010D-029F-8EBB-879084CEDFB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C65015-91C8-102C-4664-C74DC6466D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6D9A6B-0B5C-0C0B-5772-3FCAA5212C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39246B-CAFB-28E8-3604-85BC0E7D6A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64ADBD-F029-FC12-9B19-1B56D25E21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1DAAB4-5761-E4C6-80C2-785E0CAE6101}"/>
              </a:ext>
            </a:extLst>
          </p:cNvPr>
          <p:cNvSpPr>
            <a:spLocks noGrp="1"/>
          </p:cNvSpPr>
          <p:nvPr>
            <p:ph type="dt" sz="half" idx="10"/>
          </p:nvPr>
        </p:nvSpPr>
        <p:spPr/>
        <p:txBody>
          <a:bodyPr/>
          <a:lstStyle/>
          <a:p>
            <a:fld id="{2D1E84C3-AD98-4850-9E53-1CCA86002A54}" type="datetimeFigureOut">
              <a:rPr lang="en-GB" smtClean="0"/>
              <a:t>28/02/2025</a:t>
            </a:fld>
            <a:endParaRPr lang="en-GB" dirty="0"/>
          </a:p>
        </p:txBody>
      </p:sp>
      <p:sp>
        <p:nvSpPr>
          <p:cNvPr id="8" name="Footer Placeholder 7">
            <a:extLst>
              <a:ext uri="{FF2B5EF4-FFF2-40B4-BE49-F238E27FC236}">
                <a16:creationId xmlns:a16="http://schemas.microsoft.com/office/drawing/2014/main" id="{5DF0CFEF-D96E-339E-71AE-4F86222EC5D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E2C48D48-7845-9A3E-8C83-9CE4AF07FB3D}"/>
              </a:ext>
            </a:extLst>
          </p:cNvPr>
          <p:cNvSpPr>
            <a:spLocks noGrp="1"/>
          </p:cNvSpPr>
          <p:nvPr>
            <p:ph type="sldNum" sz="quarter" idx="12"/>
          </p:nvPr>
        </p:nvSpPr>
        <p:spPr/>
        <p:txBody>
          <a:bodyPr/>
          <a:lstStyle/>
          <a:p>
            <a:fld id="{51CFA2E0-E0CD-4FD0-87FB-E794FF699FDA}" type="slidenum">
              <a:rPr lang="en-GB" smtClean="0"/>
              <a:t>‹#›</a:t>
            </a:fld>
            <a:endParaRPr lang="en-GB" dirty="0"/>
          </a:p>
        </p:txBody>
      </p:sp>
    </p:spTree>
    <p:extLst>
      <p:ext uri="{BB962C8B-B14F-4D97-AF65-F5344CB8AC3E}">
        <p14:creationId xmlns:p14="http://schemas.microsoft.com/office/powerpoint/2010/main" val="2121113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6A755-8066-1FFD-99F0-1A65DF2CB9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C868C5-EFF7-1EF1-6C32-44ED39DE76C3}"/>
              </a:ext>
            </a:extLst>
          </p:cNvPr>
          <p:cNvSpPr>
            <a:spLocks noGrp="1"/>
          </p:cNvSpPr>
          <p:nvPr>
            <p:ph type="dt" sz="half" idx="10"/>
          </p:nvPr>
        </p:nvSpPr>
        <p:spPr/>
        <p:txBody>
          <a:bodyPr/>
          <a:lstStyle/>
          <a:p>
            <a:fld id="{2D1E84C3-AD98-4850-9E53-1CCA86002A54}" type="datetimeFigureOut">
              <a:rPr lang="en-GB" smtClean="0"/>
              <a:t>28/02/2025</a:t>
            </a:fld>
            <a:endParaRPr lang="en-GB" dirty="0"/>
          </a:p>
        </p:txBody>
      </p:sp>
      <p:sp>
        <p:nvSpPr>
          <p:cNvPr id="4" name="Footer Placeholder 3">
            <a:extLst>
              <a:ext uri="{FF2B5EF4-FFF2-40B4-BE49-F238E27FC236}">
                <a16:creationId xmlns:a16="http://schemas.microsoft.com/office/drawing/2014/main" id="{07DD20FB-5E7E-0BA8-EDFD-E9AF95991C1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4ADCCFE-A80F-D952-903B-A0D1ED1FC9BA}"/>
              </a:ext>
            </a:extLst>
          </p:cNvPr>
          <p:cNvSpPr>
            <a:spLocks noGrp="1"/>
          </p:cNvSpPr>
          <p:nvPr>
            <p:ph type="sldNum" sz="quarter" idx="12"/>
          </p:nvPr>
        </p:nvSpPr>
        <p:spPr/>
        <p:txBody>
          <a:bodyPr/>
          <a:lstStyle/>
          <a:p>
            <a:fld id="{51CFA2E0-E0CD-4FD0-87FB-E794FF699FDA}" type="slidenum">
              <a:rPr lang="en-GB" smtClean="0"/>
              <a:t>‹#›</a:t>
            </a:fld>
            <a:endParaRPr lang="en-GB" dirty="0"/>
          </a:p>
        </p:txBody>
      </p:sp>
    </p:spTree>
    <p:extLst>
      <p:ext uri="{BB962C8B-B14F-4D97-AF65-F5344CB8AC3E}">
        <p14:creationId xmlns:p14="http://schemas.microsoft.com/office/powerpoint/2010/main" val="673602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C12692-8839-6BF7-E251-36C735F9CADB}"/>
              </a:ext>
            </a:extLst>
          </p:cNvPr>
          <p:cNvSpPr>
            <a:spLocks noGrp="1"/>
          </p:cNvSpPr>
          <p:nvPr>
            <p:ph type="dt" sz="half" idx="10"/>
          </p:nvPr>
        </p:nvSpPr>
        <p:spPr/>
        <p:txBody>
          <a:bodyPr/>
          <a:lstStyle/>
          <a:p>
            <a:fld id="{2D1E84C3-AD98-4850-9E53-1CCA86002A54}" type="datetimeFigureOut">
              <a:rPr lang="en-GB" smtClean="0"/>
              <a:t>28/02/2025</a:t>
            </a:fld>
            <a:endParaRPr lang="en-GB" dirty="0"/>
          </a:p>
        </p:txBody>
      </p:sp>
      <p:sp>
        <p:nvSpPr>
          <p:cNvPr id="3" name="Footer Placeholder 2">
            <a:extLst>
              <a:ext uri="{FF2B5EF4-FFF2-40B4-BE49-F238E27FC236}">
                <a16:creationId xmlns:a16="http://schemas.microsoft.com/office/drawing/2014/main" id="{38F4B634-4622-8121-9562-63990D40BBFF}"/>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4104583-A6A2-0DE6-474D-53E237F73F78}"/>
              </a:ext>
            </a:extLst>
          </p:cNvPr>
          <p:cNvSpPr>
            <a:spLocks noGrp="1"/>
          </p:cNvSpPr>
          <p:nvPr>
            <p:ph type="sldNum" sz="quarter" idx="12"/>
          </p:nvPr>
        </p:nvSpPr>
        <p:spPr/>
        <p:txBody>
          <a:bodyPr/>
          <a:lstStyle/>
          <a:p>
            <a:fld id="{51CFA2E0-E0CD-4FD0-87FB-E794FF699FDA}" type="slidenum">
              <a:rPr lang="en-GB" smtClean="0"/>
              <a:t>‹#›</a:t>
            </a:fld>
            <a:endParaRPr lang="en-GB" dirty="0"/>
          </a:p>
        </p:txBody>
      </p:sp>
    </p:spTree>
    <p:extLst>
      <p:ext uri="{BB962C8B-B14F-4D97-AF65-F5344CB8AC3E}">
        <p14:creationId xmlns:p14="http://schemas.microsoft.com/office/powerpoint/2010/main" val="637920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F04BD-E88C-9F62-F08A-58FF3A3260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F45177-4088-2755-C365-3D4FBF3F65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FC94F6-62AB-C26F-98A3-BDE02C7A09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373244-BB17-3494-E3F2-AC42A01F3B8F}"/>
              </a:ext>
            </a:extLst>
          </p:cNvPr>
          <p:cNvSpPr>
            <a:spLocks noGrp="1"/>
          </p:cNvSpPr>
          <p:nvPr>
            <p:ph type="dt" sz="half" idx="10"/>
          </p:nvPr>
        </p:nvSpPr>
        <p:spPr/>
        <p:txBody>
          <a:bodyPr/>
          <a:lstStyle/>
          <a:p>
            <a:fld id="{2D1E84C3-AD98-4850-9E53-1CCA86002A54}" type="datetimeFigureOut">
              <a:rPr lang="en-GB" smtClean="0"/>
              <a:t>28/02/2025</a:t>
            </a:fld>
            <a:endParaRPr lang="en-GB" dirty="0"/>
          </a:p>
        </p:txBody>
      </p:sp>
      <p:sp>
        <p:nvSpPr>
          <p:cNvPr id="6" name="Footer Placeholder 5">
            <a:extLst>
              <a:ext uri="{FF2B5EF4-FFF2-40B4-BE49-F238E27FC236}">
                <a16:creationId xmlns:a16="http://schemas.microsoft.com/office/drawing/2014/main" id="{5C7527C8-DE9F-655E-E80D-68544D01F70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00AC8FF-20C6-A1AB-02B7-004C1FF6C35B}"/>
              </a:ext>
            </a:extLst>
          </p:cNvPr>
          <p:cNvSpPr>
            <a:spLocks noGrp="1"/>
          </p:cNvSpPr>
          <p:nvPr>
            <p:ph type="sldNum" sz="quarter" idx="12"/>
          </p:nvPr>
        </p:nvSpPr>
        <p:spPr/>
        <p:txBody>
          <a:bodyPr/>
          <a:lstStyle/>
          <a:p>
            <a:fld id="{51CFA2E0-E0CD-4FD0-87FB-E794FF699FDA}" type="slidenum">
              <a:rPr lang="en-GB" smtClean="0"/>
              <a:t>‹#›</a:t>
            </a:fld>
            <a:endParaRPr lang="en-GB" dirty="0"/>
          </a:p>
        </p:txBody>
      </p:sp>
    </p:spTree>
    <p:extLst>
      <p:ext uri="{BB962C8B-B14F-4D97-AF65-F5344CB8AC3E}">
        <p14:creationId xmlns:p14="http://schemas.microsoft.com/office/powerpoint/2010/main" val="1362043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C2C1A-EE7D-56E2-19DE-137BE03C60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463D98D-30CA-A915-36A8-F5131E67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58604EB-8393-6611-3ECD-3BE449F141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CEF34-5B7E-40ED-0EBE-E8EF31D1FE45}"/>
              </a:ext>
            </a:extLst>
          </p:cNvPr>
          <p:cNvSpPr>
            <a:spLocks noGrp="1"/>
          </p:cNvSpPr>
          <p:nvPr>
            <p:ph type="dt" sz="half" idx="10"/>
          </p:nvPr>
        </p:nvSpPr>
        <p:spPr/>
        <p:txBody>
          <a:bodyPr/>
          <a:lstStyle/>
          <a:p>
            <a:fld id="{2D1E84C3-AD98-4850-9E53-1CCA86002A54}" type="datetimeFigureOut">
              <a:rPr lang="en-GB" smtClean="0"/>
              <a:t>28/02/2025</a:t>
            </a:fld>
            <a:endParaRPr lang="en-GB" dirty="0"/>
          </a:p>
        </p:txBody>
      </p:sp>
      <p:sp>
        <p:nvSpPr>
          <p:cNvPr id="6" name="Footer Placeholder 5">
            <a:extLst>
              <a:ext uri="{FF2B5EF4-FFF2-40B4-BE49-F238E27FC236}">
                <a16:creationId xmlns:a16="http://schemas.microsoft.com/office/drawing/2014/main" id="{A64CF3EE-35FA-3CE6-4400-868ABBFE93A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D684648-1FA4-4EF3-4B76-A2AA3C789571}"/>
              </a:ext>
            </a:extLst>
          </p:cNvPr>
          <p:cNvSpPr>
            <a:spLocks noGrp="1"/>
          </p:cNvSpPr>
          <p:nvPr>
            <p:ph type="sldNum" sz="quarter" idx="12"/>
          </p:nvPr>
        </p:nvSpPr>
        <p:spPr/>
        <p:txBody>
          <a:bodyPr/>
          <a:lstStyle/>
          <a:p>
            <a:fld id="{51CFA2E0-E0CD-4FD0-87FB-E794FF699FDA}" type="slidenum">
              <a:rPr lang="en-GB" smtClean="0"/>
              <a:t>‹#›</a:t>
            </a:fld>
            <a:endParaRPr lang="en-GB" dirty="0"/>
          </a:p>
        </p:txBody>
      </p:sp>
    </p:spTree>
    <p:extLst>
      <p:ext uri="{BB962C8B-B14F-4D97-AF65-F5344CB8AC3E}">
        <p14:creationId xmlns:p14="http://schemas.microsoft.com/office/powerpoint/2010/main" val="348789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3A6E4-B2EA-5117-28E2-60A90E8EB17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10A7C7-CAA3-D2A5-F44A-EB6C6F9995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2DBC10-772D-7C2E-AD9F-A4823F42E9D3}"/>
              </a:ext>
            </a:extLst>
          </p:cNvPr>
          <p:cNvSpPr>
            <a:spLocks noGrp="1"/>
          </p:cNvSpPr>
          <p:nvPr>
            <p:ph type="dt" sz="half" idx="10"/>
          </p:nvPr>
        </p:nvSpPr>
        <p:spPr/>
        <p:txBody>
          <a:bodyPr/>
          <a:lstStyle/>
          <a:p>
            <a:fld id="{2D1E84C3-AD98-4850-9E53-1CCA86002A54}" type="datetimeFigureOut">
              <a:rPr lang="en-GB" smtClean="0"/>
              <a:t>28/02/2025</a:t>
            </a:fld>
            <a:endParaRPr lang="en-GB" dirty="0"/>
          </a:p>
        </p:txBody>
      </p:sp>
      <p:sp>
        <p:nvSpPr>
          <p:cNvPr id="5" name="Footer Placeholder 4">
            <a:extLst>
              <a:ext uri="{FF2B5EF4-FFF2-40B4-BE49-F238E27FC236}">
                <a16:creationId xmlns:a16="http://schemas.microsoft.com/office/drawing/2014/main" id="{1B4CB982-5B39-B2E2-D10B-7D06385D254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AF98DC1-FCE7-31C0-A86C-6C466FE9EA55}"/>
              </a:ext>
            </a:extLst>
          </p:cNvPr>
          <p:cNvSpPr>
            <a:spLocks noGrp="1"/>
          </p:cNvSpPr>
          <p:nvPr>
            <p:ph type="sldNum" sz="quarter" idx="12"/>
          </p:nvPr>
        </p:nvSpPr>
        <p:spPr/>
        <p:txBody>
          <a:bodyPr/>
          <a:lstStyle/>
          <a:p>
            <a:fld id="{51CFA2E0-E0CD-4FD0-87FB-E794FF699FDA}" type="slidenum">
              <a:rPr lang="en-GB" smtClean="0"/>
              <a:t>‹#›</a:t>
            </a:fld>
            <a:endParaRPr lang="en-GB" dirty="0"/>
          </a:p>
        </p:txBody>
      </p:sp>
    </p:spTree>
    <p:extLst>
      <p:ext uri="{BB962C8B-B14F-4D97-AF65-F5344CB8AC3E}">
        <p14:creationId xmlns:p14="http://schemas.microsoft.com/office/powerpoint/2010/main" val="4049173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8477B8-1E02-793A-D2FD-9107B713F1C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D687D3-CE0B-1120-B709-37E6DFF1FB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4DCE63-72F9-F081-AAFF-4A811D953027}"/>
              </a:ext>
            </a:extLst>
          </p:cNvPr>
          <p:cNvSpPr>
            <a:spLocks noGrp="1"/>
          </p:cNvSpPr>
          <p:nvPr>
            <p:ph type="dt" sz="half" idx="10"/>
          </p:nvPr>
        </p:nvSpPr>
        <p:spPr/>
        <p:txBody>
          <a:bodyPr/>
          <a:lstStyle/>
          <a:p>
            <a:fld id="{2D1E84C3-AD98-4850-9E53-1CCA86002A54}" type="datetimeFigureOut">
              <a:rPr lang="en-GB" smtClean="0"/>
              <a:t>28/02/2025</a:t>
            </a:fld>
            <a:endParaRPr lang="en-GB" dirty="0"/>
          </a:p>
        </p:txBody>
      </p:sp>
      <p:sp>
        <p:nvSpPr>
          <p:cNvPr id="5" name="Footer Placeholder 4">
            <a:extLst>
              <a:ext uri="{FF2B5EF4-FFF2-40B4-BE49-F238E27FC236}">
                <a16:creationId xmlns:a16="http://schemas.microsoft.com/office/drawing/2014/main" id="{568C070C-A7A2-91BD-377C-3B1C44F902E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5463941-055F-D28E-48BA-12E4269DD250}"/>
              </a:ext>
            </a:extLst>
          </p:cNvPr>
          <p:cNvSpPr>
            <a:spLocks noGrp="1"/>
          </p:cNvSpPr>
          <p:nvPr>
            <p:ph type="sldNum" sz="quarter" idx="12"/>
          </p:nvPr>
        </p:nvSpPr>
        <p:spPr/>
        <p:txBody>
          <a:bodyPr/>
          <a:lstStyle/>
          <a:p>
            <a:fld id="{51CFA2E0-E0CD-4FD0-87FB-E794FF699FDA}" type="slidenum">
              <a:rPr lang="en-GB" smtClean="0"/>
              <a:t>‹#›</a:t>
            </a:fld>
            <a:endParaRPr lang="en-GB" dirty="0"/>
          </a:p>
        </p:txBody>
      </p:sp>
    </p:spTree>
    <p:extLst>
      <p:ext uri="{BB962C8B-B14F-4D97-AF65-F5344CB8AC3E}">
        <p14:creationId xmlns:p14="http://schemas.microsoft.com/office/powerpoint/2010/main" val="4127124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DE2F7A-4579-1496-D041-8303284870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6FF3F1-D68B-3F4C-3B07-96C5746833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BAA5C0-0393-3E2A-2735-8E30BD07D8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D1E84C3-AD98-4850-9E53-1CCA86002A54}" type="datetimeFigureOut">
              <a:rPr lang="en-GB" smtClean="0"/>
              <a:t>28/02/2025</a:t>
            </a:fld>
            <a:endParaRPr lang="en-GB" dirty="0"/>
          </a:p>
        </p:txBody>
      </p:sp>
      <p:sp>
        <p:nvSpPr>
          <p:cNvPr id="5" name="Footer Placeholder 4">
            <a:extLst>
              <a:ext uri="{FF2B5EF4-FFF2-40B4-BE49-F238E27FC236}">
                <a16:creationId xmlns:a16="http://schemas.microsoft.com/office/drawing/2014/main" id="{1969B452-1F0F-53C9-5C79-AB9A52022A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4097355C-5FB1-6980-FCD7-85E70B5252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1CFA2E0-E0CD-4FD0-87FB-E794FF699FDA}" type="slidenum">
              <a:rPr lang="en-GB" smtClean="0"/>
              <a:t>‹#›</a:t>
            </a:fld>
            <a:endParaRPr lang="en-GB" dirty="0"/>
          </a:p>
        </p:txBody>
      </p:sp>
    </p:spTree>
    <p:extLst>
      <p:ext uri="{BB962C8B-B14F-4D97-AF65-F5344CB8AC3E}">
        <p14:creationId xmlns:p14="http://schemas.microsoft.com/office/powerpoint/2010/main" val="30396792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microsoft.com/office/2018/10/relationships/comments" Target="../comments/modernComment_100_C77D445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image" Target="../media/image5.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customXml" Target="../ink/ink2.xml"/><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hyperlink" Target="https://doi.org/10.1111/j.1360-0443.1987.tb01504.x" TargetMode="External"/><Relationship Id="rId3" Type="http://schemas.openxmlformats.org/officeDocument/2006/relationships/hyperlink" Target="https://www.parliament.uk/about/living-heritage/transformingsociety/private-lives/relationships/collections1/parliament-and-the-1960s/dangerous-drugs-act-1964/" TargetMode="External"/><Relationship Id="rId7" Type="http://schemas.openxmlformats.org/officeDocument/2006/relationships/hyperlink" Target="https://popcenter.asu.edu/sites/default/files/library/CrimePrevention/Volume_11/03-Parker-2.pdf" TargetMode="External"/><Relationship Id="rId2" Type="http://schemas.openxmlformats.org/officeDocument/2006/relationships/hyperlink" Target="https://www.gov.uk/government/publications/review-of-drugs-phase-one-report/review-of-drugs-summary" TargetMode="External"/><Relationship Id="rId1" Type="http://schemas.openxmlformats.org/officeDocument/2006/relationships/slideLayout" Target="../slideLayouts/slideLayout7.xml"/><Relationship Id="rId6" Type="http://schemas.openxmlformats.org/officeDocument/2006/relationships/hyperlink" Target="https://www.nationalcrimeagency.gov.uk/what-we-do/crime-threats/drug-trafficking/county-lines" TargetMode="External"/><Relationship Id="rId5" Type="http://schemas.openxmlformats.org/officeDocument/2006/relationships/hyperlink" Target="https://www.legislation.gov.uk/ukpga/1971/38/contents" TargetMode="External"/><Relationship Id="rId10" Type="http://schemas.openxmlformats.org/officeDocument/2006/relationships/hyperlink" Target="https://www.unodc.org/pdf/convention_1961_en.pdf" TargetMode="External"/><Relationship Id="rId4" Type="http://schemas.openxmlformats.org/officeDocument/2006/relationships/hyperlink" Target="https://www.legislation.gov.uk/ukpga/1984/60/section/1" TargetMode="External"/><Relationship Id="rId9" Type="http://schemas.openxmlformats.org/officeDocument/2006/relationships/hyperlink" Target="https://transformdrugs.org/timel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AF40280-DDD4-0FC3-6ADC-C6DCA2BEC6B0}"/>
              </a:ext>
            </a:extLst>
          </p:cNvPr>
          <p:cNvSpPr/>
          <p:nvPr/>
        </p:nvSpPr>
        <p:spPr>
          <a:xfrm>
            <a:off x="-1"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pic>
        <p:nvPicPr>
          <p:cNvPr id="1026" name="Picture 2" descr="England County Boundaries">
            <a:extLst>
              <a:ext uri="{FF2B5EF4-FFF2-40B4-BE49-F238E27FC236}">
                <a16:creationId xmlns:a16="http://schemas.microsoft.com/office/drawing/2014/main" id="{1FD72C10-2963-559B-F9D9-9BAAB3FEEA7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8343"/>
          <a:stretch/>
        </p:blipFill>
        <p:spPr bwMode="auto">
          <a:xfrm>
            <a:off x="2085308" y="1"/>
            <a:ext cx="8021381"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D6EC9035-9D82-A175-EA13-609B95876014}"/>
              </a:ext>
            </a:extLst>
          </p:cNvPr>
          <p:cNvSpPr/>
          <p:nvPr/>
        </p:nvSpPr>
        <p:spPr>
          <a:xfrm>
            <a:off x="0" y="2834148"/>
            <a:ext cx="12192000" cy="118970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969A8214-B60B-4E62-C93D-6032A0FE0731}"/>
              </a:ext>
            </a:extLst>
          </p:cNvPr>
          <p:cNvSpPr>
            <a:spLocks noGrp="1"/>
          </p:cNvSpPr>
          <p:nvPr>
            <p:ph type="ctrTitle"/>
          </p:nvPr>
        </p:nvSpPr>
        <p:spPr>
          <a:xfrm>
            <a:off x="3006213" y="2921364"/>
            <a:ext cx="6179574" cy="1015269"/>
          </a:xfrm>
        </p:spPr>
        <p:txBody>
          <a:bodyPr>
            <a:normAutofit/>
          </a:bodyPr>
          <a:lstStyle/>
          <a:p>
            <a:r>
              <a:rPr lang="en-GB" sz="6600"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rPr>
              <a:t>County Lines</a:t>
            </a:r>
            <a:endParaRPr lang="en-GB"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endParaRPr>
          </a:p>
        </p:txBody>
      </p:sp>
      <p:grpSp>
        <p:nvGrpSpPr>
          <p:cNvPr id="8" name="Group 7">
            <a:extLst>
              <a:ext uri="{FF2B5EF4-FFF2-40B4-BE49-F238E27FC236}">
                <a16:creationId xmlns:a16="http://schemas.microsoft.com/office/drawing/2014/main" id="{43DB940B-6A5D-8713-B612-86D9CFF4BF5F}"/>
              </a:ext>
            </a:extLst>
          </p:cNvPr>
          <p:cNvGrpSpPr/>
          <p:nvPr/>
        </p:nvGrpSpPr>
        <p:grpSpPr>
          <a:xfrm>
            <a:off x="0" y="6429375"/>
            <a:ext cx="12192000" cy="428623"/>
            <a:chOff x="0" y="6429375"/>
            <a:chExt cx="12192000" cy="428623"/>
          </a:xfrm>
        </p:grpSpPr>
        <p:sp>
          <p:nvSpPr>
            <p:cNvPr id="6" name="Rectangle 5">
              <a:extLst>
                <a:ext uri="{FF2B5EF4-FFF2-40B4-BE49-F238E27FC236}">
                  <a16:creationId xmlns:a16="http://schemas.microsoft.com/office/drawing/2014/main" id="{86A39A4E-8F62-DC41-7C81-403B870EBAF6}"/>
                </a:ext>
              </a:extLst>
            </p:cNvPr>
            <p:cNvSpPr/>
            <p:nvPr/>
          </p:nvSpPr>
          <p:spPr>
            <a:xfrm>
              <a:off x="0" y="6429375"/>
              <a:ext cx="12192000" cy="42862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477144C6-C8BA-71DD-EB30-CFFF7F8BBB48}"/>
                </a:ext>
              </a:extLst>
            </p:cNvPr>
            <p:cNvSpPr txBox="1"/>
            <p:nvPr/>
          </p:nvSpPr>
          <p:spPr>
            <a:xfrm>
              <a:off x="4381498" y="6459020"/>
              <a:ext cx="3429000" cy="369332"/>
            </a:xfrm>
            <a:prstGeom prst="rect">
              <a:avLst/>
            </a:prstGeom>
            <a:noFill/>
          </p:spPr>
          <p:txBody>
            <a:bodyPr wrap="square" rtlCol="0">
              <a:spAutoFit/>
            </a:bodyPr>
            <a:lstStyle/>
            <a:p>
              <a:pPr algn="ctr"/>
              <a:r>
                <a:rPr lang="en-GB" b="1" dirty="0">
                  <a:solidFill>
                    <a:schemeClr val="bg1"/>
                  </a:solidFill>
                </a:rPr>
                <a:t>ELLIS W. J. R.     2312256 </a:t>
              </a:r>
            </a:p>
          </p:txBody>
        </p:sp>
      </p:grpSp>
      <p:sp>
        <p:nvSpPr>
          <p:cNvPr id="3" name="TextBox 2">
            <a:extLst>
              <a:ext uri="{FF2B5EF4-FFF2-40B4-BE49-F238E27FC236}">
                <a16:creationId xmlns:a16="http://schemas.microsoft.com/office/drawing/2014/main" id="{6E66924B-07AC-AA8A-0219-15FABA29F714}"/>
              </a:ext>
            </a:extLst>
          </p:cNvPr>
          <p:cNvSpPr txBox="1"/>
          <p:nvPr/>
        </p:nvSpPr>
        <p:spPr>
          <a:xfrm>
            <a:off x="-2980131" y="5236188"/>
            <a:ext cx="266492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b="1" dirty="0"/>
              <a:t>National Crime Agency </a:t>
            </a:r>
          </a:p>
        </p:txBody>
      </p:sp>
      <p:sp>
        <p:nvSpPr>
          <p:cNvPr id="9" name="TextBox 8">
            <a:extLst>
              <a:ext uri="{FF2B5EF4-FFF2-40B4-BE49-F238E27FC236}">
                <a16:creationId xmlns:a16="http://schemas.microsoft.com/office/drawing/2014/main" id="{758F99CA-122E-49ED-3495-72B7089DEB9B}"/>
              </a:ext>
            </a:extLst>
          </p:cNvPr>
          <p:cNvSpPr txBox="1"/>
          <p:nvPr/>
        </p:nvSpPr>
        <p:spPr>
          <a:xfrm>
            <a:off x="-8074909" y="2482965"/>
            <a:ext cx="7759700" cy="255454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3200" dirty="0"/>
              <a:t>Transportation of </a:t>
            </a:r>
            <a:r>
              <a:rPr lang="en-GB" sz="3200" b="1" u="sng" dirty="0"/>
              <a:t>illegal drugs</a:t>
            </a:r>
            <a:r>
              <a:rPr lang="en-GB" sz="3200" b="1" dirty="0"/>
              <a:t> </a:t>
            </a:r>
            <a:r>
              <a:rPr lang="en-GB" sz="3200" dirty="0"/>
              <a:t>from one area to another</a:t>
            </a:r>
          </a:p>
          <a:p>
            <a:pPr algn="ctr"/>
            <a:endParaRPr lang="en-GB" sz="3200" dirty="0"/>
          </a:p>
          <a:p>
            <a:pPr algn="ctr"/>
            <a:r>
              <a:rPr lang="en-GB" sz="3200" dirty="0"/>
              <a:t>Often across different police and local</a:t>
            </a:r>
          </a:p>
          <a:p>
            <a:pPr algn="ctr"/>
            <a:r>
              <a:rPr lang="en-GB" sz="3200" dirty="0"/>
              <a:t>authority boundaries (counties)</a:t>
            </a:r>
          </a:p>
        </p:txBody>
      </p:sp>
      <p:sp>
        <p:nvSpPr>
          <p:cNvPr id="10" name="TextBox 9">
            <a:extLst>
              <a:ext uri="{FF2B5EF4-FFF2-40B4-BE49-F238E27FC236}">
                <a16:creationId xmlns:a16="http://schemas.microsoft.com/office/drawing/2014/main" id="{CFEECC02-0062-ACBF-A4A4-BF9D4F7294F5}"/>
              </a:ext>
            </a:extLst>
          </p:cNvPr>
          <p:cNvSpPr txBox="1"/>
          <p:nvPr/>
        </p:nvSpPr>
        <p:spPr>
          <a:xfrm>
            <a:off x="-6157422" y="1514846"/>
            <a:ext cx="7759700" cy="584775"/>
          </a:xfrm>
          <a:prstGeom prst="rect">
            <a:avLst/>
          </a:prstGeom>
          <a:noFill/>
        </p:spPr>
        <p:txBody>
          <a:bodyPr wrap="square" rtlCol="0">
            <a:spAutoFit/>
          </a:bodyPr>
          <a:lstStyle/>
          <a:p>
            <a:pPr algn="ctr"/>
            <a:r>
              <a:rPr lang="en-GB" sz="3200" b="1" dirty="0"/>
              <a:t>What is County Lines?</a:t>
            </a:r>
          </a:p>
        </p:txBody>
      </p:sp>
    </p:spTree>
    <p:extLst>
      <p:ext uri="{BB962C8B-B14F-4D97-AF65-F5344CB8AC3E}">
        <p14:creationId xmlns:p14="http://schemas.microsoft.com/office/powerpoint/2010/main" val="3346875473"/>
      </p:ext>
    </p:extLst>
  </p:cSld>
  <p:clrMapOvr>
    <a:masterClrMapping/>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A5C67B-1171-53D4-DD54-B60E7D679505}"/>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7CFE9B9E-4512-2B35-6AC0-DF871B780BD2}"/>
              </a:ext>
            </a:extLst>
          </p:cNvPr>
          <p:cNvSpPr>
            <a:spLocks noGrp="1" noRot="1" noMove="1" noResize="1" noEditPoints="1" noAdjustHandles="1" noChangeArrowheads="1" noChangeShapeType="1"/>
          </p:cNvSpPr>
          <p:nvPr/>
        </p:nvSpPr>
        <p:spPr>
          <a:xfrm>
            <a:off x="-1"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pic>
        <p:nvPicPr>
          <p:cNvPr id="36" name="Picture 2" descr="England County Boundaries">
            <a:extLst>
              <a:ext uri="{FF2B5EF4-FFF2-40B4-BE49-F238E27FC236}">
                <a16:creationId xmlns:a16="http://schemas.microsoft.com/office/drawing/2014/main" id="{531A582F-7360-4DFA-9A65-0BE31B204E2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8343"/>
          <a:stretch/>
        </p:blipFill>
        <p:spPr bwMode="auto">
          <a:xfrm>
            <a:off x="2085308" y="6858001"/>
            <a:ext cx="8021381"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8F04D173-D348-FCF5-2298-B27A71D10A34}"/>
              </a:ext>
            </a:extLst>
          </p:cNvPr>
          <p:cNvGrpSpPr/>
          <p:nvPr/>
        </p:nvGrpSpPr>
        <p:grpSpPr>
          <a:xfrm>
            <a:off x="-2569368" y="0"/>
            <a:ext cx="17330736" cy="1189713"/>
            <a:chOff x="-2595563" y="-10"/>
            <a:chExt cx="17330736" cy="1189713"/>
          </a:xfrm>
        </p:grpSpPr>
        <p:sp>
          <p:nvSpPr>
            <p:cNvPr id="2" name="Rectangle 1">
              <a:extLst>
                <a:ext uri="{FF2B5EF4-FFF2-40B4-BE49-F238E27FC236}">
                  <a16:creationId xmlns:a16="http://schemas.microsoft.com/office/drawing/2014/main" id="{A803E084-7C89-B27B-E678-5A2931BB16D5}"/>
                </a:ext>
              </a:extLst>
            </p:cNvPr>
            <p:cNvSpPr/>
            <p:nvPr/>
          </p:nvSpPr>
          <p:spPr>
            <a:xfrm>
              <a:off x="4143374" y="0"/>
              <a:ext cx="3843339" cy="118970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Isosceles Triangle 7">
              <a:extLst>
                <a:ext uri="{FF2B5EF4-FFF2-40B4-BE49-F238E27FC236}">
                  <a16:creationId xmlns:a16="http://schemas.microsoft.com/office/drawing/2014/main" id="{00A8392C-9165-2287-896B-136D86CA4F44}"/>
                </a:ext>
              </a:extLst>
            </p:cNvPr>
            <p:cNvSpPr/>
            <p:nvPr/>
          </p:nvSpPr>
          <p:spPr>
            <a:xfrm rot="10800000">
              <a:off x="1257299" y="-4"/>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Isosceles Triangle 8">
              <a:extLst>
                <a:ext uri="{FF2B5EF4-FFF2-40B4-BE49-F238E27FC236}">
                  <a16:creationId xmlns:a16="http://schemas.microsoft.com/office/drawing/2014/main" id="{5862C3DD-F1CA-0359-6164-6B1BDFBBDD3A}"/>
                </a:ext>
              </a:extLst>
            </p:cNvPr>
            <p:cNvSpPr/>
            <p:nvPr/>
          </p:nvSpPr>
          <p:spPr>
            <a:xfrm rot="10800000">
              <a:off x="-2595563" y="-10"/>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itle 1">
              <a:extLst>
                <a:ext uri="{FF2B5EF4-FFF2-40B4-BE49-F238E27FC236}">
                  <a16:creationId xmlns:a16="http://schemas.microsoft.com/office/drawing/2014/main" id="{D1C8706B-04E9-CC0C-000B-AA93E941BC55}"/>
                </a:ext>
              </a:extLst>
            </p:cNvPr>
            <p:cNvSpPr txBox="1">
              <a:spLocks/>
            </p:cNvSpPr>
            <p:nvPr/>
          </p:nvSpPr>
          <p:spPr>
            <a:xfrm>
              <a:off x="3006213" y="87213"/>
              <a:ext cx="6179574" cy="101526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600"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rPr>
                <a:t>Context</a:t>
              </a:r>
              <a:endParaRPr lang="en-GB"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endParaRPr>
            </a:p>
          </p:txBody>
        </p:sp>
      </p:grpSp>
      <p:grpSp>
        <p:nvGrpSpPr>
          <p:cNvPr id="23" name="Group 22">
            <a:extLst>
              <a:ext uri="{FF2B5EF4-FFF2-40B4-BE49-F238E27FC236}">
                <a16:creationId xmlns:a16="http://schemas.microsoft.com/office/drawing/2014/main" id="{EAD7A839-5D6D-C42E-118B-971A8D006257}"/>
              </a:ext>
            </a:extLst>
          </p:cNvPr>
          <p:cNvGrpSpPr/>
          <p:nvPr/>
        </p:nvGrpSpPr>
        <p:grpSpPr>
          <a:xfrm>
            <a:off x="-3443286" y="0"/>
            <a:ext cx="3443286" cy="6858000"/>
            <a:chOff x="-3043238" y="0"/>
            <a:chExt cx="3443286" cy="6858000"/>
          </a:xfrm>
        </p:grpSpPr>
        <p:sp>
          <p:nvSpPr>
            <p:cNvPr id="24" name="Rectangle 23">
              <a:extLst>
                <a:ext uri="{FF2B5EF4-FFF2-40B4-BE49-F238E27FC236}">
                  <a16:creationId xmlns:a16="http://schemas.microsoft.com/office/drawing/2014/main" id="{68B16DA9-8241-E0B9-139B-670EA14EAA45}"/>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Isosceles Triangle 24">
              <a:extLst>
                <a:ext uri="{FF2B5EF4-FFF2-40B4-BE49-F238E27FC236}">
                  <a16:creationId xmlns:a16="http://schemas.microsoft.com/office/drawing/2014/main" id="{461C06AA-0E1F-0EE2-966E-6010A064F997}"/>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6" name="Group 25">
            <a:extLst>
              <a:ext uri="{FF2B5EF4-FFF2-40B4-BE49-F238E27FC236}">
                <a16:creationId xmlns:a16="http://schemas.microsoft.com/office/drawing/2014/main" id="{A2E6CB29-3F96-5A4C-D819-FAD2E7FFF9B8}"/>
              </a:ext>
            </a:extLst>
          </p:cNvPr>
          <p:cNvGrpSpPr/>
          <p:nvPr/>
        </p:nvGrpSpPr>
        <p:grpSpPr>
          <a:xfrm>
            <a:off x="-3643310" y="0"/>
            <a:ext cx="3443286" cy="6858000"/>
            <a:chOff x="-6086476" y="0"/>
            <a:chExt cx="3443286" cy="6858000"/>
          </a:xfrm>
        </p:grpSpPr>
        <p:sp>
          <p:nvSpPr>
            <p:cNvPr id="27" name="Rectangle 26">
              <a:extLst>
                <a:ext uri="{FF2B5EF4-FFF2-40B4-BE49-F238E27FC236}">
                  <a16:creationId xmlns:a16="http://schemas.microsoft.com/office/drawing/2014/main" id="{E320A865-B4A0-1A8F-942D-F421F5AC1390}"/>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Isosceles Triangle 27">
              <a:extLst>
                <a:ext uri="{FF2B5EF4-FFF2-40B4-BE49-F238E27FC236}">
                  <a16:creationId xmlns:a16="http://schemas.microsoft.com/office/drawing/2014/main" id="{4C434D56-6934-96C8-A440-2306A9D1BA2F}"/>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9" name="Group 28">
            <a:extLst>
              <a:ext uri="{FF2B5EF4-FFF2-40B4-BE49-F238E27FC236}">
                <a16:creationId xmlns:a16="http://schemas.microsoft.com/office/drawing/2014/main" id="{36CDEAA7-45CB-3F23-E807-C8402E2270AE}"/>
              </a:ext>
            </a:extLst>
          </p:cNvPr>
          <p:cNvGrpSpPr/>
          <p:nvPr/>
        </p:nvGrpSpPr>
        <p:grpSpPr>
          <a:xfrm>
            <a:off x="-3843334" y="0"/>
            <a:ext cx="3443286" cy="6858000"/>
            <a:chOff x="-9129714" y="0"/>
            <a:chExt cx="3443286" cy="6858000"/>
          </a:xfrm>
        </p:grpSpPr>
        <p:sp>
          <p:nvSpPr>
            <p:cNvPr id="30" name="Rectangle 29">
              <a:extLst>
                <a:ext uri="{FF2B5EF4-FFF2-40B4-BE49-F238E27FC236}">
                  <a16:creationId xmlns:a16="http://schemas.microsoft.com/office/drawing/2014/main" id="{F352B4EC-EAA6-2DD2-7DDE-1A2D911CED0F}"/>
                </a:ext>
              </a:extLst>
            </p:cNvPr>
            <p:cNvSpPr/>
            <p:nvPr/>
          </p:nvSpPr>
          <p:spPr>
            <a:xfrm>
              <a:off x="-9129714" y="0"/>
              <a:ext cx="3043238"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Isosceles Triangle 30">
              <a:extLst>
                <a:ext uri="{FF2B5EF4-FFF2-40B4-BE49-F238E27FC236}">
                  <a16:creationId xmlns:a16="http://schemas.microsoft.com/office/drawing/2014/main" id="{2572753A-78AB-E6D4-E4B9-0C778AF44882}"/>
                </a:ext>
              </a:extLst>
            </p:cNvPr>
            <p:cNvSpPr/>
            <p:nvPr/>
          </p:nvSpPr>
          <p:spPr>
            <a:xfrm rot="5400000">
              <a:off x="-6450808" y="1264445"/>
              <a:ext cx="1128712" cy="400048"/>
            </a:xfrm>
            <a:prstGeom prst="triangle">
              <a:avLst>
                <a:gd name="adj" fmla="val 50926"/>
              </a:avLst>
            </a:prstGeom>
            <a:solidFill>
              <a:srgbClr val="1048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2" name="Group 31">
            <a:extLst>
              <a:ext uri="{FF2B5EF4-FFF2-40B4-BE49-F238E27FC236}">
                <a16:creationId xmlns:a16="http://schemas.microsoft.com/office/drawing/2014/main" id="{330B4C51-B919-5128-F295-B02537B92761}"/>
              </a:ext>
            </a:extLst>
          </p:cNvPr>
          <p:cNvGrpSpPr/>
          <p:nvPr/>
        </p:nvGrpSpPr>
        <p:grpSpPr>
          <a:xfrm>
            <a:off x="-4043358" y="0"/>
            <a:ext cx="3443286" cy="6858000"/>
            <a:chOff x="-12172952" y="0"/>
            <a:chExt cx="3443286" cy="6858000"/>
          </a:xfrm>
        </p:grpSpPr>
        <p:sp>
          <p:nvSpPr>
            <p:cNvPr id="33" name="Rectangle 32">
              <a:extLst>
                <a:ext uri="{FF2B5EF4-FFF2-40B4-BE49-F238E27FC236}">
                  <a16:creationId xmlns:a16="http://schemas.microsoft.com/office/drawing/2014/main" id="{484CFE2E-8DAA-CB86-2B7E-23FBC64D587F}"/>
                </a:ext>
              </a:extLst>
            </p:cNvPr>
            <p:cNvSpPr/>
            <p:nvPr/>
          </p:nvSpPr>
          <p:spPr>
            <a:xfrm>
              <a:off x="-12172952" y="0"/>
              <a:ext cx="3043238"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Isosceles Triangle 33">
              <a:extLst>
                <a:ext uri="{FF2B5EF4-FFF2-40B4-BE49-F238E27FC236}">
                  <a16:creationId xmlns:a16="http://schemas.microsoft.com/office/drawing/2014/main" id="{239ED371-35AD-8C0F-7C03-87BD5DBAB065}"/>
                </a:ext>
              </a:extLst>
            </p:cNvPr>
            <p:cNvSpPr/>
            <p:nvPr/>
          </p:nvSpPr>
          <p:spPr>
            <a:xfrm rot="5400000">
              <a:off x="-9494046" y="1264445"/>
              <a:ext cx="1128712" cy="400048"/>
            </a:xfrm>
            <a:prstGeom prst="triangle">
              <a:avLst>
                <a:gd name="adj" fmla="val 50926"/>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37" name="Rectangle 36">
            <a:extLst>
              <a:ext uri="{FF2B5EF4-FFF2-40B4-BE49-F238E27FC236}">
                <a16:creationId xmlns:a16="http://schemas.microsoft.com/office/drawing/2014/main" id="{4E9C9D12-BFBC-BBED-7C37-F2D2A7A21D45}"/>
              </a:ext>
            </a:extLst>
          </p:cNvPr>
          <p:cNvSpPr/>
          <p:nvPr/>
        </p:nvSpPr>
        <p:spPr>
          <a:xfrm>
            <a:off x="12192000" y="2834148"/>
            <a:ext cx="12192000" cy="118970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Title 1">
            <a:extLst>
              <a:ext uri="{FF2B5EF4-FFF2-40B4-BE49-F238E27FC236}">
                <a16:creationId xmlns:a16="http://schemas.microsoft.com/office/drawing/2014/main" id="{8C02448B-6959-F42F-257B-658ACFAA038F}"/>
              </a:ext>
            </a:extLst>
          </p:cNvPr>
          <p:cNvSpPr txBox="1">
            <a:spLocks/>
          </p:cNvSpPr>
          <p:nvPr/>
        </p:nvSpPr>
        <p:spPr>
          <a:xfrm>
            <a:off x="15198213" y="2921364"/>
            <a:ext cx="6179574" cy="101526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rPr>
              <a:t>County Lines</a:t>
            </a:r>
            <a:endParaRPr lang="en-GB"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endParaRPr>
          </a:p>
        </p:txBody>
      </p:sp>
      <p:grpSp>
        <p:nvGrpSpPr>
          <p:cNvPr id="41" name="Group 40">
            <a:extLst>
              <a:ext uri="{FF2B5EF4-FFF2-40B4-BE49-F238E27FC236}">
                <a16:creationId xmlns:a16="http://schemas.microsoft.com/office/drawing/2014/main" id="{5EDE81D3-A572-2BD0-8C4D-958799222CDD}"/>
              </a:ext>
            </a:extLst>
          </p:cNvPr>
          <p:cNvGrpSpPr/>
          <p:nvPr/>
        </p:nvGrpSpPr>
        <p:grpSpPr>
          <a:xfrm>
            <a:off x="0" y="13287378"/>
            <a:ext cx="12192000" cy="428623"/>
            <a:chOff x="0" y="6429375"/>
            <a:chExt cx="12192000" cy="428623"/>
          </a:xfrm>
        </p:grpSpPr>
        <p:sp>
          <p:nvSpPr>
            <p:cNvPr id="42" name="Rectangle 41">
              <a:extLst>
                <a:ext uri="{FF2B5EF4-FFF2-40B4-BE49-F238E27FC236}">
                  <a16:creationId xmlns:a16="http://schemas.microsoft.com/office/drawing/2014/main" id="{9A1F458B-1FAB-A68F-D05A-2D6316F1200A}"/>
                </a:ext>
              </a:extLst>
            </p:cNvPr>
            <p:cNvSpPr/>
            <p:nvPr/>
          </p:nvSpPr>
          <p:spPr>
            <a:xfrm>
              <a:off x="0" y="6429375"/>
              <a:ext cx="12192000" cy="42862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TextBox 42">
              <a:extLst>
                <a:ext uri="{FF2B5EF4-FFF2-40B4-BE49-F238E27FC236}">
                  <a16:creationId xmlns:a16="http://schemas.microsoft.com/office/drawing/2014/main" id="{75BE2D89-192F-EF89-E7CE-B8888A6A1DA7}"/>
                </a:ext>
              </a:extLst>
            </p:cNvPr>
            <p:cNvSpPr txBox="1"/>
            <p:nvPr/>
          </p:nvSpPr>
          <p:spPr>
            <a:xfrm>
              <a:off x="4381498" y="6459020"/>
              <a:ext cx="3429000" cy="369332"/>
            </a:xfrm>
            <a:prstGeom prst="rect">
              <a:avLst/>
            </a:prstGeom>
            <a:noFill/>
          </p:spPr>
          <p:txBody>
            <a:bodyPr wrap="square" rtlCol="0">
              <a:spAutoFit/>
            </a:bodyPr>
            <a:lstStyle/>
            <a:p>
              <a:pPr algn="ctr"/>
              <a:r>
                <a:rPr lang="en-GB" b="1" dirty="0">
                  <a:solidFill>
                    <a:schemeClr val="bg1"/>
                  </a:solidFill>
                </a:rPr>
                <a:t>ELLIS W. J. R.      2312256 </a:t>
              </a:r>
            </a:p>
          </p:txBody>
        </p:sp>
      </p:grpSp>
      <p:grpSp>
        <p:nvGrpSpPr>
          <p:cNvPr id="44" name="Group 43">
            <a:extLst>
              <a:ext uri="{FF2B5EF4-FFF2-40B4-BE49-F238E27FC236}">
                <a16:creationId xmlns:a16="http://schemas.microsoft.com/office/drawing/2014/main" id="{13894518-EB8B-4EC6-0368-FAAA9DFD3C3C}"/>
              </a:ext>
            </a:extLst>
          </p:cNvPr>
          <p:cNvGrpSpPr/>
          <p:nvPr/>
        </p:nvGrpSpPr>
        <p:grpSpPr>
          <a:xfrm>
            <a:off x="-5362" y="6879908"/>
            <a:ext cx="4069762" cy="6858000"/>
            <a:chOff x="-5362" y="0"/>
            <a:chExt cx="4069762" cy="6858000"/>
          </a:xfrm>
        </p:grpSpPr>
        <p:grpSp>
          <p:nvGrpSpPr>
            <p:cNvPr id="45" name="Group 44">
              <a:extLst>
                <a:ext uri="{FF2B5EF4-FFF2-40B4-BE49-F238E27FC236}">
                  <a16:creationId xmlns:a16="http://schemas.microsoft.com/office/drawing/2014/main" id="{00D1E3B1-009B-2FE9-9524-5E042F435FCA}"/>
                </a:ext>
              </a:extLst>
            </p:cNvPr>
            <p:cNvGrpSpPr/>
            <p:nvPr/>
          </p:nvGrpSpPr>
          <p:grpSpPr>
            <a:xfrm>
              <a:off x="-5362" y="0"/>
              <a:ext cx="4064400" cy="6858000"/>
              <a:chOff x="-5362" y="0"/>
              <a:chExt cx="4064400" cy="6858000"/>
            </a:xfrm>
          </p:grpSpPr>
          <p:sp>
            <p:nvSpPr>
              <p:cNvPr id="48" name="Rectangle 47">
                <a:extLst>
                  <a:ext uri="{FF2B5EF4-FFF2-40B4-BE49-F238E27FC236}">
                    <a16:creationId xmlns:a16="http://schemas.microsoft.com/office/drawing/2014/main" id="{52B72935-37EC-762F-6FEB-B3F8BB97A22D}"/>
                  </a:ext>
                </a:extLst>
              </p:cNvPr>
              <p:cNvSpPr/>
              <p:nvPr/>
            </p:nvSpPr>
            <p:spPr>
              <a:xfrm>
                <a:off x="-5362" y="0"/>
                <a:ext cx="40644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9" name="TextBox 48">
                <a:extLst>
                  <a:ext uri="{FF2B5EF4-FFF2-40B4-BE49-F238E27FC236}">
                    <a16:creationId xmlns:a16="http://schemas.microsoft.com/office/drawing/2014/main" id="{005EEC35-2E4D-563F-CB0D-4E8264FE7185}"/>
                  </a:ext>
                </a:extLst>
              </p:cNvPr>
              <p:cNvSpPr txBox="1"/>
              <p:nvPr/>
            </p:nvSpPr>
            <p:spPr>
              <a:xfrm>
                <a:off x="342818" y="6199448"/>
                <a:ext cx="3368040" cy="646331"/>
              </a:xfrm>
              <a:prstGeom prst="rect">
                <a:avLst/>
              </a:prstGeom>
              <a:noFill/>
            </p:spPr>
            <p:txBody>
              <a:bodyPr wrap="square" rtlCol="0">
                <a:spAutoFit/>
              </a:bodyPr>
              <a:lstStyle/>
              <a:p>
                <a:pPr algn="ctr"/>
                <a:r>
                  <a:rPr lang="en-GB" sz="3600" b="1" dirty="0">
                    <a:solidFill>
                      <a:schemeClr val="bg1"/>
                    </a:solidFill>
                    <a:latin typeface="Bodoni MT Black" panose="02070A03080606020203" pitchFamily="18" charset="0"/>
                  </a:rPr>
                  <a:t>ELLIS . R</a:t>
                </a:r>
              </a:p>
            </p:txBody>
          </p:sp>
        </p:grpSp>
        <p:sp>
          <p:nvSpPr>
            <p:cNvPr id="46" name="TextBox 45">
              <a:extLst>
                <a:ext uri="{FF2B5EF4-FFF2-40B4-BE49-F238E27FC236}">
                  <a16:creationId xmlns:a16="http://schemas.microsoft.com/office/drawing/2014/main" id="{32320FE3-73C5-C1D3-F325-A0424955AB93}"/>
                </a:ext>
              </a:extLst>
            </p:cNvPr>
            <p:cNvSpPr txBox="1"/>
            <p:nvPr/>
          </p:nvSpPr>
          <p:spPr>
            <a:xfrm>
              <a:off x="54458" y="1864547"/>
              <a:ext cx="3841979" cy="1015663"/>
            </a:xfrm>
            <a:prstGeom prst="rect">
              <a:avLst/>
            </a:prstGeom>
            <a:noFill/>
          </p:spPr>
          <p:txBody>
            <a:bodyPr wrap="square" rtlCol="0">
              <a:spAutoFit/>
            </a:bodyPr>
            <a:lstStyle/>
            <a:p>
              <a:pPr algn="ctr"/>
              <a:r>
                <a:rPr lang="en-GB" sz="6000" b="1" dirty="0">
                  <a:solidFill>
                    <a:schemeClr val="bg1"/>
                  </a:solidFill>
                  <a:latin typeface="Aptos Black" panose="020B0004020202020204" pitchFamily="34" charset="0"/>
                </a:rPr>
                <a:t>PAST</a:t>
              </a:r>
            </a:p>
          </p:txBody>
        </p:sp>
        <p:sp>
          <p:nvSpPr>
            <p:cNvPr id="47" name="Rectangle 46">
              <a:extLst>
                <a:ext uri="{FF2B5EF4-FFF2-40B4-BE49-F238E27FC236}">
                  <a16:creationId xmlns:a16="http://schemas.microsoft.com/office/drawing/2014/main" id="{E2E8CAB7-5B22-AAD0-3B11-8279A72FF9D5}"/>
                </a:ext>
              </a:extLst>
            </p:cNvPr>
            <p:cNvSpPr/>
            <p:nvPr/>
          </p:nvSpPr>
          <p:spPr>
            <a:xfrm>
              <a:off x="0" y="2923883"/>
              <a:ext cx="4064400" cy="2316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50" name="Group 49">
            <a:extLst>
              <a:ext uri="{FF2B5EF4-FFF2-40B4-BE49-F238E27FC236}">
                <a16:creationId xmlns:a16="http://schemas.microsoft.com/office/drawing/2014/main" id="{D8A6DA1A-4439-9234-CAF3-579F4CE4E7F0}"/>
              </a:ext>
            </a:extLst>
          </p:cNvPr>
          <p:cNvGrpSpPr/>
          <p:nvPr/>
        </p:nvGrpSpPr>
        <p:grpSpPr>
          <a:xfrm>
            <a:off x="3501564" y="6851887"/>
            <a:ext cx="5173982" cy="6858000"/>
            <a:chOff x="3501564" y="0"/>
            <a:chExt cx="5173982" cy="6858000"/>
          </a:xfrm>
        </p:grpSpPr>
        <p:grpSp>
          <p:nvGrpSpPr>
            <p:cNvPr id="51" name="Group 50">
              <a:extLst>
                <a:ext uri="{FF2B5EF4-FFF2-40B4-BE49-F238E27FC236}">
                  <a16:creationId xmlns:a16="http://schemas.microsoft.com/office/drawing/2014/main" id="{FBE50A06-96B0-BB40-B84C-8FE5B3329615}"/>
                </a:ext>
              </a:extLst>
            </p:cNvPr>
            <p:cNvGrpSpPr/>
            <p:nvPr/>
          </p:nvGrpSpPr>
          <p:grpSpPr>
            <a:xfrm>
              <a:off x="3501564" y="0"/>
              <a:ext cx="5173982" cy="6858000"/>
              <a:chOff x="3501564" y="0"/>
              <a:chExt cx="5173982" cy="6858000"/>
            </a:xfrm>
          </p:grpSpPr>
          <p:sp>
            <p:nvSpPr>
              <p:cNvPr id="54" name="Rectangle 53">
                <a:extLst>
                  <a:ext uri="{FF2B5EF4-FFF2-40B4-BE49-F238E27FC236}">
                    <a16:creationId xmlns:a16="http://schemas.microsoft.com/office/drawing/2014/main" id="{8CB8DD60-E3E4-97D2-4B28-36BBD3EBC522}"/>
                  </a:ext>
                </a:extLst>
              </p:cNvPr>
              <p:cNvSpPr/>
              <p:nvPr/>
            </p:nvSpPr>
            <p:spPr>
              <a:xfrm>
                <a:off x="4059038" y="0"/>
                <a:ext cx="4064400" cy="6858000"/>
              </a:xfrm>
              <a:prstGeom prst="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5" name="TextBox 54">
                <a:extLst>
                  <a:ext uri="{FF2B5EF4-FFF2-40B4-BE49-F238E27FC236}">
                    <a16:creationId xmlns:a16="http://schemas.microsoft.com/office/drawing/2014/main" id="{DE045F4D-8DF9-9B30-C6A6-E06A74A17732}"/>
                  </a:ext>
                </a:extLst>
              </p:cNvPr>
              <p:cNvSpPr txBox="1"/>
              <p:nvPr/>
            </p:nvSpPr>
            <p:spPr>
              <a:xfrm>
                <a:off x="3501564" y="6187232"/>
                <a:ext cx="5173982" cy="646331"/>
              </a:xfrm>
              <a:prstGeom prst="rect">
                <a:avLst/>
              </a:prstGeom>
              <a:noFill/>
            </p:spPr>
            <p:txBody>
              <a:bodyPr wrap="square" rtlCol="0">
                <a:spAutoFit/>
              </a:bodyPr>
              <a:lstStyle/>
              <a:p>
                <a:pPr algn="ctr"/>
                <a:r>
                  <a:rPr lang="en-GB" sz="3600" b="1" dirty="0">
                    <a:solidFill>
                      <a:schemeClr val="bg1"/>
                    </a:solidFill>
                    <a:latin typeface="Bodoni MT Black" panose="02070A03080606020203" pitchFamily="18" charset="0"/>
                  </a:rPr>
                  <a:t>MATTHEW . C</a:t>
                </a:r>
                <a:endParaRPr lang="en-GB" sz="4000" b="1" dirty="0">
                  <a:solidFill>
                    <a:schemeClr val="bg1"/>
                  </a:solidFill>
                  <a:latin typeface="Bodoni MT Black" panose="02070A03080606020203" pitchFamily="18" charset="0"/>
                </a:endParaRPr>
              </a:p>
            </p:txBody>
          </p:sp>
        </p:grpSp>
        <p:sp>
          <p:nvSpPr>
            <p:cNvPr id="52" name="TextBox 51">
              <a:extLst>
                <a:ext uri="{FF2B5EF4-FFF2-40B4-BE49-F238E27FC236}">
                  <a16:creationId xmlns:a16="http://schemas.microsoft.com/office/drawing/2014/main" id="{4378DCB3-8965-8FBA-9DDA-237F7E611972}"/>
                </a:ext>
              </a:extLst>
            </p:cNvPr>
            <p:cNvSpPr txBox="1"/>
            <p:nvPr/>
          </p:nvSpPr>
          <p:spPr>
            <a:xfrm>
              <a:off x="4189419" y="1864547"/>
              <a:ext cx="3841979" cy="1015663"/>
            </a:xfrm>
            <a:prstGeom prst="rect">
              <a:avLst/>
            </a:prstGeom>
            <a:noFill/>
          </p:spPr>
          <p:txBody>
            <a:bodyPr wrap="square" rtlCol="0">
              <a:spAutoFit/>
            </a:bodyPr>
            <a:lstStyle/>
            <a:p>
              <a:pPr algn="ctr"/>
              <a:r>
                <a:rPr lang="en-GB" sz="6000" b="1" dirty="0">
                  <a:solidFill>
                    <a:schemeClr val="bg1"/>
                  </a:solidFill>
                  <a:latin typeface="Aptos Black" panose="020B0004020202020204" pitchFamily="34" charset="0"/>
                </a:rPr>
                <a:t>PRESENT</a:t>
              </a:r>
            </a:p>
          </p:txBody>
        </p:sp>
        <p:sp>
          <p:nvSpPr>
            <p:cNvPr id="53" name="Rectangle 52">
              <a:extLst>
                <a:ext uri="{FF2B5EF4-FFF2-40B4-BE49-F238E27FC236}">
                  <a16:creationId xmlns:a16="http://schemas.microsoft.com/office/drawing/2014/main" id="{553F4FD2-3906-9222-9DEC-C66081E65E41}"/>
                </a:ext>
              </a:extLst>
            </p:cNvPr>
            <p:cNvSpPr/>
            <p:nvPr/>
          </p:nvSpPr>
          <p:spPr>
            <a:xfrm>
              <a:off x="4059038" y="2923883"/>
              <a:ext cx="4073928" cy="2316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56" name="Group 55">
            <a:extLst>
              <a:ext uri="{FF2B5EF4-FFF2-40B4-BE49-F238E27FC236}">
                <a16:creationId xmlns:a16="http://schemas.microsoft.com/office/drawing/2014/main" id="{0FA2F051-01A1-5140-F9E8-FC49C48E5D2C}"/>
              </a:ext>
            </a:extLst>
          </p:cNvPr>
          <p:cNvGrpSpPr/>
          <p:nvPr/>
        </p:nvGrpSpPr>
        <p:grpSpPr>
          <a:xfrm>
            <a:off x="8118072" y="6857995"/>
            <a:ext cx="4069164" cy="6858000"/>
            <a:chOff x="8118072" y="-5"/>
            <a:chExt cx="4069164" cy="6858000"/>
          </a:xfrm>
        </p:grpSpPr>
        <p:grpSp>
          <p:nvGrpSpPr>
            <p:cNvPr id="57" name="Group 56">
              <a:extLst>
                <a:ext uri="{FF2B5EF4-FFF2-40B4-BE49-F238E27FC236}">
                  <a16:creationId xmlns:a16="http://schemas.microsoft.com/office/drawing/2014/main" id="{90265722-FCA1-E722-791D-99398C789E9D}"/>
                </a:ext>
              </a:extLst>
            </p:cNvPr>
            <p:cNvGrpSpPr/>
            <p:nvPr/>
          </p:nvGrpSpPr>
          <p:grpSpPr>
            <a:xfrm>
              <a:off x="8118072" y="-5"/>
              <a:ext cx="4064400" cy="6858000"/>
              <a:chOff x="8118072" y="-5"/>
              <a:chExt cx="4064400" cy="6858000"/>
            </a:xfrm>
          </p:grpSpPr>
          <p:sp>
            <p:nvSpPr>
              <p:cNvPr id="60" name="Rectangle 59">
                <a:extLst>
                  <a:ext uri="{FF2B5EF4-FFF2-40B4-BE49-F238E27FC236}">
                    <a16:creationId xmlns:a16="http://schemas.microsoft.com/office/drawing/2014/main" id="{8C03EA29-8CEF-EF0B-DFC6-21DB09A26AE1}"/>
                  </a:ext>
                </a:extLst>
              </p:cNvPr>
              <p:cNvSpPr/>
              <p:nvPr/>
            </p:nvSpPr>
            <p:spPr>
              <a:xfrm>
                <a:off x="8118072" y="-5"/>
                <a:ext cx="4064400" cy="6858000"/>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1" name="TextBox 60">
                <a:extLst>
                  <a:ext uri="{FF2B5EF4-FFF2-40B4-BE49-F238E27FC236}">
                    <a16:creationId xmlns:a16="http://schemas.microsoft.com/office/drawing/2014/main" id="{BC3F8EF5-54A3-135C-95DB-997D15955C3B}"/>
                  </a:ext>
                </a:extLst>
              </p:cNvPr>
              <p:cNvSpPr txBox="1"/>
              <p:nvPr/>
            </p:nvSpPr>
            <p:spPr>
              <a:xfrm>
                <a:off x="8466252" y="6199447"/>
                <a:ext cx="3368040" cy="646331"/>
              </a:xfrm>
              <a:prstGeom prst="rect">
                <a:avLst/>
              </a:prstGeom>
              <a:noFill/>
            </p:spPr>
            <p:txBody>
              <a:bodyPr wrap="square" rtlCol="0">
                <a:spAutoFit/>
              </a:bodyPr>
              <a:lstStyle/>
              <a:p>
                <a:pPr algn="ctr"/>
                <a:r>
                  <a:rPr lang="en-GB" sz="3600" b="1" dirty="0">
                    <a:solidFill>
                      <a:schemeClr val="bg1"/>
                    </a:solidFill>
                    <a:latin typeface="Bodoni MT Black" panose="02070A03080606020203" pitchFamily="18" charset="0"/>
                  </a:rPr>
                  <a:t>CALEB . S</a:t>
                </a:r>
              </a:p>
            </p:txBody>
          </p:sp>
        </p:grpSp>
        <p:sp>
          <p:nvSpPr>
            <p:cNvPr id="58" name="TextBox 57">
              <a:extLst>
                <a:ext uri="{FF2B5EF4-FFF2-40B4-BE49-F238E27FC236}">
                  <a16:creationId xmlns:a16="http://schemas.microsoft.com/office/drawing/2014/main" id="{C10602FD-89C9-F481-9955-CE759E52DE6B}"/>
                </a:ext>
              </a:extLst>
            </p:cNvPr>
            <p:cNvSpPr txBox="1"/>
            <p:nvPr/>
          </p:nvSpPr>
          <p:spPr>
            <a:xfrm>
              <a:off x="8225268" y="1818380"/>
              <a:ext cx="3841979" cy="1107996"/>
            </a:xfrm>
            <a:prstGeom prst="rect">
              <a:avLst/>
            </a:prstGeom>
            <a:noFill/>
          </p:spPr>
          <p:txBody>
            <a:bodyPr wrap="square" rtlCol="0">
              <a:spAutoFit/>
            </a:bodyPr>
            <a:lstStyle/>
            <a:p>
              <a:pPr algn="ctr"/>
              <a:r>
                <a:rPr lang="en-GB" sz="6600" b="1" dirty="0">
                  <a:solidFill>
                    <a:schemeClr val="bg1"/>
                  </a:solidFill>
                  <a:latin typeface="Aptos Black" panose="020B0004020202020204" pitchFamily="34" charset="0"/>
                </a:rPr>
                <a:t>FUTURE</a:t>
              </a:r>
            </a:p>
          </p:txBody>
        </p:sp>
        <p:sp>
          <p:nvSpPr>
            <p:cNvPr id="59" name="Rectangle 58">
              <a:extLst>
                <a:ext uri="{FF2B5EF4-FFF2-40B4-BE49-F238E27FC236}">
                  <a16:creationId xmlns:a16="http://schemas.microsoft.com/office/drawing/2014/main" id="{A619C6D7-4300-C8D4-E49E-C43F7AE141A1}"/>
                </a:ext>
              </a:extLst>
            </p:cNvPr>
            <p:cNvSpPr/>
            <p:nvPr/>
          </p:nvSpPr>
          <p:spPr>
            <a:xfrm>
              <a:off x="8118072" y="2923883"/>
              <a:ext cx="4069164" cy="2316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3" name="TextBox 2">
            <a:extLst>
              <a:ext uri="{FF2B5EF4-FFF2-40B4-BE49-F238E27FC236}">
                <a16:creationId xmlns:a16="http://schemas.microsoft.com/office/drawing/2014/main" id="{8384B002-2EE1-ED9D-39EE-5928E6EB53B7}"/>
              </a:ext>
            </a:extLst>
          </p:cNvPr>
          <p:cNvSpPr txBox="1"/>
          <p:nvPr/>
        </p:nvSpPr>
        <p:spPr>
          <a:xfrm>
            <a:off x="2237278" y="2482965"/>
            <a:ext cx="7759700" cy="255454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3200" dirty="0"/>
              <a:t>Transportation of </a:t>
            </a:r>
            <a:r>
              <a:rPr lang="en-GB" sz="3200" b="1" u="sng" dirty="0"/>
              <a:t>illegal drugs</a:t>
            </a:r>
            <a:r>
              <a:rPr lang="en-GB" sz="3200" b="1" dirty="0"/>
              <a:t> </a:t>
            </a:r>
            <a:r>
              <a:rPr lang="en-GB" sz="3200" dirty="0"/>
              <a:t>from one area to another</a:t>
            </a:r>
          </a:p>
          <a:p>
            <a:pPr algn="ctr"/>
            <a:endParaRPr lang="en-GB" sz="3200" dirty="0"/>
          </a:p>
          <a:p>
            <a:pPr algn="ctr"/>
            <a:r>
              <a:rPr lang="en-GB" sz="3200" dirty="0"/>
              <a:t>Often across different police and local</a:t>
            </a:r>
          </a:p>
          <a:p>
            <a:pPr algn="ctr"/>
            <a:r>
              <a:rPr lang="en-GB" sz="3200" dirty="0"/>
              <a:t>authority boundaries (counties)</a:t>
            </a:r>
          </a:p>
        </p:txBody>
      </p:sp>
      <p:sp>
        <p:nvSpPr>
          <p:cNvPr id="4" name="TextBox 3">
            <a:extLst>
              <a:ext uri="{FF2B5EF4-FFF2-40B4-BE49-F238E27FC236}">
                <a16:creationId xmlns:a16="http://schemas.microsoft.com/office/drawing/2014/main" id="{A9FB06D1-84FF-DB80-23EB-99F042EAE594}"/>
              </a:ext>
            </a:extLst>
          </p:cNvPr>
          <p:cNvSpPr txBox="1"/>
          <p:nvPr/>
        </p:nvSpPr>
        <p:spPr>
          <a:xfrm>
            <a:off x="2237278" y="1514846"/>
            <a:ext cx="7759700" cy="584775"/>
          </a:xfrm>
          <a:prstGeom prst="rect">
            <a:avLst/>
          </a:prstGeom>
          <a:noFill/>
        </p:spPr>
        <p:txBody>
          <a:bodyPr wrap="square" rtlCol="0">
            <a:spAutoFit/>
          </a:bodyPr>
          <a:lstStyle/>
          <a:p>
            <a:pPr algn="ctr"/>
            <a:r>
              <a:rPr lang="en-GB" sz="3200" b="1" dirty="0"/>
              <a:t>What is County Lines?</a:t>
            </a:r>
          </a:p>
        </p:txBody>
      </p:sp>
      <p:sp>
        <p:nvSpPr>
          <p:cNvPr id="5" name="TextBox 4">
            <a:extLst>
              <a:ext uri="{FF2B5EF4-FFF2-40B4-BE49-F238E27FC236}">
                <a16:creationId xmlns:a16="http://schemas.microsoft.com/office/drawing/2014/main" id="{39712850-9B5B-73F1-B04A-E59D7FF5D911}"/>
              </a:ext>
            </a:extLst>
          </p:cNvPr>
          <p:cNvSpPr txBox="1"/>
          <p:nvPr/>
        </p:nvSpPr>
        <p:spPr>
          <a:xfrm>
            <a:off x="2237278" y="5236188"/>
            <a:ext cx="266492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b="1" dirty="0"/>
              <a:t>National Crime Agency </a:t>
            </a:r>
          </a:p>
        </p:txBody>
      </p:sp>
    </p:spTree>
    <p:extLst>
      <p:ext uri="{BB962C8B-B14F-4D97-AF65-F5344CB8AC3E}">
        <p14:creationId xmlns:p14="http://schemas.microsoft.com/office/powerpoint/2010/main" val="11471601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C9E7A3-D4B6-0EE2-4F16-63227D6A694E}"/>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B13E1954-ECF2-01C4-2B79-D4A5E11C9F93}"/>
              </a:ext>
            </a:extLst>
          </p:cNvPr>
          <p:cNvSpPr>
            <a:spLocks noGrp="1" noRot="1" noMove="1" noResize="1" noEditPoints="1" noAdjustHandles="1" noChangeArrowheads="1" noChangeShapeType="1"/>
          </p:cNvSpPr>
          <p:nvPr/>
        </p:nvSpPr>
        <p:spPr>
          <a:xfrm>
            <a:off x="0"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55" name="Group 54">
            <a:extLst>
              <a:ext uri="{FF2B5EF4-FFF2-40B4-BE49-F238E27FC236}">
                <a16:creationId xmlns:a16="http://schemas.microsoft.com/office/drawing/2014/main" id="{D15C89C5-A123-EBFF-70B6-454CA42178EE}"/>
              </a:ext>
            </a:extLst>
          </p:cNvPr>
          <p:cNvGrpSpPr/>
          <p:nvPr/>
        </p:nvGrpSpPr>
        <p:grpSpPr>
          <a:xfrm>
            <a:off x="-5362" y="0"/>
            <a:ext cx="4069762" cy="6858000"/>
            <a:chOff x="-5362" y="0"/>
            <a:chExt cx="4069762" cy="6858000"/>
          </a:xfrm>
        </p:grpSpPr>
        <p:grpSp>
          <p:nvGrpSpPr>
            <p:cNvPr id="46" name="Group 45">
              <a:extLst>
                <a:ext uri="{FF2B5EF4-FFF2-40B4-BE49-F238E27FC236}">
                  <a16:creationId xmlns:a16="http://schemas.microsoft.com/office/drawing/2014/main" id="{2882281D-9D42-B726-8D46-E2964D5FD043}"/>
                </a:ext>
              </a:extLst>
            </p:cNvPr>
            <p:cNvGrpSpPr/>
            <p:nvPr/>
          </p:nvGrpSpPr>
          <p:grpSpPr>
            <a:xfrm>
              <a:off x="-5362" y="0"/>
              <a:ext cx="4064400" cy="6858000"/>
              <a:chOff x="-5362" y="0"/>
              <a:chExt cx="4064400" cy="6858000"/>
            </a:xfrm>
          </p:grpSpPr>
          <p:sp>
            <p:nvSpPr>
              <p:cNvPr id="21" name="Rectangle 20">
                <a:extLst>
                  <a:ext uri="{FF2B5EF4-FFF2-40B4-BE49-F238E27FC236}">
                    <a16:creationId xmlns:a16="http://schemas.microsoft.com/office/drawing/2014/main" id="{A2692E00-2CFC-59AE-576E-7CF5272AAA49}"/>
                  </a:ext>
                </a:extLst>
              </p:cNvPr>
              <p:cNvSpPr/>
              <p:nvPr/>
            </p:nvSpPr>
            <p:spPr>
              <a:xfrm>
                <a:off x="-5362" y="0"/>
                <a:ext cx="40644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TextBox 39">
                <a:extLst>
                  <a:ext uri="{FF2B5EF4-FFF2-40B4-BE49-F238E27FC236}">
                    <a16:creationId xmlns:a16="http://schemas.microsoft.com/office/drawing/2014/main" id="{AA9DFFEA-9881-80C2-31E0-684DD273D15B}"/>
                  </a:ext>
                </a:extLst>
              </p:cNvPr>
              <p:cNvSpPr txBox="1"/>
              <p:nvPr/>
            </p:nvSpPr>
            <p:spPr>
              <a:xfrm>
                <a:off x="342818" y="6199448"/>
                <a:ext cx="3368040" cy="646331"/>
              </a:xfrm>
              <a:prstGeom prst="rect">
                <a:avLst/>
              </a:prstGeom>
              <a:noFill/>
            </p:spPr>
            <p:txBody>
              <a:bodyPr wrap="square" rtlCol="0">
                <a:spAutoFit/>
              </a:bodyPr>
              <a:lstStyle/>
              <a:p>
                <a:pPr algn="ctr"/>
                <a:r>
                  <a:rPr lang="en-GB" sz="3600" b="1" dirty="0">
                    <a:solidFill>
                      <a:schemeClr val="bg1"/>
                    </a:solidFill>
                    <a:latin typeface="Bodoni MT Black" panose="02070A03080606020203" pitchFamily="18" charset="0"/>
                  </a:rPr>
                  <a:t>ELLIS . R</a:t>
                </a:r>
              </a:p>
            </p:txBody>
          </p:sp>
        </p:grpSp>
        <p:sp>
          <p:nvSpPr>
            <p:cNvPr id="49" name="TextBox 48">
              <a:extLst>
                <a:ext uri="{FF2B5EF4-FFF2-40B4-BE49-F238E27FC236}">
                  <a16:creationId xmlns:a16="http://schemas.microsoft.com/office/drawing/2014/main" id="{E9118CBA-5168-D04A-D895-7E5D8333BAE1}"/>
                </a:ext>
              </a:extLst>
            </p:cNvPr>
            <p:cNvSpPr txBox="1"/>
            <p:nvPr/>
          </p:nvSpPr>
          <p:spPr>
            <a:xfrm>
              <a:off x="54458" y="1864547"/>
              <a:ext cx="3841979" cy="1015663"/>
            </a:xfrm>
            <a:prstGeom prst="rect">
              <a:avLst/>
            </a:prstGeom>
            <a:noFill/>
          </p:spPr>
          <p:txBody>
            <a:bodyPr wrap="square" rtlCol="0">
              <a:spAutoFit/>
            </a:bodyPr>
            <a:lstStyle/>
            <a:p>
              <a:pPr algn="ctr"/>
              <a:r>
                <a:rPr lang="en-GB" sz="6000" b="1" dirty="0">
                  <a:solidFill>
                    <a:schemeClr val="bg1"/>
                  </a:solidFill>
                  <a:latin typeface="Aptos Black" panose="020B0004020202020204" pitchFamily="34" charset="0"/>
                </a:rPr>
                <a:t>PAST</a:t>
              </a:r>
            </a:p>
          </p:txBody>
        </p:sp>
        <p:sp>
          <p:nvSpPr>
            <p:cNvPr id="52" name="Rectangle 51">
              <a:extLst>
                <a:ext uri="{FF2B5EF4-FFF2-40B4-BE49-F238E27FC236}">
                  <a16:creationId xmlns:a16="http://schemas.microsoft.com/office/drawing/2014/main" id="{60D23E3C-BD8E-C1CD-31B0-7E052B2CF8E7}"/>
                </a:ext>
              </a:extLst>
            </p:cNvPr>
            <p:cNvSpPr/>
            <p:nvPr/>
          </p:nvSpPr>
          <p:spPr>
            <a:xfrm>
              <a:off x="0" y="2923883"/>
              <a:ext cx="4064400" cy="2316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56" name="Group 55">
            <a:extLst>
              <a:ext uri="{FF2B5EF4-FFF2-40B4-BE49-F238E27FC236}">
                <a16:creationId xmlns:a16="http://schemas.microsoft.com/office/drawing/2014/main" id="{1E12C07E-7DE7-B6C9-C03F-E1D4F17AB714}"/>
              </a:ext>
            </a:extLst>
          </p:cNvPr>
          <p:cNvGrpSpPr/>
          <p:nvPr/>
        </p:nvGrpSpPr>
        <p:grpSpPr>
          <a:xfrm>
            <a:off x="3501564" y="6851887"/>
            <a:ext cx="5173982" cy="6858000"/>
            <a:chOff x="3501564" y="0"/>
            <a:chExt cx="5173982" cy="6858000"/>
          </a:xfrm>
        </p:grpSpPr>
        <p:grpSp>
          <p:nvGrpSpPr>
            <p:cNvPr id="47" name="Group 46">
              <a:extLst>
                <a:ext uri="{FF2B5EF4-FFF2-40B4-BE49-F238E27FC236}">
                  <a16:creationId xmlns:a16="http://schemas.microsoft.com/office/drawing/2014/main" id="{8EC31FCC-1C11-DBFD-76DA-6AF0BB6E481F}"/>
                </a:ext>
              </a:extLst>
            </p:cNvPr>
            <p:cNvGrpSpPr/>
            <p:nvPr/>
          </p:nvGrpSpPr>
          <p:grpSpPr>
            <a:xfrm>
              <a:off x="3501564" y="0"/>
              <a:ext cx="5173982" cy="6858000"/>
              <a:chOff x="3501564" y="0"/>
              <a:chExt cx="5173982" cy="6858000"/>
            </a:xfrm>
          </p:grpSpPr>
          <p:sp>
            <p:nvSpPr>
              <p:cNvPr id="22" name="Rectangle 21">
                <a:extLst>
                  <a:ext uri="{FF2B5EF4-FFF2-40B4-BE49-F238E27FC236}">
                    <a16:creationId xmlns:a16="http://schemas.microsoft.com/office/drawing/2014/main" id="{1E6CC3C8-004B-191C-461C-AB03522B354B}"/>
                  </a:ext>
                </a:extLst>
              </p:cNvPr>
              <p:cNvSpPr/>
              <p:nvPr/>
            </p:nvSpPr>
            <p:spPr>
              <a:xfrm>
                <a:off x="4059038" y="0"/>
                <a:ext cx="4064400" cy="6858000"/>
              </a:xfrm>
              <a:prstGeom prst="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TextBox 43">
                <a:extLst>
                  <a:ext uri="{FF2B5EF4-FFF2-40B4-BE49-F238E27FC236}">
                    <a16:creationId xmlns:a16="http://schemas.microsoft.com/office/drawing/2014/main" id="{FFA4FB7D-4D83-FE3C-024C-7A76EEFEA9F0}"/>
                  </a:ext>
                </a:extLst>
              </p:cNvPr>
              <p:cNvSpPr txBox="1"/>
              <p:nvPr/>
            </p:nvSpPr>
            <p:spPr>
              <a:xfrm>
                <a:off x="3501564" y="6187232"/>
                <a:ext cx="5173982" cy="646331"/>
              </a:xfrm>
              <a:prstGeom prst="rect">
                <a:avLst/>
              </a:prstGeom>
              <a:noFill/>
            </p:spPr>
            <p:txBody>
              <a:bodyPr wrap="square" rtlCol="0">
                <a:spAutoFit/>
              </a:bodyPr>
              <a:lstStyle/>
              <a:p>
                <a:pPr algn="ctr"/>
                <a:r>
                  <a:rPr lang="en-GB" sz="3600" b="1" dirty="0">
                    <a:solidFill>
                      <a:schemeClr val="bg1"/>
                    </a:solidFill>
                    <a:latin typeface="Bodoni MT Black" panose="02070A03080606020203" pitchFamily="18" charset="0"/>
                  </a:rPr>
                  <a:t>MATTHEW . C</a:t>
                </a:r>
                <a:endParaRPr lang="en-GB" sz="4000" b="1" dirty="0">
                  <a:solidFill>
                    <a:schemeClr val="bg1"/>
                  </a:solidFill>
                  <a:latin typeface="Bodoni MT Black" panose="02070A03080606020203" pitchFamily="18" charset="0"/>
                </a:endParaRPr>
              </a:p>
            </p:txBody>
          </p:sp>
        </p:grpSp>
        <p:sp>
          <p:nvSpPr>
            <p:cNvPr id="50" name="TextBox 49">
              <a:extLst>
                <a:ext uri="{FF2B5EF4-FFF2-40B4-BE49-F238E27FC236}">
                  <a16:creationId xmlns:a16="http://schemas.microsoft.com/office/drawing/2014/main" id="{8CECD772-F3F3-844F-1881-2CB2708C73DB}"/>
                </a:ext>
              </a:extLst>
            </p:cNvPr>
            <p:cNvSpPr txBox="1"/>
            <p:nvPr/>
          </p:nvSpPr>
          <p:spPr>
            <a:xfrm>
              <a:off x="4189419" y="1864547"/>
              <a:ext cx="3841979" cy="1015663"/>
            </a:xfrm>
            <a:prstGeom prst="rect">
              <a:avLst/>
            </a:prstGeom>
            <a:noFill/>
          </p:spPr>
          <p:txBody>
            <a:bodyPr wrap="square" rtlCol="0">
              <a:spAutoFit/>
            </a:bodyPr>
            <a:lstStyle/>
            <a:p>
              <a:pPr algn="ctr"/>
              <a:r>
                <a:rPr lang="en-GB" sz="6000" b="1" dirty="0">
                  <a:solidFill>
                    <a:schemeClr val="bg1"/>
                  </a:solidFill>
                  <a:latin typeface="Aptos Black" panose="020B0004020202020204" pitchFamily="34" charset="0"/>
                </a:rPr>
                <a:t>PRESENT</a:t>
              </a:r>
            </a:p>
          </p:txBody>
        </p:sp>
        <p:sp>
          <p:nvSpPr>
            <p:cNvPr id="53" name="Rectangle 52">
              <a:extLst>
                <a:ext uri="{FF2B5EF4-FFF2-40B4-BE49-F238E27FC236}">
                  <a16:creationId xmlns:a16="http://schemas.microsoft.com/office/drawing/2014/main" id="{B82D8DD5-2DDF-C353-FA83-9CB71390BF8C}"/>
                </a:ext>
              </a:extLst>
            </p:cNvPr>
            <p:cNvSpPr/>
            <p:nvPr/>
          </p:nvSpPr>
          <p:spPr>
            <a:xfrm>
              <a:off x="4059038" y="2923883"/>
              <a:ext cx="4073928" cy="2316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59" name="Group 58">
            <a:extLst>
              <a:ext uri="{FF2B5EF4-FFF2-40B4-BE49-F238E27FC236}">
                <a16:creationId xmlns:a16="http://schemas.microsoft.com/office/drawing/2014/main" id="{9528E904-CCA2-15C3-881B-D00C9CAB070E}"/>
              </a:ext>
            </a:extLst>
          </p:cNvPr>
          <p:cNvGrpSpPr/>
          <p:nvPr/>
        </p:nvGrpSpPr>
        <p:grpSpPr>
          <a:xfrm>
            <a:off x="8118072" y="6857995"/>
            <a:ext cx="4069164" cy="6858000"/>
            <a:chOff x="8118072" y="-5"/>
            <a:chExt cx="4069164" cy="6858000"/>
          </a:xfrm>
        </p:grpSpPr>
        <p:grpSp>
          <p:nvGrpSpPr>
            <p:cNvPr id="48" name="Group 47">
              <a:extLst>
                <a:ext uri="{FF2B5EF4-FFF2-40B4-BE49-F238E27FC236}">
                  <a16:creationId xmlns:a16="http://schemas.microsoft.com/office/drawing/2014/main" id="{BF99C392-4AA0-9376-6D90-361AA3692E7C}"/>
                </a:ext>
              </a:extLst>
            </p:cNvPr>
            <p:cNvGrpSpPr/>
            <p:nvPr/>
          </p:nvGrpSpPr>
          <p:grpSpPr>
            <a:xfrm>
              <a:off x="8118072" y="-5"/>
              <a:ext cx="4064400" cy="6858000"/>
              <a:chOff x="8118072" y="-5"/>
              <a:chExt cx="4064400" cy="6858000"/>
            </a:xfrm>
          </p:grpSpPr>
          <p:sp>
            <p:nvSpPr>
              <p:cNvPr id="39" name="Rectangle 38">
                <a:extLst>
                  <a:ext uri="{FF2B5EF4-FFF2-40B4-BE49-F238E27FC236}">
                    <a16:creationId xmlns:a16="http://schemas.microsoft.com/office/drawing/2014/main" id="{6002EF90-C699-4411-7435-C4610FE2327F}"/>
                  </a:ext>
                </a:extLst>
              </p:cNvPr>
              <p:cNvSpPr/>
              <p:nvPr/>
            </p:nvSpPr>
            <p:spPr>
              <a:xfrm>
                <a:off x="8118072" y="-5"/>
                <a:ext cx="4064400" cy="6858000"/>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5" name="TextBox 44">
                <a:extLst>
                  <a:ext uri="{FF2B5EF4-FFF2-40B4-BE49-F238E27FC236}">
                    <a16:creationId xmlns:a16="http://schemas.microsoft.com/office/drawing/2014/main" id="{C63CE125-8726-95EA-F87C-8C2215F81608}"/>
                  </a:ext>
                </a:extLst>
              </p:cNvPr>
              <p:cNvSpPr txBox="1"/>
              <p:nvPr/>
            </p:nvSpPr>
            <p:spPr>
              <a:xfrm>
                <a:off x="8466252" y="6199447"/>
                <a:ext cx="3368040" cy="646331"/>
              </a:xfrm>
              <a:prstGeom prst="rect">
                <a:avLst/>
              </a:prstGeom>
              <a:noFill/>
            </p:spPr>
            <p:txBody>
              <a:bodyPr wrap="square" rtlCol="0">
                <a:spAutoFit/>
              </a:bodyPr>
              <a:lstStyle/>
              <a:p>
                <a:pPr algn="ctr"/>
                <a:r>
                  <a:rPr lang="en-GB" sz="3600" b="1" dirty="0">
                    <a:solidFill>
                      <a:schemeClr val="bg1"/>
                    </a:solidFill>
                    <a:latin typeface="Bodoni MT Black" panose="02070A03080606020203" pitchFamily="18" charset="0"/>
                  </a:rPr>
                  <a:t>CALEB . S</a:t>
                </a:r>
              </a:p>
            </p:txBody>
          </p:sp>
        </p:grpSp>
        <p:sp>
          <p:nvSpPr>
            <p:cNvPr id="51" name="TextBox 50">
              <a:extLst>
                <a:ext uri="{FF2B5EF4-FFF2-40B4-BE49-F238E27FC236}">
                  <a16:creationId xmlns:a16="http://schemas.microsoft.com/office/drawing/2014/main" id="{F663B08B-03BA-03D7-9379-905464D688D6}"/>
                </a:ext>
              </a:extLst>
            </p:cNvPr>
            <p:cNvSpPr txBox="1"/>
            <p:nvPr/>
          </p:nvSpPr>
          <p:spPr>
            <a:xfrm>
              <a:off x="8225268" y="1818380"/>
              <a:ext cx="3841979" cy="1107996"/>
            </a:xfrm>
            <a:prstGeom prst="rect">
              <a:avLst/>
            </a:prstGeom>
            <a:noFill/>
          </p:spPr>
          <p:txBody>
            <a:bodyPr wrap="square" rtlCol="0">
              <a:spAutoFit/>
            </a:bodyPr>
            <a:lstStyle/>
            <a:p>
              <a:pPr algn="ctr"/>
              <a:r>
                <a:rPr lang="en-GB" sz="6600" b="1" dirty="0">
                  <a:solidFill>
                    <a:schemeClr val="bg1"/>
                  </a:solidFill>
                  <a:latin typeface="Aptos Black" panose="020B0004020202020204" pitchFamily="34" charset="0"/>
                </a:rPr>
                <a:t>FUTURE</a:t>
              </a:r>
            </a:p>
          </p:txBody>
        </p:sp>
        <p:sp>
          <p:nvSpPr>
            <p:cNvPr id="54" name="Rectangle 53">
              <a:extLst>
                <a:ext uri="{FF2B5EF4-FFF2-40B4-BE49-F238E27FC236}">
                  <a16:creationId xmlns:a16="http://schemas.microsoft.com/office/drawing/2014/main" id="{AE1113EB-DBE3-C858-D65E-41326D88BB8E}"/>
                </a:ext>
              </a:extLst>
            </p:cNvPr>
            <p:cNvSpPr/>
            <p:nvPr/>
          </p:nvSpPr>
          <p:spPr>
            <a:xfrm>
              <a:off x="8118072" y="2923883"/>
              <a:ext cx="4069164" cy="2316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0" name="Group 9">
            <a:extLst>
              <a:ext uri="{FF2B5EF4-FFF2-40B4-BE49-F238E27FC236}">
                <a16:creationId xmlns:a16="http://schemas.microsoft.com/office/drawing/2014/main" id="{16EE8A8D-6D74-5269-06AD-270166A1CC41}"/>
              </a:ext>
            </a:extLst>
          </p:cNvPr>
          <p:cNvGrpSpPr/>
          <p:nvPr/>
        </p:nvGrpSpPr>
        <p:grpSpPr>
          <a:xfrm>
            <a:off x="-2569368" y="0"/>
            <a:ext cx="17330736" cy="1189713"/>
            <a:chOff x="-2595563" y="-10"/>
            <a:chExt cx="17330736" cy="1189713"/>
          </a:xfrm>
        </p:grpSpPr>
        <p:sp>
          <p:nvSpPr>
            <p:cNvPr id="2" name="Rectangle 1">
              <a:extLst>
                <a:ext uri="{FF2B5EF4-FFF2-40B4-BE49-F238E27FC236}">
                  <a16:creationId xmlns:a16="http://schemas.microsoft.com/office/drawing/2014/main" id="{EAACB6BD-A1C8-C009-2809-7EC3E37E93F1}"/>
                </a:ext>
              </a:extLst>
            </p:cNvPr>
            <p:cNvSpPr/>
            <p:nvPr/>
          </p:nvSpPr>
          <p:spPr>
            <a:xfrm>
              <a:off x="4143374" y="0"/>
              <a:ext cx="3843339" cy="118970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Isosceles Triangle 7">
              <a:extLst>
                <a:ext uri="{FF2B5EF4-FFF2-40B4-BE49-F238E27FC236}">
                  <a16:creationId xmlns:a16="http://schemas.microsoft.com/office/drawing/2014/main" id="{35B9E7B4-BB2B-ED13-B272-DEF523259D11}"/>
                </a:ext>
              </a:extLst>
            </p:cNvPr>
            <p:cNvSpPr/>
            <p:nvPr/>
          </p:nvSpPr>
          <p:spPr>
            <a:xfrm rot="10800000">
              <a:off x="1257299" y="-4"/>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Isosceles Triangle 8">
              <a:extLst>
                <a:ext uri="{FF2B5EF4-FFF2-40B4-BE49-F238E27FC236}">
                  <a16:creationId xmlns:a16="http://schemas.microsoft.com/office/drawing/2014/main" id="{D7FF554D-1656-C310-40A4-368BE7E3487F}"/>
                </a:ext>
              </a:extLst>
            </p:cNvPr>
            <p:cNvSpPr/>
            <p:nvPr/>
          </p:nvSpPr>
          <p:spPr>
            <a:xfrm rot="10800000">
              <a:off x="-2595563" y="-10"/>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itle 1">
              <a:extLst>
                <a:ext uri="{FF2B5EF4-FFF2-40B4-BE49-F238E27FC236}">
                  <a16:creationId xmlns:a16="http://schemas.microsoft.com/office/drawing/2014/main" id="{CC439BEE-3A05-DF0F-4765-0549BA1DEB04}"/>
                </a:ext>
              </a:extLst>
            </p:cNvPr>
            <p:cNvSpPr txBox="1">
              <a:spLocks/>
            </p:cNvSpPr>
            <p:nvPr/>
          </p:nvSpPr>
          <p:spPr>
            <a:xfrm>
              <a:off x="3006213" y="87213"/>
              <a:ext cx="6179574" cy="101526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600"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rPr>
                <a:t>Context</a:t>
              </a:r>
              <a:endParaRPr lang="en-GB"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endParaRPr>
            </a:p>
          </p:txBody>
        </p:sp>
      </p:grpSp>
      <p:grpSp>
        <p:nvGrpSpPr>
          <p:cNvPr id="23" name="Group 22">
            <a:extLst>
              <a:ext uri="{FF2B5EF4-FFF2-40B4-BE49-F238E27FC236}">
                <a16:creationId xmlns:a16="http://schemas.microsoft.com/office/drawing/2014/main" id="{4B0EBD9B-5D05-4072-0D22-8170205F1F93}"/>
              </a:ext>
            </a:extLst>
          </p:cNvPr>
          <p:cNvGrpSpPr/>
          <p:nvPr/>
        </p:nvGrpSpPr>
        <p:grpSpPr>
          <a:xfrm>
            <a:off x="-3443286" y="0"/>
            <a:ext cx="3443286" cy="6858000"/>
            <a:chOff x="-3043238" y="0"/>
            <a:chExt cx="3443286" cy="6858000"/>
          </a:xfrm>
        </p:grpSpPr>
        <p:sp>
          <p:nvSpPr>
            <p:cNvPr id="24" name="Rectangle 23">
              <a:extLst>
                <a:ext uri="{FF2B5EF4-FFF2-40B4-BE49-F238E27FC236}">
                  <a16:creationId xmlns:a16="http://schemas.microsoft.com/office/drawing/2014/main" id="{FCF5DE30-7130-03A7-2ADB-4377BCDF46A4}"/>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Isosceles Triangle 24">
              <a:extLst>
                <a:ext uri="{FF2B5EF4-FFF2-40B4-BE49-F238E27FC236}">
                  <a16:creationId xmlns:a16="http://schemas.microsoft.com/office/drawing/2014/main" id="{0F96DBE3-9898-C1D4-2FEE-25B5D1396DE3}"/>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6" name="Group 25">
            <a:extLst>
              <a:ext uri="{FF2B5EF4-FFF2-40B4-BE49-F238E27FC236}">
                <a16:creationId xmlns:a16="http://schemas.microsoft.com/office/drawing/2014/main" id="{61B9BF3D-BCFF-5FF0-E614-39A9FE1E9E69}"/>
              </a:ext>
            </a:extLst>
          </p:cNvPr>
          <p:cNvGrpSpPr/>
          <p:nvPr/>
        </p:nvGrpSpPr>
        <p:grpSpPr>
          <a:xfrm>
            <a:off x="-3643310" y="0"/>
            <a:ext cx="3443286" cy="6858000"/>
            <a:chOff x="-6086476" y="0"/>
            <a:chExt cx="3443286" cy="6858000"/>
          </a:xfrm>
        </p:grpSpPr>
        <p:sp>
          <p:nvSpPr>
            <p:cNvPr id="27" name="Rectangle 26">
              <a:extLst>
                <a:ext uri="{FF2B5EF4-FFF2-40B4-BE49-F238E27FC236}">
                  <a16:creationId xmlns:a16="http://schemas.microsoft.com/office/drawing/2014/main" id="{CBE956BE-8142-2270-3581-A25E768BA09E}"/>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Isosceles Triangle 27">
              <a:extLst>
                <a:ext uri="{FF2B5EF4-FFF2-40B4-BE49-F238E27FC236}">
                  <a16:creationId xmlns:a16="http://schemas.microsoft.com/office/drawing/2014/main" id="{4D90F89D-B60F-D245-4159-70D1FF1F4B77}"/>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9" name="Group 28">
            <a:extLst>
              <a:ext uri="{FF2B5EF4-FFF2-40B4-BE49-F238E27FC236}">
                <a16:creationId xmlns:a16="http://schemas.microsoft.com/office/drawing/2014/main" id="{27C7F06B-938A-9425-19E2-AD7E8B9CCDED}"/>
              </a:ext>
            </a:extLst>
          </p:cNvPr>
          <p:cNvGrpSpPr/>
          <p:nvPr/>
        </p:nvGrpSpPr>
        <p:grpSpPr>
          <a:xfrm>
            <a:off x="-3843334" y="0"/>
            <a:ext cx="3443286" cy="6858000"/>
            <a:chOff x="-9129714" y="0"/>
            <a:chExt cx="3443286" cy="6858000"/>
          </a:xfrm>
        </p:grpSpPr>
        <p:sp>
          <p:nvSpPr>
            <p:cNvPr id="30" name="Rectangle 29">
              <a:extLst>
                <a:ext uri="{FF2B5EF4-FFF2-40B4-BE49-F238E27FC236}">
                  <a16:creationId xmlns:a16="http://schemas.microsoft.com/office/drawing/2014/main" id="{2B662031-9DF3-0A68-4EA7-BCCCCB5B9E39}"/>
                </a:ext>
              </a:extLst>
            </p:cNvPr>
            <p:cNvSpPr/>
            <p:nvPr/>
          </p:nvSpPr>
          <p:spPr>
            <a:xfrm>
              <a:off x="-9129714" y="0"/>
              <a:ext cx="3043238"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Isosceles Triangle 30">
              <a:extLst>
                <a:ext uri="{FF2B5EF4-FFF2-40B4-BE49-F238E27FC236}">
                  <a16:creationId xmlns:a16="http://schemas.microsoft.com/office/drawing/2014/main" id="{0D4EF38A-DA71-8B18-FDE8-528C27702267}"/>
                </a:ext>
              </a:extLst>
            </p:cNvPr>
            <p:cNvSpPr/>
            <p:nvPr/>
          </p:nvSpPr>
          <p:spPr>
            <a:xfrm rot="5400000">
              <a:off x="-6450808" y="1264445"/>
              <a:ext cx="1128712" cy="400048"/>
            </a:xfrm>
            <a:prstGeom prst="triangle">
              <a:avLst>
                <a:gd name="adj" fmla="val 50926"/>
              </a:avLst>
            </a:prstGeom>
            <a:solidFill>
              <a:srgbClr val="1048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2" name="Group 31">
            <a:extLst>
              <a:ext uri="{FF2B5EF4-FFF2-40B4-BE49-F238E27FC236}">
                <a16:creationId xmlns:a16="http://schemas.microsoft.com/office/drawing/2014/main" id="{2DB7C073-48A1-DAF7-5E3D-8893639FD74F}"/>
              </a:ext>
            </a:extLst>
          </p:cNvPr>
          <p:cNvGrpSpPr/>
          <p:nvPr/>
        </p:nvGrpSpPr>
        <p:grpSpPr>
          <a:xfrm>
            <a:off x="-4043358" y="0"/>
            <a:ext cx="3443286" cy="6858000"/>
            <a:chOff x="-12172952" y="0"/>
            <a:chExt cx="3443286" cy="6858000"/>
          </a:xfrm>
        </p:grpSpPr>
        <p:sp>
          <p:nvSpPr>
            <p:cNvPr id="33" name="Rectangle 32">
              <a:extLst>
                <a:ext uri="{FF2B5EF4-FFF2-40B4-BE49-F238E27FC236}">
                  <a16:creationId xmlns:a16="http://schemas.microsoft.com/office/drawing/2014/main" id="{9BC90D04-8D37-D391-2FCE-08A1373050E9}"/>
                </a:ext>
              </a:extLst>
            </p:cNvPr>
            <p:cNvSpPr/>
            <p:nvPr/>
          </p:nvSpPr>
          <p:spPr>
            <a:xfrm>
              <a:off x="-12172952" y="0"/>
              <a:ext cx="3043238"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Isosceles Triangle 33">
              <a:extLst>
                <a:ext uri="{FF2B5EF4-FFF2-40B4-BE49-F238E27FC236}">
                  <a16:creationId xmlns:a16="http://schemas.microsoft.com/office/drawing/2014/main" id="{1D930FE2-4E21-91A4-CBE0-8BDFE88EEB75}"/>
                </a:ext>
              </a:extLst>
            </p:cNvPr>
            <p:cNvSpPr/>
            <p:nvPr/>
          </p:nvSpPr>
          <p:spPr>
            <a:xfrm rot="5400000">
              <a:off x="-9494046" y="1264445"/>
              <a:ext cx="1128712" cy="400048"/>
            </a:xfrm>
            <a:prstGeom prst="triangle">
              <a:avLst>
                <a:gd name="adj" fmla="val 50926"/>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1" name="Group 40">
            <a:extLst>
              <a:ext uri="{FF2B5EF4-FFF2-40B4-BE49-F238E27FC236}">
                <a16:creationId xmlns:a16="http://schemas.microsoft.com/office/drawing/2014/main" id="{63D752DF-EC7E-77D2-02B9-CBD037FBC125}"/>
              </a:ext>
            </a:extLst>
          </p:cNvPr>
          <p:cNvGrpSpPr/>
          <p:nvPr/>
        </p:nvGrpSpPr>
        <p:grpSpPr>
          <a:xfrm>
            <a:off x="0" y="13287378"/>
            <a:ext cx="12192000" cy="428623"/>
            <a:chOff x="0" y="6429375"/>
            <a:chExt cx="12192000" cy="428623"/>
          </a:xfrm>
        </p:grpSpPr>
        <p:sp>
          <p:nvSpPr>
            <p:cNvPr id="42" name="Rectangle 41">
              <a:extLst>
                <a:ext uri="{FF2B5EF4-FFF2-40B4-BE49-F238E27FC236}">
                  <a16:creationId xmlns:a16="http://schemas.microsoft.com/office/drawing/2014/main" id="{B770711F-613F-1F9C-F257-4A71A6394397}"/>
                </a:ext>
              </a:extLst>
            </p:cNvPr>
            <p:cNvSpPr/>
            <p:nvPr/>
          </p:nvSpPr>
          <p:spPr>
            <a:xfrm>
              <a:off x="0" y="6429375"/>
              <a:ext cx="12192000" cy="42862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TextBox 42">
              <a:extLst>
                <a:ext uri="{FF2B5EF4-FFF2-40B4-BE49-F238E27FC236}">
                  <a16:creationId xmlns:a16="http://schemas.microsoft.com/office/drawing/2014/main" id="{9463EFF9-C5A0-4B32-B743-74A7CBB4099E}"/>
                </a:ext>
              </a:extLst>
            </p:cNvPr>
            <p:cNvSpPr txBox="1"/>
            <p:nvPr/>
          </p:nvSpPr>
          <p:spPr>
            <a:xfrm>
              <a:off x="4381498" y="6459020"/>
              <a:ext cx="3429000" cy="369332"/>
            </a:xfrm>
            <a:prstGeom prst="rect">
              <a:avLst/>
            </a:prstGeom>
            <a:noFill/>
          </p:spPr>
          <p:txBody>
            <a:bodyPr wrap="square" rtlCol="0">
              <a:spAutoFit/>
            </a:bodyPr>
            <a:lstStyle/>
            <a:p>
              <a:pPr algn="ctr"/>
              <a:r>
                <a:rPr lang="en-GB" b="1" dirty="0">
                  <a:solidFill>
                    <a:schemeClr val="bg1"/>
                  </a:solidFill>
                </a:rPr>
                <a:t>ELLIS W. J. R.      2312256 </a:t>
              </a:r>
            </a:p>
          </p:txBody>
        </p:sp>
      </p:grpSp>
      <p:sp>
        <p:nvSpPr>
          <p:cNvPr id="3" name="TextBox 2">
            <a:extLst>
              <a:ext uri="{FF2B5EF4-FFF2-40B4-BE49-F238E27FC236}">
                <a16:creationId xmlns:a16="http://schemas.microsoft.com/office/drawing/2014/main" id="{ACE43CF5-8C1E-B1B2-8E76-206928C9AFD7}"/>
              </a:ext>
            </a:extLst>
          </p:cNvPr>
          <p:cNvSpPr txBox="1"/>
          <p:nvPr/>
        </p:nvSpPr>
        <p:spPr>
          <a:xfrm>
            <a:off x="11190778" y="1514846"/>
            <a:ext cx="7759700" cy="584775"/>
          </a:xfrm>
          <a:prstGeom prst="rect">
            <a:avLst/>
          </a:prstGeom>
          <a:noFill/>
        </p:spPr>
        <p:txBody>
          <a:bodyPr wrap="square" rtlCol="0">
            <a:spAutoFit/>
          </a:bodyPr>
          <a:lstStyle/>
          <a:p>
            <a:pPr algn="ctr"/>
            <a:r>
              <a:rPr lang="en-GB" sz="3200" b="1" dirty="0"/>
              <a:t>What is County Lines?</a:t>
            </a:r>
          </a:p>
        </p:txBody>
      </p:sp>
      <p:sp>
        <p:nvSpPr>
          <p:cNvPr id="4" name="TextBox 3">
            <a:extLst>
              <a:ext uri="{FF2B5EF4-FFF2-40B4-BE49-F238E27FC236}">
                <a16:creationId xmlns:a16="http://schemas.microsoft.com/office/drawing/2014/main" id="{5C27B9B7-44A9-F7F2-2A8A-5C2AF9F1B4F5}"/>
              </a:ext>
            </a:extLst>
          </p:cNvPr>
          <p:cNvSpPr txBox="1"/>
          <p:nvPr/>
        </p:nvSpPr>
        <p:spPr>
          <a:xfrm>
            <a:off x="13006878" y="2482965"/>
            <a:ext cx="7759700" cy="255454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3200" dirty="0"/>
              <a:t>Transportation of </a:t>
            </a:r>
            <a:r>
              <a:rPr lang="en-GB" sz="3200" b="1" u="sng" dirty="0"/>
              <a:t>illegal drugs</a:t>
            </a:r>
            <a:r>
              <a:rPr lang="en-GB" sz="3200" b="1" dirty="0"/>
              <a:t> </a:t>
            </a:r>
            <a:r>
              <a:rPr lang="en-GB" sz="3200" dirty="0"/>
              <a:t>from one area to another</a:t>
            </a:r>
          </a:p>
          <a:p>
            <a:pPr algn="ctr"/>
            <a:endParaRPr lang="en-GB" sz="3200" dirty="0"/>
          </a:p>
          <a:p>
            <a:pPr algn="ctr"/>
            <a:r>
              <a:rPr lang="en-GB" sz="3200" dirty="0"/>
              <a:t>Often across different police and local</a:t>
            </a:r>
          </a:p>
          <a:p>
            <a:pPr algn="ctr"/>
            <a:r>
              <a:rPr lang="en-GB" sz="3200" dirty="0"/>
              <a:t>authority boundaries (counties)</a:t>
            </a:r>
          </a:p>
        </p:txBody>
      </p:sp>
      <p:sp>
        <p:nvSpPr>
          <p:cNvPr id="5" name="TextBox 4">
            <a:extLst>
              <a:ext uri="{FF2B5EF4-FFF2-40B4-BE49-F238E27FC236}">
                <a16:creationId xmlns:a16="http://schemas.microsoft.com/office/drawing/2014/main" id="{66C5BB09-F847-5BEB-88E9-A62BDE8624B3}"/>
              </a:ext>
            </a:extLst>
          </p:cNvPr>
          <p:cNvSpPr txBox="1"/>
          <p:nvPr/>
        </p:nvSpPr>
        <p:spPr>
          <a:xfrm>
            <a:off x="13006878" y="5236188"/>
            <a:ext cx="266492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b="1" dirty="0"/>
              <a:t>National Crime Agency </a:t>
            </a:r>
          </a:p>
        </p:txBody>
      </p:sp>
    </p:spTree>
    <p:extLst>
      <p:ext uri="{BB962C8B-B14F-4D97-AF65-F5344CB8AC3E}">
        <p14:creationId xmlns:p14="http://schemas.microsoft.com/office/powerpoint/2010/main" val="35976882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D9D207-39EC-A686-5F14-5ED22C26B81A}"/>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0DB2C9ED-67F8-B9AB-0800-53E0596C88F0}"/>
              </a:ext>
            </a:extLst>
          </p:cNvPr>
          <p:cNvSpPr>
            <a:spLocks noGrp="1" noRot="1" noMove="1" noResize="1" noEditPoints="1" noAdjustHandles="1" noChangeArrowheads="1" noChangeShapeType="1"/>
          </p:cNvSpPr>
          <p:nvPr/>
        </p:nvSpPr>
        <p:spPr>
          <a:xfrm>
            <a:off x="0"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55" name="Group 54">
            <a:extLst>
              <a:ext uri="{FF2B5EF4-FFF2-40B4-BE49-F238E27FC236}">
                <a16:creationId xmlns:a16="http://schemas.microsoft.com/office/drawing/2014/main" id="{49F62C96-9C08-7EF9-4823-79CF2AD97E3E}"/>
              </a:ext>
            </a:extLst>
          </p:cNvPr>
          <p:cNvGrpSpPr/>
          <p:nvPr/>
        </p:nvGrpSpPr>
        <p:grpSpPr>
          <a:xfrm>
            <a:off x="-5362" y="0"/>
            <a:ext cx="4069762" cy="6858000"/>
            <a:chOff x="-5362" y="0"/>
            <a:chExt cx="4069762" cy="6858000"/>
          </a:xfrm>
        </p:grpSpPr>
        <p:grpSp>
          <p:nvGrpSpPr>
            <p:cNvPr id="46" name="Group 45">
              <a:extLst>
                <a:ext uri="{FF2B5EF4-FFF2-40B4-BE49-F238E27FC236}">
                  <a16:creationId xmlns:a16="http://schemas.microsoft.com/office/drawing/2014/main" id="{B0882DEF-344C-4C3B-117C-0A417587EE5E}"/>
                </a:ext>
              </a:extLst>
            </p:cNvPr>
            <p:cNvGrpSpPr/>
            <p:nvPr/>
          </p:nvGrpSpPr>
          <p:grpSpPr>
            <a:xfrm>
              <a:off x="-5362" y="0"/>
              <a:ext cx="4064400" cy="6858000"/>
              <a:chOff x="-5362" y="0"/>
              <a:chExt cx="4064400" cy="6858000"/>
            </a:xfrm>
          </p:grpSpPr>
          <p:sp>
            <p:nvSpPr>
              <p:cNvPr id="21" name="Rectangle 20">
                <a:extLst>
                  <a:ext uri="{FF2B5EF4-FFF2-40B4-BE49-F238E27FC236}">
                    <a16:creationId xmlns:a16="http://schemas.microsoft.com/office/drawing/2014/main" id="{377FA24C-B6C6-55D0-249D-4900BA9EDD9C}"/>
                  </a:ext>
                </a:extLst>
              </p:cNvPr>
              <p:cNvSpPr/>
              <p:nvPr/>
            </p:nvSpPr>
            <p:spPr>
              <a:xfrm>
                <a:off x="-5362" y="0"/>
                <a:ext cx="40644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TextBox 39">
                <a:extLst>
                  <a:ext uri="{FF2B5EF4-FFF2-40B4-BE49-F238E27FC236}">
                    <a16:creationId xmlns:a16="http://schemas.microsoft.com/office/drawing/2014/main" id="{42C17D17-4ED2-7DF5-F25F-1F11BC484605}"/>
                  </a:ext>
                </a:extLst>
              </p:cNvPr>
              <p:cNvSpPr txBox="1"/>
              <p:nvPr/>
            </p:nvSpPr>
            <p:spPr>
              <a:xfrm>
                <a:off x="342818" y="6199448"/>
                <a:ext cx="3368040" cy="646331"/>
              </a:xfrm>
              <a:prstGeom prst="rect">
                <a:avLst/>
              </a:prstGeom>
              <a:noFill/>
            </p:spPr>
            <p:txBody>
              <a:bodyPr wrap="square" rtlCol="0">
                <a:spAutoFit/>
              </a:bodyPr>
              <a:lstStyle/>
              <a:p>
                <a:pPr algn="ctr"/>
                <a:r>
                  <a:rPr lang="en-GB" sz="3600" b="1" dirty="0">
                    <a:solidFill>
                      <a:schemeClr val="bg1"/>
                    </a:solidFill>
                    <a:latin typeface="Bodoni MT Black" panose="02070A03080606020203" pitchFamily="18" charset="0"/>
                  </a:rPr>
                  <a:t>ELLIS . R</a:t>
                </a:r>
              </a:p>
            </p:txBody>
          </p:sp>
        </p:grpSp>
        <p:sp>
          <p:nvSpPr>
            <p:cNvPr id="49" name="TextBox 48">
              <a:extLst>
                <a:ext uri="{FF2B5EF4-FFF2-40B4-BE49-F238E27FC236}">
                  <a16:creationId xmlns:a16="http://schemas.microsoft.com/office/drawing/2014/main" id="{1263045C-7842-4FB8-F9AD-7189892A8C56}"/>
                </a:ext>
              </a:extLst>
            </p:cNvPr>
            <p:cNvSpPr txBox="1"/>
            <p:nvPr/>
          </p:nvSpPr>
          <p:spPr>
            <a:xfrm>
              <a:off x="54458" y="1864547"/>
              <a:ext cx="3841979" cy="1015663"/>
            </a:xfrm>
            <a:prstGeom prst="rect">
              <a:avLst/>
            </a:prstGeom>
            <a:noFill/>
          </p:spPr>
          <p:txBody>
            <a:bodyPr wrap="square" rtlCol="0">
              <a:spAutoFit/>
            </a:bodyPr>
            <a:lstStyle/>
            <a:p>
              <a:pPr algn="ctr"/>
              <a:r>
                <a:rPr lang="en-GB" sz="6000" b="1" dirty="0">
                  <a:solidFill>
                    <a:schemeClr val="bg1"/>
                  </a:solidFill>
                  <a:latin typeface="Aptos Black" panose="020B0004020202020204" pitchFamily="34" charset="0"/>
                </a:rPr>
                <a:t>PAST</a:t>
              </a:r>
            </a:p>
          </p:txBody>
        </p:sp>
        <p:sp>
          <p:nvSpPr>
            <p:cNvPr id="52" name="Rectangle 51">
              <a:extLst>
                <a:ext uri="{FF2B5EF4-FFF2-40B4-BE49-F238E27FC236}">
                  <a16:creationId xmlns:a16="http://schemas.microsoft.com/office/drawing/2014/main" id="{7B55F7EF-8370-F66F-560E-C3B2C6932E9A}"/>
                </a:ext>
              </a:extLst>
            </p:cNvPr>
            <p:cNvSpPr/>
            <p:nvPr/>
          </p:nvSpPr>
          <p:spPr>
            <a:xfrm>
              <a:off x="0" y="2923883"/>
              <a:ext cx="4064400" cy="2316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56" name="Group 55">
            <a:extLst>
              <a:ext uri="{FF2B5EF4-FFF2-40B4-BE49-F238E27FC236}">
                <a16:creationId xmlns:a16="http://schemas.microsoft.com/office/drawing/2014/main" id="{6C8B2A04-293E-F6FD-A904-D510E3D23B6B}"/>
              </a:ext>
            </a:extLst>
          </p:cNvPr>
          <p:cNvGrpSpPr/>
          <p:nvPr/>
        </p:nvGrpSpPr>
        <p:grpSpPr>
          <a:xfrm>
            <a:off x="3501564" y="0"/>
            <a:ext cx="5173982" cy="6858000"/>
            <a:chOff x="3501564" y="0"/>
            <a:chExt cx="5173982" cy="6858000"/>
          </a:xfrm>
        </p:grpSpPr>
        <p:grpSp>
          <p:nvGrpSpPr>
            <p:cNvPr id="47" name="Group 46">
              <a:extLst>
                <a:ext uri="{FF2B5EF4-FFF2-40B4-BE49-F238E27FC236}">
                  <a16:creationId xmlns:a16="http://schemas.microsoft.com/office/drawing/2014/main" id="{0F7CA4EB-EAD0-EC61-EEE9-087B4CBEB2C2}"/>
                </a:ext>
              </a:extLst>
            </p:cNvPr>
            <p:cNvGrpSpPr/>
            <p:nvPr/>
          </p:nvGrpSpPr>
          <p:grpSpPr>
            <a:xfrm>
              <a:off x="3501564" y="0"/>
              <a:ext cx="5173982" cy="6858000"/>
              <a:chOff x="3501564" y="0"/>
              <a:chExt cx="5173982" cy="6858000"/>
            </a:xfrm>
          </p:grpSpPr>
          <p:sp>
            <p:nvSpPr>
              <p:cNvPr id="22" name="Rectangle 21">
                <a:extLst>
                  <a:ext uri="{FF2B5EF4-FFF2-40B4-BE49-F238E27FC236}">
                    <a16:creationId xmlns:a16="http://schemas.microsoft.com/office/drawing/2014/main" id="{E955C3D7-0BFD-4058-59DD-488149C5EBEC}"/>
                  </a:ext>
                </a:extLst>
              </p:cNvPr>
              <p:cNvSpPr/>
              <p:nvPr/>
            </p:nvSpPr>
            <p:spPr>
              <a:xfrm>
                <a:off x="4059038" y="0"/>
                <a:ext cx="4064400" cy="6858000"/>
              </a:xfrm>
              <a:prstGeom prst="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TextBox 43">
                <a:extLst>
                  <a:ext uri="{FF2B5EF4-FFF2-40B4-BE49-F238E27FC236}">
                    <a16:creationId xmlns:a16="http://schemas.microsoft.com/office/drawing/2014/main" id="{944FD2AB-01E1-2450-75C5-74B9F69E537C}"/>
                  </a:ext>
                </a:extLst>
              </p:cNvPr>
              <p:cNvSpPr txBox="1"/>
              <p:nvPr/>
            </p:nvSpPr>
            <p:spPr>
              <a:xfrm>
                <a:off x="3501564" y="6187232"/>
                <a:ext cx="5173982" cy="646331"/>
              </a:xfrm>
              <a:prstGeom prst="rect">
                <a:avLst/>
              </a:prstGeom>
              <a:noFill/>
            </p:spPr>
            <p:txBody>
              <a:bodyPr wrap="square" rtlCol="0">
                <a:spAutoFit/>
              </a:bodyPr>
              <a:lstStyle/>
              <a:p>
                <a:pPr algn="ctr"/>
                <a:r>
                  <a:rPr lang="en-GB" sz="3600" b="1" dirty="0">
                    <a:solidFill>
                      <a:schemeClr val="bg1"/>
                    </a:solidFill>
                    <a:latin typeface="Bodoni MT Black" panose="02070A03080606020203" pitchFamily="18" charset="0"/>
                  </a:rPr>
                  <a:t>MATTHEW . C</a:t>
                </a:r>
                <a:endParaRPr lang="en-GB" sz="4000" b="1" dirty="0">
                  <a:solidFill>
                    <a:schemeClr val="bg1"/>
                  </a:solidFill>
                  <a:latin typeface="Bodoni MT Black" panose="02070A03080606020203" pitchFamily="18" charset="0"/>
                </a:endParaRPr>
              </a:p>
            </p:txBody>
          </p:sp>
        </p:grpSp>
        <p:sp>
          <p:nvSpPr>
            <p:cNvPr id="50" name="TextBox 49">
              <a:extLst>
                <a:ext uri="{FF2B5EF4-FFF2-40B4-BE49-F238E27FC236}">
                  <a16:creationId xmlns:a16="http://schemas.microsoft.com/office/drawing/2014/main" id="{01FA2506-D540-7307-8D46-61EC8D45B08D}"/>
                </a:ext>
              </a:extLst>
            </p:cNvPr>
            <p:cNvSpPr txBox="1"/>
            <p:nvPr/>
          </p:nvSpPr>
          <p:spPr>
            <a:xfrm>
              <a:off x="4189419" y="1864547"/>
              <a:ext cx="3841979" cy="1015663"/>
            </a:xfrm>
            <a:prstGeom prst="rect">
              <a:avLst/>
            </a:prstGeom>
            <a:noFill/>
          </p:spPr>
          <p:txBody>
            <a:bodyPr wrap="square" rtlCol="0">
              <a:spAutoFit/>
            </a:bodyPr>
            <a:lstStyle/>
            <a:p>
              <a:pPr algn="ctr"/>
              <a:r>
                <a:rPr lang="en-GB" sz="6000" b="1" dirty="0">
                  <a:solidFill>
                    <a:schemeClr val="bg1"/>
                  </a:solidFill>
                  <a:latin typeface="Aptos Black" panose="020B0004020202020204" pitchFamily="34" charset="0"/>
                </a:rPr>
                <a:t>PRESENT</a:t>
              </a:r>
            </a:p>
          </p:txBody>
        </p:sp>
        <p:sp>
          <p:nvSpPr>
            <p:cNvPr id="53" name="Rectangle 52">
              <a:extLst>
                <a:ext uri="{FF2B5EF4-FFF2-40B4-BE49-F238E27FC236}">
                  <a16:creationId xmlns:a16="http://schemas.microsoft.com/office/drawing/2014/main" id="{3AE4DF2D-5D1A-EB2B-4447-A77A075E52D5}"/>
                </a:ext>
              </a:extLst>
            </p:cNvPr>
            <p:cNvSpPr/>
            <p:nvPr/>
          </p:nvSpPr>
          <p:spPr>
            <a:xfrm>
              <a:off x="4059038" y="2923883"/>
              <a:ext cx="4073928" cy="2316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59" name="Group 58">
            <a:extLst>
              <a:ext uri="{FF2B5EF4-FFF2-40B4-BE49-F238E27FC236}">
                <a16:creationId xmlns:a16="http://schemas.microsoft.com/office/drawing/2014/main" id="{31CA30FE-465A-D9EB-4C3E-8F98D7F01988}"/>
              </a:ext>
            </a:extLst>
          </p:cNvPr>
          <p:cNvGrpSpPr/>
          <p:nvPr/>
        </p:nvGrpSpPr>
        <p:grpSpPr>
          <a:xfrm>
            <a:off x="8118072" y="6857995"/>
            <a:ext cx="4069164" cy="6858000"/>
            <a:chOff x="8118072" y="-5"/>
            <a:chExt cx="4069164" cy="6858000"/>
          </a:xfrm>
        </p:grpSpPr>
        <p:grpSp>
          <p:nvGrpSpPr>
            <p:cNvPr id="48" name="Group 47">
              <a:extLst>
                <a:ext uri="{FF2B5EF4-FFF2-40B4-BE49-F238E27FC236}">
                  <a16:creationId xmlns:a16="http://schemas.microsoft.com/office/drawing/2014/main" id="{87592507-B3CB-3246-862B-D79DF1D42CA7}"/>
                </a:ext>
              </a:extLst>
            </p:cNvPr>
            <p:cNvGrpSpPr/>
            <p:nvPr/>
          </p:nvGrpSpPr>
          <p:grpSpPr>
            <a:xfrm>
              <a:off x="8118072" y="-5"/>
              <a:ext cx="4064400" cy="6858000"/>
              <a:chOff x="8118072" y="-5"/>
              <a:chExt cx="4064400" cy="6858000"/>
            </a:xfrm>
          </p:grpSpPr>
          <p:sp>
            <p:nvSpPr>
              <p:cNvPr id="39" name="Rectangle 38">
                <a:extLst>
                  <a:ext uri="{FF2B5EF4-FFF2-40B4-BE49-F238E27FC236}">
                    <a16:creationId xmlns:a16="http://schemas.microsoft.com/office/drawing/2014/main" id="{4CE13136-7996-7268-8BE6-692816EC8FC3}"/>
                  </a:ext>
                </a:extLst>
              </p:cNvPr>
              <p:cNvSpPr/>
              <p:nvPr/>
            </p:nvSpPr>
            <p:spPr>
              <a:xfrm>
                <a:off x="8118072" y="-5"/>
                <a:ext cx="4064400" cy="6858000"/>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5" name="TextBox 44">
                <a:extLst>
                  <a:ext uri="{FF2B5EF4-FFF2-40B4-BE49-F238E27FC236}">
                    <a16:creationId xmlns:a16="http://schemas.microsoft.com/office/drawing/2014/main" id="{E6D9675C-690C-27D1-BD5C-226FD0FBF9E5}"/>
                  </a:ext>
                </a:extLst>
              </p:cNvPr>
              <p:cNvSpPr txBox="1"/>
              <p:nvPr/>
            </p:nvSpPr>
            <p:spPr>
              <a:xfrm>
                <a:off x="8466252" y="6199447"/>
                <a:ext cx="3368040" cy="646331"/>
              </a:xfrm>
              <a:prstGeom prst="rect">
                <a:avLst/>
              </a:prstGeom>
              <a:noFill/>
            </p:spPr>
            <p:txBody>
              <a:bodyPr wrap="square" rtlCol="0">
                <a:spAutoFit/>
              </a:bodyPr>
              <a:lstStyle/>
              <a:p>
                <a:pPr algn="ctr"/>
                <a:r>
                  <a:rPr lang="en-GB" sz="3600" b="1" dirty="0">
                    <a:solidFill>
                      <a:schemeClr val="bg1"/>
                    </a:solidFill>
                    <a:latin typeface="Bodoni MT Black" panose="02070A03080606020203" pitchFamily="18" charset="0"/>
                  </a:rPr>
                  <a:t>CALEB . S</a:t>
                </a:r>
              </a:p>
            </p:txBody>
          </p:sp>
        </p:grpSp>
        <p:sp>
          <p:nvSpPr>
            <p:cNvPr id="51" name="TextBox 50">
              <a:extLst>
                <a:ext uri="{FF2B5EF4-FFF2-40B4-BE49-F238E27FC236}">
                  <a16:creationId xmlns:a16="http://schemas.microsoft.com/office/drawing/2014/main" id="{67A497A9-FF8F-2573-C8DE-8247B8F9DCB8}"/>
                </a:ext>
              </a:extLst>
            </p:cNvPr>
            <p:cNvSpPr txBox="1"/>
            <p:nvPr/>
          </p:nvSpPr>
          <p:spPr>
            <a:xfrm>
              <a:off x="8225268" y="1818380"/>
              <a:ext cx="3841979" cy="1107996"/>
            </a:xfrm>
            <a:prstGeom prst="rect">
              <a:avLst/>
            </a:prstGeom>
            <a:noFill/>
          </p:spPr>
          <p:txBody>
            <a:bodyPr wrap="square" rtlCol="0">
              <a:spAutoFit/>
            </a:bodyPr>
            <a:lstStyle/>
            <a:p>
              <a:pPr algn="ctr"/>
              <a:r>
                <a:rPr lang="en-GB" sz="6600" b="1" dirty="0">
                  <a:solidFill>
                    <a:schemeClr val="bg1"/>
                  </a:solidFill>
                  <a:latin typeface="Aptos Black" panose="020B0004020202020204" pitchFamily="34" charset="0"/>
                </a:rPr>
                <a:t>FUTURE</a:t>
              </a:r>
            </a:p>
          </p:txBody>
        </p:sp>
        <p:sp>
          <p:nvSpPr>
            <p:cNvPr id="54" name="Rectangle 53">
              <a:extLst>
                <a:ext uri="{FF2B5EF4-FFF2-40B4-BE49-F238E27FC236}">
                  <a16:creationId xmlns:a16="http://schemas.microsoft.com/office/drawing/2014/main" id="{946C3250-5ABB-014C-D9A6-0A58D9D558C7}"/>
                </a:ext>
              </a:extLst>
            </p:cNvPr>
            <p:cNvSpPr/>
            <p:nvPr/>
          </p:nvSpPr>
          <p:spPr>
            <a:xfrm>
              <a:off x="8118072" y="2923883"/>
              <a:ext cx="4069164" cy="2316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0" name="Group 9">
            <a:extLst>
              <a:ext uri="{FF2B5EF4-FFF2-40B4-BE49-F238E27FC236}">
                <a16:creationId xmlns:a16="http://schemas.microsoft.com/office/drawing/2014/main" id="{EBB7FD17-125E-8745-5FA2-50CA908B0D4C}"/>
              </a:ext>
            </a:extLst>
          </p:cNvPr>
          <p:cNvGrpSpPr/>
          <p:nvPr/>
        </p:nvGrpSpPr>
        <p:grpSpPr>
          <a:xfrm>
            <a:off x="-2569368" y="0"/>
            <a:ext cx="17330736" cy="1189713"/>
            <a:chOff x="-2595563" y="-10"/>
            <a:chExt cx="17330736" cy="1189713"/>
          </a:xfrm>
        </p:grpSpPr>
        <p:sp>
          <p:nvSpPr>
            <p:cNvPr id="2" name="Rectangle 1">
              <a:extLst>
                <a:ext uri="{FF2B5EF4-FFF2-40B4-BE49-F238E27FC236}">
                  <a16:creationId xmlns:a16="http://schemas.microsoft.com/office/drawing/2014/main" id="{9D09B23B-2333-AA6F-7EAE-D4A89AE7B320}"/>
                </a:ext>
              </a:extLst>
            </p:cNvPr>
            <p:cNvSpPr/>
            <p:nvPr/>
          </p:nvSpPr>
          <p:spPr>
            <a:xfrm>
              <a:off x="4143374" y="0"/>
              <a:ext cx="3843339" cy="118970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Isosceles Triangle 7">
              <a:extLst>
                <a:ext uri="{FF2B5EF4-FFF2-40B4-BE49-F238E27FC236}">
                  <a16:creationId xmlns:a16="http://schemas.microsoft.com/office/drawing/2014/main" id="{11C95B72-6778-926A-2187-F527828BFB90}"/>
                </a:ext>
              </a:extLst>
            </p:cNvPr>
            <p:cNvSpPr/>
            <p:nvPr/>
          </p:nvSpPr>
          <p:spPr>
            <a:xfrm rot="10800000">
              <a:off x="1257299" y="-4"/>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Isosceles Triangle 8">
              <a:extLst>
                <a:ext uri="{FF2B5EF4-FFF2-40B4-BE49-F238E27FC236}">
                  <a16:creationId xmlns:a16="http://schemas.microsoft.com/office/drawing/2014/main" id="{B0790ABF-B897-4950-2630-D7D7BE9468B7}"/>
                </a:ext>
              </a:extLst>
            </p:cNvPr>
            <p:cNvSpPr/>
            <p:nvPr/>
          </p:nvSpPr>
          <p:spPr>
            <a:xfrm rot="10800000">
              <a:off x="-2595563" y="-10"/>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itle 1">
              <a:extLst>
                <a:ext uri="{FF2B5EF4-FFF2-40B4-BE49-F238E27FC236}">
                  <a16:creationId xmlns:a16="http://schemas.microsoft.com/office/drawing/2014/main" id="{7955308B-A163-D308-0C71-50206F2CD5A9}"/>
                </a:ext>
              </a:extLst>
            </p:cNvPr>
            <p:cNvSpPr txBox="1">
              <a:spLocks/>
            </p:cNvSpPr>
            <p:nvPr/>
          </p:nvSpPr>
          <p:spPr>
            <a:xfrm>
              <a:off x="3006213" y="87213"/>
              <a:ext cx="6179574" cy="101526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600"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rPr>
                <a:t>Context</a:t>
              </a:r>
              <a:endParaRPr lang="en-GB"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endParaRPr>
            </a:p>
          </p:txBody>
        </p:sp>
      </p:grpSp>
      <p:grpSp>
        <p:nvGrpSpPr>
          <p:cNvPr id="23" name="Group 22">
            <a:extLst>
              <a:ext uri="{FF2B5EF4-FFF2-40B4-BE49-F238E27FC236}">
                <a16:creationId xmlns:a16="http://schemas.microsoft.com/office/drawing/2014/main" id="{71148F94-8A44-3E44-6087-96919EF5EF4A}"/>
              </a:ext>
            </a:extLst>
          </p:cNvPr>
          <p:cNvGrpSpPr/>
          <p:nvPr/>
        </p:nvGrpSpPr>
        <p:grpSpPr>
          <a:xfrm>
            <a:off x="-3443286" y="0"/>
            <a:ext cx="3443286" cy="6858000"/>
            <a:chOff x="-3043238" y="0"/>
            <a:chExt cx="3443286" cy="6858000"/>
          </a:xfrm>
        </p:grpSpPr>
        <p:sp>
          <p:nvSpPr>
            <p:cNvPr id="24" name="Rectangle 23">
              <a:extLst>
                <a:ext uri="{FF2B5EF4-FFF2-40B4-BE49-F238E27FC236}">
                  <a16:creationId xmlns:a16="http://schemas.microsoft.com/office/drawing/2014/main" id="{CBF63598-91AC-BC09-8EFA-EFE63C99C08C}"/>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Isosceles Triangle 24">
              <a:extLst>
                <a:ext uri="{FF2B5EF4-FFF2-40B4-BE49-F238E27FC236}">
                  <a16:creationId xmlns:a16="http://schemas.microsoft.com/office/drawing/2014/main" id="{0CCB850F-AA12-00B0-4CA5-4A264F8C3C74}"/>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6" name="Group 25">
            <a:extLst>
              <a:ext uri="{FF2B5EF4-FFF2-40B4-BE49-F238E27FC236}">
                <a16:creationId xmlns:a16="http://schemas.microsoft.com/office/drawing/2014/main" id="{1E6E5CA3-F815-2D50-BA07-AEDCA38AD9E8}"/>
              </a:ext>
            </a:extLst>
          </p:cNvPr>
          <p:cNvGrpSpPr/>
          <p:nvPr/>
        </p:nvGrpSpPr>
        <p:grpSpPr>
          <a:xfrm>
            <a:off x="-3643310" y="0"/>
            <a:ext cx="3443286" cy="6858000"/>
            <a:chOff x="-6086476" y="0"/>
            <a:chExt cx="3443286" cy="6858000"/>
          </a:xfrm>
        </p:grpSpPr>
        <p:sp>
          <p:nvSpPr>
            <p:cNvPr id="27" name="Rectangle 26">
              <a:extLst>
                <a:ext uri="{FF2B5EF4-FFF2-40B4-BE49-F238E27FC236}">
                  <a16:creationId xmlns:a16="http://schemas.microsoft.com/office/drawing/2014/main" id="{B0D02E7E-0F68-D2FA-450C-D6DC3F2F524B}"/>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Isosceles Triangle 27">
              <a:extLst>
                <a:ext uri="{FF2B5EF4-FFF2-40B4-BE49-F238E27FC236}">
                  <a16:creationId xmlns:a16="http://schemas.microsoft.com/office/drawing/2014/main" id="{28D73249-159B-0433-820B-30FC2CB725A3}"/>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9" name="Group 28">
            <a:extLst>
              <a:ext uri="{FF2B5EF4-FFF2-40B4-BE49-F238E27FC236}">
                <a16:creationId xmlns:a16="http://schemas.microsoft.com/office/drawing/2014/main" id="{61E55904-474F-8416-687C-F8B61F7C69D1}"/>
              </a:ext>
            </a:extLst>
          </p:cNvPr>
          <p:cNvGrpSpPr/>
          <p:nvPr/>
        </p:nvGrpSpPr>
        <p:grpSpPr>
          <a:xfrm>
            <a:off x="-3843334" y="0"/>
            <a:ext cx="3443286" cy="6858000"/>
            <a:chOff x="-9129714" y="0"/>
            <a:chExt cx="3443286" cy="6858000"/>
          </a:xfrm>
        </p:grpSpPr>
        <p:sp>
          <p:nvSpPr>
            <p:cNvPr id="30" name="Rectangle 29">
              <a:extLst>
                <a:ext uri="{FF2B5EF4-FFF2-40B4-BE49-F238E27FC236}">
                  <a16:creationId xmlns:a16="http://schemas.microsoft.com/office/drawing/2014/main" id="{363E7D7D-7B1B-6468-5F5C-70653BDD5833}"/>
                </a:ext>
              </a:extLst>
            </p:cNvPr>
            <p:cNvSpPr/>
            <p:nvPr/>
          </p:nvSpPr>
          <p:spPr>
            <a:xfrm>
              <a:off x="-9129714" y="0"/>
              <a:ext cx="3043238"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Isosceles Triangle 30">
              <a:extLst>
                <a:ext uri="{FF2B5EF4-FFF2-40B4-BE49-F238E27FC236}">
                  <a16:creationId xmlns:a16="http://schemas.microsoft.com/office/drawing/2014/main" id="{260F8A60-4282-EC74-D412-C1ED60005DF3}"/>
                </a:ext>
              </a:extLst>
            </p:cNvPr>
            <p:cNvSpPr/>
            <p:nvPr/>
          </p:nvSpPr>
          <p:spPr>
            <a:xfrm rot="5400000">
              <a:off x="-6450808" y="1264445"/>
              <a:ext cx="1128712" cy="400048"/>
            </a:xfrm>
            <a:prstGeom prst="triangle">
              <a:avLst>
                <a:gd name="adj" fmla="val 50926"/>
              </a:avLst>
            </a:prstGeom>
            <a:solidFill>
              <a:srgbClr val="1048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2" name="Group 31">
            <a:extLst>
              <a:ext uri="{FF2B5EF4-FFF2-40B4-BE49-F238E27FC236}">
                <a16:creationId xmlns:a16="http://schemas.microsoft.com/office/drawing/2014/main" id="{70FB4E58-58F7-F790-AB71-29B2EA1A3A2F}"/>
              </a:ext>
            </a:extLst>
          </p:cNvPr>
          <p:cNvGrpSpPr/>
          <p:nvPr/>
        </p:nvGrpSpPr>
        <p:grpSpPr>
          <a:xfrm>
            <a:off x="-4043358" y="0"/>
            <a:ext cx="3443286" cy="6858000"/>
            <a:chOff x="-12172952" y="0"/>
            <a:chExt cx="3443286" cy="6858000"/>
          </a:xfrm>
        </p:grpSpPr>
        <p:sp>
          <p:nvSpPr>
            <p:cNvPr id="33" name="Rectangle 32">
              <a:extLst>
                <a:ext uri="{FF2B5EF4-FFF2-40B4-BE49-F238E27FC236}">
                  <a16:creationId xmlns:a16="http://schemas.microsoft.com/office/drawing/2014/main" id="{2619268F-D2AF-270D-30F1-73D5E9F5627E}"/>
                </a:ext>
              </a:extLst>
            </p:cNvPr>
            <p:cNvSpPr/>
            <p:nvPr/>
          </p:nvSpPr>
          <p:spPr>
            <a:xfrm>
              <a:off x="-12172952" y="0"/>
              <a:ext cx="3043238"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Isosceles Triangle 33">
              <a:extLst>
                <a:ext uri="{FF2B5EF4-FFF2-40B4-BE49-F238E27FC236}">
                  <a16:creationId xmlns:a16="http://schemas.microsoft.com/office/drawing/2014/main" id="{80FC8E17-97A4-0D5E-01A3-D5442CE5149B}"/>
                </a:ext>
              </a:extLst>
            </p:cNvPr>
            <p:cNvSpPr/>
            <p:nvPr/>
          </p:nvSpPr>
          <p:spPr>
            <a:xfrm rot="5400000">
              <a:off x="-9494046" y="1264445"/>
              <a:ext cx="1128712" cy="400048"/>
            </a:xfrm>
            <a:prstGeom prst="triangle">
              <a:avLst>
                <a:gd name="adj" fmla="val 50926"/>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1" name="Group 40">
            <a:extLst>
              <a:ext uri="{FF2B5EF4-FFF2-40B4-BE49-F238E27FC236}">
                <a16:creationId xmlns:a16="http://schemas.microsoft.com/office/drawing/2014/main" id="{F65CCCA8-AF18-74C3-60A2-C07124657BAB}"/>
              </a:ext>
            </a:extLst>
          </p:cNvPr>
          <p:cNvGrpSpPr/>
          <p:nvPr/>
        </p:nvGrpSpPr>
        <p:grpSpPr>
          <a:xfrm>
            <a:off x="0" y="13287378"/>
            <a:ext cx="12192000" cy="428623"/>
            <a:chOff x="0" y="6429375"/>
            <a:chExt cx="12192000" cy="428623"/>
          </a:xfrm>
        </p:grpSpPr>
        <p:sp>
          <p:nvSpPr>
            <p:cNvPr id="42" name="Rectangle 41">
              <a:extLst>
                <a:ext uri="{FF2B5EF4-FFF2-40B4-BE49-F238E27FC236}">
                  <a16:creationId xmlns:a16="http://schemas.microsoft.com/office/drawing/2014/main" id="{AB5A3587-0BDB-A1AF-0920-4C9371F2D0D3}"/>
                </a:ext>
              </a:extLst>
            </p:cNvPr>
            <p:cNvSpPr/>
            <p:nvPr/>
          </p:nvSpPr>
          <p:spPr>
            <a:xfrm>
              <a:off x="0" y="6429375"/>
              <a:ext cx="12192000" cy="42862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TextBox 42">
              <a:extLst>
                <a:ext uri="{FF2B5EF4-FFF2-40B4-BE49-F238E27FC236}">
                  <a16:creationId xmlns:a16="http://schemas.microsoft.com/office/drawing/2014/main" id="{E0072CB2-472E-04B5-13BE-75370068166F}"/>
                </a:ext>
              </a:extLst>
            </p:cNvPr>
            <p:cNvSpPr txBox="1"/>
            <p:nvPr/>
          </p:nvSpPr>
          <p:spPr>
            <a:xfrm>
              <a:off x="4381498" y="6459020"/>
              <a:ext cx="3429000" cy="369332"/>
            </a:xfrm>
            <a:prstGeom prst="rect">
              <a:avLst/>
            </a:prstGeom>
            <a:noFill/>
          </p:spPr>
          <p:txBody>
            <a:bodyPr wrap="square" rtlCol="0">
              <a:spAutoFit/>
            </a:bodyPr>
            <a:lstStyle/>
            <a:p>
              <a:pPr algn="ctr"/>
              <a:r>
                <a:rPr lang="en-GB" b="1" dirty="0">
                  <a:solidFill>
                    <a:schemeClr val="bg1"/>
                  </a:solidFill>
                </a:rPr>
                <a:t>ELLIS W. J. R.      2312256 </a:t>
              </a:r>
            </a:p>
          </p:txBody>
        </p:sp>
      </p:grpSp>
      <p:sp>
        <p:nvSpPr>
          <p:cNvPr id="5" name="Title 1">
            <a:extLst>
              <a:ext uri="{FF2B5EF4-FFF2-40B4-BE49-F238E27FC236}">
                <a16:creationId xmlns:a16="http://schemas.microsoft.com/office/drawing/2014/main" id="{B2AC8CA9-AF00-5990-D83B-6F563C43B596}"/>
              </a:ext>
            </a:extLst>
          </p:cNvPr>
          <p:cNvSpPr txBox="1">
            <a:spLocks/>
          </p:cNvSpPr>
          <p:nvPr/>
        </p:nvSpPr>
        <p:spPr>
          <a:xfrm>
            <a:off x="14840505" y="3210200"/>
            <a:ext cx="6179574" cy="101526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rPr>
              <a:t>County Lines</a:t>
            </a:r>
            <a:endParaRPr lang="en-GB"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endParaRPr>
          </a:p>
        </p:txBody>
      </p:sp>
    </p:spTree>
    <p:extLst>
      <p:ext uri="{BB962C8B-B14F-4D97-AF65-F5344CB8AC3E}">
        <p14:creationId xmlns:p14="http://schemas.microsoft.com/office/powerpoint/2010/main" val="23247963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C47B3-2CA3-FAD9-72DC-476BE74E1E55}"/>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8292DE26-6C57-4663-D7A0-3F43F7D25AF4}"/>
              </a:ext>
            </a:extLst>
          </p:cNvPr>
          <p:cNvSpPr/>
          <p:nvPr/>
        </p:nvSpPr>
        <p:spPr>
          <a:xfrm>
            <a:off x="0"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55" name="Group 54">
            <a:extLst>
              <a:ext uri="{FF2B5EF4-FFF2-40B4-BE49-F238E27FC236}">
                <a16:creationId xmlns:a16="http://schemas.microsoft.com/office/drawing/2014/main" id="{5DAEEB90-6E56-F48F-C64F-7BA99CA8EF96}"/>
              </a:ext>
            </a:extLst>
          </p:cNvPr>
          <p:cNvGrpSpPr/>
          <p:nvPr/>
        </p:nvGrpSpPr>
        <p:grpSpPr>
          <a:xfrm>
            <a:off x="-5362" y="0"/>
            <a:ext cx="4069762" cy="6858000"/>
            <a:chOff x="-5362" y="0"/>
            <a:chExt cx="4069762" cy="6858000"/>
          </a:xfrm>
        </p:grpSpPr>
        <p:grpSp>
          <p:nvGrpSpPr>
            <p:cNvPr id="46" name="Group 45">
              <a:extLst>
                <a:ext uri="{FF2B5EF4-FFF2-40B4-BE49-F238E27FC236}">
                  <a16:creationId xmlns:a16="http://schemas.microsoft.com/office/drawing/2014/main" id="{27A1699C-8E28-42A9-8AFF-8E2669D57A3E}"/>
                </a:ext>
              </a:extLst>
            </p:cNvPr>
            <p:cNvGrpSpPr/>
            <p:nvPr/>
          </p:nvGrpSpPr>
          <p:grpSpPr>
            <a:xfrm>
              <a:off x="-5362" y="0"/>
              <a:ext cx="4064400" cy="6858000"/>
              <a:chOff x="-5362" y="0"/>
              <a:chExt cx="4064400" cy="6858000"/>
            </a:xfrm>
          </p:grpSpPr>
          <p:sp>
            <p:nvSpPr>
              <p:cNvPr id="21" name="Rectangle 20">
                <a:extLst>
                  <a:ext uri="{FF2B5EF4-FFF2-40B4-BE49-F238E27FC236}">
                    <a16:creationId xmlns:a16="http://schemas.microsoft.com/office/drawing/2014/main" id="{FC9897EF-5D59-B87F-B699-F861963B7C7C}"/>
                  </a:ext>
                </a:extLst>
              </p:cNvPr>
              <p:cNvSpPr/>
              <p:nvPr/>
            </p:nvSpPr>
            <p:spPr>
              <a:xfrm>
                <a:off x="-5362" y="0"/>
                <a:ext cx="40644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TextBox 39">
                <a:extLst>
                  <a:ext uri="{FF2B5EF4-FFF2-40B4-BE49-F238E27FC236}">
                    <a16:creationId xmlns:a16="http://schemas.microsoft.com/office/drawing/2014/main" id="{57548841-AF36-DA7A-6BDA-D6F2884D8CBC}"/>
                  </a:ext>
                </a:extLst>
              </p:cNvPr>
              <p:cNvSpPr txBox="1"/>
              <p:nvPr/>
            </p:nvSpPr>
            <p:spPr>
              <a:xfrm>
                <a:off x="342818" y="6199448"/>
                <a:ext cx="3368040" cy="646331"/>
              </a:xfrm>
              <a:prstGeom prst="rect">
                <a:avLst/>
              </a:prstGeom>
              <a:noFill/>
            </p:spPr>
            <p:txBody>
              <a:bodyPr wrap="square" rtlCol="0">
                <a:spAutoFit/>
              </a:bodyPr>
              <a:lstStyle/>
              <a:p>
                <a:pPr algn="ctr"/>
                <a:r>
                  <a:rPr lang="en-GB" sz="3600" b="1" dirty="0">
                    <a:solidFill>
                      <a:schemeClr val="bg1"/>
                    </a:solidFill>
                    <a:latin typeface="Bodoni MT Black" panose="02070A03080606020203" pitchFamily="18" charset="0"/>
                  </a:rPr>
                  <a:t>ELLIS . R</a:t>
                </a:r>
              </a:p>
            </p:txBody>
          </p:sp>
        </p:grpSp>
        <p:sp>
          <p:nvSpPr>
            <p:cNvPr id="49" name="TextBox 48">
              <a:extLst>
                <a:ext uri="{FF2B5EF4-FFF2-40B4-BE49-F238E27FC236}">
                  <a16:creationId xmlns:a16="http://schemas.microsoft.com/office/drawing/2014/main" id="{86255B52-EA07-CD78-F8EF-77C7B72B729C}"/>
                </a:ext>
              </a:extLst>
            </p:cNvPr>
            <p:cNvSpPr txBox="1"/>
            <p:nvPr/>
          </p:nvSpPr>
          <p:spPr>
            <a:xfrm>
              <a:off x="54458" y="1864547"/>
              <a:ext cx="3841979" cy="1015663"/>
            </a:xfrm>
            <a:prstGeom prst="rect">
              <a:avLst/>
            </a:prstGeom>
            <a:noFill/>
          </p:spPr>
          <p:txBody>
            <a:bodyPr wrap="square" rtlCol="0">
              <a:spAutoFit/>
            </a:bodyPr>
            <a:lstStyle/>
            <a:p>
              <a:pPr algn="ctr"/>
              <a:r>
                <a:rPr lang="en-GB" sz="6000" b="1" dirty="0">
                  <a:solidFill>
                    <a:schemeClr val="bg1"/>
                  </a:solidFill>
                  <a:latin typeface="Aptos Black" panose="020B0004020202020204" pitchFamily="34" charset="0"/>
                </a:rPr>
                <a:t>PAST</a:t>
              </a:r>
            </a:p>
          </p:txBody>
        </p:sp>
        <p:sp>
          <p:nvSpPr>
            <p:cNvPr id="52" name="Rectangle 51">
              <a:extLst>
                <a:ext uri="{FF2B5EF4-FFF2-40B4-BE49-F238E27FC236}">
                  <a16:creationId xmlns:a16="http://schemas.microsoft.com/office/drawing/2014/main" id="{0426E655-EB75-8EDA-6BA0-4F8DA9AA4468}"/>
                </a:ext>
              </a:extLst>
            </p:cNvPr>
            <p:cNvSpPr/>
            <p:nvPr/>
          </p:nvSpPr>
          <p:spPr>
            <a:xfrm>
              <a:off x="0" y="2923883"/>
              <a:ext cx="4064400" cy="2316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56" name="Group 55">
            <a:extLst>
              <a:ext uri="{FF2B5EF4-FFF2-40B4-BE49-F238E27FC236}">
                <a16:creationId xmlns:a16="http://schemas.microsoft.com/office/drawing/2014/main" id="{ACF194B2-75E8-1A6D-6D19-D2E946E74DE6}"/>
              </a:ext>
            </a:extLst>
          </p:cNvPr>
          <p:cNvGrpSpPr/>
          <p:nvPr/>
        </p:nvGrpSpPr>
        <p:grpSpPr>
          <a:xfrm>
            <a:off x="3501564" y="0"/>
            <a:ext cx="5173982" cy="6858000"/>
            <a:chOff x="3501564" y="0"/>
            <a:chExt cx="5173982" cy="6858000"/>
          </a:xfrm>
        </p:grpSpPr>
        <p:grpSp>
          <p:nvGrpSpPr>
            <p:cNvPr id="47" name="Group 46">
              <a:extLst>
                <a:ext uri="{FF2B5EF4-FFF2-40B4-BE49-F238E27FC236}">
                  <a16:creationId xmlns:a16="http://schemas.microsoft.com/office/drawing/2014/main" id="{F300FFFF-657A-99C7-35BA-BD2671536C84}"/>
                </a:ext>
              </a:extLst>
            </p:cNvPr>
            <p:cNvGrpSpPr/>
            <p:nvPr/>
          </p:nvGrpSpPr>
          <p:grpSpPr>
            <a:xfrm>
              <a:off x="3501564" y="0"/>
              <a:ext cx="5173982" cy="6858000"/>
              <a:chOff x="3501564" y="0"/>
              <a:chExt cx="5173982" cy="6858000"/>
            </a:xfrm>
          </p:grpSpPr>
          <p:sp>
            <p:nvSpPr>
              <p:cNvPr id="22" name="Rectangle 21">
                <a:extLst>
                  <a:ext uri="{FF2B5EF4-FFF2-40B4-BE49-F238E27FC236}">
                    <a16:creationId xmlns:a16="http://schemas.microsoft.com/office/drawing/2014/main" id="{1AFB0472-BAB0-B526-489E-FBA674B980BE}"/>
                  </a:ext>
                </a:extLst>
              </p:cNvPr>
              <p:cNvSpPr/>
              <p:nvPr/>
            </p:nvSpPr>
            <p:spPr>
              <a:xfrm>
                <a:off x="4059038" y="0"/>
                <a:ext cx="4064400" cy="6858000"/>
              </a:xfrm>
              <a:prstGeom prst="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TextBox 43">
                <a:extLst>
                  <a:ext uri="{FF2B5EF4-FFF2-40B4-BE49-F238E27FC236}">
                    <a16:creationId xmlns:a16="http://schemas.microsoft.com/office/drawing/2014/main" id="{847D37E5-8492-EC70-5ECF-84E0019A7BD0}"/>
                  </a:ext>
                </a:extLst>
              </p:cNvPr>
              <p:cNvSpPr txBox="1"/>
              <p:nvPr/>
            </p:nvSpPr>
            <p:spPr>
              <a:xfrm>
                <a:off x="3501564" y="6187232"/>
                <a:ext cx="5173982" cy="646331"/>
              </a:xfrm>
              <a:prstGeom prst="rect">
                <a:avLst/>
              </a:prstGeom>
              <a:noFill/>
            </p:spPr>
            <p:txBody>
              <a:bodyPr wrap="square" rtlCol="0">
                <a:spAutoFit/>
              </a:bodyPr>
              <a:lstStyle/>
              <a:p>
                <a:pPr algn="ctr"/>
                <a:r>
                  <a:rPr lang="en-GB" sz="3600" b="1" dirty="0">
                    <a:solidFill>
                      <a:schemeClr val="bg1"/>
                    </a:solidFill>
                    <a:latin typeface="Bodoni MT Black" panose="02070A03080606020203" pitchFamily="18" charset="0"/>
                  </a:rPr>
                  <a:t>MATTHEW . C</a:t>
                </a:r>
                <a:endParaRPr lang="en-GB" sz="4000" b="1" dirty="0">
                  <a:solidFill>
                    <a:schemeClr val="bg1"/>
                  </a:solidFill>
                  <a:latin typeface="Bodoni MT Black" panose="02070A03080606020203" pitchFamily="18" charset="0"/>
                </a:endParaRPr>
              </a:p>
            </p:txBody>
          </p:sp>
        </p:grpSp>
        <p:sp>
          <p:nvSpPr>
            <p:cNvPr id="50" name="TextBox 49">
              <a:extLst>
                <a:ext uri="{FF2B5EF4-FFF2-40B4-BE49-F238E27FC236}">
                  <a16:creationId xmlns:a16="http://schemas.microsoft.com/office/drawing/2014/main" id="{B893E221-2013-341E-BE42-8A5BCAAB550C}"/>
                </a:ext>
              </a:extLst>
            </p:cNvPr>
            <p:cNvSpPr txBox="1"/>
            <p:nvPr/>
          </p:nvSpPr>
          <p:spPr>
            <a:xfrm>
              <a:off x="4189419" y="1864547"/>
              <a:ext cx="3841979" cy="1015663"/>
            </a:xfrm>
            <a:prstGeom prst="rect">
              <a:avLst/>
            </a:prstGeom>
            <a:noFill/>
          </p:spPr>
          <p:txBody>
            <a:bodyPr wrap="square" rtlCol="0">
              <a:spAutoFit/>
            </a:bodyPr>
            <a:lstStyle/>
            <a:p>
              <a:pPr algn="ctr"/>
              <a:r>
                <a:rPr lang="en-GB" sz="6000" b="1" dirty="0">
                  <a:solidFill>
                    <a:schemeClr val="bg1"/>
                  </a:solidFill>
                  <a:latin typeface="Aptos Black" panose="020B0004020202020204" pitchFamily="34" charset="0"/>
                </a:rPr>
                <a:t>PRESENT</a:t>
              </a:r>
            </a:p>
          </p:txBody>
        </p:sp>
        <p:sp>
          <p:nvSpPr>
            <p:cNvPr id="53" name="Rectangle 52">
              <a:extLst>
                <a:ext uri="{FF2B5EF4-FFF2-40B4-BE49-F238E27FC236}">
                  <a16:creationId xmlns:a16="http://schemas.microsoft.com/office/drawing/2014/main" id="{A00946FE-2977-FC7D-65BD-84544BB12444}"/>
                </a:ext>
              </a:extLst>
            </p:cNvPr>
            <p:cNvSpPr/>
            <p:nvPr/>
          </p:nvSpPr>
          <p:spPr>
            <a:xfrm>
              <a:off x="4059038" y="2923883"/>
              <a:ext cx="4073928" cy="2316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59" name="Group 58">
            <a:extLst>
              <a:ext uri="{FF2B5EF4-FFF2-40B4-BE49-F238E27FC236}">
                <a16:creationId xmlns:a16="http://schemas.microsoft.com/office/drawing/2014/main" id="{37EDF347-E54D-82E7-8BDF-DBDDFEA2FBF5}"/>
              </a:ext>
            </a:extLst>
          </p:cNvPr>
          <p:cNvGrpSpPr/>
          <p:nvPr/>
        </p:nvGrpSpPr>
        <p:grpSpPr>
          <a:xfrm>
            <a:off x="8118072" y="-5"/>
            <a:ext cx="4069164" cy="6858000"/>
            <a:chOff x="8118072" y="-5"/>
            <a:chExt cx="4069164" cy="6858000"/>
          </a:xfrm>
        </p:grpSpPr>
        <p:grpSp>
          <p:nvGrpSpPr>
            <p:cNvPr id="48" name="Group 47">
              <a:extLst>
                <a:ext uri="{FF2B5EF4-FFF2-40B4-BE49-F238E27FC236}">
                  <a16:creationId xmlns:a16="http://schemas.microsoft.com/office/drawing/2014/main" id="{B046251B-D862-2F38-DFAE-798C5664947E}"/>
                </a:ext>
              </a:extLst>
            </p:cNvPr>
            <p:cNvGrpSpPr/>
            <p:nvPr/>
          </p:nvGrpSpPr>
          <p:grpSpPr>
            <a:xfrm>
              <a:off x="8118072" y="-5"/>
              <a:ext cx="4064400" cy="6858000"/>
              <a:chOff x="8118072" y="-5"/>
              <a:chExt cx="4064400" cy="6858000"/>
            </a:xfrm>
          </p:grpSpPr>
          <p:sp>
            <p:nvSpPr>
              <p:cNvPr id="39" name="Rectangle 38">
                <a:extLst>
                  <a:ext uri="{FF2B5EF4-FFF2-40B4-BE49-F238E27FC236}">
                    <a16:creationId xmlns:a16="http://schemas.microsoft.com/office/drawing/2014/main" id="{7586F5E2-1529-6CDA-0B25-CB781E7CADAB}"/>
                  </a:ext>
                </a:extLst>
              </p:cNvPr>
              <p:cNvSpPr/>
              <p:nvPr/>
            </p:nvSpPr>
            <p:spPr>
              <a:xfrm>
                <a:off x="8118072" y="-5"/>
                <a:ext cx="4064400" cy="6858000"/>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5" name="TextBox 44">
                <a:extLst>
                  <a:ext uri="{FF2B5EF4-FFF2-40B4-BE49-F238E27FC236}">
                    <a16:creationId xmlns:a16="http://schemas.microsoft.com/office/drawing/2014/main" id="{D9EF0F6B-EDB9-79B3-8944-9C285796970A}"/>
                  </a:ext>
                </a:extLst>
              </p:cNvPr>
              <p:cNvSpPr txBox="1"/>
              <p:nvPr/>
            </p:nvSpPr>
            <p:spPr>
              <a:xfrm>
                <a:off x="8466252" y="6199447"/>
                <a:ext cx="3368040" cy="646331"/>
              </a:xfrm>
              <a:prstGeom prst="rect">
                <a:avLst/>
              </a:prstGeom>
              <a:noFill/>
            </p:spPr>
            <p:txBody>
              <a:bodyPr wrap="square" rtlCol="0">
                <a:spAutoFit/>
              </a:bodyPr>
              <a:lstStyle/>
              <a:p>
                <a:pPr algn="ctr"/>
                <a:r>
                  <a:rPr lang="en-GB" sz="3600" b="1" dirty="0">
                    <a:solidFill>
                      <a:schemeClr val="bg1"/>
                    </a:solidFill>
                    <a:latin typeface="Bodoni MT Black" panose="02070A03080606020203" pitchFamily="18" charset="0"/>
                  </a:rPr>
                  <a:t>CALEB . S</a:t>
                </a:r>
              </a:p>
            </p:txBody>
          </p:sp>
        </p:grpSp>
        <p:sp>
          <p:nvSpPr>
            <p:cNvPr id="51" name="TextBox 50">
              <a:extLst>
                <a:ext uri="{FF2B5EF4-FFF2-40B4-BE49-F238E27FC236}">
                  <a16:creationId xmlns:a16="http://schemas.microsoft.com/office/drawing/2014/main" id="{A403132C-A8A4-DF1F-7108-48E4A53E3300}"/>
                </a:ext>
              </a:extLst>
            </p:cNvPr>
            <p:cNvSpPr txBox="1"/>
            <p:nvPr/>
          </p:nvSpPr>
          <p:spPr>
            <a:xfrm>
              <a:off x="8225268" y="1818380"/>
              <a:ext cx="3841979" cy="1107996"/>
            </a:xfrm>
            <a:prstGeom prst="rect">
              <a:avLst/>
            </a:prstGeom>
            <a:noFill/>
          </p:spPr>
          <p:txBody>
            <a:bodyPr wrap="square" rtlCol="0">
              <a:spAutoFit/>
            </a:bodyPr>
            <a:lstStyle/>
            <a:p>
              <a:pPr algn="ctr"/>
              <a:r>
                <a:rPr lang="en-GB" sz="6600" b="1" dirty="0">
                  <a:solidFill>
                    <a:schemeClr val="bg1"/>
                  </a:solidFill>
                  <a:latin typeface="Aptos Black" panose="020B0004020202020204" pitchFamily="34" charset="0"/>
                </a:rPr>
                <a:t>FUTURE</a:t>
              </a:r>
            </a:p>
          </p:txBody>
        </p:sp>
        <p:sp>
          <p:nvSpPr>
            <p:cNvPr id="54" name="Rectangle 53">
              <a:extLst>
                <a:ext uri="{FF2B5EF4-FFF2-40B4-BE49-F238E27FC236}">
                  <a16:creationId xmlns:a16="http://schemas.microsoft.com/office/drawing/2014/main" id="{28B67261-61A8-F4EB-8755-1037B5A84CE3}"/>
                </a:ext>
              </a:extLst>
            </p:cNvPr>
            <p:cNvSpPr/>
            <p:nvPr/>
          </p:nvSpPr>
          <p:spPr>
            <a:xfrm>
              <a:off x="8118072" y="2923883"/>
              <a:ext cx="4069164" cy="2316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1" name="Group 40">
            <a:extLst>
              <a:ext uri="{FF2B5EF4-FFF2-40B4-BE49-F238E27FC236}">
                <a16:creationId xmlns:a16="http://schemas.microsoft.com/office/drawing/2014/main" id="{D2D2E9E8-9C3E-97F6-0D40-38F76FD23EB3}"/>
              </a:ext>
            </a:extLst>
          </p:cNvPr>
          <p:cNvGrpSpPr/>
          <p:nvPr/>
        </p:nvGrpSpPr>
        <p:grpSpPr>
          <a:xfrm>
            <a:off x="0" y="13287378"/>
            <a:ext cx="12192000" cy="428623"/>
            <a:chOff x="0" y="6429375"/>
            <a:chExt cx="12192000" cy="428623"/>
          </a:xfrm>
        </p:grpSpPr>
        <p:sp>
          <p:nvSpPr>
            <p:cNvPr id="42" name="Rectangle 41">
              <a:extLst>
                <a:ext uri="{FF2B5EF4-FFF2-40B4-BE49-F238E27FC236}">
                  <a16:creationId xmlns:a16="http://schemas.microsoft.com/office/drawing/2014/main" id="{AC0D427B-FAC0-5362-578C-D5BC1865EDFF}"/>
                </a:ext>
              </a:extLst>
            </p:cNvPr>
            <p:cNvSpPr/>
            <p:nvPr/>
          </p:nvSpPr>
          <p:spPr>
            <a:xfrm>
              <a:off x="0" y="6429375"/>
              <a:ext cx="12192000" cy="42862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TextBox 42">
              <a:extLst>
                <a:ext uri="{FF2B5EF4-FFF2-40B4-BE49-F238E27FC236}">
                  <a16:creationId xmlns:a16="http://schemas.microsoft.com/office/drawing/2014/main" id="{05FC18F8-3F82-88A5-0B0F-DA5F52A2E96A}"/>
                </a:ext>
              </a:extLst>
            </p:cNvPr>
            <p:cNvSpPr txBox="1"/>
            <p:nvPr/>
          </p:nvSpPr>
          <p:spPr>
            <a:xfrm>
              <a:off x="4381498" y="6459020"/>
              <a:ext cx="3429000" cy="369332"/>
            </a:xfrm>
            <a:prstGeom prst="rect">
              <a:avLst/>
            </a:prstGeom>
            <a:noFill/>
          </p:spPr>
          <p:txBody>
            <a:bodyPr wrap="square" rtlCol="0">
              <a:spAutoFit/>
            </a:bodyPr>
            <a:lstStyle/>
            <a:p>
              <a:pPr algn="ctr"/>
              <a:r>
                <a:rPr lang="en-GB" b="1" dirty="0">
                  <a:solidFill>
                    <a:schemeClr val="bg1"/>
                  </a:solidFill>
                </a:rPr>
                <a:t>ELLIS W. J. R.      2312256 </a:t>
              </a:r>
            </a:p>
          </p:txBody>
        </p:sp>
      </p:grpSp>
      <p:grpSp>
        <p:nvGrpSpPr>
          <p:cNvPr id="23" name="Group 22">
            <a:extLst>
              <a:ext uri="{FF2B5EF4-FFF2-40B4-BE49-F238E27FC236}">
                <a16:creationId xmlns:a16="http://schemas.microsoft.com/office/drawing/2014/main" id="{E42E673F-BD9B-7A12-C255-D5CEA227A98E}"/>
              </a:ext>
            </a:extLst>
          </p:cNvPr>
          <p:cNvGrpSpPr/>
          <p:nvPr/>
        </p:nvGrpSpPr>
        <p:grpSpPr>
          <a:xfrm>
            <a:off x="-3443286" y="0"/>
            <a:ext cx="3443286" cy="6858000"/>
            <a:chOff x="-3043238" y="0"/>
            <a:chExt cx="3443286" cy="6858000"/>
          </a:xfrm>
        </p:grpSpPr>
        <p:sp>
          <p:nvSpPr>
            <p:cNvPr id="24" name="Rectangle 23">
              <a:extLst>
                <a:ext uri="{FF2B5EF4-FFF2-40B4-BE49-F238E27FC236}">
                  <a16:creationId xmlns:a16="http://schemas.microsoft.com/office/drawing/2014/main" id="{9D5CE41F-803F-9787-9BB1-D052B473DDC1}"/>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Isosceles Triangle 24">
              <a:extLst>
                <a:ext uri="{FF2B5EF4-FFF2-40B4-BE49-F238E27FC236}">
                  <a16:creationId xmlns:a16="http://schemas.microsoft.com/office/drawing/2014/main" id="{3B277BCE-F087-46FE-AA4D-69C8668B4B10}"/>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6" name="Group 25">
            <a:extLst>
              <a:ext uri="{FF2B5EF4-FFF2-40B4-BE49-F238E27FC236}">
                <a16:creationId xmlns:a16="http://schemas.microsoft.com/office/drawing/2014/main" id="{7611671D-255A-35DF-3690-34BD3E1EFBE1}"/>
              </a:ext>
            </a:extLst>
          </p:cNvPr>
          <p:cNvGrpSpPr/>
          <p:nvPr/>
        </p:nvGrpSpPr>
        <p:grpSpPr>
          <a:xfrm>
            <a:off x="-3643310" y="0"/>
            <a:ext cx="3443286" cy="6858000"/>
            <a:chOff x="-6086476" y="0"/>
            <a:chExt cx="3443286" cy="6858000"/>
          </a:xfrm>
        </p:grpSpPr>
        <p:sp>
          <p:nvSpPr>
            <p:cNvPr id="27" name="Rectangle 26">
              <a:extLst>
                <a:ext uri="{FF2B5EF4-FFF2-40B4-BE49-F238E27FC236}">
                  <a16:creationId xmlns:a16="http://schemas.microsoft.com/office/drawing/2014/main" id="{10AB67D7-D578-D5AE-2367-C2BD86B3994F}"/>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Isosceles Triangle 27">
              <a:extLst>
                <a:ext uri="{FF2B5EF4-FFF2-40B4-BE49-F238E27FC236}">
                  <a16:creationId xmlns:a16="http://schemas.microsoft.com/office/drawing/2014/main" id="{196D3EBC-DE89-6BAE-9EA9-F5F796A87A44}"/>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9" name="Group 28">
            <a:extLst>
              <a:ext uri="{FF2B5EF4-FFF2-40B4-BE49-F238E27FC236}">
                <a16:creationId xmlns:a16="http://schemas.microsoft.com/office/drawing/2014/main" id="{C4DE61C3-0824-E028-1A94-D0290E73FFE0}"/>
              </a:ext>
            </a:extLst>
          </p:cNvPr>
          <p:cNvGrpSpPr/>
          <p:nvPr/>
        </p:nvGrpSpPr>
        <p:grpSpPr>
          <a:xfrm>
            <a:off x="-3843334" y="0"/>
            <a:ext cx="3443286" cy="6858000"/>
            <a:chOff x="-9129714" y="0"/>
            <a:chExt cx="3443286" cy="6858000"/>
          </a:xfrm>
        </p:grpSpPr>
        <p:sp>
          <p:nvSpPr>
            <p:cNvPr id="30" name="Rectangle 29">
              <a:extLst>
                <a:ext uri="{FF2B5EF4-FFF2-40B4-BE49-F238E27FC236}">
                  <a16:creationId xmlns:a16="http://schemas.microsoft.com/office/drawing/2014/main" id="{85486BB3-3C35-AE22-1DA5-15BA3F82B1CC}"/>
                </a:ext>
              </a:extLst>
            </p:cNvPr>
            <p:cNvSpPr/>
            <p:nvPr/>
          </p:nvSpPr>
          <p:spPr>
            <a:xfrm>
              <a:off x="-9129714" y="0"/>
              <a:ext cx="3043238"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Isosceles Triangle 30">
              <a:extLst>
                <a:ext uri="{FF2B5EF4-FFF2-40B4-BE49-F238E27FC236}">
                  <a16:creationId xmlns:a16="http://schemas.microsoft.com/office/drawing/2014/main" id="{A94000CB-E1ED-5524-19C6-71221FFF8941}"/>
                </a:ext>
              </a:extLst>
            </p:cNvPr>
            <p:cNvSpPr/>
            <p:nvPr/>
          </p:nvSpPr>
          <p:spPr>
            <a:xfrm rot="5400000">
              <a:off x="-6450808" y="1264445"/>
              <a:ext cx="1128712" cy="400048"/>
            </a:xfrm>
            <a:prstGeom prst="triangle">
              <a:avLst>
                <a:gd name="adj" fmla="val 50926"/>
              </a:avLst>
            </a:prstGeom>
            <a:solidFill>
              <a:srgbClr val="1048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2" name="Group 31">
            <a:extLst>
              <a:ext uri="{FF2B5EF4-FFF2-40B4-BE49-F238E27FC236}">
                <a16:creationId xmlns:a16="http://schemas.microsoft.com/office/drawing/2014/main" id="{341B80B0-0E47-D530-388A-403E0939FABF}"/>
              </a:ext>
            </a:extLst>
          </p:cNvPr>
          <p:cNvGrpSpPr/>
          <p:nvPr/>
        </p:nvGrpSpPr>
        <p:grpSpPr>
          <a:xfrm>
            <a:off x="-4043358" y="0"/>
            <a:ext cx="3443286" cy="6858000"/>
            <a:chOff x="-12172952" y="0"/>
            <a:chExt cx="3443286" cy="6858000"/>
          </a:xfrm>
        </p:grpSpPr>
        <p:sp>
          <p:nvSpPr>
            <p:cNvPr id="33" name="Rectangle 32">
              <a:extLst>
                <a:ext uri="{FF2B5EF4-FFF2-40B4-BE49-F238E27FC236}">
                  <a16:creationId xmlns:a16="http://schemas.microsoft.com/office/drawing/2014/main" id="{73971768-D062-A443-FC39-1833A989DEEB}"/>
                </a:ext>
              </a:extLst>
            </p:cNvPr>
            <p:cNvSpPr/>
            <p:nvPr/>
          </p:nvSpPr>
          <p:spPr>
            <a:xfrm>
              <a:off x="-12172952" y="0"/>
              <a:ext cx="3043238"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Isosceles Triangle 33">
              <a:extLst>
                <a:ext uri="{FF2B5EF4-FFF2-40B4-BE49-F238E27FC236}">
                  <a16:creationId xmlns:a16="http://schemas.microsoft.com/office/drawing/2014/main" id="{350630B4-04ED-6EE2-EC8B-5EB7176A909C}"/>
                </a:ext>
              </a:extLst>
            </p:cNvPr>
            <p:cNvSpPr/>
            <p:nvPr/>
          </p:nvSpPr>
          <p:spPr>
            <a:xfrm rot="5400000">
              <a:off x="-9494046" y="1264445"/>
              <a:ext cx="1128712" cy="400048"/>
            </a:xfrm>
            <a:prstGeom prst="triangle">
              <a:avLst>
                <a:gd name="adj" fmla="val 50926"/>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0" name="Group 9">
            <a:extLst>
              <a:ext uri="{FF2B5EF4-FFF2-40B4-BE49-F238E27FC236}">
                <a16:creationId xmlns:a16="http://schemas.microsoft.com/office/drawing/2014/main" id="{40A89463-FDBC-9A84-D906-38694D3363F8}"/>
              </a:ext>
            </a:extLst>
          </p:cNvPr>
          <p:cNvGrpSpPr/>
          <p:nvPr/>
        </p:nvGrpSpPr>
        <p:grpSpPr>
          <a:xfrm>
            <a:off x="-2569368" y="0"/>
            <a:ext cx="17330736" cy="1189713"/>
            <a:chOff x="-2595563" y="-10"/>
            <a:chExt cx="17330736" cy="1189713"/>
          </a:xfrm>
        </p:grpSpPr>
        <p:sp>
          <p:nvSpPr>
            <p:cNvPr id="2" name="Rectangle 1">
              <a:extLst>
                <a:ext uri="{FF2B5EF4-FFF2-40B4-BE49-F238E27FC236}">
                  <a16:creationId xmlns:a16="http://schemas.microsoft.com/office/drawing/2014/main" id="{40DF9711-05E4-F0C9-7D0F-DE2730D2020F}"/>
                </a:ext>
              </a:extLst>
            </p:cNvPr>
            <p:cNvSpPr/>
            <p:nvPr/>
          </p:nvSpPr>
          <p:spPr>
            <a:xfrm>
              <a:off x="4143374" y="0"/>
              <a:ext cx="3843339" cy="118970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Isosceles Triangle 7">
              <a:extLst>
                <a:ext uri="{FF2B5EF4-FFF2-40B4-BE49-F238E27FC236}">
                  <a16:creationId xmlns:a16="http://schemas.microsoft.com/office/drawing/2014/main" id="{C58B6008-832F-F8FF-8F5E-8F353B539E46}"/>
                </a:ext>
              </a:extLst>
            </p:cNvPr>
            <p:cNvSpPr/>
            <p:nvPr/>
          </p:nvSpPr>
          <p:spPr>
            <a:xfrm rot="10800000">
              <a:off x="1257299" y="-4"/>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Isosceles Triangle 8">
              <a:extLst>
                <a:ext uri="{FF2B5EF4-FFF2-40B4-BE49-F238E27FC236}">
                  <a16:creationId xmlns:a16="http://schemas.microsoft.com/office/drawing/2014/main" id="{9F96104D-0944-C4C9-86E2-5C72FC400812}"/>
                </a:ext>
              </a:extLst>
            </p:cNvPr>
            <p:cNvSpPr/>
            <p:nvPr/>
          </p:nvSpPr>
          <p:spPr>
            <a:xfrm rot="10800000">
              <a:off x="-2595563" y="-10"/>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itle 1">
              <a:extLst>
                <a:ext uri="{FF2B5EF4-FFF2-40B4-BE49-F238E27FC236}">
                  <a16:creationId xmlns:a16="http://schemas.microsoft.com/office/drawing/2014/main" id="{91A8E86C-B0C3-EFB0-3306-A87F30BA8EFE}"/>
                </a:ext>
              </a:extLst>
            </p:cNvPr>
            <p:cNvSpPr txBox="1">
              <a:spLocks/>
            </p:cNvSpPr>
            <p:nvPr/>
          </p:nvSpPr>
          <p:spPr>
            <a:xfrm>
              <a:off x="3006213" y="87213"/>
              <a:ext cx="6179574" cy="101526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600"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rPr>
                <a:t>Context</a:t>
              </a:r>
              <a:endParaRPr lang="en-GB"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endParaRPr>
            </a:p>
          </p:txBody>
        </p:sp>
      </p:grpSp>
      <p:grpSp>
        <p:nvGrpSpPr>
          <p:cNvPr id="5" name="Group 4">
            <a:extLst>
              <a:ext uri="{FF2B5EF4-FFF2-40B4-BE49-F238E27FC236}">
                <a16:creationId xmlns:a16="http://schemas.microsoft.com/office/drawing/2014/main" id="{1F339B30-5439-653A-1337-0ACCFC08906D}"/>
              </a:ext>
            </a:extLst>
          </p:cNvPr>
          <p:cNvGrpSpPr/>
          <p:nvPr/>
        </p:nvGrpSpPr>
        <p:grpSpPr>
          <a:xfrm>
            <a:off x="12287636" y="3122984"/>
            <a:ext cx="12192000" cy="1189703"/>
            <a:chOff x="0" y="2834148"/>
            <a:chExt cx="12192000" cy="1189703"/>
          </a:xfrm>
        </p:grpSpPr>
        <p:sp>
          <p:nvSpPr>
            <p:cNvPr id="3" name="Rectangle 2">
              <a:extLst>
                <a:ext uri="{FF2B5EF4-FFF2-40B4-BE49-F238E27FC236}">
                  <a16:creationId xmlns:a16="http://schemas.microsoft.com/office/drawing/2014/main" id="{9DFD6836-94D9-1688-7B05-2F870F0C7FEB}"/>
                </a:ext>
              </a:extLst>
            </p:cNvPr>
            <p:cNvSpPr/>
            <p:nvPr/>
          </p:nvSpPr>
          <p:spPr>
            <a:xfrm>
              <a:off x="0" y="2834148"/>
              <a:ext cx="12192000" cy="118970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1">
              <a:extLst>
                <a:ext uri="{FF2B5EF4-FFF2-40B4-BE49-F238E27FC236}">
                  <a16:creationId xmlns:a16="http://schemas.microsoft.com/office/drawing/2014/main" id="{8132C446-158C-4893-0766-121269900FEA}"/>
                </a:ext>
              </a:extLst>
            </p:cNvPr>
            <p:cNvSpPr txBox="1">
              <a:spLocks/>
            </p:cNvSpPr>
            <p:nvPr/>
          </p:nvSpPr>
          <p:spPr>
            <a:xfrm>
              <a:off x="3006213" y="2921364"/>
              <a:ext cx="6179574" cy="101526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rPr>
                <a:t>County Lines</a:t>
              </a:r>
              <a:endParaRPr lang="en-GB"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endParaRPr>
            </a:p>
          </p:txBody>
        </p:sp>
      </p:grpSp>
    </p:spTree>
    <p:extLst>
      <p:ext uri="{BB962C8B-B14F-4D97-AF65-F5344CB8AC3E}">
        <p14:creationId xmlns:p14="http://schemas.microsoft.com/office/powerpoint/2010/main" val="6512724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B82367-2236-3695-CE7C-6903E0F2FEB8}"/>
            </a:ext>
          </a:extLst>
        </p:cNvPr>
        <p:cNvGrpSpPr/>
        <p:nvPr/>
      </p:nvGrpSpPr>
      <p:grpSpPr>
        <a:xfrm>
          <a:off x="0" y="0"/>
          <a:ext cx="0" cy="0"/>
          <a:chOff x="0" y="0"/>
          <a:chExt cx="0" cy="0"/>
        </a:xfrm>
      </p:grpSpPr>
      <p:sp>
        <p:nvSpPr>
          <p:cNvPr id="35" name="Rectangle 34">
            <a:extLst>
              <a:ext uri="{FF2B5EF4-FFF2-40B4-BE49-F238E27FC236}">
                <a16:creationId xmlns:a16="http://schemas.microsoft.com/office/drawing/2014/main" id="{3431AF7F-3E55-06EB-79E5-4113EA89D69B}"/>
              </a:ext>
            </a:extLst>
          </p:cNvPr>
          <p:cNvSpPr/>
          <p:nvPr/>
        </p:nvSpPr>
        <p:spPr>
          <a:xfrm>
            <a:off x="0"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55" name="Group 54">
            <a:extLst>
              <a:ext uri="{FF2B5EF4-FFF2-40B4-BE49-F238E27FC236}">
                <a16:creationId xmlns:a16="http://schemas.microsoft.com/office/drawing/2014/main" id="{C43D5BEC-7611-5B00-A6F3-9672C7ED554E}"/>
              </a:ext>
            </a:extLst>
          </p:cNvPr>
          <p:cNvGrpSpPr/>
          <p:nvPr/>
        </p:nvGrpSpPr>
        <p:grpSpPr>
          <a:xfrm>
            <a:off x="-5362" y="0"/>
            <a:ext cx="4069762" cy="6858000"/>
            <a:chOff x="-5362" y="0"/>
            <a:chExt cx="4069762" cy="6858000"/>
          </a:xfrm>
        </p:grpSpPr>
        <p:grpSp>
          <p:nvGrpSpPr>
            <p:cNvPr id="46" name="Group 45">
              <a:extLst>
                <a:ext uri="{FF2B5EF4-FFF2-40B4-BE49-F238E27FC236}">
                  <a16:creationId xmlns:a16="http://schemas.microsoft.com/office/drawing/2014/main" id="{3AC2F1D8-9C7B-E88F-A66E-09B6CA3B16B9}"/>
                </a:ext>
              </a:extLst>
            </p:cNvPr>
            <p:cNvGrpSpPr/>
            <p:nvPr/>
          </p:nvGrpSpPr>
          <p:grpSpPr>
            <a:xfrm>
              <a:off x="-5362" y="0"/>
              <a:ext cx="4064400" cy="6858000"/>
              <a:chOff x="-5362" y="0"/>
              <a:chExt cx="4064400" cy="6858000"/>
            </a:xfrm>
          </p:grpSpPr>
          <p:sp>
            <p:nvSpPr>
              <p:cNvPr id="21" name="Rectangle 20">
                <a:extLst>
                  <a:ext uri="{FF2B5EF4-FFF2-40B4-BE49-F238E27FC236}">
                    <a16:creationId xmlns:a16="http://schemas.microsoft.com/office/drawing/2014/main" id="{D394F9F4-01F6-810E-B40C-BC2B930F7284}"/>
                  </a:ext>
                </a:extLst>
              </p:cNvPr>
              <p:cNvSpPr/>
              <p:nvPr/>
            </p:nvSpPr>
            <p:spPr>
              <a:xfrm>
                <a:off x="-5362" y="0"/>
                <a:ext cx="40644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TextBox 39">
                <a:extLst>
                  <a:ext uri="{FF2B5EF4-FFF2-40B4-BE49-F238E27FC236}">
                    <a16:creationId xmlns:a16="http://schemas.microsoft.com/office/drawing/2014/main" id="{17B8223A-42E4-8B68-04E8-29E816F7115A}"/>
                  </a:ext>
                </a:extLst>
              </p:cNvPr>
              <p:cNvSpPr txBox="1"/>
              <p:nvPr/>
            </p:nvSpPr>
            <p:spPr>
              <a:xfrm>
                <a:off x="342818" y="6199448"/>
                <a:ext cx="3368040" cy="646331"/>
              </a:xfrm>
              <a:prstGeom prst="rect">
                <a:avLst/>
              </a:prstGeom>
              <a:noFill/>
            </p:spPr>
            <p:txBody>
              <a:bodyPr wrap="square" rtlCol="0">
                <a:spAutoFit/>
              </a:bodyPr>
              <a:lstStyle/>
              <a:p>
                <a:pPr algn="ctr"/>
                <a:r>
                  <a:rPr lang="en-GB" sz="3600" b="1" dirty="0">
                    <a:solidFill>
                      <a:schemeClr val="bg1"/>
                    </a:solidFill>
                    <a:latin typeface="Bodoni MT Black" panose="02070A03080606020203" pitchFamily="18" charset="0"/>
                  </a:rPr>
                  <a:t>ELLIS . R</a:t>
                </a:r>
              </a:p>
            </p:txBody>
          </p:sp>
        </p:grpSp>
        <p:sp>
          <p:nvSpPr>
            <p:cNvPr id="49" name="TextBox 48">
              <a:extLst>
                <a:ext uri="{FF2B5EF4-FFF2-40B4-BE49-F238E27FC236}">
                  <a16:creationId xmlns:a16="http://schemas.microsoft.com/office/drawing/2014/main" id="{38B34D48-1D24-FBFC-94D3-4C7B3237E990}"/>
                </a:ext>
              </a:extLst>
            </p:cNvPr>
            <p:cNvSpPr txBox="1"/>
            <p:nvPr/>
          </p:nvSpPr>
          <p:spPr>
            <a:xfrm>
              <a:off x="54458" y="1864547"/>
              <a:ext cx="3841979" cy="1015663"/>
            </a:xfrm>
            <a:prstGeom prst="rect">
              <a:avLst/>
            </a:prstGeom>
            <a:noFill/>
          </p:spPr>
          <p:txBody>
            <a:bodyPr wrap="square" rtlCol="0">
              <a:spAutoFit/>
            </a:bodyPr>
            <a:lstStyle/>
            <a:p>
              <a:pPr algn="ctr"/>
              <a:r>
                <a:rPr lang="en-GB" sz="6000" b="1" dirty="0">
                  <a:solidFill>
                    <a:schemeClr val="bg1"/>
                  </a:solidFill>
                  <a:latin typeface="Aptos Black" panose="020B0004020202020204" pitchFamily="34" charset="0"/>
                </a:rPr>
                <a:t>PAST</a:t>
              </a:r>
            </a:p>
          </p:txBody>
        </p:sp>
        <p:sp>
          <p:nvSpPr>
            <p:cNvPr id="52" name="Rectangle 51">
              <a:extLst>
                <a:ext uri="{FF2B5EF4-FFF2-40B4-BE49-F238E27FC236}">
                  <a16:creationId xmlns:a16="http://schemas.microsoft.com/office/drawing/2014/main" id="{B78093A1-5C9E-8D05-DA85-E268D658BF22}"/>
                </a:ext>
              </a:extLst>
            </p:cNvPr>
            <p:cNvSpPr/>
            <p:nvPr/>
          </p:nvSpPr>
          <p:spPr>
            <a:xfrm>
              <a:off x="0" y="2923883"/>
              <a:ext cx="4064400" cy="2316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56" name="Group 55">
            <a:extLst>
              <a:ext uri="{FF2B5EF4-FFF2-40B4-BE49-F238E27FC236}">
                <a16:creationId xmlns:a16="http://schemas.microsoft.com/office/drawing/2014/main" id="{B16351EF-56AC-E52E-420E-E175DA7DB097}"/>
              </a:ext>
            </a:extLst>
          </p:cNvPr>
          <p:cNvGrpSpPr/>
          <p:nvPr/>
        </p:nvGrpSpPr>
        <p:grpSpPr>
          <a:xfrm>
            <a:off x="3501564" y="0"/>
            <a:ext cx="5173982" cy="6858000"/>
            <a:chOff x="3501564" y="0"/>
            <a:chExt cx="5173982" cy="6858000"/>
          </a:xfrm>
        </p:grpSpPr>
        <p:grpSp>
          <p:nvGrpSpPr>
            <p:cNvPr id="47" name="Group 46">
              <a:extLst>
                <a:ext uri="{FF2B5EF4-FFF2-40B4-BE49-F238E27FC236}">
                  <a16:creationId xmlns:a16="http://schemas.microsoft.com/office/drawing/2014/main" id="{C78A1857-14C3-8E07-787D-6D7782C799F0}"/>
                </a:ext>
              </a:extLst>
            </p:cNvPr>
            <p:cNvGrpSpPr/>
            <p:nvPr/>
          </p:nvGrpSpPr>
          <p:grpSpPr>
            <a:xfrm>
              <a:off x="3501564" y="0"/>
              <a:ext cx="5173982" cy="6858000"/>
              <a:chOff x="3501564" y="0"/>
              <a:chExt cx="5173982" cy="6858000"/>
            </a:xfrm>
          </p:grpSpPr>
          <p:sp>
            <p:nvSpPr>
              <p:cNvPr id="22" name="Rectangle 21">
                <a:extLst>
                  <a:ext uri="{FF2B5EF4-FFF2-40B4-BE49-F238E27FC236}">
                    <a16:creationId xmlns:a16="http://schemas.microsoft.com/office/drawing/2014/main" id="{D70B1B00-97AF-EFB7-FB80-5EFFA70ED831}"/>
                  </a:ext>
                </a:extLst>
              </p:cNvPr>
              <p:cNvSpPr/>
              <p:nvPr/>
            </p:nvSpPr>
            <p:spPr>
              <a:xfrm>
                <a:off x="4059038" y="0"/>
                <a:ext cx="4064400" cy="6858000"/>
              </a:xfrm>
              <a:prstGeom prst="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TextBox 43">
                <a:extLst>
                  <a:ext uri="{FF2B5EF4-FFF2-40B4-BE49-F238E27FC236}">
                    <a16:creationId xmlns:a16="http://schemas.microsoft.com/office/drawing/2014/main" id="{ED831FE6-0221-3BC2-5E59-0CFB29E8448B}"/>
                  </a:ext>
                </a:extLst>
              </p:cNvPr>
              <p:cNvSpPr txBox="1"/>
              <p:nvPr/>
            </p:nvSpPr>
            <p:spPr>
              <a:xfrm>
                <a:off x="3501564" y="6187232"/>
                <a:ext cx="5173982" cy="646331"/>
              </a:xfrm>
              <a:prstGeom prst="rect">
                <a:avLst/>
              </a:prstGeom>
              <a:noFill/>
            </p:spPr>
            <p:txBody>
              <a:bodyPr wrap="square" rtlCol="0">
                <a:spAutoFit/>
              </a:bodyPr>
              <a:lstStyle/>
              <a:p>
                <a:pPr algn="ctr"/>
                <a:r>
                  <a:rPr lang="en-GB" sz="3600" b="1" dirty="0">
                    <a:solidFill>
                      <a:schemeClr val="bg1"/>
                    </a:solidFill>
                    <a:latin typeface="Bodoni MT Black" panose="02070A03080606020203" pitchFamily="18" charset="0"/>
                  </a:rPr>
                  <a:t>MATTHEW . C</a:t>
                </a:r>
                <a:endParaRPr lang="en-GB" sz="4000" b="1" dirty="0">
                  <a:solidFill>
                    <a:schemeClr val="bg1"/>
                  </a:solidFill>
                  <a:latin typeface="Bodoni MT Black" panose="02070A03080606020203" pitchFamily="18" charset="0"/>
                </a:endParaRPr>
              </a:p>
            </p:txBody>
          </p:sp>
        </p:grpSp>
        <p:sp>
          <p:nvSpPr>
            <p:cNvPr id="50" name="TextBox 49">
              <a:extLst>
                <a:ext uri="{FF2B5EF4-FFF2-40B4-BE49-F238E27FC236}">
                  <a16:creationId xmlns:a16="http://schemas.microsoft.com/office/drawing/2014/main" id="{E5D71EF6-6413-C9B8-1605-B1C17AE6C86D}"/>
                </a:ext>
              </a:extLst>
            </p:cNvPr>
            <p:cNvSpPr txBox="1"/>
            <p:nvPr/>
          </p:nvSpPr>
          <p:spPr>
            <a:xfrm>
              <a:off x="4189419" y="1864547"/>
              <a:ext cx="3841979" cy="1015663"/>
            </a:xfrm>
            <a:prstGeom prst="rect">
              <a:avLst/>
            </a:prstGeom>
            <a:noFill/>
          </p:spPr>
          <p:txBody>
            <a:bodyPr wrap="square" rtlCol="0">
              <a:spAutoFit/>
            </a:bodyPr>
            <a:lstStyle/>
            <a:p>
              <a:pPr algn="ctr"/>
              <a:r>
                <a:rPr lang="en-GB" sz="6000" b="1" dirty="0">
                  <a:solidFill>
                    <a:schemeClr val="bg1"/>
                  </a:solidFill>
                  <a:latin typeface="Aptos Black" panose="020B0004020202020204" pitchFamily="34" charset="0"/>
                </a:rPr>
                <a:t>PRESENT</a:t>
              </a:r>
            </a:p>
          </p:txBody>
        </p:sp>
        <p:sp>
          <p:nvSpPr>
            <p:cNvPr id="53" name="Rectangle 52">
              <a:extLst>
                <a:ext uri="{FF2B5EF4-FFF2-40B4-BE49-F238E27FC236}">
                  <a16:creationId xmlns:a16="http://schemas.microsoft.com/office/drawing/2014/main" id="{9BFAF8A1-C056-931C-D797-17C06B18FDA9}"/>
                </a:ext>
              </a:extLst>
            </p:cNvPr>
            <p:cNvSpPr/>
            <p:nvPr/>
          </p:nvSpPr>
          <p:spPr>
            <a:xfrm>
              <a:off x="4059038" y="2923883"/>
              <a:ext cx="4073928" cy="2316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59" name="Group 58">
            <a:extLst>
              <a:ext uri="{FF2B5EF4-FFF2-40B4-BE49-F238E27FC236}">
                <a16:creationId xmlns:a16="http://schemas.microsoft.com/office/drawing/2014/main" id="{522FB82E-1122-9830-E583-B7440E797384}"/>
              </a:ext>
            </a:extLst>
          </p:cNvPr>
          <p:cNvGrpSpPr/>
          <p:nvPr/>
        </p:nvGrpSpPr>
        <p:grpSpPr>
          <a:xfrm>
            <a:off x="8118072" y="-5"/>
            <a:ext cx="4069164" cy="6858000"/>
            <a:chOff x="8118072" y="-5"/>
            <a:chExt cx="4069164" cy="6858000"/>
          </a:xfrm>
        </p:grpSpPr>
        <p:grpSp>
          <p:nvGrpSpPr>
            <p:cNvPr id="48" name="Group 47">
              <a:extLst>
                <a:ext uri="{FF2B5EF4-FFF2-40B4-BE49-F238E27FC236}">
                  <a16:creationId xmlns:a16="http://schemas.microsoft.com/office/drawing/2014/main" id="{75090702-3E9B-456C-6C4F-DF9F55B44186}"/>
                </a:ext>
              </a:extLst>
            </p:cNvPr>
            <p:cNvGrpSpPr/>
            <p:nvPr/>
          </p:nvGrpSpPr>
          <p:grpSpPr>
            <a:xfrm>
              <a:off x="8118072" y="-5"/>
              <a:ext cx="4064400" cy="6858000"/>
              <a:chOff x="8118072" y="-5"/>
              <a:chExt cx="4064400" cy="6858000"/>
            </a:xfrm>
          </p:grpSpPr>
          <p:sp>
            <p:nvSpPr>
              <p:cNvPr id="39" name="Rectangle 38">
                <a:extLst>
                  <a:ext uri="{FF2B5EF4-FFF2-40B4-BE49-F238E27FC236}">
                    <a16:creationId xmlns:a16="http://schemas.microsoft.com/office/drawing/2014/main" id="{3A079718-F930-39C4-A881-96E2D7971135}"/>
                  </a:ext>
                </a:extLst>
              </p:cNvPr>
              <p:cNvSpPr/>
              <p:nvPr/>
            </p:nvSpPr>
            <p:spPr>
              <a:xfrm>
                <a:off x="8118072" y="-5"/>
                <a:ext cx="4064400" cy="6858000"/>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5" name="TextBox 44">
                <a:extLst>
                  <a:ext uri="{FF2B5EF4-FFF2-40B4-BE49-F238E27FC236}">
                    <a16:creationId xmlns:a16="http://schemas.microsoft.com/office/drawing/2014/main" id="{3B82F979-49D4-08D2-2352-72E7BF0A50BE}"/>
                  </a:ext>
                </a:extLst>
              </p:cNvPr>
              <p:cNvSpPr txBox="1"/>
              <p:nvPr/>
            </p:nvSpPr>
            <p:spPr>
              <a:xfrm>
                <a:off x="8466252" y="6199447"/>
                <a:ext cx="3368040" cy="646331"/>
              </a:xfrm>
              <a:prstGeom prst="rect">
                <a:avLst/>
              </a:prstGeom>
              <a:noFill/>
            </p:spPr>
            <p:txBody>
              <a:bodyPr wrap="square" rtlCol="0">
                <a:spAutoFit/>
              </a:bodyPr>
              <a:lstStyle/>
              <a:p>
                <a:pPr algn="ctr"/>
                <a:r>
                  <a:rPr lang="en-GB" sz="3600" b="1" dirty="0">
                    <a:solidFill>
                      <a:schemeClr val="bg1"/>
                    </a:solidFill>
                    <a:latin typeface="Bodoni MT Black" panose="02070A03080606020203" pitchFamily="18" charset="0"/>
                  </a:rPr>
                  <a:t>CALEB . S</a:t>
                </a:r>
              </a:p>
            </p:txBody>
          </p:sp>
        </p:grpSp>
        <p:sp>
          <p:nvSpPr>
            <p:cNvPr id="51" name="TextBox 50">
              <a:extLst>
                <a:ext uri="{FF2B5EF4-FFF2-40B4-BE49-F238E27FC236}">
                  <a16:creationId xmlns:a16="http://schemas.microsoft.com/office/drawing/2014/main" id="{6A7DC3A8-AEBF-4D17-76BB-495F4601CE63}"/>
                </a:ext>
              </a:extLst>
            </p:cNvPr>
            <p:cNvSpPr txBox="1"/>
            <p:nvPr/>
          </p:nvSpPr>
          <p:spPr>
            <a:xfrm>
              <a:off x="8225268" y="1818380"/>
              <a:ext cx="3841979" cy="1107996"/>
            </a:xfrm>
            <a:prstGeom prst="rect">
              <a:avLst/>
            </a:prstGeom>
            <a:noFill/>
          </p:spPr>
          <p:txBody>
            <a:bodyPr wrap="square" rtlCol="0">
              <a:spAutoFit/>
            </a:bodyPr>
            <a:lstStyle/>
            <a:p>
              <a:pPr algn="ctr"/>
              <a:r>
                <a:rPr lang="en-GB" sz="6600" b="1" dirty="0">
                  <a:solidFill>
                    <a:schemeClr val="bg1"/>
                  </a:solidFill>
                  <a:latin typeface="Aptos Black" panose="020B0004020202020204" pitchFamily="34" charset="0"/>
                </a:rPr>
                <a:t>FUTURE</a:t>
              </a:r>
            </a:p>
          </p:txBody>
        </p:sp>
        <p:sp>
          <p:nvSpPr>
            <p:cNvPr id="54" name="Rectangle 53">
              <a:extLst>
                <a:ext uri="{FF2B5EF4-FFF2-40B4-BE49-F238E27FC236}">
                  <a16:creationId xmlns:a16="http://schemas.microsoft.com/office/drawing/2014/main" id="{E9D5D1F8-D635-64CF-B157-65EAEC8CC6A4}"/>
                </a:ext>
              </a:extLst>
            </p:cNvPr>
            <p:cNvSpPr/>
            <p:nvPr/>
          </p:nvSpPr>
          <p:spPr>
            <a:xfrm>
              <a:off x="8118072" y="2923883"/>
              <a:ext cx="4069164" cy="2316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1" name="Group 40">
            <a:extLst>
              <a:ext uri="{FF2B5EF4-FFF2-40B4-BE49-F238E27FC236}">
                <a16:creationId xmlns:a16="http://schemas.microsoft.com/office/drawing/2014/main" id="{A9BA56CA-5118-AB1E-07C3-F3BECBEA5D36}"/>
              </a:ext>
            </a:extLst>
          </p:cNvPr>
          <p:cNvGrpSpPr/>
          <p:nvPr/>
        </p:nvGrpSpPr>
        <p:grpSpPr>
          <a:xfrm>
            <a:off x="0" y="13287378"/>
            <a:ext cx="12192000" cy="428623"/>
            <a:chOff x="0" y="6429375"/>
            <a:chExt cx="12192000" cy="428623"/>
          </a:xfrm>
        </p:grpSpPr>
        <p:sp>
          <p:nvSpPr>
            <p:cNvPr id="42" name="Rectangle 41">
              <a:extLst>
                <a:ext uri="{FF2B5EF4-FFF2-40B4-BE49-F238E27FC236}">
                  <a16:creationId xmlns:a16="http://schemas.microsoft.com/office/drawing/2014/main" id="{8C82E10B-BC9C-7BD8-AD0E-A76BF300C25D}"/>
                </a:ext>
              </a:extLst>
            </p:cNvPr>
            <p:cNvSpPr/>
            <p:nvPr/>
          </p:nvSpPr>
          <p:spPr>
            <a:xfrm>
              <a:off x="0" y="6429375"/>
              <a:ext cx="12192000" cy="42862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TextBox 42">
              <a:extLst>
                <a:ext uri="{FF2B5EF4-FFF2-40B4-BE49-F238E27FC236}">
                  <a16:creationId xmlns:a16="http://schemas.microsoft.com/office/drawing/2014/main" id="{F3C0B744-C2A7-8161-D747-3754253549A8}"/>
                </a:ext>
              </a:extLst>
            </p:cNvPr>
            <p:cNvSpPr txBox="1"/>
            <p:nvPr/>
          </p:nvSpPr>
          <p:spPr>
            <a:xfrm>
              <a:off x="4381498" y="6459020"/>
              <a:ext cx="3429000" cy="369332"/>
            </a:xfrm>
            <a:prstGeom prst="rect">
              <a:avLst/>
            </a:prstGeom>
            <a:noFill/>
          </p:spPr>
          <p:txBody>
            <a:bodyPr wrap="square" rtlCol="0">
              <a:spAutoFit/>
            </a:bodyPr>
            <a:lstStyle/>
            <a:p>
              <a:pPr algn="ctr"/>
              <a:r>
                <a:rPr lang="en-GB" b="1" dirty="0">
                  <a:solidFill>
                    <a:schemeClr val="bg1"/>
                  </a:solidFill>
                </a:rPr>
                <a:t>ELLIS W. J. R.      2312256 </a:t>
              </a:r>
            </a:p>
          </p:txBody>
        </p:sp>
      </p:grpSp>
      <p:grpSp>
        <p:nvGrpSpPr>
          <p:cNvPr id="23" name="Group 22">
            <a:extLst>
              <a:ext uri="{FF2B5EF4-FFF2-40B4-BE49-F238E27FC236}">
                <a16:creationId xmlns:a16="http://schemas.microsoft.com/office/drawing/2014/main" id="{6B6F5046-6AE4-82B1-B421-94E751D6C9A5}"/>
              </a:ext>
            </a:extLst>
          </p:cNvPr>
          <p:cNvGrpSpPr/>
          <p:nvPr/>
        </p:nvGrpSpPr>
        <p:grpSpPr>
          <a:xfrm>
            <a:off x="-3443286" y="0"/>
            <a:ext cx="3443286" cy="6858000"/>
            <a:chOff x="-3043238" y="0"/>
            <a:chExt cx="3443286" cy="6858000"/>
          </a:xfrm>
        </p:grpSpPr>
        <p:sp>
          <p:nvSpPr>
            <p:cNvPr id="24" name="Rectangle 23">
              <a:extLst>
                <a:ext uri="{FF2B5EF4-FFF2-40B4-BE49-F238E27FC236}">
                  <a16:creationId xmlns:a16="http://schemas.microsoft.com/office/drawing/2014/main" id="{E939AEB8-34C8-3395-AC3E-146072027A1B}"/>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Isosceles Triangle 24">
              <a:extLst>
                <a:ext uri="{FF2B5EF4-FFF2-40B4-BE49-F238E27FC236}">
                  <a16:creationId xmlns:a16="http://schemas.microsoft.com/office/drawing/2014/main" id="{5EC3D8AF-5F67-2AD5-F1AB-8C6996486CFD}"/>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6" name="Group 25">
            <a:extLst>
              <a:ext uri="{FF2B5EF4-FFF2-40B4-BE49-F238E27FC236}">
                <a16:creationId xmlns:a16="http://schemas.microsoft.com/office/drawing/2014/main" id="{29252C26-6C30-DAA5-F78C-E0A9DE8055CF}"/>
              </a:ext>
            </a:extLst>
          </p:cNvPr>
          <p:cNvGrpSpPr/>
          <p:nvPr/>
        </p:nvGrpSpPr>
        <p:grpSpPr>
          <a:xfrm>
            <a:off x="-3643310" y="0"/>
            <a:ext cx="3443286" cy="6858000"/>
            <a:chOff x="-6086476" y="0"/>
            <a:chExt cx="3443286" cy="6858000"/>
          </a:xfrm>
        </p:grpSpPr>
        <p:sp>
          <p:nvSpPr>
            <p:cNvPr id="27" name="Rectangle 26">
              <a:extLst>
                <a:ext uri="{FF2B5EF4-FFF2-40B4-BE49-F238E27FC236}">
                  <a16:creationId xmlns:a16="http://schemas.microsoft.com/office/drawing/2014/main" id="{4FBD03F5-42A5-3EFF-C0E4-3D86A9722E29}"/>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Isosceles Triangle 27">
              <a:extLst>
                <a:ext uri="{FF2B5EF4-FFF2-40B4-BE49-F238E27FC236}">
                  <a16:creationId xmlns:a16="http://schemas.microsoft.com/office/drawing/2014/main" id="{3F1BCC98-7A02-B038-3AD4-E67F51E1A79E}"/>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9" name="Group 28">
            <a:extLst>
              <a:ext uri="{FF2B5EF4-FFF2-40B4-BE49-F238E27FC236}">
                <a16:creationId xmlns:a16="http://schemas.microsoft.com/office/drawing/2014/main" id="{1E0E9D51-F9FE-5BBD-A6C3-AD29CD1AC344}"/>
              </a:ext>
            </a:extLst>
          </p:cNvPr>
          <p:cNvGrpSpPr/>
          <p:nvPr/>
        </p:nvGrpSpPr>
        <p:grpSpPr>
          <a:xfrm>
            <a:off x="-3843334" y="0"/>
            <a:ext cx="3443286" cy="6858000"/>
            <a:chOff x="-9129714" y="0"/>
            <a:chExt cx="3443286" cy="6858000"/>
          </a:xfrm>
        </p:grpSpPr>
        <p:sp>
          <p:nvSpPr>
            <p:cNvPr id="30" name="Rectangle 29">
              <a:extLst>
                <a:ext uri="{FF2B5EF4-FFF2-40B4-BE49-F238E27FC236}">
                  <a16:creationId xmlns:a16="http://schemas.microsoft.com/office/drawing/2014/main" id="{3D63A727-587F-6217-B67B-8DE4338F9784}"/>
                </a:ext>
              </a:extLst>
            </p:cNvPr>
            <p:cNvSpPr/>
            <p:nvPr/>
          </p:nvSpPr>
          <p:spPr>
            <a:xfrm>
              <a:off x="-9129714" y="0"/>
              <a:ext cx="3043238"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Isosceles Triangle 30">
              <a:extLst>
                <a:ext uri="{FF2B5EF4-FFF2-40B4-BE49-F238E27FC236}">
                  <a16:creationId xmlns:a16="http://schemas.microsoft.com/office/drawing/2014/main" id="{983A7C23-3FF0-2052-28C0-D170F2171ACC}"/>
                </a:ext>
              </a:extLst>
            </p:cNvPr>
            <p:cNvSpPr/>
            <p:nvPr/>
          </p:nvSpPr>
          <p:spPr>
            <a:xfrm rot="5400000">
              <a:off x="-6450808" y="1264445"/>
              <a:ext cx="1128712" cy="400048"/>
            </a:xfrm>
            <a:prstGeom prst="triangle">
              <a:avLst>
                <a:gd name="adj" fmla="val 50926"/>
              </a:avLst>
            </a:prstGeom>
            <a:solidFill>
              <a:srgbClr val="1048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2" name="Group 31">
            <a:extLst>
              <a:ext uri="{FF2B5EF4-FFF2-40B4-BE49-F238E27FC236}">
                <a16:creationId xmlns:a16="http://schemas.microsoft.com/office/drawing/2014/main" id="{96C2414D-EF31-6B1D-3820-27185C5CA10D}"/>
              </a:ext>
            </a:extLst>
          </p:cNvPr>
          <p:cNvGrpSpPr/>
          <p:nvPr/>
        </p:nvGrpSpPr>
        <p:grpSpPr>
          <a:xfrm>
            <a:off x="-4043358" y="0"/>
            <a:ext cx="3443286" cy="6858000"/>
            <a:chOff x="-12172952" y="0"/>
            <a:chExt cx="3443286" cy="6858000"/>
          </a:xfrm>
        </p:grpSpPr>
        <p:sp>
          <p:nvSpPr>
            <p:cNvPr id="33" name="Rectangle 32">
              <a:extLst>
                <a:ext uri="{FF2B5EF4-FFF2-40B4-BE49-F238E27FC236}">
                  <a16:creationId xmlns:a16="http://schemas.microsoft.com/office/drawing/2014/main" id="{B0B17DC7-D02E-02FC-D7AB-55205047F921}"/>
                </a:ext>
              </a:extLst>
            </p:cNvPr>
            <p:cNvSpPr/>
            <p:nvPr/>
          </p:nvSpPr>
          <p:spPr>
            <a:xfrm>
              <a:off x="-12172952" y="0"/>
              <a:ext cx="3043238"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Isosceles Triangle 33">
              <a:extLst>
                <a:ext uri="{FF2B5EF4-FFF2-40B4-BE49-F238E27FC236}">
                  <a16:creationId xmlns:a16="http://schemas.microsoft.com/office/drawing/2014/main" id="{C8FDA21D-C879-66A1-3DF1-9533A8B48D70}"/>
                </a:ext>
              </a:extLst>
            </p:cNvPr>
            <p:cNvSpPr/>
            <p:nvPr/>
          </p:nvSpPr>
          <p:spPr>
            <a:xfrm rot="5400000">
              <a:off x="-9494046" y="1264445"/>
              <a:ext cx="1128712" cy="400048"/>
            </a:xfrm>
            <a:prstGeom prst="triangle">
              <a:avLst>
                <a:gd name="adj" fmla="val 50926"/>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0" name="Group 9">
            <a:extLst>
              <a:ext uri="{FF2B5EF4-FFF2-40B4-BE49-F238E27FC236}">
                <a16:creationId xmlns:a16="http://schemas.microsoft.com/office/drawing/2014/main" id="{3AB271C0-4D67-BA0D-85DB-A6EB0A2A99F4}"/>
              </a:ext>
            </a:extLst>
          </p:cNvPr>
          <p:cNvGrpSpPr/>
          <p:nvPr/>
        </p:nvGrpSpPr>
        <p:grpSpPr>
          <a:xfrm>
            <a:off x="-2569368" y="0"/>
            <a:ext cx="17330736" cy="1189713"/>
            <a:chOff x="-2595563" y="-10"/>
            <a:chExt cx="17330736" cy="1189713"/>
          </a:xfrm>
        </p:grpSpPr>
        <p:sp>
          <p:nvSpPr>
            <p:cNvPr id="2" name="Rectangle 1">
              <a:extLst>
                <a:ext uri="{FF2B5EF4-FFF2-40B4-BE49-F238E27FC236}">
                  <a16:creationId xmlns:a16="http://schemas.microsoft.com/office/drawing/2014/main" id="{C5D17581-6151-2EF4-9C8A-B2F175E6472F}"/>
                </a:ext>
              </a:extLst>
            </p:cNvPr>
            <p:cNvSpPr/>
            <p:nvPr/>
          </p:nvSpPr>
          <p:spPr>
            <a:xfrm>
              <a:off x="4143374" y="0"/>
              <a:ext cx="3843339" cy="118970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Isosceles Triangle 7">
              <a:extLst>
                <a:ext uri="{FF2B5EF4-FFF2-40B4-BE49-F238E27FC236}">
                  <a16:creationId xmlns:a16="http://schemas.microsoft.com/office/drawing/2014/main" id="{5832BB48-69A2-D1EF-0A12-EC75181815CF}"/>
                </a:ext>
              </a:extLst>
            </p:cNvPr>
            <p:cNvSpPr/>
            <p:nvPr/>
          </p:nvSpPr>
          <p:spPr>
            <a:xfrm rot="10800000">
              <a:off x="1257299" y="-4"/>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Isosceles Triangle 8">
              <a:extLst>
                <a:ext uri="{FF2B5EF4-FFF2-40B4-BE49-F238E27FC236}">
                  <a16:creationId xmlns:a16="http://schemas.microsoft.com/office/drawing/2014/main" id="{8AB084EE-18F9-8E55-CB0F-16A0E7782BE0}"/>
                </a:ext>
              </a:extLst>
            </p:cNvPr>
            <p:cNvSpPr/>
            <p:nvPr/>
          </p:nvSpPr>
          <p:spPr>
            <a:xfrm rot="10800000">
              <a:off x="-2595563" y="-10"/>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itle 1">
              <a:extLst>
                <a:ext uri="{FF2B5EF4-FFF2-40B4-BE49-F238E27FC236}">
                  <a16:creationId xmlns:a16="http://schemas.microsoft.com/office/drawing/2014/main" id="{B074A9C6-35C8-B200-E43A-C9D04B557359}"/>
                </a:ext>
              </a:extLst>
            </p:cNvPr>
            <p:cNvSpPr txBox="1">
              <a:spLocks/>
            </p:cNvSpPr>
            <p:nvPr/>
          </p:nvSpPr>
          <p:spPr>
            <a:xfrm>
              <a:off x="3006213" y="87213"/>
              <a:ext cx="6179574" cy="101526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600"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rPr>
                <a:t>Context</a:t>
              </a:r>
              <a:endParaRPr lang="en-GB"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endParaRPr>
            </a:p>
          </p:txBody>
        </p:sp>
      </p:grpSp>
      <p:grpSp>
        <p:nvGrpSpPr>
          <p:cNvPr id="5" name="Group 4">
            <a:extLst>
              <a:ext uri="{FF2B5EF4-FFF2-40B4-BE49-F238E27FC236}">
                <a16:creationId xmlns:a16="http://schemas.microsoft.com/office/drawing/2014/main" id="{0B78E6A6-D55A-7F40-B554-8A8136994543}"/>
              </a:ext>
            </a:extLst>
          </p:cNvPr>
          <p:cNvGrpSpPr/>
          <p:nvPr/>
        </p:nvGrpSpPr>
        <p:grpSpPr>
          <a:xfrm>
            <a:off x="0" y="3122984"/>
            <a:ext cx="12192000" cy="1189703"/>
            <a:chOff x="0" y="2834148"/>
            <a:chExt cx="12192000" cy="1189703"/>
          </a:xfrm>
        </p:grpSpPr>
        <p:sp>
          <p:nvSpPr>
            <p:cNvPr id="3" name="Rectangle 2">
              <a:extLst>
                <a:ext uri="{FF2B5EF4-FFF2-40B4-BE49-F238E27FC236}">
                  <a16:creationId xmlns:a16="http://schemas.microsoft.com/office/drawing/2014/main" id="{79C6D521-D6E1-CF94-924E-DEC2A0FAEA72}"/>
                </a:ext>
              </a:extLst>
            </p:cNvPr>
            <p:cNvSpPr/>
            <p:nvPr/>
          </p:nvSpPr>
          <p:spPr>
            <a:xfrm>
              <a:off x="0" y="2834148"/>
              <a:ext cx="12192000" cy="118970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itle 1">
              <a:extLst>
                <a:ext uri="{FF2B5EF4-FFF2-40B4-BE49-F238E27FC236}">
                  <a16:creationId xmlns:a16="http://schemas.microsoft.com/office/drawing/2014/main" id="{F5F22824-8296-245B-AC61-5A3A6233CFB1}"/>
                </a:ext>
              </a:extLst>
            </p:cNvPr>
            <p:cNvSpPr txBox="1">
              <a:spLocks/>
            </p:cNvSpPr>
            <p:nvPr/>
          </p:nvSpPr>
          <p:spPr>
            <a:xfrm>
              <a:off x="3006213" y="2921364"/>
              <a:ext cx="6179574" cy="101526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rPr>
                <a:t>County Lines</a:t>
              </a:r>
              <a:endParaRPr lang="en-GB"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endParaRPr>
            </a:p>
          </p:txBody>
        </p:sp>
      </p:grpSp>
      <p:grpSp>
        <p:nvGrpSpPr>
          <p:cNvPr id="6" name="Group 5">
            <a:extLst>
              <a:ext uri="{FF2B5EF4-FFF2-40B4-BE49-F238E27FC236}">
                <a16:creationId xmlns:a16="http://schemas.microsoft.com/office/drawing/2014/main" id="{BF351F0B-BB86-0152-D889-A34A58F00DD7}"/>
              </a:ext>
            </a:extLst>
          </p:cNvPr>
          <p:cNvGrpSpPr/>
          <p:nvPr/>
        </p:nvGrpSpPr>
        <p:grpSpPr>
          <a:xfrm>
            <a:off x="-3688359" y="-22"/>
            <a:ext cx="3600449" cy="6858000"/>
            <a:chOff x="9028510" y="-22"/>
            <a:chExt cx="3600449" cy="6858000"/>
          </a:xfrm>
        </p:grpSpPr>
        <p:grpSp>
          <p:nvGrpSpPr>
            <p:cNvPr id="11" name="Group 10">
              <a:extLst>
                <a:ext uri="{FF2B5EF4-FFF2-40B4-BE49-F238E27FC236}">
                  <a16:creationId xmlns:a16="http://schemas.microsoft.com/office/drawing/2014/main" id="{76877ED6-A7ED-F107-108E-6B47AFB62045}"/>
                </a:ext>
              </a:extLst>
            </p:cNvPr>
            <p:cNvGrpSpPr/>
            <p:nvPr/>
          </p:nvGrpSpPr>
          <p:grpSpPr>
            <a:xfrm>
              <a:off x="9028510" y="-22"/>
              <a:ext cx="3600449" cy="6858000"/>
              <a:chOff x="9028510" y="-22"/>
              <a:chExt cx="3600449" cy="6858000"/>
            </a:xfrm>
          </p:grpSpPr>
          <p:grpSp>
            <p:nvGrpSpPr>
              <p:cNvPr id="13" name="Group 12">
                <a:extLst>
                  <a:ext uri="{FF2B5EF4-FFF2-40B4-BE49-F238E27FC236}">
                    <a16:creationId xmlns:a16="http://schemas.microsoft.com/office/drawing/2014/main" id="{8171FB03-4E86-1DC2-168F-426537ACF59F}"/>
                  </a:ext>
                </a:extLst>
              </p:cNvPr>
              <p:cNvGrpSpPr/>
              <p:nvPr/>
            </p:nvGrpSpPr>
            <p:grpSpPr>
              <a:xfrm>
                <a:off x="9028512" y="-22"/>
                <a:ext cx="3600447" cy="6858000"/>
                <a:chOff x="-3043238" y="0"/>
                <a:chExt cx="3443286" cy="6858000"/>
              </a:xfrm>
            </p:grpSpPr>
            <p:sp>
              <p:nvSpPr>
                <p:cNvPr id="16" name="Rectangle 15">
                  <a:extLst>
                    <a:ext uri="{FF2B5EF4-FFF2-40B4-BE49-F238E27FC236}">
                      <a16:creationId xmlns:a16="http://schemas.microsoft.com/office/drawing/2014/main" id="{DC0EDE32-F3F2-860D-7080-49FC69F2FDCC}"/>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Isosceles Triangle 16">
                  <a:extLst>
                    <a:ext uri="{FF2B5EF4-FFF2-40B4-BE49-F238E27FC236}">
                      <a16:creationId xmlns:a16="http://schemas.microsoft.com/office/drawing/2014/main" id="{9EF05EFD-DE67-DF18-F726-5364AC1D5D2E}"/>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4" name="Rectangle 13">
                <a:extLst>
                  <a:ext uri="{FF2B5EF4-FFF2-40B4-BE49-F238E27FC236}">
                    <a16:creationId xmlns:a16="http://schemas.microsoft.com/office/drawing/2014/main" id="{32BB593A-D57D-6A8E-D466-4F3A63F43D74}"/>
                  </a:ext>
                </a:extLst>
              </p:cNvPr>
              <p:cNvSpPr/>
              <p:nvPr/>
            </p:nvSpPr>
            <p:spPr>
              <a:xfrm>
                <a:off x="9028510" y="2028801"/>
                <a:ext cx="3182139"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0712A1B9-84A2-B00F-16F3-CBEC5C5054D7}"/>
                  </a:ext>
                </a:extLst>
              </p:cNvPr>
              <p:cNvSpPr txBox="1"/>
              <p:nvPr/>
            </p:nvSpPr>
            <p:spPr>
              <a:xfrm>
                <a:off x="10059276" y="314624"/>
                <a:ext cx="1360714" cy="1569660"/>
              </a:xfrm>
              <a:prstGeom prst="rect">
                <a:avLst/>
              </a:prstGeom>
              <a:noFill/>
            </p:spPr>
            <p:txBody>
              <a:bodyPr wrap="square" rtlCol="0">
                <a:spAutoFit/>
              </a:bodyPr>
              <a:lstStyle/>
              <a:p>
                <a:pPr algn="ctr"/>
                <a:r>
                  <a:rPr lang="en-GB" sz="9600" b="1" dirty="0">
                    <a:solidFill>
                      <a:schemeClr val="bg1"/>
                    </a:solidFill>
                  </a:rPr>
                  <a:t>D</a:t>
                </a:r>
              </a:p>
            </p:txBody>
          </p:sp>
        </p:grpSp>
        <p:sp>
          <p:nvSpPr>
            <p:cNvPr id="12" name="TextBox 11">
              <a:extLst>
                <a:ext uri="{FF2B5EF4-FFF2-40B4-BE49-F238E27FC236}">
                  <a16:creationId xmlns:a16="http://schemas.microsoft.com/office/drawing/2014/main" id="{0B1157B8-B968-3062-B943-0AEFB923A7A1}"/>
                </a:ext>
              </a:extLst>
            </p:cNvPr>
            <p:cNvSpPr txBox="1"/>
            <p:nvPr/>
          </p:nvSpPr>
          <p:spPr>
            <a:xfrm>
              <a:off x="9236866" y="2485749"/>
              <a:ext cx="3005534" cy="646331"/>
            </a:xfrm>
            <a:prstGeom prst="rect">
              <a:avLst/>
            </a:prstGeom>
            <a:noFill/>
          </p:spPr>
          <p:txBody>
            <a:bodyPr wrap="square" rtlCol="0">
              <a:spAutoFit/>
            </a:bodyPr>
            <a:lstStyle/>
            <a:p>
              <a:pPr algn="ctr"/>
              <a:r>
                <a:rPr lang="en-GB" sz="3600" b="1" dirty="0">
                  <a:solidFill>
                    <a:schemeClr val="bg1"/>
                  </a:solidFill>
                </a:rPr>
                <a:t>SUMMARY</a:t>
              </a:r>
            </a:p>
          </p:txBody>
        </p:sp>
      </p:grpSp>
      <p:grpSp>
        <p:nvGrpSpPr>
          <p:cNvPr id="18" name="Group 17">
            <a:extLst>
              <a:ext uri="{FF2B5EF4-FFF2-40B4-BE49-F238E27FC236}">
                <a16:creationId xmlns:a16="http://schemas.microsoft.com/office/drawing/2014/main" id="{58EA3046-88CD-0858-9FC7-68441D9666A5}"/>
              </a:ext>
            </a:extLst>
          </p:cNvPr>
          <p:cNvGrpSpPr/>
          <p:nvPr/>
        </p:nvGrpSpPr>
        <p:grpSpPr>
          <a:xfrm>
            <a:off x="-3695726" y="-11"/>
            <a:ext cx="3443286" cy="6858000"/>
            <a:chOff x="6086474" y="-11"/>
            <a:chExt cx="3443286" cy="6858000"/>
          </a:xfrm>
        </p:grpSpPr>
        <p:grpSp>
          <p:nvGrpSpPr>
            <p:cNvPr id="19" name="Group 18">
              <a:extLst>
                <a:ext uri="{FF2B5EF4-FFF2-40B4-BE49-F238E27FC236}">
                  <a16:creationId xmlns:a16="http://schemas.microsoft.com/office/drawing/2014/main" id="{15B58267-8F66-5524-E06F-6DA9A45F8397}"/>
                </a:ext>
              </a:extLst>
            </p:cNvPr>
            <p:cNvGrpSpPr/>
            <p:nvPr/>
          </p:nvGrpSpPr>
          <p:grpSpPr>
            <a:xfrm>
              <a:off x="6086474" y="-11"/>
              <a:ext cx="3443286" cy="6858000"/>
              <a:chOff x="6086474" y="-11"/>
              <a:chExt cx="3443286" cy="6858000"/>
            </a:xfrm>
          </p:grpSpPr>
          <p:grpSp>
            <p:nvGrpSpPr>
              <p:cNvPr id="36" name="Group 35">
                <a:extLst>
                  <a:ext uri="{FF2B5EF4-FFF2-40B4-BE49-F238E27FC236}">
                    <a16:creationId xmlns:a16="http://schemas.microsoft.com/office/drawing/2014/main" id="{7DE73AD3-238D-FF03-29C9-30206E02B73E}"/>
                  </a:ext>
                </a:extLst>
              </p:cNvPr>
              <p:cNvGrpSpPr/>
              <p:nvPr/>
            </p:nvGrpSpPr>
            <p:grpSpPr>
              <a:xfrm>
                <a:off x="6086474" y="-11"/>
                <a:ext cx="3443286" cy="6858000"/>
                <a:chOff x="-6086476" y="0"/>
                <a:chExt cx="3443286" cy="6858000"/>
              </a:xfrm>
            </p:grpSpPr>
            <p:sp>
              <p:nvSpPr>
                <p:cNvPr id="57" name="Rectangle 56">
                  <a:extLst>
                    <a:ext uri="{FF2B5EF4-FFF2-40B4-BE49-F238E27FC236}">
                      <a16:creationId xmlns:a16="http://schemas.microsoft.com/office/drawing/2014/main" id="{DE67CA18-F990-76C8-0B02-7CE06544906D}"/>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8" name="Isosceles Triangle 57">
                  <a:extLst>
                    <a:ext uri="{FF2B5EF4-FFF2-40B4-BE49-F238E27FC236}">
                      <a16:creationId xmlns:a16="http://schemas.microsoft.com/office/drawing/2014/main" id="{3087DDFF-371C-7BEB-B3D7-7AE96585AEE8}"/>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37" name="Rectangle 36">
                <a:extLst>
                  <a:ext uri="{FF2B5EF4-FFF2-40B4-BE49-F238E27FC236}">
                    <a16:creationId xmlns:a16="http://schemas.microsoft.com/office/drawing/2014/main" id="{3515ED8B-1048-2144-0968-632566475D0F}"/>
                  </a:ext>
                </a:extLst>
              </p:cNvPr>
              <p:cNvSpPr/>
              <p:nvPr/>
            </p:nvSpPr>
            <p:spPr>
              <a:xfrm>
                <a:off x="6086474" y="2028801"/>
                <a:ext cx="3043238"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TextBox 37">
                <a:extLst>
                  <a:ext uri="{FF2B5EF4-FFF2-40B4-BE49-F238E27FC236}">
                    <a16:creationId xmlns:a16="http://schemas.microsoft.com/office/drawing/2014/main" id="{8886700A-8CD4-FBBE-059F-18533CC01FCF}"/>
                  </a:ext>
                </a:extLst>
              </p:cNvPr>
              <p:cNvSpPr txBox="1"/>
              <p:nvPr/>
            </p:nvSpPr>
            <p:spPr>
              <a:xfrm>
                <a:off x="6927736" y="314624"/>
                <a:ext cx="1360714" cy="1569660"/>
              </a:xfrm>
              <a:prstGeom prst="rect">
                <a:avLst/>
              </a:prstGeom>
              <a:noFill/>
            </p:spPr>
            <p:txBody>
              <a:bodyPr wrap="square" rtlCol="0">
                <a:spAutoFit/>
              </a:bodyPr>
              <a:lstStyle/>
              <a:p>
                <a:pPr algn="ctr"/>
                <a:r>
                  <a:rPr lang="en-GB" sz="9600" b="1" dirty="0">
                    <a:solidFill>
                      <a:schemeClr val="bg1"/>
                    </a:solidFill>
                  </a:rPr>
                  <a:t>C</a:t>
                </a:r>
              </a:p>
            </p:txBody>
          </p:sp>
        </p:grpSp>
        <p:sp>
          <p:nvSpPr>
            <p:cNvPr id="20" name="TextBox 19">
              <a:extLst>
                <a:ext uri="{FF2B5EF4-FFF2-40B4-BE49-F238E27FC236}">
                  <a16:creationId xmlns:a16="http://schemas.microsoft.com/office/drawing/2014/main" id="{6E4FE1AE-BC31-3D04-34AC-AEBAEE19F3F5}"/>
                </a:ext>
              </a:extLst>
            </p:cNvPr>
            <p:cNvSpPr txBox="1"/>
            <p:nvPr/>
          </p:nvSpPr>
          <p:spPr>
            <a:xfrm>
              <a:off x="6100167" y="2482965"/>
              <a:ext cx="3005534" cy="1200329"/>
            </a:xfrm>
            <a:prstGeom prst="rect">
              <a:avLst/>
            </a:prstGeom>
            <a:noFill/>
          </p:spPr>
          <p:txBody>
            <a:bodyPr wrap="square" rtlCol="0">
              <a:spAutoFit/>
            </a:bodyPr>
            <a:lstStyle/>
            <a:p>
              <a:pPr algn="ctr"/>
              <a:r>
                <a:rPr lang="en-GB" sz="3600" b="1" dirty="0">
                  <a:solidFill>
                    <a:schemeClr val="bg1"/>
                  </a:solidFill>
                </a:rPr>
                <a:t>NOTABLE</a:t>
              </a:r>
            </a:p>
            <a:p>
              <a:pPr algn="ctr"/>
              <a:r>
                <a:rPr lang="en-GB" sz="3600" b="1" dirty="0">
                  <a:solidFill>
                    <a:schemeClr val="bg1"/>
                  </a:solidFill>
                </a:rPr>
                <a:t>OPERATIONS</a:t>
              </a:r>
            </a:p>
          </p:txBody>
        </p:sp>
      </p:grpSp>
      <p:grpSp>
        <p:nvGrpSpPr>
          <p:cNvPr id="60" name="Group 59">
            <a:extLst>
              <a:ext uri="{FF2B5EF4-FFF2-40B4-BE49-F238E27FC236}">
                <a16:creationId xmlns:a16="http://schemas.microsoft.com/office/drawing/2014/main" id="{2FE4182E-1130-2D5A-D0B3-B6153C4804E0}"/>
              </a:ext>
            </a:extLst>
          </p:cNvPr>
          <p:cNvGrpSpPr/>
          <p:nvPr/>
        </p:nvGrpSpPr>
        <p:grpSpPr>
          <a:xfrm>
            <a:off x="-3858505" y="0"/>
            <a:ext cx="3443286" cy="6858000"/>
            <a:chOff x="3043237" y="0"/>
            <a:chExt cx="3443286" cy="6858000"/>
          </a:xfrm>
        </p:grpSpPr>
        <p:grpSp>
          <p:nvGrpSpPr>
            <p:cNvPr id="61" name="Group 60">
              <a:extLst>
                <a:ext uri="{FF2B5EF4-FFF2-40B4-BE49-F238E27FC236}">
                  <a16:creationId xmlns:a16="http://schemas.microsoft.com/office/drawing/2014/main" id="{4FB23D12-78EE-818E-734C-4AF759FAF5BF}"/>
                </a:ext>
              </a:extLst>
            </p:cNvPr>
            <p:cNvGrpSpPr/>
            <p:nvPr/>
          </p:nvGrpSpPr>
          <p:grpSpPr>
            <a:xfrm>
              <a:off x="3043237" y="0"/>
              <a:ext cx="3443286" cy="6858000"/>
              <a:chOff x="3043237" y="0"/>
              <a:chExt cx="3443286" cy="6858000"/>
            </a:xfrm>
          </p:grpSpPr>
          <p:grpSp>
            <p:nvGrpSpPr>
              <p:cNvPr id="63" name="Group 62">
                <a:extLst>
                  <a:ext uri="{FF2B5EF4-FFF2-40B4-BE49-F238E27FC236}">
                    <a16:creationId xmlns:a16="http://schemas.microsoft.com/office/drawing/2014/main" id="{D34E7E5C-B1C1-15FF-B360-673A1E5721D1}"/>
                  </a:ext>
                </a:extLst>
              </p:cNvPr>
              <p:cNvGrpSpPr/>
              <p:nvPr/>
            </p:nvGrpSpPr>
            <p:grpSpPr>
              <a:xfrm>
                <a:off x="3043237" y="0"/>
                <a:ext cx="3443286" cy="6858000"/>
                <a:chOff x="-9129714" y="0"/>
                <a:chExt cx="3443286" cy="6858000"/>
              </a:xfrm>
            </p:grpSpPr>
            <p:sp>
              <p:nvSpPr>
                <p:cNvPr id="66" name="Rectangle 65">
                  <a:extLst>
                    <a:ext uri="{FF2B5EF4-FFF2-40B4-BE49-F238E27FC236}">
                      <a16:creationId xmlns:a16="http://schemas.microsoft.com/office/drawing/2014/main" id="{CDD27C17-59D8-AED3-9E10-44E2E5D3C02A}"/>
                    </a:ext>
                  </a:extLst>
                </p:cNvPr>
                <p:cNvSpPr/>
                <p:nvPr/>
              </p:nvSpPr>
              <p:spPr>
                <a:xfrm>
                  <a:off x="-9129714" y="0"/>
                  <a:ext cx="3043238"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7" name="Isosceles Triangle 66">
                  <a:extLst>
                    <a:ext uri="{FF2B5EF4-FFF2-40B4-BE49-F238E27FC236}">
                      <a16:creationId xmlns:a16="http://schemas.microsoft.com/office/drawing/2014/main" id="{B87AF8F7-78DD-5A3F-9BBB-036E8152C032}"/>
                    </a:ext>
                  </a:extLst>
                </p:cNvPr>
                <p:cNvSpPr/>
                <p:nvPr/>
              </p:nvSpPr>
              <p:spPr>
                <a:xfrm rot="5400000">
                  <a:off x="-6450808" y="1264445"/>
                  <a:ext cx="1128712" cy="400048"/>
                </a:xfrm>
                <a:prstGeom prst="triangle">
                  <a:avLst>
                    <a:gd name="adj" fmla="val 50926"/>
                  </a:avLst>
                </a:prstGeom>
                <a:solidFill>
                  <a:srgbClr val="1048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64" name="Rectangle 63">
                <a:extLst>
                  <a:ext uri="{FF2B5EF4-FFF2-40B4-BE49-F238E27FC236}">
                    <a16:creationId xmlns:a16="http://schemas.microsoft.com/office/drawing/2014/main" id="{30D25B49-26B5-ED02-2CA1-1DEFC54A4C1F}"/>
                  </a:ext>
                </a:extLst>
              </p:cNvPr>
              <p:cNvSpPr/>
              <p:nvPr/>
            </p:nvSpPr>
            <p:spPr>
              <a:xfrm>
                <a:off x="3050606" y="2028802"/>
                <a:ext cx="303586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5" name="TextBox 64">
                <a:extLst>
                  <a:ext uri="{FF2B5EF4-FFF2-40B4-BE49-F238E27FC236}">
                    <a16:creationId xmlns:a16="http://schemas.microsoft.com/office/drawing/2014/main" id="{9227CB0F-D950-5CDA-15CF-9883A9090977}"/>
                  </a:ext>
                </a:extLst>
              </p:cNvPr>
              <p:cNvSpPr txBox="1"/>
              <p:nvPr/>
            </p:nvSpPr>
            <p:spPr>
              <a:xfrm>
                <a:off x="3915257" y="314624"/>
                <a:ext cx="1360714" cy="1569660"/>
              </a:xfrm>
              <a:prstGeom prst="rect">
                <a:avLst/>
              </a:prstGeom>
              <a:noFill/>
            </p:spPr>
            <p:txBody>
              <a:bodyPr wrap="square" rtlCol="0">
                <a:spAutoFit/>
              </a:bodyPr>
              <a:lstStyle/>
              <a:p>
                <a:pPr algn="ctr"/>
                <a:r>
                  <a:rPr lang="en-GB" sz="9600" b="1" dirty="0">
                    <a:solidFill>
                      <a:schemeClr val="bg1"/>
                    </a:solidFill>
                  </a:rPr>
                  <a:t>B</a:t>
                </a:r>
              </a:p>
            </p:txBody>
          </p:sp>
        </p:grpSp>
        <p:sp>
          <p:nvSpPr>
            <p:cNvPr id="62" name="TextBox 61">
              <a:extLst>
                <a:ext uri="{FF2B5EF4-FFF2-40B4-BE49-F238E27FC236}">
                  <a16:creationId xmlns:a16="http://schemas.microsoft.com/office/drawing/2014/main" id="{17FCCAA1-4CF5-E139-77F9-B1483A526E52}"/>
                </a:ext>
              </a:extLst>
            </p:cNvPr>
            <p:cNvSpPr txBox="1"/>
            <p:nvPr/>
          </p:nvSpPr>
          <p:spPr>
            <a:xfrm>
              <a:off x="3044033" y="2443991"/>
              <a:ext cx="3005534" cy="2308324"/>
            </a:xfrm>
            <a:prstGeom prst="rect">
              <a:avLst/>
            </a:prstGeom>
            <a:noFill/>
          </p:spPr>
          <p:txBody>
            <a:bodyPr wrap="square" rtlCol="0">
              <a:spAutoFit/>
            </a:bodyPr>
            <a:lstStyle/>
            <a:p>
              <a:pPr algn="ctr"/>
              <a:r>
                <a:rPr lang="en-GB" sz="3600" b="1" dirty="0">
                  <a:solidFill>
                    <a:schemeClr val="bg1"/>
                  </a:solidFill>
                </a:rPr>
                <a:t>KEY</a:t>
              </a:r>
            </a:p>
            <a:p>
              <a:pPr algn="ctr"/>
              <a:r>
                <a:rPr lang="en-GB" sz="3600" b="1" dirty="0">
                  <a:solidFill>
                    <a:schemeClr val="bg1"/>
                  </a:solidFill>
                </a:rPr>
                <a:t>LEGISLATION</a:t>
              </a:r>
            </a:p>
            <a:p>
              <a:pPr algn="ctr"/>
              <a:r>
                <a:rPr lang="en-GB" sz="3600" b="1" dirty="0">
                  <a:solidFill>
                    <a:schemeClr val="bg1"/>
                  </a:solidFill>
                </a:rPr>
                <a:t>&amp; POLICY</a:t>
              </a:r>
            </a:p>
            <a:p>
              <a:pPr algn="ctr"/>
              <a:r>
                <a:rPr lang="en-GB" sz="3600" b="1" dirty="0">
                  <a:solidFill>
                    <a:schemeClr val="bg1"/>
                  </a:solidFill>
                </a:rPr>
                <a:t>CHANGES</a:t>
              </a:r>
            </a:p>
          </p:txBody>
        </p:sp>
      </p:grpSp>
      <p:grpSp>
        <p:nvGrpSpPr>
          <p:cNvPr id="68" name="Group 67">
            <a:extLst>
              <a:ext uri="{FF2B5EF4-FFF2-40B4-BE49-F238E27FC236}">
                <a16:creationId xmlns:a16="http://schemas.microsoft.com/office/drawing/2014/main" id="{145A00E0-7F1A-E4E9-AAD7-3E8CBD96CB14}"/>
              </a:ext>
            </a:extLst>
          </p:cNvPr>
          <p:cNvGrpSpPr/>
          <p:nvPr/>
        </p:nvGrpSpPr>
        <p:grpSpPr>
          <a:xfrm>
            <a:off x="-4005068" y="0"/>
            <a:ext cx="3443288" cy="6858000"/>
            <a:chOff x="-2" y="0"/>
            <a:chExt cx="3443288" cy="6858000"/>
          </a:xfrm>
        </p:grpSpPr>
        <p:grpSp>
          <p:nvGrpSpPr>
            <p:cNvPr id="69" name="Group 68">
              <a:extLst>
                <a:ext uri="{FF2B5EF4-FFF2-40B4-BE49-F238E27FC236}">
                  <a16:creationId xmlns:a16="http://schemas.microsoft.com/office/drawing/2014/main" id="{61997640-C576-4BEC-D510-5E7EF2007A01}"/>
                </a:ext>
              </a:extLst>
            </p:cNvPr>
            <p:cNvGrpSpPr/>
            <p:nvPr/>
          </p:nvGrpSpPr>
          <p:grpSpPr>
            <a:xfrm>
              <a:off x="0" y="0"/>
              <a:ext cx="3443286" cy="6858000"/>
              <a:chOff x="-12172952" y="0"/>
              <a:chExt cx="3443286" cy="6858000"/>
            </a:xfrm>
          </p:grpSpPr>
          <p:sp>
            <p:nvSpPr>
              <p:cNvPr id="73" name="Rectangle 72">
                <a:extLst>
                  <a:ext uri="{FF2B5EF4-FFF2-40B4-BE49-F238E27FC236}">
                    <a16:creationId xmlns:a16="http://schemas.microsoft.com/office/drawing/2014/main" id="{E7C4A7C9-3FA5-E452-50EB-ED6293B3F964}"/>
                  </a:ext>
                </a:extLst>
              </p:cNvPr>
              <p:cNvSpPr/>
              <p:nvPr/>
            </p:nvSpPr>
            <p:spPr>
              <a:xfrm>
                <a:off x="-12172952" y="0"/>
                <a:ext cx="3043238"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4" name="Isosceles Triangle 73">
                <a:extLst>
                  <a:ext uri="{FF2B5EF4-FFF2-40B4-BE49-F238E27FC236}">
                    <a16:creationId xmlns:a16="http://schemas.microsoft.com/office/drawing/2014/main" id="{F4866472-B607-171D-3E0B-B89E58BF9E70}"/>
                  </a:ext>
                </a:extLst>
              </p:cNvPr>
              <p:cNvSpPr/>
              <p:nvPr/>
            </p:nvSpPr>
            <p:spPr>
              <a:xfrm rot="5400000">
                <a:off x="-9494046" y="1264445"/>
                <a:ext cx="1128712" cy="400048"/>
              </a:xfrm>
              <a:prstGeom prst="triangle">
                <a:avLst>
                  <a:gd name="adj" fmla="val 50926"/>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70" name="TextBox 69">
              <a:extLst>
                <a:ext uri="{FF2B5EF4-FFF2-40B4-BE49-F238E27FC236}">
                  <a16:creationId xmlns:a16="http://schemas.microsoft.com/office/drawing/2014/main" id="{A6DAA0A1-4296-126B-2526-F7D268031100}"/>
                </a:ext>
              </a:extLst>
            </p:cNvPr>
            <p:cNvSpPr txBox="1"/>
            <p:nvPr/>
          </p:nvSpPr>
          <p:spPr>
            <a:xfrm>
              <a:off x="18653" y="2459482"/>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sp>
          <p:nvSpPr>
            <p:cNvPr id="71" name="Rectangle 70">
              <a:extLst>
                <a:ext uri="{FF2B5EF4-FFF2-40B4-BE49-F238E27FC236}">
                  <a16:creationId xmlns:a16="http://schemas.microsoft.com/office/drawing/2014/main" id="{3A146504-9F24-25D0-4340-DB24D58CEFE2}"/>
                </a:ext>
              </a:extLst>
            </p:cNvPr>
            <p:cNvSpPr/>
            <p:nvPr/>
          </p:nvSpPr>
          <p:spPr>
            <a:xfrm>
              <a:off x="-2" y="2028803"/>
              <a:ext cx="304323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TextBox 71">
              <a:extLst>
                <a:ext uri="{FF2B5EF4-FFF2-40B4-BE49-F238E27FC236}">
                  <a16:creationId xmlns:a16="http://schemas.microsoft.com/office/drawing/2014/main" id="{8230EDC7-147B-8BD3-8812-0A83141959B9}"/>
                </a:ext>
              </a:extLst>
            </p:cNvPr>
            <p:cNvSpPr txBox="1"/>
            <p:nvPr/>
          </p:nvSpPr>
          <p:spPr>
            <a:xfrm>
              <a:off x="841063" y="314624"/>
              <a:ext cx="1360714" cy="1569660"/>
            </a:xfrm>
            <a:prstGeom prst="rect">
              <a:avLst/>
            </a:prstGeom>
            <a:noFill/>
          </p:spPr>
          <p:txBody>
            <a:bodyPr wrap="square" rtlCol="0">
              <a:spAutoFit/>
            </a:bodyPr>
            <a:lstStyle/>
            <a:p>
              <a:pPr algn="ctr"/>
              <a:r>
                <a:rPr lang="en-GB" sz="9600" b="1" dirty="0">
                  <a:solidFill>
                    <a:schemeClr val="bg1"/>
                  </a:solidFill>
                </a:rPr>
                <a:t>A</a:t>
              </a:r>
            </a:p>
          </p:txBody>
        </p:sp>
      </p:grpSp>
    </p:spTree>
    <p:extLst>
      <p:ext uri="{BB962C8B-B14F-4D97-AF65-F5344CB8AC3E}">
        <p14:creationId xmlns:p14="http://schemas.microsoft.com/office/powerpoint/2010/main" val="28409772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048641-3551-E7E3-96B7-6502CCAFF403}"/>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0462CC67-AF33-1ECE-9EEC-D44D3E66ABA1}"/>
              </a:ext>
            </a:extLst>
          </p:cNvPr>
          <p:cNvSpPr>
            <a:spLocks noGrp="1" noRot="1" noMove="1" noResize="1" noEditPoints="1" noAdjustHandles="1" noChangeArrowheads="1" noChangeShapeType="1"/>
          </p:cNvSpPr>
          <p:nvPr/>
        </p:nvSpPr>
        <p:spPr>
          <a:xfrm>
            <a:off x="-1"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21" name="Group 20">
            <a:extLst>
              <a:ext uri="{FF2B5EF4-FFF2-40B4-BE49-F238E27FC236}">
                <a16:creationId xmlns:a16="http://schemas.microsoft.com/office/drawing/2014/main" id="{0DB01DFD-B23A-0479-9226-6744C16C3741}"/>
              </a:ext>
            </a:extLst>
          </p:cNvPr>
          <p:cNvGrpSpPr/>
          <p:nvPr/>
        </p:nvGrpSpPr>
        <p:grpSpPr>
          <a:xfrm>
            <a:off x="-5362" y="-6858000"/>
            <a:ext cx="4069762" cy="6858000"/>
            <a:chOff x="-5362" y="0"/>
            <a:chExt cx="4069762" cy="6858000"/>
          </a:xfrm>
        </p:grpSpPr>
        <p:grpSp>
          <p:nvGrpSpPr>
            <p:cNvPr id="22" name="Group 21">
              <a:extLst>
                <a:ext uri="{FF2B5EF4-FFF2-40B4-BE49-F238E27FC236}">
                  <a16:creationId xmlns:a16="http://schemas.microsoft.com/office/drawing/2014/main" id="{BD09B29A-A8F7-FA7B-B138-1B4397DC227F}"/>
                </a:ext>
              </a:extLst>
            </p:cNvPr>
            <p:cNvGrpSpPr/>
            <p:nvPr/>
          </p:nvGrpSpPr>
          <p:grpSpPr>
            <a:xfrm>
              <a:off x="-5362" y="0"/>
              <a:ext cx="4064400" cy="6858000"/>
              <a:chOff x="-5362" y="0"/>
              <a:chExt cx="4064400" cy="6858000"/>
            </a:xfrm>
          </p:grpSpPr>
          <p:sp>
            <p:nvSpPr>
              <p:cNvPr id="25" name="Rectangle 24">
                <a:extLst>
                  <a:ext uri="{FF2B5EF4-FFF2-40B4-BE49-F238E27FC236}">
                    <a16:creationId xmlns:a16="http://schemas.microsoft.com/office/drawing/2014/main" id="{60DABAFD-7C11-29AD-96C0-93378706024B}"/>
                  </a:ext>
                </a:extLst>
              </p:cNvPr>
              <p:cNvSpPr/>
              <p:nvPr/>
            </p:nvSpPr>
            <p:spPr>
              <a:xfrm>
                <a:off x="-5362" y="0"/>
                <a:ext cx="40644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TextBox 25">
                <a:extLst>
                  <a:ext uri="{FF2B5EF4-FFF2-40B4-BE49-F238E27FC236}">
                    <a16:creationId xmlns:a16="http://schemas.microsoft.com/office/drawing/2014/main" id="{9BECBCE0-6AC5-588D-FFBF-B8569CE04AEC}"/>
                  </a:ext>
                </a:extLst>
              </p:cNvPr>
              <p:cNvSpPr txBox="1"/>
              <p:nvPr/>
            </p:nvSpPr>
            <p:spPr>
              <a:xfrm>
                <a:off x="342818" y="6199448"/>
                <a:ext cx="3368040" cy="646331"/>
              </a:xfrm>
              <a:prstGeom prst="rect">
                <a:avLst/>
              </a:prstGeom>
              <a:noFill/>
            </p:spPr>
            <p:txBody>
              <a:bodyPr wrap="square" rtlCol="0">
                <a:spAutoFit/>
              </a:bodyPr>
              <a:lstStyle/>
              <a:p>
                <a:pPr algn="ctr"/>
                <a:r>
                  <a:rPr lang="en-GB" sz="3600" b="1" dirty="0">
                    <a:solidFill>
                      <a:schemeClr val="bg1"/>
                    </a:solidFill>
                    <a:latin typeface="Bodoni MT Black" panose="02070A03080606020203" pitchFamily="18" charset="0"/>
                  </a:rPr>
                  <a:t>ELLIS . R</a:t>
                </a:r>
              </a:p>
            </p:txBody>
          </p:sp>
        </p:grpSp>
        <p:sp>
          <p:nvSpPr>
            <p:cNvPr id="23" name="TextBox 22">
              <a:extLst>
                <a:ext uri="{FF2B5EF4-FFF2-40B4-BE49-F238E27FC236}">
                  <a16:creationId xmlns:a16="http://schemas.microsoft.com/office/drawing/2014/main" id="{3B303EB7-4E9D-2F20-C527-46A5C3864047}"/>
                </a:ext>
              </a:extLst>
            </p:cNvPr>
            <p:cNvSpPr txBox="1"/>
            <p:nvPr/>
          </p:nvSpPr>
          <p:spPr>
            <a:xfrm>
              <a:off x="54458" y="1864547"/>
              <a:ext cx="3841979" cy="1015663"/>
            </a:xfrm>
            <a:prstGeom prst="rect">
              <a:avLst/>
            </a:prstGeom>
            <a:noFill/>
          </p:spPr>
          <p:txBody>
            <a:bodyPr wrap="square" rtlCol="0">
              <a:spAutoFit/>
            </a:bodyPr>
            <a:lstStyle/>
            <a:p>
              <a:pPr algn="ctr"/>
              <a:r>
                <a:rPr lang="en-GB" sz="6000" b="1" dirty="0">
                  <a:solidFill>
                    <a:schemeClr val="bg1"/>
                  </a:solidFill>
                  <a:latin typeface="Aptos Black" panose="020B0004020202020204" pitchFamily="34" charset="0"/>
                </a:rPr>
                <a:t>PAST</a:t>
              </a:r>
            </a:p>
          </p:txBody>
        </p:sp>
        <p:sp>
          <p:nvSpPr>
            <p:cNvPr id="24" name="Rectangle 23">
              <a:extLst>
                <a:ext uri="{FF2B5EF4-FFF2-40B4-BE49-F238E27FC236}">
                  <a16:creationId xmlns:a16="http://schemas.microsoft.com/office/drawing/2014/main" id="{2DECB43B-6667-51ED-DD6D-C72275DAFAAB}"/>
                </a:ext>
              </a:extLst>
            </p:cNvPr>
            <p:cNvSpPr/>
            <p:nvPr/>
          </p:nvSpPr>
          <p:spPr>
            <a:xfrm>
              <a:off x="0" y="2923883"/>
              <a:ext cx="4064400" cy="2316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7" name="Group 26">
            <a:extLst>
              <a:ext uri="{FF2B5EF4-FFF2-40B4-BE49-F238E27FC236}">
                <a16:creationId xmlns:a16="http://schemas.microsoft.com/office/drawing/2014/main" id="{6558BB15-3BD3-6318-FFF4-765F0C8CC1E9}"/>
              </a:ext>
            </a:extLst>
          </p:cNvPr>
          <p:cNvGrpSpPr/>
          <p:nvPr/>
        </p:nvGrpSpPr>
        <p:grpSpPr>
          <a:xfrm>
            <a:off x="3501564" y="-6858000"/>
            <a:ext cx="5173982" cy="6858000"/>
            <a:chOff x="3501564" y="0"/>
            <a:chExt cx="5173982" cy="6858000"/>
          </a:xfrm>
        </p:grpSpPr>
        <p:grpSp>
          <p:nvGrpSpPr>
            <p:cNvPr id="28" name="Group 27">
              <a:extLst>
                <a:ext uri="{FF2B5EF4-FFF2-40B4-BE49-F238E27FC236}">
                  <a16:creationId xmlns:a16="http://schemas.microsoft.com/office/drawing/2014/main" id="{359299AE-3A23-2087-7FD8-E033095063E7}"/>
                </a:ext>
              </a:extLst>
            </p:cNvPr>
            <p:cNvGrpSpPr/>
            <p:nvPr/>
          </p:nvGrpSpPr>
          <p:grpSpPr>
            <a:xfrm>
              <a:off x="3501564" y="0"/>
              <a:ext cx="5173982" cy="6858000"/>
              <a:chOff x="3501564" y="0"/>
              <a:chExt cx="5173982" cy="6858000"/>
            </a:xfrm>
          </p:grpSpPr>
          <p:sp>
            <p:nvSpPr>
              <p:cNvPr id="31" name="Rectangle 30">
                <a:extLst>
                  <a:ext uri="{FF2B5EF4-FFF2-40B4-BE49-F238E27FC236}">
                    <a16:creationId xmlns:a16="http://schemas.microsoft.com/office/drawing/2014/main" id="{1D34A65C-9DE3-9D9E-0369-851F22CBAC6D}"/>
                  </a:ext>
                </a:extLst>
              </p:cNvPr>
              <p:cNvSpPr/>
              <p:nvPr/>
            </p:nvSpPr>
            <p:spPr>
              <a:xfrm>
                <a:off x="4059038" y="0"/>
                <a:ext cx="4064400" cy="6858000"/>
              </a:xfrm>
              <a:prstGeom prst="rect">
                <a:avLst/>
              </a:prstGeom>
              <a:solidFill>
                <a:schemeClr val="accent4">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TextBox 31">
                <a:extLst>
                  <a:ext uri="{FF2B5EF4-FFF2-40B4-BE49-F238E27FC236}">
                    <a16:creationId xmlns:a16="http://schemas.microsoft.com/office/drawing/2014/main" id="{28E82D05-DE5A-F21A-2ADA-3D19EB070C25}"/>
                  </a:ext>
                </a:extLst>
              </p:cNvPr>
              <p:cNvSpPr txBox="1"/>
              <p:nvPr/>
            </p:nvSpPr>
            <p:spPr>
              <a:xfrm>
                <a:off x="3501564" y="6187232"/>
                <a:ext cx="5173982" cy="646331"/>
              </a:xfrm>
              <a:prstGeom prst="rect">
                <a:avLst/>
              </a:prstGeom>
              <a:noFill/>
            </p:spPr>
            <p:txBody>
              <a:bodyPr wrap="square" rtlCol="0">
                <a:spAutoFit/>
              </a:bodyPr>
              <a:lstStyle/>
              <a:p>
                <a:pPr algn="ctr"/>
                <a:r>
                  <a:rPr lang="en-GB" sz="3600" b="1" dirty="0">
                    <a:solidFill>
                      <a:schemeClr val="bg1"/>
                    </a:solidFill>
                    <a:latin typeface="Bodoni MT Black" panose="02070A03080606020203" pitchFamily="18" charset="0"/>
                  </a:rPr>
                  <a:t>MATTHEW . C</a:t>
                </a:r>
                <a:endParaRPr lang="en-GB" sz="4000" b="1" dirty="0">
                  <a:solidFill>
                    <a:schemeClr val="bg1"/>
                  </a:solidFill>
                  <a:latin typeface="Bodoni MT Black" panose="02070A03080606020203" pitchFamily="18" charset="0"/>
                </a:endParaRPr>
              </a:p>
            </p:txBody>
          </p:sp>
        </p:grpSp>
        <p:sp>
          <p:nvSpPr>
            <p:cNvPr id="29" name="TextBox 28">
              <a:extLst>
                <a:ext uri="{FF2B5EF4-FFF2-40B4-BE49-F238E27FC236}">
                  <a16:creationId xmlns:a16="http://schemas.microsoft.com/office/drawing/2014/main" id="{24519334-A691-1266-6C04-19DA9FC6664A}"/>
                </a:ext>
              </a:extLst>
            </p:cNvPr>
            <p:cNvSpPr txBox="1"/>
            <p:nvPr/>
          </p:nvSpPr>
          <p:spPr>
            <a:xfrm>
              <a:off x="4189419" y="1864547"/>
              <a:ext cx="3841979" cy="1015663"/>
            </a:xfrm>
            <a:prstGeom prst="rect">
              <a:avLst/>
            </a:prstGeom>
            <a:noFill/>
          </p:spPr>
          <p:txBody>
            <a:bodyPr wrap="square" rtlCol="0">
              <a:spAutoFit/>
            </a:bodyPr>
            <a:lstStyle/>
            <a:p>
              <a:pPr algn="ctr"/>
              <a:r>
                <a:rPr lang="en-GB" sz="6000" b="1" dirty="0">
                  <a:solidFill>
                    <a:schemeClr val="bg1"/>
                  </a:solidFill>
                  <a:latin typeface="Aptos Black" panose="020B0004020202020204" pitchFamily="34" charset="0"/>
                </a:rPr>
                <a:t>PRESENT</a:t>
              </a:r>
            </a:p>
          </p:txBody>
        </p:sp>
        <p:sp>
          <p:nvSpPr>
            <p:cNvPr id="30" name="Rectangle 29">
              <a:extLst>
                <a:ext uri="{FF2B5EF4-FFF2-40B4-BE49-F238E27FC236}">
                  <a16:creationId xmlns:a16="http://schemas.microsoft.com/office/drawing/2014/main" id="{FBB6FAE9-98AD-DA29-9A9A-7FF02267D19C}"/>
                </a:ext>
              </a:extLst>
            </p:cNvPr>
            <p:cNvSpPr/>
            <p:nvPr/>
          </p:nvSpPr>
          <p:spPr>
            <a:xfrm>
              <a:off x="4059038" y="2923883"/>
              <a:ext cx="4073928" cy="2316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33" name="Group 32">
            <a:extLst>
              <a:ext uri="{FF2B5EF4-FFF2-40B4-BE49-F238E27FC236}">
                <a16:creationId xmlns:a16="http://schemas.microsoft.com/office/drawing/2014/main" id="{A22C580D-A3D4-67B7-5791-F56E4C103D91}"/>
              </a:ext>
            </a:extLst>
          </p:cNvPr>
          <p:cNvGrpSpPr/>
          <p:nvPr/>
        </p:nvGrpSpPr>
        <p:grpSpPr>
          <a:xfrm>
            <a:off x="8118072" y="-6858005"/>
            <a:ext cx="4069164" cy="6858000"/>
            <a:chOff x="8118072" y="-5"/>
            <a:chExt cx="4069164" cy="6858000"/>
          </a:xfrm>
        </p:grpSpPr>
        <p:grpSp>
          <p:nvGrpSpPr>
            <p:cNvPr id="34" name="Group 33">
              <a:extLst>
                <a:ext uri="{FF2B5EF4-FFF2-40B4-BE49-F238E27FC236}">
                  <a16:creationId xmlns:a16="http://schemas.microsoft.com/office/drawing/2014/main" id="{08F1BCD5-8CDA-9891-9022-5D3EF833E6D6}"/>
                </a:ext>
              </a:extLst>
            </p:cNvPr>
            <p:cNvGrpSpPr/>
            <p:nvPr/>
          </p:nvGrpSpPr>
          <p:grpSpPr>
            <a:xfrm>
              <a:off x="8118072" y="-5"/>
              <a:ext cx="4064400" cy="6858000"/>
              <a:chOff x="8118072" y="-5"/>
              <a:chExt cx="4064400" cy="6858000"/>
            </a:xfrm>
          </p:grpSpPr>
          <p:sp>
            <p:nvSpPr>
              <p:cNvPr id="37" name="Rectangle 36">
                <a:extLst>
                  <a:ext uri="{FF2B5EF4-FFF2-40B4-BE49-F238E27FC236}">
                    <a16:creationId xmlns:a16="http://schemas.microsoft.com/office/drawing/2014/main" id="{4A0F0E80-0444-E0DE-538F-853B3C22E8B0}"/>
                  </a:ext>
                </a:extLst>
              </p:cNvPr>
              <p:cNvSpPr/>
              <p:nvPr/>
            </p:nvSpPr>
            <p:spPr>
              <a:xfrm>
                <a:off x="8118072" y="-5"/>
                <a:ext cx="4064400" cy="6858000"/>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TextBox 37">
                <a:extLst>
                  <a:ext uri="{FF2B5EF4-FFF2-40B4-BE49-F238E27FC236}">
                    <a16:creationId xmlns:a16="http://schemas.microsoft.com/office/drawing/2014/main" id="{E0644210-5FFD-CE63-6D32-9F51F12D515F}"/>
                  </a:ext>
                </a:extLst>
              </p:cNvPr>
              <p:cNvSpPr txBox="1"/>
              <p:nvPr/>
            </p:nvSpPr>
            <p:spPr>
              <a:xfrm>
                <a:off x="8466252" y="6199447"/>
                <a:ext cx="3368040" cy="646331"/>
              </a:xfrm>
              <a:prstGeom prst="rect">
                <a:avLst/>
              </a:prstGeom>
              <a:noFill/>
            </p:spPr>
            <p:txBody>
              <a:bodyPr wrap="square" rtlCol="0">
                <a:spAutoFit/>
              </a:bodyPr>
              <a:lstStyle/>
              <a:p>
                <a:pPr algn="ctr"/>
                <a:r>
                  <a:rPr lang="en-GB" sz="3600" b="1" dirty="0">
                    <a:solidFill>
                      <a:schemeClr val="bg1"/>
                    </a:solidFill>
                    <a:latin typeface="Bodoni MT Black" panose="02070A03080606020203" pitchFamily="18" charset="0"/>
                  </a:rPr>
                  <a:t>CALEB . S</a:t>
                </a:r>
              </a:p>
            </p:txBody>
          </p:sp>
        </p:grpSp>
        <p:sp>
          <p:nvSpPr>
            <p:cNvPr id="35" name="TextBox 34">
              <a:extLst>
                <a:ext uri="{FF2B5EF4-FFF2-40B4-BE49-F238E27FC236}">
                  <a16:creationId xmlns:a16="http://schemas.microsoft.com/office/drawing/2014/main" id="{D07C80C8-938D-4893-416E-999A8B79D496}"/>
                </a:ext>
              </a:extLst>
            </p:cNvPr>
            <p:cNvSpPr txBox="1"/>
            <p:nvPr/>
          </p:nvSpPr>
          <p:spPr>
            <a:xfrm>
              <a:off x="8225268" y="1818380"/>
              <a:ext cx="3841979" cy="1107996"/>
            </a:xfrm>
            <a:prstGeom prst="rect">
              <a:avLst/>
            </a:prstGeom>
            <a:noFill/>
          </p:spPr>
          <p:txBody>
            <a:bodyPr wrap="square" rtlCol="0">
              <a:spAutoFit/>
            </a:bodyPr>
            <a:lstStyle/>
            <a:p>
              <a:pPr algn="ctr"/>
              <a:r>
                <a:rPr lang="en-GB" sz="6600" b="1" dirty="0">
                  <a:solidFill>
                    <a:schemeClr val="bg1"/>
                  </a:solidFill>
                  <a:latin typeface="Aptos Black" panose="020B0004020202020204" pitchFamily="34" charset="0"/>
                </a:rPr>
                <a:t>FUTURE</a:t>
              </a:r>
            </a:p>
          </p:txBody>
        </p:sp>
        <p:sp>
          <p:nvSpPr>
            <p:cNvPr id="36" name="Rectangle 35">
              <a:extLst>
                <a:ext uri="{FF2B5EF4-FFF2-40B4-BE49-F238E27FC236}">
                  <a16:creationId xmlns:a16="http://schemas.microsoft.com/office/drawing/2014/main" id="{F6F2BD4A-719C-27D7-63D4-A139C2BC6E67}"/>
                </a:ext>
              </a:extLst>
            </p:cNvPr>
            <p:cNvSpPr/>
            <p:nvPr/>
          </p:nvSpPr>
          <p:spPr>
            <a:xfrm>
              <a:off x="8118072" y="2923883"/>
              <a:ext cx="4069164" cy="23162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41" name="Group 40">
            <a:extLst>
              <a:ext uri="{FF2B5EF4-FFF2-40B4-BE49-F238E27FC236}">
                <a16:creationId xmlns:a16="http://schemas.microsoft.com/office/drawing/2014/main" id="{1852B9BD-F7C2-B01A-A87A-CE24F8BB9799}"/>
              </a:ext>
            </a:extLst>
          </p:cNvPr>
          <p:cNvGrpSpPr/>
          <p:nvPr/>
        </p:nvGrpSpPr>
        <p:grpSpPr>
          <a:xfrm>
            <a:off x="12392023" y="3122984"/>
            <a:ext cx="12192000" cy="1189703"/>
            <a:chOff x="0" y="2834148"/>
            <a:chExt cx="12192000" cy="1189703"/>
          </a:xfrm>
        </p:grpSpPr>
        <p:sp>
          <p:nvSpPr>
            <p:cNvPr id="42" name="Rectangle 41">
              <a:extLst>
                <a:ext uri="{FF2B5EF4-FFF2-40B4-BE49-F238E27FC236}">
                  <a16:creationId xmlns:a16="http://schemas.microsoft.com/office/drawing/2014/main" id="{B93B7C29-6A03-1D37-82A9-141F1587BBD0}"/>
                </a:ext>
              </a:extLst>
            </p:cNvPr>
            <p:cNvSpPr/>
            <p:nvPr/>
          </p:nvSpPr>
          <p:spPr>
            <a:xfrm>
              <a:off x="0" y="2834148"/>
              <a:ext cx="12192000" cy="118970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Title 1">
              <a:extLst>
                <a:ext uri="{FF2B5EF4-FFF2-40B4-BE49-F238E27FC236}">
                  <a16:creationId xmlns:a16="http://schemas.microsoft.com/office/drawing/2014/main" id="{2ED81E8C-C6D6-411E-84ED-5ED345C32978}"/>
                </a:ext>
              </a:extLst>
            </p:cNvPr>
            <p:cNvSpPr txBox="1">
              <a:spLocks/>
            </p:cNvSpPr>
            <p:nvPr/>
          </p:nvSpPr>
          <p:spPr>
            <a:xfrm>
              <a:off x="3006213" y="2921364"/>
              <a:ext cx="6179574" cy="101526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rPr>
                <a:t>County Lines</a:t>
              </a:r>
              <a:endParaRPr lang="en-GB"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endParaRPr>
            </a:p>
          </p:txBody>
        </p:sp>
      </p:grpSp>
      <p:grpSp>
        <p:nvGrpSpPr>
          <p:cNvPr id="15" name="Group 14">
            <a:extLst>
              <a:ext uri="{FF2B5EF4-FFF2-40B4-BE49-F238E27FC236}">
                <a16:creationId xmlns:a16="http://schemas.microsoft.com/office/drawing/2014/main" id="{1B8485AC-E405-EF50-F769-6520989090DB}"/>
              </a:ext>
            </a:extLst>
          </p:cNvPr>
          <p:cNvGrpSpPr/>
          <p:nvPr/>
        </p:nvGrpSpPr>
        <p:grpSpPr>
          <a:xfrm>
            <a:off x="-2437093" y="-22"/>
            <a:ext cx="3600449" cy="6858000"/>
            <a:chOff x="9028510" y="-22"/>
            <a:chExt cx="3600449" cy="6858000"/>
          </a:xfrm>
        </p:grpSpPr>
        <p:grpSp>
          <p:nvGrpSpPr>
            <p:cNvPr id="16" name="Group 15">
              <a:extLst>
                <a:ext uri="{FF2B5EF4-FFF2-40B4-BE49-F238E27FC236}">
                  <a16:creationId xmlns:a16="http://schemas.microsoft.com/office/drawing/2014/main" id="{37A8A349-173F-1C81-FCFB-CC685C8EFB82}"/>
                </a:ext>
              </a:extLst>
            </p:cNvPr>
            <p:cNvGrpSpPr/>
            <p:nvPr/>
          </p:nvGrpSpPr>
          <p:grpSpPr>
            <a:xfrm>
              <a:off x="9028510" y="-22"/>
              <a:ext cx="3600449" cy="6858000"/>
              <a:chOff x="9028510" y="-22"/>
              <a:chExt cx="3600449" cy="6858000"/>
            </a:xfrm>
          </p:grpSpPr>
          <p:grpSp>
            <p:nvGrpSpPr>
              <p:cNvPr id="18" name="Group 17">
                <a:extLst>
                  <a:ext uri="{FF2B5EF4-FFF2-40B4-BE49-F238E27FC236}">
                    <a16:creationId xmlns:a16="http://schemas.microsoft.com/office/drawing/2014/main" id="{B7F63D9D-7451-5971-E312-7A25BA84AFFC}"/>
                  </a:ext>
                </a:extLst>
              </p:cNvPr>
              <p:cNvGrpSpPr/>
              <p:nvPr/>
            </p:nvGrpSpPr>
            <p:grpSpPr>
              <a:xfrm>
                <a:off x="9028512" y="-22"/>
                <a:ext cx="3600447" cy="6858000"/>
                <a:chOff x="-3043238" y="0"/>
                <a:chExt cx="3443286" cy="6858000"/>
              </a:xfrm>
            </p:grpSpPr>
            <p:sp>
              <p:nvSpPr>
                <p:cNvPr id="47" name="Rectangle 46">
                  <a:extLst>
                    <a:ext uri="{FF2B5EF4-FFF2-40B4-BE49-F238E27FC236}">
                      <a16:creationId xmlns:a16="http://schemas.microsoft.com/office/drawing/2014/main" id="{0EEC1DB1-464F-0AA4-7CB2-CC05BF7DD929}"/>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8" name="Isosceles Triangle 47">
                  <a:extLst>
                    <a:ext uri="{FF2B5EF4-FFF2-40B4-BE49-F238E27FC236}">
                      <a16:creationId xmlns:a16="http://schemas.microsoft.com/office/drawing/2014/main" id="{20A997F0-0D69-B37C-CEE4-F9DEBFAFD01D}"/>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9" name="Rectangle 18">
                <a:extLst>
                  <a:ext uri="{FF2B5EF4-FFF2-40B4-BE49-F238E27FC236}">
                    <a16:creationId xmlns:a16="http://schemas.microsoft.com/office/drawing/2014/main" id="{6DB870E2-D11B-0AD7-CE02-072DF610167D}"/>
                  </a:ext>
                </a:extLst>
              </p:cNvPr>
              <p:cNvSpPr/>
              <p:nvPr/>
            </p:nvSpPr>
            <p:spPr>
              <a:xfrm>
                <a:off x="9028510" y="2028801"/>
                <a:ext cx="3182139"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TextBox 45">
                <a:extLst>
                  <a:ext uri="{FF2B5EF4-FFF2-40B4-BE49-F238E27FC236}">
                    <a16:creationId xmlns:a16="http://schemas.microsoft.com/office/drawing/2014/main" id="{BD322E52-36BE-5ECB-C86E-732565D2B9BF}"/>
                  </a:ext>
                </a:extLst>
              </p:cNvPr>
              <p:cNvSpPr txBox="1"/>
              <p:nvPr/>
            </p:nvSpPr>
            <p:spPr>
              <a:xfrm>
                <a:off x="10059276" y="314624"/>
                <a:ext cx="1360714" cy="1569660"/>
              </a:xfrm>
              <a:prstGeom prst="rect">
                <a:avLst/>
              </a:prstGeom>
              <a:noFill/>
            </p:spPr>
            <p:txBody>
              <a:bodyPr wrap="square" rtlCol="0">
                <a:spAutoFit/>
              </a:bodyPr>
              <a:lstStyle/>
              <a:p>
                <a:pPr algn="ctr"/>
                <a:r>
                  <a:rPr lang="en-GB" sz="9600" b="1" dirty="0">
                    <a:solidFill>
                      <a:schemeClr val="bg1"/>
                    </a:solidFill>
                  </a:rPr>
                  <a:t>D</a:t>
                </a:r>
              </a:p>
            </p:txBody>
          </p:sp>
        </p:grpSp>
        <p:sp>
          <p:nvSpPr>
            <p:cNvPr id="17" name="TextBox 16">
              <a:extLst>
                <a:ext uri="{FF2B5EF4-FFF2-40B4-BE49-F238E27FC236}">
                  <a16:creationId xmlns:a16="http://schemas.microsoft.com/office/drawing/2014/main" id="{DF012776-63FE-3574-5E1F-BCE342996396}"/>
                </a:ext>
              </a:extLst>
            </p:cNvPr>
            <p:cNvSpPr txBox="1"/>
            <p:nvPr/>
          </p:nvSpPr>
          <p:spPr>
            <a:xfrm>
              <a:off x="9236866" y="2485749"/>
              <a:ext cx="3005534" cy="646331"/>
            </a:xfrm>
            <a:prstGeom prst="rect">
              <a:avLst/>
            </a:prstGeom>
            <a:noFill/>
          </p:spPr>
          <p:txBody>
            <a:bodyPr wrap="square" rtlCol="0">
              <a:spAutoFit/>
            </a:bodyPr>
            <a:lstStyle/>
            <a:p>
              <a:pPr algn="ctr"/>
              <a:r>
                <a:rPr lang="en-GB" sz="3600" b="1" dirty="0">
                  <a:solidFill>
                    <a:schemeClr val="bg1"/>
                  </a:solidFill>
                </a:rPr>
                <a:t>SUMMARY</a:t>
              </a:r>
            </a:p>
          </p:txBody>
        </p:sp>
      </p:grpSp>
      <p:grpSp>
        <p:nvGrpSpPr>
          <p:cNvPr id="49" name="Group 48">
            <a:extLst>
              <a:ext uri="{FF2B5EF4-FFF2-40B4-BE49-F238E27FC236}">
                <a16:creationId xmlns:a16="http://schemas.microsoft.com/office/drawing/2014/main" id="{E0D7EF77-9C4B-C007-1B59-E6A6A09A1405}"/>
              </a:ext>
            </a:extLst>
          </p:cNvPr>
          <p:cNvGrpSpPr/>
          <p:nvPr/>
        </p:nvGrpSpPr>
        <p:grpSpPr>
          <a:xfrm>
            <a:off x="-2444460" y="-11"/>
            <a:ext cx="3443286" cy="6858000"/>
            <a:chOff x="6086474" y="-11"/>
            <a:chExt cx="3443286" cy="6858000"/>
          </a:xfrm>
        </p:grpSpPr>
        <p:grpSp>
          <p:nvGrpSpPr>
            <p:cNvPr id="50" name="Group 49">
              <a:extLst>
                <a:ext uri="{FF2B5EF4-FFF2-40B4-BE49-F238E27FC236}">
                  <a16:creationId xmlns:a16="http://schemas.microsoft.com/office/drawing/2014/main" id="{6CCE2E81-CD02-85D7-6EF7-473FA3D0641E}"/>
                </a:ext>
              </a:extLst>
            </p:cNvPr>
            <p:cNvGrpSpPr/>
            <p:nvPr/>
          </p:nvGrpSpPr>
          <p:grpSpPr>
            <a:xfrm>
              <a:off x="6086474" y="-11"/>
              <a:ext cx="3443286" cy="6858000"/>
              <a:chOff x="6086474" y="-11"/>
              <a:chExt cx="3443286" cy="6858000"/>
            </a:xfrm>
          </p:grpSpPr>
          <p:grpSp>
            <p:nvGrpSpPr>
              <p:cNvPr id="52" name="Group 51">
                <a:extLst>
                  <a:ext uri="{FF2B5EF4-FFF2-40B4-BE49-F238E27FC236}">
                    <a16:creationId xmlns:a16="http://schemas.microsoft.com/office/drawing/2014/main" id="{2AB3D2AC-5A10-B2D8-B040-BB09780D832A}"/>
                  </a:ext>
                </a:extLst>
              </p:cNvPr>
              <p:cNvGrpSpPr/>
              <p:nvPr/>
            </p:nvGrpSpPr>
            <p:grpSpPr>
              <a:xfrm>
                <a:off x="6086474" y="-11"/>
                <a:ext cx="3443286" cy="6858000"/>
                <a:chOff x="-6086476" y="0"/>
                <a:chExt cx="3443286" cy="6858000"/>
              </a:xfrm>
            </p:grpSpPr>
            <p:sp>
              <p:nvSpPr>
                <p:cNvPr id="55" name="Rectangle 54">
                  <a:extLst>
                    <a:ext uri="{FF2B5EF4-FFF2-40B4-BE49-F238E27FC236}">
                      <a16:creationId xmlns:a16="http://schemas.microsoft.com/office/drawing/2014/main" id="{279D0CED-DF32-5758-C4A7-2CDCB6F993D9}"/>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6" name="Isosceles Triangle 55">
                  <a:extLst>
                    <a:ext uri="{FF2B5EF4-FFF2-40B4-BE49-F238E27FC236}">
                      <a16:creationId xmlns:a16="http://schemas.microsoft.com/office/drawing/2014/main" id="{863993FC-E399-EE87-AD26-78DF07330687}"/>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53" name="Rectangle 52">
                <a:extLst>
                  <a:ext uri="{FF2B5EF4-FFF2-40B4-BE49-F238E27FC236}">
                    <a16:creationId xmlns:a16="http://schemas.microsoft.com/office/drawing/2014/main" id="{65FCB7F5-EBEC-52EF-EA82-9B0DBE89D1F7}"/>
                  </a:ext>
                </a:extLst>
              </p:cNvPr>
              <p:cNvSpPr/>
              <p:nvPr/>
            </p:nvSpPr>
            <p:spPr>
              <a:xfrm>
                <a:off x="6086474" y="2028801"/>
                <a:ext cx="3043238"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TextBox 53">
                <a:extLst>
                  <a:ext uri="{FF2B5EF4-FFF2-40B4-BE49-F238E27FC236}">
                    <a16:creationId xmlns:a16="http://schemas.microsoft.com/office/drawing/2014/main" id="{F18B0C07-4813-96AE-6E3A-6D216A4F7EE9}"/>
                  </a:ext>
                </a:extLst>
              </p:cNvPr>
              <p:cNvSpPr txBox="1"/>
              <p:nvPr/>
            </p:nvSpPr>
            <p:spPr>
              <a:xfrm>
                <a:off x="6927736" y="314624"/>
                <a:ext cx="1360714" cy="1569660"/>
              </a:xfrm>
              <a:prstGeom prst="rect">
                <a:avLst/>
              </a:prstGeom>
              <a:noFill/>
            </p:spPr>
            <p:txBody>
              <a:bodyPr wrap="square" rtlCol="0">
                <a:spAutoFit/>
              </a:bodyPr>
              <a:lstStyle/>
              <a:p>
                <a:pPr algn="ctr"/>
                <a:r>
                  <a:rPr lang="en-GB" sz="9600" b="1" dirty="0">
                    <a:solidFill>
                      <a:schemeClr val="bg1"/>
                    </a:solidFill>
                  </a:rPr>
                  <a:t>C</a:t>
                </a:r>
              </a:p>
            </p:txBody>
          </p:sp>
        </p:grpSp>
        <p:sp>
          <p:nvSpPr>
            <p:cNvPr id="51" name="TextBox 50">
              <a:extLst>
                <a:ext uri="{FF2B5EF4-FFF2-40B4-BE49-F238E27FC236}">
                  <a16:creationId xmlns:a16="http://schemas.microsoft.com/office/drawing/2014/main" id="{6862774C-5331-04CC-273A-EAC981C4BD7D}"/>
                </a:ext>
              </a:extLst>
            </p:cNvPr>
            <p:cNvSpPr txBox="1"/>
            <p:nvPr/>
          </p:nvSpPr>
          <p:spPr>
            <a:xfrm>
              <a:off x="6100167" y="2482965"/>
              <a:ext cx="3005534" cy="1200329"/>
            </a:xfrm>
            <a:prstGeom prst="rect">
              <a:avLst/>
            </a:prstGeom>
            <a:noFill/>
          </p:spPr>
          <p:txBody>
            <a:bodyPr wrap="square" rtlCol="0">
              <a:spAutoFit/>
            </a:bodyPr>
            <a:lstStyle/>
            <a:p>
              <a:pPr algn="ctr"/>
              <a:r>
                <a:rPr lang="en-GB" sz="3600" b="1" dirty="0">
                  <a:solidFill>
                    <a:schemeClr val="bg1"/>
                  </a:solidFill>
                </a:rPr>
                <a:t>NOTABLE</a:t>
              </a:r>
            </a:p>
            <a:p>
              <a:pPr algn="ctr"/>
              <a:r>
                <a:rPr lang="en-GB" sz="3600" b="1" dirty="0">
                  <a:solidFill>
                    <a:schemeClr val="bg1"/>
                  </a:solidFill>
                </a:rPr>
                <a:t>OPERATIONS</a:t>
              </a:r>
            </a:p>
          </p:txBody>
        </p:sp>
      </p:grpSp>
      <p:grpSp>
        <p:nvGrpSpPr>
          <p:cNvPr id="57" name="Group 56">
            <a:extLst>
              <a:ext uri="{FF2B5EF4-FFF2-40B4-BE49-F238E27FC236}">
                <a16:creationId xmlns:a16="http://schemas.microsoft.com/office/drawing/2014/main" id="{2F95B79F-400E-984B-61D2-3DC0FD58856D}"/>
              </a:ext>
            </a:extLst>
          </p:cNvPr>
          <p:cNvGrpSpPr/>
          <p:nvPr/>
        </p:nvGrpSpPr>
        <p:grpSpPr>
          <a:xfrm>
            <a:off x="-2607239" y="0"/>
            <a:ext cx="3443286" cy="6858000"/>
            <a:chOff x="3043237" y="0"/>
            <a:chExt cx="3443286" cy="6858000"/>
          </a:xfrm>
        </p:grpSpPr>
        <p:grpSp>
          <p:nvGrpSpPr>
            <p:cNvPr id="58" name="Group 57">
              <a:extLst>
                <a:ext uri="{FF2B5EF4-FFF2-40B4-BE49-F238E27FC236}">
                  <a16:creationId xmlns:a16="http://schemas.microsoft.com/office/drawing/2014/main" id="{F937982E-B2F6-7FD2-9D6A-CA6A495BC6C8}"/>
                </a:ext>
              </a:extLst>
            </p:cNvPr>
            <p:cNvGrpSpPr/>
            <p:nvPr/>
          </p:nvGrpSpPr>
          <p:grpSpPr>
            <a:xfrm>
              <a:off x="3043237" y="0"/>
              <a:ext cx="3443286" cy="6858000"/>
              <a:chOff x="3043237" y="0"/>
              <a:chExt cx="3443286" cy="6858000"/>
            </a:xfrm>
          </p:grpSpPr>
          <p:grpSp>
            <p:nvGrpSpPr>
              <p:cNvPr id="60" name="Group 59">
                <a:extLst>
                  <a:ext uri="{FF2B5EF4-FFF2-40B4-BE49-F238E27FC236}">
                    <a16:creationId xmlns:a16="http://schemas.microsoft.com/office/drawing/2014/main" id="{C6B2E58E-78A8-D699-5470-AB9C87C1757A}"/>
                  </a:ext>
                </a:extLst>
              </p:cNvPr>
              <p:cNvGrpSpPr/>
              <p:nvPr/>
            </p:nvGrpSpPr>
            <p:grpSpPr>
              <a:xfrm>
                <a:off x="3043237" y="0"/>
                <a:ext cx="3443286" cy="6858000"/>
                <a:chOff x="-9129714" y="0"/>
                <a:chExt cx="3443286" cy="6858000"/>
              </a:xfrm>
            </p:grpSpPr>
            <p:sp>
              <p:nvSpPr>
                <p:cNvPr id="63" name="Rectangle 62">
                  <a:extLst>
                    <a:ext uri="{FF2B5EF4-FFF2-40B4-BE49-F238E27FC236}">
                      <a16:creationId xmlns:a16="http://schemas.microsoft.com/office/drawing/2014/main" id="{C2EF5627-F3A1-60E9-1EEB-7DFC2530EB42}"/>
                    </a:ext>
                  </a:extLst>
                </p:cNvPr>
                <p:cNvSpPr/>
                <p:nvPr/>
              </p:nvSpPr>
              <p:spPr>
                <a:xfrm>
                  <a:off x="-9129714" y="0"/>
                  <a:ext cx="3043238"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4" name="Isosceles Triangle 63">
                  <a:extLst>
                    <a:ext uri="{FF2B5EF4-FFF2-40B4-BE49-F238E27FC236}">
                      <a16:creationId xmlns:a16="http://schemas.microsoft.com/office/drawing/2014/main" id="{30EA7BB4-3891-F614-B41F-C4EFF75BF29B}"/>
                    </a:ext>
                  </a:extLst>
                </p:cNvPr>
                <p:cNvSpPr/>
                <p:nvPr/>
              </p:nvSpPr>
              <p:spPr>
                <a:xfrm rot="5400000">
                  <a:off x="-6450808" y="1264445"/>
                  <a:ext cx="1128712" cy="400048"/>
                </a:xfrm>
                <a:prstGeom prst="triangle">
                  <a:avLst>
                    <a:gd name="adj" fmla="val 50926"/>
                  </a:avLst>
                </a:prstGeom>
                <a:solidFill>
                  <a:srgbClr val="1048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61" name="Rectangle 60">
                <a:extLst>
                  <a:ext uri="{FF2B5EF4-FFF2-40B4-BE49-F238E27FC236}">
                    <a16:creationId xmlns:a16="http://schemas.microsoft.com/office/drawing/2014/main" id="{34CF97C7-5DAE-5710-8F72-537B4836909F}"/>
                  </a:ext>
                </a:extLst>
              </p:cNvPr>
              <p:cNvSpPr/>
              <p:nvPr/>
            </p:nvSpPr>
            <p:spPr>
              <a:xfrm>
                <a:off x="3050606" y="2028802"/>
                <a:ext cx="303586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2" name="TextBox 61">
                <a:extLst>
                  <a:ext uri="{FF2B5EF4-FFF2-40B4-BE49-F238E27FC236}">
                    <a16:creationId xmlns:a16="http://schemas.microsoft.com/office/drawing/2014/main" id="{0E919570-7F0D-DB78-DA92-425F2E7F94D8}"/>
                  </a:ext>
                </a:extLst>
              </p:cNvPr>
              <p:cNvSpPr txBox="1"/>
              <p:nvPr/>
            </p:nvSpPr>
            <p:spPr>
              <a:xfrm>
                <a:off x="3915257" y="314624"/>
                <a:ext cx="1360714" cy="1569660"/>
              </a:xfrm>
              <a:prstGeom prst="rect">
                <a:avLst/>
              </a:prstGeom>
              <a:noFill/>
            </p:spPr>
            <p:txBody>
              <a:bodyPr wrap="square" rtlCol="0">
                <a:spAutoFit/>
              </a:bodyPr>
              <a:lstStyle/>
              <a:p>
                <a:pPr algn="ctr"/>
                <a:r>
                  <a:rPr lang="en-GB" sz="9600" b="1" dirty="0">
                    <a:solidFill>
                      <a:schemeClr val="bg1"/>
                    </a:solidFill>
                  </a:rPr>
                  <a:t>B</a:t>
                </a:r>
              </a:p>
            </p:txBody>
          </p:sp>
        </p:grpSp>
        <p:sp>
          <p:nvSpPr>
            <p:cNvPr id="59" name="TextBox 58">
              <a:extLst>
                <a:ext uri="{FF2B5EF4-FFF2-40B4-BE49-F238E27FC236}">
                  <a16:creationId xmlns:a16="http://schemas.microsoft.com/office/drawing/2014/main" id="{5340D00C-F873-ED68-3DA2-02A4003B9A85}"/>
                </a:ext>
              </a:extLst>
            </p:cNvPr>
            <p:cNvSpPr txBox="1"/>
            <p:nvPr/>
          </p:nvSpPr>
          <p:spPr>
            <a:xfrm>
              <a:off x="3044033" y="2443991"/>
              <a:ext cx="3005534" cy="2308324"/>
            </a:xfrm>
            <a:prstGeom prst="rect">
              <a:avLst/>
            </a:prstGeom>
            <a:noFill/>
          </p:spPr>
          <p:txBody>
            <a:bodyPr wrap="square" rtlCol="0">
              <a:spAutoFit/>
            </a:bodyPr>
            <a:lstStyle/>
            <a:p>
              <a:pPr algn="ctr"/>
              <a:r>
                <a:rPr lang="en-GB" sz="3600" b="1" dirty="0">
                  <a:solidFill>
                    <a:schemeClr val="bg1"/>
                  </a:solidFill>
                </a:rPr>
                <a:t>KEY</a:t>
              </a:r>
            </a:p>
            <a:p>
              <a:pPr algn="ctr"/>
              <a:r>
                <a:rPr lang="en-GB" sz="3600" b="1" dirty="0">
                  <a:solidFill>
                    <a:schemeClr val="bg1"/>
                  </a:solidFill>
                </a:rPr>
                <a:t>LEGISLATION</a:t>
              </a:r>
            </a:p>
            <a:p>
              <a:pPr algn="ctr"/>
              <a:r>
                <a:rPr lang="en-GB" sz="3600" b="1" dirty="0">
                  <a:solidFill>
                    <a:schemeClr val="bg1"/>
                  </a:solidFill>
                </a:rPr>
                <a:t>&amp; POLICY</a:t>
              </a:r>
            </a:p>
            <a:p>
              <a:pPr algn="ctr"/>
              <a:r>
                <a:rPr lang="en-GB" sz="3600" b="1" dirty="0">
                  <a:solidFill>
                    <a:schemeClr val="bg1"/>
                  </a:solidFill>
                </a:rPr>
                <a:t>CHANGES</a:t>
              </a:r>
            </a:p>
          </p:txBody>
        </p:sp>
      </p:grpSp>
      <p:grpSp>
        <p:nvGrpSpPr>
          <p:cNvPr id="65" name="Group 64">
            <a:extLst>
              <a:ext uri="{FF2B5EF4-FFF2-40B4-BE49-F238E27FC236}">
                <a16:creationId xmlns:a16="http://schemas.microsoft.com/office/drawing/2014/main" id="{9D73094D-C814-6EC9-A9C8-21CBE71136B8}"/>
              </a:ext>
            </a:extLst>
          </p:cNvPr>
          <p:cNvGrpSpPr/>
          <p:nvPr/>
        </p:nvGrpSpPr>
        <p:grpSpPr>
          <a:xfrm>
            <a:off x="-2753802" y="0"/>
            <a:ext cx="3443288" cy="6858000"/>
            <a:chOff x="-2" y="0"/>
            <a:chExt cx="3443288" cy="6858000"/>
          </a:xfrm>
        </p:grpSpPr>
        <p:grpSp>
          <p:nvGrpSpPr>
            <p:cNvPr id="66" name="Group 65">
              <a:extLst>
                <a:ext uri="{FF2B5EF4-FFF2-40B4-BE49-F238E27FC236}">
                  <a16:creationId xmlns:a16="http://schemas.microsoft.com/office/drawing/2014/main" id="{72899CDE-9320-9A29-1312-0FD35B68AC5B}"/>
                </a:ext>
              </a:extLst>
            </p:cNvPr>
            <p:cNvGrpSpPr/>
            <p:nvPr/>
          </p:nvGrpSpPr>
          <p:grpSpPr>
            <a:xfrm>
              <a:off x="0" y="0"/>
              <a:ext cx="3443286" cy="6858000"/>
              <a:chOff x="-12172952" y="0"/>
              <a:chExt cx="3443286" cy="6858000"/>
            </a:xfrm>
          </p:grpSpPr>
          <p:sp>
            <p:nvSpPr>
              <p:cNvPr id="70" name="Rectangle 69">
                <a:extLst>
                  <a:ext uri="{FF2B5EF4-FFF2-40B4-BE49-F238E27FC236}">
                    <a16:creationId xmlns:a16="http://schemas.microsoft.com/office/drawing/2014/main" id="{E30F7730-271E-3F2E-8FCA-BF58DB2B1802}"/>
                  </a:ext>
                </a:extLst>
              </p:cNvPr>
              <p:cNvSpPr/>
              <p:nvPr/>
            </p:nvSpPr>
            <p:spPr>
              <a:xfrm>
                <a:off x="-12172952" y="0"/>
                <a:ext cx="3043238"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1" name="Isosceles Triangle 70">
                <a:extLst>
                  <a:ext uri="{FF2B5EF4-FFF2-40B4-BE49-F238E27FC236}">
                    <a16:creationId xmlns:a16="http://schemas.microsoft.com/office/drawing/2014/main" id="{7C2BB8AC-02C5-A71B-9D9A-60B7B26C575B}"/>
                  </a:ext>
                </a:extLst>
              </p:cNvPr>
              <p:cNvSpPr/>
              <p:nvPr/>
            </p:nvSpPr>
            <p:spPr>
              <a:xfrm rot="5400000">
                <a:off x="-9494046" y="1264445"/>
                <a:ext cx="1128712" cy="400048"/>
              </a:xfrm>
              <a:prstGeom prst="triangle">
                <a:avLst>
                  <a:gd name="adj" fmla="val 50926"/>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67" name="TextBox 66">
              <a:extLst>
                <a:ext uri="{FF2B5EF4-FFF2-40B4-BE49-F238E27FC236}">
                  <a16:creationId xmlns:a16="http://schemas.microsoft.com/office/drawing/2014/main" id="{68393AE3-BE1D-A9C9-309D-A1944A6A7DA4}"/>
                </a:ext>
              </a:extLst>
            </p:cNvPr>
            <p:cNvSpPr txBox="1"/>
            <p:nvPr/>
          </p:nvSpPr>
          <p:spPr>
            <a:xfrm>
              <a:off x="18653" y="2459482"/>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sp>
          <p:nvSpPr>
            <p:cNvPr id="68" name="Rectangle 67">
              <a:extLst>
                <a:ext uri="{FF2B5EF4-FFF2-40B4-BE49-F238E27FC236}">
                  <a16:creationId xmlns:a16="http://schemas.microsoft.com/office/drawing/2014/main" id="{1638F727-0583-96B0-E97A-AE81F367A962}"/>
                </a:ext>
              </a:extLst>
            </p:cNvPr>
            <p:cNvSpPr/>
            <p:nvPr/>
          </p:nvSpPr>
          <p:spPr>
            <a:xfrm>
              <a:off x="-2" y="2028803"/>
              <a:ext cx="304323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9" name="TextBox 68">
              <a:extLst>
                <a:ext uri="{FF2B5EF4-FFF2-40B4-BE49-F238E27FC236}">
                  <a16:creationId xmlns:a16="http://schemas.microsoft.com/office/drawing/2014/main" id="{BD3F1113-AF74-F599-8BC7-1696DC6FE7A1}"/>
                </a:ext>
              </a:extLst>
            </p:cNvPr>
            <p:cNvSpPr txBox="1"/>
            <p:nvPr/>
          </p:nvSpPr>
          <p:spPr>
            <a:xfrm>
              <a:off x="841063" y="314624"/>
              <a:ext cx="1360714" cy="1569660"/>
            </a:xfrm>
            <a:prstGeom prst="rect">
              <a:avLst/>
            </a:prstGeom>
            <a:noFill/>
          </p:spPr>
          <p:txBody>
            <a:bodyPr wrap="square" rtlCol="0">
              <a:spAutoFit/>
            </a:bodyPr>
            <a:lstStyle/>
            <a:p>
              <a:pPr algn="ctr"/>
              <a:r>
                <a:rPr lang="en-GB" sz="9600" b="1" dirty="0">
                  <a:solidFill>
                    <a:schemeClr val="bg1"/>
                  </a:solidFill>
                </a:rPr>
                <a:t>A</a:t>
              </a:r>
            </a:p>
          </p:txBody>
        </p:sp>
      </p:grpSp>
      <p:grpSp>
        <p:nvGrpSpPr>
          <p:cNvPr id="7" name="Group 6">
            <a:extLst>
              <a:ext uri="{FF2B5EF4-FFF2-40B4-BE49-F238E27FC236}">
                <a16:creationId xmlns:a16="http://schemas.microsoft.com/office/drawing/2014/main" id="{F66AF674-8A10-9026-655A-8F3B0949E897}"/>
              </a:ext>
            </a:extLst>
          </p:cNvPr>
          <p:cNvGrpSpPr/>
          <p:nvPr/>
        </p:nvGrpSpPr>
        <p:grpSpPr>
          <a:xfrm>
            <a:off x="-2569368" y="0"/>
            <a:ext cx="17330736" cy="1189713"/>
            <a:chOff x="-2595563" y="-10"/>
            <a:chExt cx="17330736" cy="1189713"/>
          </a:xfrm>
        </p:grpSpPr>
        <p:sp>
          <p:nvSpPr>
            <p:cNvPr id="39" name="Rectangle 38">
              <a:extLst>
                <a:ext uri="{FF2B5EF4-FFF2-40B4-BE49-F238E27FC236}">
                  <a16:creationId xmlns:a16="http://schemas.microsoft.com/office/drawing/2014/main" id="{27425D6F-90CF-EA70-0E48-285386F018B5}"/>
                </a:ext>
              </a:extLst>
            </p:cNvPr>
            <p:cNvSpPr/>
            <p:nvPr/>
          </p:nvSpPr>
          <p:spPr>
            <a:xfrm>
              <a:off x="4143374" y="0"/>
              <a:ext cx="3843339" cy="118970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Isosceles Triangle 39">
              <a:extLst>
                <a:ext uri="{FF2B5EF4-FFF2-40B4-BE49-F238E27FC236}">
                  <a16:creationId xmlns:a16="http://schemas.microsoft.com/office/drawing/2014/main" id="{A9808BD0-976E-0A28-DE8A-6313055BBE18}"/>
                </a:ext>
              </a:extLst>
            </p:cNvPr>
            <p:cNvSpPr/>
            <p:nvPr/>
          </p:nvSpPr>
          <p:spPr>
            <a:xfrm rot="10800000">
              <a:off x="1257299" y="-4"/>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Isosceles Triangle 43">
              <a:extLst>
                <a:ext uri="{FF2B5EF4-FFF2-40B4-BE49-F238E27FC236}">
                  <a16:creationId xmlns:a16="http://schemas.microsoft.com/office/drawing/2014/main" id="{E5678EDC-09DE-90CE-E5A5-DB4C87BCA58B}"/>
                </a:ext>
              </a:extLst>
            </p:cNvPr>
            <p:cNvSpPr/>
            <p:nvPr/>
          </p:nvSpPr>
          <p:spPr>
            <a:xfrm rot="10800000">
              <a:off x="-2595563" y="-10"/>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5" name="Title 1">
              <a:extLst>
                <a:ext uri="{FF2B5EF4-FFF2-40B4-BE49-F238E27FC236}">
                  <a16:creationId xmlns:a16="http://schemas.microsoft.com/office/drawing/2014/main" id="{02618B56-EB23-4A94-6AAF-64F17B2B06CB}"/>
                </a:ext>
              </a:extLst>
            </p:cNvPr>
            <p:cNvSpPr txBox="1">
              <a:spLocks/>
            </p:cNvSpPr>
            <p:nvPr/>
          </p:nvSpPr>
          <p:spPr>
            <a:xfrm>
              <a:off x="3006213" y="87213"/>
              <a:ext cx="6179574" cy="101526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600"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rPr>
                <a:t>Context</a:t>
              </a:r>
              <a:endParaRPr lang="en-GB"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endParaRPr>
            </a:p>
          </p:txBody>
        </p:sp>
      </p:grpSp>
    </p:spTree>
    <p:extLst>
      <p:ext uri="{BB962C8B-B14F-4D97-AF65-F5344CB8AC3E}">
        <p14:creationId xmlns:p14="http://schemas.microsoft.com/office/powerpoint/2010/main" val="38652108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585198-07CB-6411-BC0F-196268B07053}"/>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D54B73ED-C203-2FE3-1B54-E955A0930E2C}"/>
              </a:ext>
            </a:extLst>
          </p:cNvPr>
          <p:cNvSpPr>
            <a:spLocks noGrp="1" noRot="1" noMove="1" noResize="1" noEditPoints="1" noAdjustHandles="1" noChangeArrowheads="1" noChangeShapeType="1"/>
          </p:cNvSpPr>
          <p:nvPr/>
        </p:nvSpPr>
        <p:spPr>
          <a:xfrm>
            <a:off x="-1"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42" name="Group 41">
            <a:extLst>
              <a:ext uri="{FF2B5EF4-FFF2-40B4-BE49-F238E27FC236}">
                <a16:creationId xmlns:a16="http://schemas.microsoft.com/office/drawing/2014/main" id="{596B43E9-849E-3F7B-CCE0-1CB43FD614CD}"/>
              </a:ext>
            </a:extLst>
          </p:cNvPr>
          <p:cNvGrpSpPr/>
          <p:nvPr/>
        </p:nvGrpSpPr>
        <p:grpSpPr>
          <a:xfrm>
            <a:off x="316707" y="-22"/>
            <a:ext cx="3600449" cy="6858000"/>
            <a:chOff x="9028510" y="-22"/>
            <a:chExt cx="3600449" cy="6858000"/>
          </a:xfrm>
        </p:grpSpPr>
        <p:grpSp>
          <p:nvGrpSpPr>
            <p:cNvPr id="35" name="Group 34">
              <a:extLst>
                <a:ext uri="{FF2B5EF4-FFF2-40B4-BE49-F238E27FC236}">
                  <a16:creationId xmlns:a16="http://schemas.microsoft.com/office/drawing/2014/main" id="{874FEF81-EC02-CFEB-1E6F-3E2C77565D33}"/>
                </a:ext>
              </a:extLst>
            </p:cNvPr>
            <p:cNvGrpSpPr/>
            <p:nvPr/>
          </p:nvGrpSpPr>
          <p:grpSpPr>
            <a:xfrm>
              <a:off x="9028510" y="-22"/>
              <a:ext cx="3600449" cy="6858000"/>
              <a:chOff x="9028510" y="-22"/>
              <a:chExt cx="3600449" cy="6858000"/>
            </a:xfrm>
          </p:grpSpPr>
          <p:grpSp>
            <p:nvGrpSpPr>
              <p:cNvPr id="14" name="Group 13">
                <a:extLst>
                  <a:ext uri="{FF2B5EF4-FFF2-40B4-BE49-F238E27FC236}">
                    <a16:creationId xmlns:a16="http://schemas.microsoft.com/office/drawing/2014/main" id="{58D40E05-B81C-AC08-1E5E-2F4E1298B494}"/>
                  </a:ext>
                </a:extLst>
              </p:cNvPr>
              <p:cNvGrpSpPr/>
              <p:nvPr/>
            </p:nvGrpSpPr>
            <p:grpSpPr>
              <a:xfrm>
                <a:off x="9028512" y="-22"/>
                <a:ext cx="3600447" cy="6858000"/>
                <a:chOff x="-3043238" y="0"/>
                <a:chExt cx="3443286" cy="6858000"/>
              </a:xfrm>
            </p:grpSpPr>
            <p:sp>
              <p:nvSpPr>
                <p:cNvPr id="6" name="Rectangle 5">
                  <a:extLst>
                    <a:ext uri="{FF2B5EF4-FFF2-40B4-BE49-F238E27FC236}">
                      <a16:creationId xmlns:a16="http://schemas.microsoft.com/office/drawing/2014/main" id="{FBBEC3C3-0240-A920-5F19-9B131ADC1001}"/>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Isosceles Triangle 10">
                  <a:extLst>
                    <a:ext uri="{FF2B5EF4-FFF2-40B4-BE49-F238E27FC236}">
                      <a16:creationId xmlns:a16="http://schemas.microsoft.com/office/drawing/2014/main" id="{0E9282AC-2E36-A859-D545-54F1DD628831}"/>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7" name="Rectangle 26">
                <a:extLst>
                  <a:ext uri="{FF2B5EF4-FFF2-40B4-BE49-F238E27FC236}">
                    <a16:creationId xmlns:a16="http://schemas.microsoft.com/office/drawing/2014/main" id="{FFC1671F-A767-9CDF-3DF8-3ADB4A38715E}"/>
                  </a:ext>
                </a:extLst>
              </p:cNvPr>
              <p:cNvSpPr/>
              <p:nvPr/>
            </p:nvSpPr>
            <p:spPr>
              <a:xfrm>
                <a:off x="9028510" y="2028801"/>
                <a:ext cx="3182139"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TextBox 29">
                <a:extLst>
                  <a:ext uri="{FF2B5EF4-FFF2-40B4-BE49-F238E27FC236}">
                    <a16:creationId xmlns:a16="http://schemas.microsoft.com/office/drawing/2014/main" id="{BF5D16CB-9AAF-4C67-7FF7-3FEE938BBD09}"/>
                  </a:ext>
                </a:extLst>
              </p:cNvPr>
              <p:cNvSpPr txBox="1"/>
              <p:nvPr/>
            </p:nvSpPr>
            <p:spPr>
              <a:xfrm>
                <a:off x="10059276" y="314624"/>
                <a:ext cx="1360714" cy="1569660"/>
              </a:xfrm>
              <a:prstGeom prst="rect">
                <a:avLst/>
              </a:prstGeom>
              <a:noFill/>
            </p:spPr>
            <p:txBody>
              <a:bodyPr wrap="square" rtlCol="0">
                <a:spAutoFit/>
              </a:bodyPr>
              <a:lstStyle/>
              <a:p>
                <a:pPr algn="ctr"/>
                <a:r>
                  <a:rPr lang="en-GB" sz="9600" b="1" dirty="0">
                    <a:solidFill>
                      <a:schemeClr val="bg1"/>
                    </a:solidFill>
                  </a:rPr>
                  <a:t>D</a:t>
                </a:r>
              </a:p>
            </p:txBody>
          </p:sp>
        </p:grpSp>
        <p:sp>
          <p:nvSpPr>
            <p:cNvPr id="39" name="TextBox 38">
              <a:extLst>
                <a:ext uri="{FF2B5EF4-FFF2-40B4-BE49-F238E27FC236}">
                  <a16:creationId xmlns:a16="http://schemas.microsoft.com/office/drawing/2014/main" id="{C7BF7201-6C1D-5118-D4DF-1AE30DFD38D4}"/>
                </a:ext>
              </a:extLst>
            </p:cNvPr>
            <p:cNvSpPr txBox="1"/>
            <p:nvPr/>
          </p:nvSpPr>
          <p:spPr>
            <a:xfrm>
              <a:off x="9236866" y="2485749"/>
              <a:ext cx="3005534" cy="646331"/>
            </a:xfrm>
            <a:prstGeom prst="rect">
              <a:avLst/>
            </a:prstGeom>
            <a:noFill/>
          </p:spPr>
          <p:txBody>
            <a:bodyPr wrap="square" rtlCol="0">
              <a:spAutoFit/>
            </a:bodyPr>
            <a:lstStyle/>
            <a:p>
              <a:pPr algn="ctr"/>
              <a:r>
                <a:rPr lang="en-GB" sz="3600" b="1" dirty="0">
                  <a:solidFill>
                    <a:schemeClr val="bg1"/>
                  </a:solidFill>
                </a:rPr>
                <a:t>SUMMARY</a:t>
              </a:r>
            </a:p>
          </p:txBody>
        </p:sp>
      </p:grpSp>
      <p:grpSp>
        <p:nvGrpSpPr>
          <p:cNvPr id="41" name="Group 40">
            <a:extLst>
              <a:ext uri="{FF2B5EF4-FFF2-40B4-BE49-F238E27FC236}">
                <a16:creationId xmlns:a16="http://schemas.microsoft.com/office/drawing/2014/main" id="{F348B294-659F-5788-BA73-E4918AAD06AB}"/>
              </a:ext>
            </a:extLst>
          </p:cNvPr>
          <p:cNvGrpSpPr/>
          <p:nvPr/>
        </p:nvGrpSpPr>
        <p:grpSpPr>
          <a:xfrm>
            <a:off x="309340" y="-11"/>
            <a:ext cx="3443286" cy="6858000"/>
            <a:chOff x="6086474" y="-11"/>
            <a:chExt cx="3443286" cy="6858000"/>
          </a:xfrm>
        </p:grpSpPr>
        <p:grpSp>
          <p:nvGrpSpPr>
            <p:cNvPr id="36" name="Group 35">
              <a:extLst>
                <a:ext uri="{FF2B5EF4-FFF2-40B4-BE49-F238E27FC236}">
                  <a16:creationId xmlns:a16="http://schemas.microsoft.com/office/drawing/2014/main" id="{9CE2478A-4894-CC46-70F5-A529D00C5F82}"/>
                </a:ext>
              </a:extLst>
            </p:cNvPr>
            <p:cNvGrpSpPr/>
            <p:nvPr/>
          </p:nvGrpSpPr>
          <p:grpSpPr>
            <a:xfrm>
              <a:off x="6086474" y="-11"/>
              <a:ext cx="3443286" cy="6858000"/>
              <a:chOff x="6086474" y="-11"/>
              <a:chExt cx="3443286" cy="6858000"/>
            </a:xfrm>
          </p:grpSpPr>
          <p:grpSp>
            <p:nvGrpSpPr>
              <p:cNvPr id="13" name="Group 12">
                <a:extLst>
                  <a:ext uri="{FF2B5EF4-FFF2-40B4-BE49-F238E27FC236}">
                    <a16:creationId xmlns:a16="http://schemas.microsoft.com/office/drawing/2014/main" id="{9D98E94E-2EC3-0279-2B30-E9C9C25FC58D}"/>
                  </a:ext>
                </a:extLst>
              </p:cNvPr>
              <p:cNvGrpSpPr/>
              <p:nvPr/>
            </p:nvGrpSpPr>
            <p:grpSpPr>
              <a:xfrm>
                <a:off x="6086474" y="-11"/>
                <a:ext cx="3443286" cy="6858000"/>
                <a:chOff x="-6086476" y="0"/>
                <a:chExt cx="3443286" cy="6858000"/>
              </a:xfrm>
            </p:grpSpPr>
            <p:sp>
              <p:nvSpPr>
                <p:cNvPr id="5" name="Rectangle 4">
                  <a:extLst>
                    <a:ext uri="{FF2B5EF4-FFF2-40B4-BE49-F238E27FC236}">
                      <a16:creationId xmlns:a16="http://schemas.microsoft.com/office/drawing/2014/main" id="{5E66DDD7-4DF1-A929-6987-ED8D8E918807}"/>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Isosceles Triangle 9">
                  <a:extLst>
                    <a:ext uri="{FF2B5EF4-FFF2-40B4-BE49-F238E27FC236}">
                      <a16:creationId xmlns:a16="http://schemas.microsoft.com/office/drawing/2014/main" id="{E069AFA2-515E-598B-7273-3EB3DB80E61D}"/>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6" name="Rectangle 25">
                <a:extLst>
                  <a:ext uri="{FF2B5EF4-FFF2-40B4-BE49-F238E27FC236}">
                    <a16:creationId xmlns:a16="http://schemas.microsoft.com/office/drawing/2014/main" id="{CA9CFC1C-37FC-8F52-8EC4-5056217BDBCD}"/>
                  </a:ext>
                </a:extLst>
              </p:cNvPr>
              <p:cNvSpPr/>
              <p:nvPr/>
            </p:nvSpPr>
            <p:spPr>
              <a:xfrm>
                <a:off x="6086474" y="2028801"/>
                <a:ext cx="3043238"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TextBox 28">
                <a:extLst>
                  <a:ext uri="{FF2B5EF4-FFF2-40B4-BE49-F238E27FC236}">
                    <a16:creationId xmlns:a16="http://schemas.microsoft.com/office/drawing/2014/main" id="{E3639BEE-1490-7BB2-C1B6-2444B6F67DBC}"/>
                  </a:ext>
                </a:extLst>
              </p:cNvPr>
              <p:cNvSpPr txBox="1"/>
              <p:nvPr/>
            </p:nvSpPr>
            <p:spPr>
              <a:xfrm>
                <a:off x="6927736" y="314624"/>
                <a:ext cx="1360714" cy="1569660"/>
              </a:xfrm>
              <a:prstGeom prst="rect">
                <a:avLst/>
              </a:prstGeom>
              <a:noFill/>
            </p:spPr>
            <p:txBody>
              <a:bodyPr wrap="square" rtlCol="0">
                <a:spAutoFit/>
              </a:bodyPr>
              <a:lstStyle/>
              <a:p>
                <a:pPr algn="ctr"/>
                <a:r>
                  <a:rPr lang="en-GB" sz="9600" b="1" dirty="0">
                    <a:solidFill>
                      <a:schemeClr val="bg1"/>
                    </a:solidFill>
                  </a:rPr>
                  <a:t>C</a:t>
                </a:r>
              </a:p>
            </p:txBody>
          </p:sp>
        </p:grpSp>
        <p:sp>
          <p:nvSpPr>
            <p:cNvPr id="38" name="TextBox 37">
              <a:extLst>
                <a:ext uri="{FF2B5EF4-FFF2-40B4-BE49-F238E27FC236}">
                  <a16:creationId xmlns:a16="http://schemas.microsoft.com/office/drawing/2014/main" id="{0D9F02D1-34A0-DDCF-8473-366B555C8C61}"/>
                </a:ext>
              </a:extLst>
            </p:cNvPr>
            <p:cNvSpPr txBox="1"/>
            <p:nvPr/>
          </p:nvSpPr>
          <p:spPr>
            <a:xfrm>
              <a:off x="6100167" y="2482965"/>
              <a:ext cx="3005534" cy="1200329"/>
            </a:xfrm>
            <a:prstGeom prst="rect">
              <a:avLst/>
            </a:prstGeom>
            <a:noFill/>
          </p:spPr>
          <p:txBody>
            <a:bodyPr wrap="square" rtlCol="0">
              <a:spAutoFit/>
            </a:bodyPr>
            <a:lstStyle/>
            <a:p>
              <a:pPr algn="ctr"/>
              <a:r>
                <a:rPr lang="en-GB" sz="3600" b="1" dirty="0">
                  <a:solidFill>
                    <a:schemeClr val="bg1"/>
                  </a:solidFill>
                </a:rPr>
                <a:t>NOTABLE</a:t>
              </a:r>
            </a:p>
            <a:p>
              <a:pPr algn="ctr"/>
              <a:r>
                <a:rPr lang="en-GB" sz="3600" b="1" dirty="0">
                  <a:solidFill>
                    <a:schemeClr val="bg1"/>
                  </a:solidFill>
                </a:rPr>
                <a:t>OPERATIONS</a:t>
              </a:r>
            </a:p>
          </p:txBody>
        </p:sp>
      </p:grpSp>
      <p:grpSp>
        <p:nvGrpSpPr>
          <p:cNvPr id="40" name="Group 39">
            <a:extLst>
              <a:ext uri="{FF2B5EF4-FFF2-40B4-BE49-F238E27FC236}">
                <a16:creationId xmlns:a16="http://schemas.microsoft.com/office/drawing/2014/main" id="{937CC2E1-06E1-DDF6-89DD-601E4133ED95}"/>
              </a:ext>
            </a:extLst>
          </p:cNvPr>
          <p:cNvGrpSpPr/>
          <p:nvPr/>
        </p:nvGrpSpPr>
        <p:grpSpPr>
          <a:xfrm>
            <a:off x="146561" y="0"/>
            <a:ext cx="3443286" cy="6858000"/>
            <a:chOff x="3043237" y="0"/>
            <a:chExt cx="3443286" cy="6858000"/>
          </a:xfrm>
        </p:grpSpPr>
        <p:grpSp>
          <p:nvGrpSpPr>
            <p:cNvPr id="32" name="Group 31">
              <a:extLst>
                <a:ext uri="{FF2B5EF4-FFF2-40B4-BE49-F238E27FC236}">
                  <a16:creationId xmlns:a16="http://schemas.microsoft.com/office/drawing/2014/main" id="{6E053BD4-42EA-E798-6ED3-C3E1D5CF43A0}"/>
                </a:ext>
              </a:extLst>
            </p:cNvPr>
            <p:cNvGrpSpPr/>
            <p:nvPr/>
          </p:nvGrpSpPr>
          <p:grpSpPr>
            <a:xfrm>
              <a:off x="3043237" y="0"/>
              <a:ext cx="3443286" cy="6858000"/>
              <a:chOff x="3043237" y="0"/>
              <a:chExt cx="3443286" cy="6858000"/>
            </a:xfrm>
          </p:grpSpPr>
          <p:grpSp>
            <p:nvGrpSpPr>
              <p:cNvPr id="12" name="Group 11">
                <a:extLst>
                  <a:ext uri="{FF2B5EF4-FFF2-40B4-BE49-F238E27FC236}">
                    <a16:creationId xmlns:a16="http://schemas.microsoft.com/office/drawing/2014/main" id="{C390BF16-24B2-85CD-CDDA-337A3F5639C4}"/>
                  </a:ext>
                </a:extLst>
              </p:cNvPr>
              <p:cNvGrpSpPr/>
              <p:nvPr/>
            </p:nvGrpSpPr>
            <p:grpSpPr>
              <a:xfrm>
                <a:off x="3043237" y="0"/>
                <a:ext cx="3443286" cy="6858000"/>
                <a:chOff x="-9129714" y="0"/>
                <a:chExt cx="3443286" cy="6858000"/>
              </a:xfrm>
            </p:grpSpPr>
            <p:sp>
              <p:nvSpPr>
                <p:cNvPr id="4" name="Rectangle 3">
                  <a:extLst>
                    <a:ext uri="{FF2B5EF4-FFF2-40B4-BE49-F238E27FC236}">
                      <a16:creationId xmlns:a16="http://schemas.microsoft.com/office/drawing/2014/main" id="{1C1BCCD9-1E5C-9750-3C4B-1C21BBAAED43}"/>
                    </a:ext>
                  </a:extLst>
                </p:cNvPr>
                <p:cNvSpPr/>
                <p:nvPr/>
              </p:nvSpPr>
              <p:spPr>
                <a:xfrm>
                  <a:off x="-9129714" y="0"/>
                  <a:ext cx="3043238"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Isosceles Triangle 8">
                  <a:extLst>
                    <a:ext uri="{FF2B5EF4-FFF2-40B4-BE49-F238E27FC236}">
                      <a16:creationId xmlns:a16="http://schemas.microsoft.com/office/drawing/2014/main" id="{46838685-DF1B-131A-3859-48262359350A}"/>
                    </a:ext>
                  </a:extLst>
                </p:cNvPr>
                <p:cNvSpPr/>
                <p:nvPr/>
              </p:nvSpPr>
              <p:spPr>
                <a:xfrm rot="5400000">
                  <a:off x="-6450808" y="1264445"/>
                  <a:ext cx="1128712" cy="400048"/>
                </a:xfrm>
                <a:prstGeom prst="triangle">
                  <a:avLst>
                    <a:gd name="adj" fmla="val 50926"/>
                  </a:avLst>
                </a:prstGeom>
                <a:solidFill>
                  <a:srgbClr val="1048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5" name="Rectangle 24">
                <a:extLst>
                  <a:ext uri="{FF2B5EF4-FFF2-40B4-BE49-F238E27FC236}">
                    <a16:creationId xmlns:a16="http://schemas.microsoft.com/office/drawing/2014/main" id="{AD59E078-75DE-D792-9451-F82EC4A09AAD}"/>
                  </a:ext>
                </a:extLst>
              </p:cNvPr>
              <p:cNvSpPr/>
              <p:nvPr/>
            </p:nvSpPr>
            <p:spPr>
              <a:xfrm>
                <a:off x="3050606" y="2028802"/>
                <a:ext cx="303586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TextBox 27">
                <a:extLst>
                  <a:ext uri="{FF2B5EF4-FFF2-40B4-BE49-F238E27FC236}">
                    <a16:creationId xmlns:a16="http://schemas.microsoft.com/office/drawing/2014/main" id="{4B4B0802-29C0-B021-8FBE-0D72089141A9}"/>
                  </a:ext>
                </a:extLst>
              </p:cNvPr>
              <p:cNvSpPr txBox="1"/>
              <p:nvPr/>
            </p:nvSpPr>
            <p:spPr>
              <a:xfrm>
                <a:off x="3915257" y="314624"/>
                <a:ext cx="1360714" cy="1569660"/>
              </a:xfrm>
              <a:prstGeom prst="rect">
                <a:avLst/>
              </a:prstGeom>
              <a:noFill/>
            </p:spPr>
            <p:txBody>
              <a:bodyPr wrap="square" rtlCol="0">
                <a:spAutoFit/>
              </a:bodyPr>
              <a:lstStyle/>
              <a:p>
                <a:pPr algn="ctr"/>
                <a:r>
                  <a:rPr lang="en-GB" sz="9600" b="1" dirty="0">
                    <a:solidFill>
                      <a:schemeClr val="bg1"/>
                    </a:solidFill>
                  </a:rPr>
                  <a:t>B</a:t>
                </a:r>
              </a:p>
            </p:txBody>
          </p:sp>
        </p:grpSp>
        <p:sp>
          <p:nvSpPr>
            <p:cNvPr id="37" name="TextBox 36">
              <a:extLst>
                <a:ext uri="{FF2B5EF4-FFF2-40B4-BE49-F238E27FC236}">
                  <a16:creationId xmlns:a16="http://schemas.microsoft.com/office/drawing/2014/main" id="{02FB6C12-E997-7E0D-91F1-E23AAB10B3DB}"/>
                </a:ext>
              </a:extLst>
            </p:cNvPr>
            <p:cNvSpPr txBox="1"/>
            <p:nvPr/>
          </p:nvSpPr>
          <p:spPr>
            <a:xfrm>
              <a:off x="3044033" y="2443991"/>
              <a:ext cx="3005534" cy="2308324"/>
            </a:xfrm>
            <a:prstGeom prst="rect">
              <a:avLst/>
            </a:prstGeom>
            <a:noFill/>
          </p:spPr>
          <p:txBody>
            <a:bodyPr wrap="square" rtlCol="0">
              <a:spAutoFit/>
            </a:bodyPr>
            <a:lstStyle/>
            <a:p>
              <a:pPr algn="ctr"/>
              <a:r>
                <a:rPr lang="en-GB" sz="3600" b="1" dirty="0">
                  <a:solidFill>
                    <a:schemeClr val="bg1"/>
                  </a:solidFill>
                </a:rPr>
                <a:t>KEY</a:t>
              </a:r>
            </a:p>
            <a:p>
              <a:pPr algn="ctr"/>
              <a:r>
                <a:rPr lang="en-GB" sz="3600" b="1" dirty="0">
                  <a:solidFill>
                    <a:schemeClr val="bg1"/>
                  </a:solidFill>
                </a:rPr>
                <a:t>LEGISLATION</a:t>
              </a:r>
            </a:p>
            <a:p>
              <a:pPr algn="ctr"/>
              <a:r>
                <a:rPr lang="en-GB" sz="3600" b="1" dirty="0">
                  <a:solidFill>
                    <a:schemeClr val="bg1"/>
                  </a:solidFill>
                </a:rPr>
                <a:t>&amp; POLICY</a:t>
              </a:r>
            </a:p>
            <a:p>
              <a:pPr algn="ctr"/>
              <a:r>
                <a:rPr lang="en-GB" sz="3600" b="1" dirty="0">
                  <a:solidFill>
                    <a:schemeClr val="bg1"/>
                  </a:solidFill>
                </a:rPr>
                <a:t>CHANGES</a:t>
              </a:r>
            </a:p>
          </p:txBody>
        </p:sp>
      </p:grpSp>
      <p:grpSp>
        <p:nvGrpSpPr>
          <p:cNvPr id="31" name="Group 30">
            <a:extLst>
              <a:ext uri="{FF2B5EF4-FFF2-40B4-BE49-F238E27FC236}">
                <a16:creationId xmlns:a16="http://schemas.microsoft.com/office/drawing/2014/main" id="{6CECBE9D-68E3-CAF1-5786-12CFCA593B9E}"/>
              </a:ext>
            </a:extLst>
          </p:cNvPr>
          <p:cNvGrpSpPr/>
          <p:nvPr/>
        </p:nvGrpSpPr>
        <p:grpSpPr>
          <a:xfrm>
            <a:off x="-2" y="0"/>
            <a:ext cx="3443288" cy="6858000"/>
            <a:chOff x="-2" y="0"/>
            <a:chExt cx="3443288" cy="6858000"/>
          </a:xfrm>
        </p:grpSpPr>
        <p:grpSp>
          <p:nvGrpSpPr>
            <p:cNvPr id="8" name="Group 7">
              <a:extLst>
                <a:ext uri="{FF2B5EF4-FFF2-40B4-BE49-F238E27FC236}">
                  <a16:creationId xmlns:a16="http://schemas.microsoft.com/office/drawing/2014/main" id="{A3E43467-7A01-6517-A179-731F819791E1}"/>
                </a:ext>
              </a:extLst>
            </p:cNvPr>
            <p:cNvGrpSpPr/>
            <p:nvPr/>
          </p:nvGrpSpPr>
          <p:grpSpPr>
            <a:xfrm>
              <a:off x="0" y="0"/>
              <a:ext cx="3443286" cy="6858000"/>
              <a:chOff x="-12172952" y="0"/>
              <a:chExt cx="3443286" cy="6858000"/>
            </a:xfrm>
          </p:grpSpPr>
          <p:sp>
            <p:nvSpPr>
              <p:cNvPr id="3" name="Rectangle 2">
                <a:extLst>
                  <a:ext uri="{FF2B5EF4-FFF2-40B4-BE49-F238E27FC236}">
                    <a16:creationId xmlns:a16="http://schemas.microsoft.com/office/drawing/2014/main" id="{585C8FF7-8DCA-CD9B-18F5-A20CAE848635}"/>
                  </a:ext>
                </a:extLst>
              </p:cNvPr>
              <p:cNvSpPr/>
              <p:nvPr/>
            </p:nvSpPr>
            <p:spPr>
              <a:xfrm>
                <a:off x="-12172952" y="0"/>
                <a:ext cx="3043238"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Isosceles Triangle 1">
                <a:extLst>
                  <a:ext uri="{FF2B5EF4-FFF2-40B4-BE49-F238E27FC236}">
                    <a16:creationId xmlns:a16="http://schemas.microsoft.com/office/drawing/2014/main" id="{549832F2-439F-CCA2-A7C4-56F1667C359C}"/>
                  </a:ext>
                </a:extLst>
              </p:cNvPr>
              <p:cNvSpPr/>
              <p:nvPr/>
            </p:nvSpPr>
            <p:spPr>
              <a:xfrm rot="5400000">
                <a:off x="-9494046" y="1264445"/>
                <a:ext cx="1128712" cy="400048"/>
              </a:xfrm>
              <a:prstGeom prst="triangle">
                <a:avLst>
                  <a:gd name="adj" fmla="val 50926"/>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7" name="TextBox 6">
              <a:extLst>
                <a:ext uri="{FF2B5EF4-FFF2-40B4-BE49-F238E27FC236}">
                  <a16:creationId xmlns:a16="http://schemas.microsoft.com/office/drawing/2014/main" id="{1638B1C8-8236-FC58-0931-4AB9FFDCA2EF}"/>
                </a:ext>
              </a:extLst>
            </p:cNvPr>
            <p:cNvSpPr txBox="1"/>
            <p:nvPr/>
          </p:nvSpPr>
          <p:spPr>
            <a:xfrm>
              <a:off x="18653" y="2459482"/>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sp>
          <p:nvSpPr>
            <p:cNvPr id="21" name="Rectangle 20">
              <a:extLst>
                <a:ext uri="{FF2B5EF4-FFF2-40B4-BE49-F238E27FC236}">
                  <a16:creationId xmlns:a16="http://schemas.microsoft.com/office/drawing/2014/main" id="{73B7999B-2E53-73C2-95EF-C40DB802BD6D}"/>
                </a:ext>
              </a:extLst>
            </p:cNvPr>
            <p:cNvSpPr/>
            <p:nvPr/>
          </p:nvSpPr>
          <p:spPr>
            <a:xfrm>
              <a:off x="-2" y="2028803"/>
              <a:ext cx="304323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TextBox 23">
              <a:extLst>
                <a:ext uri="{FF2B5EF4-FFF2-40B4-BE49-F238E27FC236}">
                  <a16:creationId xmlns:a16="http://schemas.microsoft.com/office/drawing/2014/main" id="{B19AC386-67E6-3E6A-0AF2-107CBA6C614C}"/>
                </a:ext>
              </a:extLst>
            </p:cNvPr>
            <p:cNvSpPr txBox="1"/>
            <p:nvPr/>
          </p:nvSpPr>
          <p:spPr>
            <a:xfrm>
              <a:off x="841063" y="314624"/>
              <a:ext cx="1360714" cy="1569660"/>
            </a:xfrm>
            <a:prstGeom prst="rect">
              <a:avLst/>
            </a:prstGeom>
            <a:noFill/>
          </p:spPr>
          <p:txBody>
            <a:bodyPr wrap="square" rtlCol="0">
              <a:spAutoFit/>
            </a:bodyPr>
            <a:lstStyle/>
            <a:p>
              <a:pPr algn="ctr"/>
              <a:r>
                <a:rPr lang="en-GB" sz="9600" b="1" dirty="0">
                  <a:solidFill>
                    <a:schemeClr val="bg1"/>
                  </a:solidFill>
                </a:rPr>
                <a:t>A</a:t>
              </a:r>
            </a:p>
          </p:txBody>
        </p:sp>
      </p:grpSp>
      <p:grpSp>
        <p:nvGrpSpPr>
          <p:cNvPr id="15" name="Group 14">
            <a:extLst>
              <a:ext uri="{FF2B5EF4-FFF2-40B4-BE49-F238E27FC236}">
                <a16:creationId xmlns:a16="http://schemas.microsoft.com/office/drawing/2014/main" id="{923E64D0-1CAB-04BF-0D0D-1A1D09E03686}"/>
              </a:ext>
            </a:extLst>
          </p:cNvPr>
          <p:cNvGrpSpPr/>
          <p:nvPr/>
        </p:nvGrpSpPr>
        <p:grpSpPr>
          <a:xfrm>
            <a:off x="-2569368" y="-1189713"/>
            <a:ext cx="17330736" cy="1189713"/>
            <a:chOff x="-2595563" y="-10"/>
            <a:chExt cx="17330736" cy="1189713"/>
          </a:xfrm>
        </p:grpSpPr>
        <p:sp>
          <p:nvSpPr>
            <p:cNvPr id="16" name="Rectangle 15">
              <a:extLst>
                <a:ext uri="{FF2B5EF4-FFF2-40B4-BE49-F238E27FC236}">
                  <a16:creationId xmlns:a16="http://schemas.microsoft.com/office/drawing/2014/main" id="{45C06BB4-C818-6472-BD6C-236EDB30629E}"/>
                </a:ext>
              </a:extLst>
            </p:cNvPr>
            <p:cNvSpPr/>
            <p:nvPr/>
          </p:nvSpPr>
          <p:spPr>
            <a:xfrm>
              <a:off x="4143374" y="0"/>
              <a:ext cx="3843339" cy="118970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Isosceles Triangle 16">
              <a:extLst>
                <a:ext uri="{FF2B5EF4-FFF2-40B4-BE49-F238E27FC236}">
                  <a16:creationId xmlns:a16="http://schemas.microsoft.com/office/drawing/2014/main" id="{DD3E6DAF-3D71-11F7-02EB-30FCBAD45CEA}"/>
                </a:ext>
              </a:extLst>
            </p:cNvPr>
            <p:cNvSpPr/>
            <p:nvPr/>
          </p:nvSpPr>
          <p:spPr>
            <a:xfrm rot="10800000">
              <a:off x="1257299" y="-4"/>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Isosceles Triangle 17">
              <a:extLst>
                <a:ext uri="{FF2B5EF4-FFF2-40B4-BE49-F238E27FC236}">
                  <a16:creationId xmlns:a16="http://schemas.microsoft.com/office/drawing/2014/main" id="{3A533B53-9EA7-2524-8A2D-B79168C7E30C}"/>
                </a:ext>
              </a:extLst>
            </p:cNvPr>
            <p:cNvSpPr/>
            <p:nvPr/>
          </p:nvSpPr>
          <p:spPr>
            <a:xfrm rot="10800000">
              <a:off x="-2595563" y="-10"/>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Title 1">
              <a:extLst>
                <a:ext uri="{FF2B5EF4-FFF2-40B4-BE49-F238E27FC236}">
                  <a16:creationId xmlns:a16="http://schemas.microsoft.com/office/drawing/2014/main" id="{907C8966-6CA9-00E2-95E0-567DD69ED668}"/>
                </a:ext>
              </a:extLst>
            </p:cNvPr>
            <p:cNvSpPr txBox="1">
              <a:spLocks/>
            </p:cNvSpPr>
            <p:nvPr/>
          </p:nvSpPr>
          <p:spPr>
            <a:xfrm>
              <a:off x="3006213" y="87213"/>
              <a:ext cx="6179574" cy="101526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600"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rPr>
                <a:t>Context</a:t>
              </a:r>
              <a:endParaRPr lang="en-GB"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endParaRPr>
            </a:p>
          </p:txBody>
        </p:sp>
      </p:grpSp>
    </p:spTree>
    <p:extLst>
      <p:ext uri="{BB962C8B-B14F-4D97-AF65-F5344CB8AC3E}">
        <p14:creationId xmlns:p14="http://schemas.microsoft.com/office/powerpoint/2010/main" val="5708680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50C4FA-0758-F8BC-B722-BC6734DD9AD3}"/>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59390FD6-5DF2-D430-EA95-FEDE76F9CB22}"/>
              </a:ext>
            </a:extLst>
          </p:cNvPr>
          <p:cNvSpPr>
            <a:spLocks noGrp="1" noRot="1" noMove="1" noResize="1" noEditPoints="1" noAdjustHandles="1" noChangeArrowheads="1" noChangeShapeType="1"/>
          </p:cNvSpPr>
          <p:nvPr/>
        </p:nvSpPr>
        <p:spPr>
          <a:xfrm>
            <a:off x="-1"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15" name="Group 14">
            <a:extLst>
              <a:ext uri="{FF2B5EF4-FFF2-40B4-BE49-F238E27FC236}">
                <a16:creationId xmlns:a16="http://schemas.microsoft.com/office/drawing/2014/main" id="{E3F78700-734C-6BC4-139E-E2015697AD6F}"/>
              </a:ext>
            </a:extLst>
          </p:cNvPr>
          <p:cNvGrpSpPr/>
          <p:nvPr/>
        </p:nvGrpSpPr>
        <p:grpSpPr>
          <a:xfrm>
            <a:off x="-2569368" y="-1189713"/>
            <a:ext cx="17330736" cy="1189713"/>
            <a:chOff x="-2595563" y="-10"/>
            <a:chExt cx="17330736" cy="1189713"/>
          </a:xfrm>
        </p:grpSpPr>
        <p:sp>
          <p:nvSpPr>
            <p:cNvPr id="16" name="Rectangle 15">
              <a:extLst>
                <a:ext uri="{FF2B5EF4-FFF2-40B4-BE49-F238E27FC236}">
                  <a16:creationId xmlns:a16="http://schemas.microsoft.com/office/drawing/2014/main" id="{7B07D3AD-6390-93CE-7607-DBDF01B2647D}"/>
                </a:ext>
              </a:extLst>
            </p:cNvPr>
            <p:cNvSpPr/>
            <p:nvPr/>
          </p:nvSpPr>
          <p:spPr>
            <a:xfrm>
              <a:off x="4143374" y="0"/>
              <a:ext cx="3843339" cy="118970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Isosceles Triangle 16">
              <a:extLst>
                <a:ext uri="{FF2B5EF4-FFF2-40B4-BE49-F238E27FC236}">
                  <a16:creationId xmlns:a16="http://schemas.microsoft.com/office/drawing/2014/main" id="{3297FAE5-5D52-96C6-A776-067D20757C72}"/>
                </a:ext>
              </a:extLst>
            </p:cNvPr>
            <p:cNvSpPr/>
            <p:nvPr/>
          </p:nvSpPr>
          <p:spPr>
            <a:xfrm rot="10800000">
              <a:off x="1257299" y="-4"/>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Isosceles Triangle 17">
              <a:extLst>
                <a:ext uri="{FF2B5EF4-FFF2-40B4-BE49-F238E27FC236}">
                  <a16:creationId xmlns:a16="http://schemas.microsoft.com/office/drawing/2014/main" id="{862625FA-AF86-1AB8-A7CC-5659B603E574}"/>
                </a:ext>
              </a:extLst>
            </p:cNvPr>
            <p:cNvSpPr/>
            <p:nvPr/>
          </p:nvSpPr>
          <p:spPr>
            <a:xfrm rot="10800000">
              <a:off x="-2595563" y="-10"/>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Title 1">
              <a:extLst>
                <a:ext uri="{FF2B5EF4-FFF2-40B4-BE49-F238E27FC236}">
                  <a16:creationId xmlns:a16="http://schemas.microsoft.com/office/drawing/2014/main" id="{1A031FCD-ABC2-3270-B0E0-4047896A0860}"/>
                </a:ext>
              </a:extLst>
            </p:cNvPr>
            <p:cNvSpPr txBox="1">
              <a:spLocks/>
            </p:cNvSpPr>
            <p:nvPr/>
          </p:nvSpPr>
          <p:spPr>
            <a:xfrm>
              <a:off x="3006213" y="87213"/>
              <a:ext cx="6179574" cy="101526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600"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rPr>
                <a:t>Context</a:t>
              </a:r>
              <a:endParaRPr lang="en-GB"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endParaRPr>
            </a:p>
          </p:txBody>
        </p:sp>
      </p:grpSp>
      <p:grpSp>
        <p:nvGrpSpPr>
          <p:cNvPr id="42" name="Group 41">
            <a:extLst>
              <a:ext uri="{FF2B5EF4-FFF2-40B4-BE49-F238E27FC236}">
                <a16:creationId xmlns:a16="http://schemas.microsoft.com/office/drawing/2014/main" id="{C7CC945D-0E09-80CD-2C7F-82F7F5347F72}"/>
              </a:ext>
            </a:extLst>
          </p:cNvPr>
          <p:cNvGrpSpPr/>
          <p:nvPr/>
        </p:nvGrpSpPr>
        <p:grpSpPr>
          <a:xfrm>
            <a:off x="3213383" y="-22"/>
            <a:ext cx="3600449" cy="6858000"/>
            <a:chOff x="9028510" y="-22"/>
            <a:chExt cx="3600449" cy="6858000"/>
          </a:xfrm>
        </p:grpSpPr>
        <p:grpSp>
          <p:nvGrpSpPr>
            <p:cNvPr id="35" name="Group 34">
              <a:extLst>
                <a:ext uri="{FF2B5EF4-FFF2-40B4-BE49-F238E27FC236}">
                  <a16:creationId xmlns:a16="http://schemas.microsoft.com/office/drawing/2014/main" id="{E8E4E67C-0BD1-18A0-E950-0298EE1BB86C}"/>
                </a:ext>
              </a:extLst>
            </p:cNvPr>
            <p:cNvGrpSpPr/>
            <p:nvPr/>
          </p:nvGrpSpPr>
          <p:grpSpPr>
            <a:xfrm>
              <a:off x="9028510" y="-22"/>
              <a:ext cx="3600449" cy="6858000"/>
              <a:chOff x="9028510" y="-22"/>
              <a:chExt cx="3600449" cy="6858000"/>
            </a:xfrm>
          </p:grpSpPr>
          <p:grpSp>
            <p:nvGrpSpPr>
              <p:cNvPr id="14" name="Group 13">
                <a:extLst>
                  <a:ext uri="{FF2B5EF4-FFF2-40B4-BE49-F238E27FC236}">
                    <a16:creationId xmlns:a16="http://schemas.microsoft.com/office/drawing/2014/main" id="{1DE8C048-EDA8-288E-339A-8C89CD896B6F}"/>
                  </a:ext>
                </a:extLst>
              </p:cNvPr>
              <p:cNvGrpSpPr/>
              <p:nvPr/>
            </p:nvGrpSpPr>
            <p:grpSpPr>
              <a:xfrm>
                <a:off x="9028512" y="-22"/>
                <a:ext cx="3600447" cy="6858000"/>
                <a:chOff x="-3043238" y="0"/>
                <a:chExt cx="3443286" cy="6858000"/>
              </a:xfrm>
            </p:grpSpPr>
            <p:sp>
              <p:nvSpPr>
                <p:cNvPr id="6" name="Rectangle 5">
                  <a:extLst>
                    <a:ext uri="{FF2B5EF4-FFF2-40B4-BE49-F238E27FC236}">
                      <a16:creationId xmlns:a16="http://schemas.microsoft.com/office/drawing/2014/main" id="{A7F92392-1435-EC6D-4C2D-5DCC8EB7C2A8}"/>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Isosceles Triangle 10">
                  <a:extLst>
                    <a:ext uri="{FF2B5EF4-FFF2-40B4-BE49-F238E27FC236}">
                      <a16:creationId xmlns:a16="http://schemas.microsoft.com/office/drawing/2014/main" id="{42373BA8-DCDB-C8CD-4217-28D970DCBD25}"/>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7" name="Rectangle 26">
                <a:extLst>
                  <a:ext uri="{FF2B5EF4-FFF2-40B4-BE49-F238E27FC236}">
                    <a16:creationId xmlns:a16="http://schemas.microsoft.com/office/drawing/2014/main" id="{8D8439D6-4D32-B524-2015-E3CA3DA9C6DD}"/>
                  </a:ext>
                </a:extLst>
              </p:cNvPr>
              <p:cNvSpPr/>
              <p:nvPr/>
            </p:nvSpPr>
            <p:spPr>
              <a:xfrm>
                <a:off x="9028510" y="2028801"/>
                <a:ext cx="3182139"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TextBox 29">
                <a:extLst>
                  <a:ext uri="{FF2B5EF4-FFF2-40B4-BE49-F238E27FC236}">
                    <a16:creationId xmlns:a16="http://schemas.microsoft.com/office/drawing/2014/main" id="{2A58AE15-9FA7-86F7-CA3D-7C92F1CEA9C2}"/>
                  </a:ext>
                </a:extLst>
              </p:cNvPr>
              <p:cNvSpPr txBox="1"/>
              <p:nvPr/>
            </p:nvSpPr>
            <p:spPr>
              <a:xfrm>
                <a:off x="10059276" y="314624"/>
                <a:ext cx="1360714" cy="1569660"/>
              </a:xfrm>
              <a:prstGeom prst="rect">
                <a:avLst/>
              </a:prstGeom>
              <a:noFill/>
            </p:spPr>
            <p:txBody>
              <a:bodyPr wrap="square" rtlCol="0">
                <a:spAutoFit/>
              </a:bodyPr>
              <a:lstStyle/>
              <a:p>
                <a:pPr algn="ctr"/>
                <a:r>
                  <a:rPr lang="en-GB" sz="9600" b="1" dirty="0">
                    <a:solidFill>
                      <a:schemeClr val="bg1"/>
                    </a:solidFill>
                  </a:rPr>
                  <a:t>D</a:t>
                </a:r>
              </a:p>
            </p:txBody>
          </p:sp>
        </p:grpSp>
        <p:sp>
          <p:nvSpPr>
            <p:cNvPr id="39" name="TextBox 38">
              <a:extLst>
                <a:ext uri="{FF2B5EF4-FFF2-40B4-BE49-F238E27FC236}">
                  <a16:creationId xmlns:a16="http://schemas.microsoft.com/office/drawing/2014/main" id="{9D6F623D-97EF-0411-9CA7-44A81C1ED821}"/>
                </a:ext>
              </a:extLst>
            </p:cNvPr>
            <p:cNvSpPr txBox="1"/>
            <p:nvPr/>
          </p:nvSpPr>
          <p:spPr>
            <a:xfrm>
              <a:off x="9236866" y="2485749"/>
              <a:ext cx="3005534" cy="646331"/>
            </a:xfrm>
            <a:prstGeom prst="rect">
              <a:avLst/>
            </a:prstGeom>
            <a:noFill/>
          </p:spPr>
          <p:txBody>
            <a:bodyPr wrap="square" rtlCol="0">
              <a:spAutoFit/>
            </a:bodyPr>
            <a:lstStyle/>
            <a:p>
              <a:pPr algn="ctr"/>
              <a:r>
                <a:rPr lang="en-GB" sz="3600" b="1" dirty="0">
                  <a:solidFill>
                    <a:schemeClr val="bg1"/>
                  </a:solidFill>
                </a:rPr>
                <a:t>SUMMARY</a:t>
              </a:r>
            </a:p>
          </p:txBody>
        </p:sp>
      </p:grpSp>
      <p:grpSp>
        <p:nvGrpSpPr>
          <p:cNvPr id="41" name="Group 40">
            <a:extLst>
              <a:ext uri="{FF2B5EF4-FFF2-40B4-BE49-F238E27FC236}">
                <a16:creationId xmlns:a16="http://schemas.microsoft.com/office/drawing/2014/main" id="{3F26041B-CE35-7E9D-530F-2CD01BC8E31E}"/>
              </a:ext>
            </a:extLst>
          </p:cNvPr>
          <p:cNvGrpSpPr/>
          <p:nvPr/>
        </p:nvGrpSpPr>
        <p:grpSpPr>
          <a:xfrm>
            <a:off x="3206016" y="-11"/>
            <a:ext cx="3443286" cy="6858000"/>
            <a:chOff x="6086474" y="-11"/>
            <a:chExt cx="3443286" cy="6858000"/>
          </a:xfrm>
        </p:grpSpPr>
        <p:grpSp>
          <p:nvGrpSpPr>
            <p:cNvPr id="36" name="Group 35">
              <a:extLst>
                <a:ext uri="{FF2B5EF4-FFF2-40B4-BE49-F238E27FC236}">
                  <a16:creationId xmlns:a16="http://schemas.microsoft.com/office/drawing/2014/main" id="{B9FD7A83-1D5C-1A2C-E529-274D9C8AB1D3}"/>
                </a:ext>
              </a:extLst>
            </p:cNvPr>
            <p:cNvGrpSpPr/>
            <p:nvPr/>
          </p:nvGrpSpPr>
          <p:grpSpPr>
            <a:xfrm>
              <a:off x="6086474" y="-11"/>
              <a:ext cx="3443286" cy="6858000"/>
              <a:chOff x="6086474" y="-11"/>
              <a:chExt cx="3443286" cy="6858000"/>
            </a:xfrm>
          </p:grpSpPr>
          <p:grpSp>
            <p:nvGrpSpPr>
              <p:cNvPr id="13" name="Group 12">
                <a:extLst>
                  <a:ext uri="{FF2B5EF4-FFF2-40B4-BE49-F238E27FC236}">
                    <a16:creationId xmlns:a16="http://schemas.microsoft.com/office/drawing/2014/main" id="{A274D73C-43CB-A53A-4C24-7F0C8C53BE9A}"/>
                  </a:ext>
                </a:extLst>
              </p:cNvPr>
              <p:cNvGrpSpPr/>
              <p:nvPr/>
            </p:nvGrpSpPr>
            <p:grpSpPr>
              <a:xfrm>
                <a:off x="6086474" y="-11"/>
                <a:ext cx="3443286" cy="6858000"/>
                <a:chOff x="-6086476" y="0"/>
                <a:chExt cx="3443286" cy="6858000"/>
              </a:xfrm>
            </p:grpSpPr>
            <p:sp>
              <p:nvSpPr>
                <p:cNvPr id="5" name="Rectangle 4">
                  <a:extLst>
                    <a:ext uri="{FF2B5EF4-FFF2-40B4-BE49-F238E27FC236}">
                      <a16:creationId xmlns:a16="http://schemas.microsoft.com/office/drawing/2014/main" id="{378BF3D4-36B0-80C8-517A-EE6185873DEB}"/>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Isosceles Triangle 9">
                  <a:extLst>
                    <a:ext uri="{FF2B5EF4-FFF2-40B4-BE49-F238E27FC236}">
                      <a16:creationId xmlns:a16="http://schemas.microsoft.com/office/drawing/2014/main" id="{5F9D19D1-4C0C-239B-31BF-C54B655B7BD0}"/>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6" name="Rectangle 25">
                <a:extLst>
                  <a:ext uri="{FF2B5EF4-FFF2-40B4-BE49-F238E27FC236}">
                    <a16:creationId xmlns:a16="http://schemas.microsoft.com/office/drawing/2014/main" id="{C854304C-F639-D5A6-86CF-E67DA558226A}"/>
                  </a:ext>
                </a:extLst>
              </p:cNvPr>
              <p:cNvSpPr/>
              <p:nvPr/>
            </p:nvSpPr>
            <p:spPr>
              <a:xfrm>
                <a:off x="6086474" y="2028801"/>
                <a:ext cx="3043238"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TextBox 28">
                <a:extLst>
                  <a:ext uri="{FF2B5EF4-FFF2-40B4-BE49-F238E27FC236}">
                    <a16:creationId xmlns:a16="http://schemas.microsoft.com/office/drawing/2014/main" id="{6946724C-9E6F-EDC3-E877-CC6423A74583}"/>
                  </a:ext>
                </a:extLst>
              </p:cNvPr>
              <p:cNvSpPr txBox="1"/>
              <p:nvPr/>
            </p:nvSpPr>
            <p:spPr>
              <a:xfrm>
                <a:off x="6927736" y="314624"/>
                <a:ext cx="1360714" cy="1569660"/>
              </a:xfrm>
              <a:prstGeom prst="rect">
                <a:avLst/>
              </a:prstGeom>
              <a:noFill/>
            </p:spPr>
            <p:txBody>
              <a:bodyPr wrap="square" rtlCol="0">
                <a:spAutoFit/>
              </a:bodyPr>
              <a:lstStyle/>
              <a:p>
                <a:pPr algn="ctr"/>
                <a:r>
                  <a:rPr lang="en-GB" sz="9600" b="1" dirty="0">
                    <a:solidFill>
                      <a:schemeClr val="bg1"/>
                    </a:solidFill>
                  </a:rPr>
                  <a:t>C</a:t>
                </a:r>
              </a:p>
            </p:txBody>
          </p:sp>
        </p:grpSp>
        <p:sp>
          <p:nvSpPr>
            <p:cNvPr id="38" name="TextBox 37">
              <a:extLst>
                <a:ext uri="{FF2B5EF4-FFF2-40B4-BE49-F238E27FC236}">
                  <a16:creationId xmlns:a16="http://schemas.microsoft.com/office/drawing/2014/main" id="{BFDF965C-1547-A5A2-9150-52E033DB9E3C}"/>
                </a:ext>
              </a:extLst>
            </p:cNvPr>
            <p:cNvSpPr txBox="1"/>
            <p:nvPr/>
          </p:nvSpPr>
          <p:spPr>
            <a:xfrm>
              <a:off x="6100167" y="2482965"/>
              <a:ext cx="3005534" cy="1200329"/>
            </a:xfrm>
            <a:prstGeom prst="rect">
              <a:avLst/>
            </a:prstGeom>
            <a:noFill/>
          </p:spPr>
          <p:txBody>
            <a:bodyPr wrap="square" rtlCol="0">
              <a:spAutoFit/>
            </a:bodyPr>
            <a:lstStyle/>
            <a:p>
              <a:pPr algn="ctr"/>
              <a:r>
                <a:rPr lang="en-GB" sz="3600" b="1" dirty="0">
                  <a:solidFill>
                    <a:schemeClr val="bg1"/>
                  </a:solidFill>
                </a:rPr>
                <a:t>NOTABLE</a:t>
              </a:r>
            </a:p>
            <a:p>
              <a:pPr algn="ctr"/>
              <a:r>
                <a:rPr lang="en-GB" sz="3600" b="1" dirty="0">
                  <a:solidFill>
                    <a:schemeClr val="bg1"/>
                  </a:solidFill>
                </a:rPr>
                <a:t>OPERATIONS</a:t>
              </a:r>
            </a:p>
          </p:txBody>
        </p:sp>
      </p:grpSp>
      <p:grpSp>
        <p:nvGrpSpPr>
          <p:cNvPr id="40" name="Group 39">
            <a:extLst>
              <a:ext uri="{FF2B5EF4-FFF2-40B4-BE49-F238E27FC236}">
                <a16:creationId xmlns:a16="http://schemas.microsoft.com/office/drawing/2014/main" id="{FD94AE50-FE46-6B28-AB64-B29417172B3F}"/>
              </a:ext>
            </a:extLst>
          </p:cNvPr>
          <p:cNvGrpSpPr/>
          <p:nvPr/>
        </p:nvGrpSpPr>
        <p:grpSpPr>
          <a:xfrm>
            <a:off x="3043237" y="0"/>
            <a:ext cx="3443286" cy="6858000"/>
            <a:chOff x="3043237" y="0"/>
            <a:chExt cx="3443286" cy="6858000"/>
          </a:xfrm>
        </p:grpSpPr>
        <p:grpSp>
          <p:nvGrpSpPr>
            <p:cNvPr id="32" name="Group 31">
              <a:extLst>
                <a:ext uri="{FF2B5EF4-FFF2-40B4-BE49-F238E27FC236}">
                  <a16:creationId xmlns:a16="http://schemas.microsoft.com/office/drawing/2014/main" id="{B61DF9CD-80E0-01E8-9E08-07C541460A23}"/>
                </a:ext>
              </a:extLst>
            </p:cNvPr>
            <p:cNvGrpSpPr/>
            <p:nvPr/>
          </p:nvGrpSpPr>
          <p:grpSpPr>
            <a:xfrm>
              <a:off x="3043237" y="0"/>
              <a:ext cx="3443286" cy="6858000"/>
              <a:chOff x="3043237" y="0"/>
              <a:chExt cx="3443286" cy="6858000"/>
            </a:xfrm>
          </p:grpSpPr>
          <p:grpSp>
            <p:nvGrpSpPr>
              <p:cNvPr id="12" name="Group 11">
                <a:extLst>
                  <a:ext uri="{FF2B5EF4-FFF2-40B4-BE49-F238E27FC236}">
                    <a16:creationId xmlns:a16="http://schemas.microsoft.com/office/drawing/2014/main" id="{E4D117FD-7156-C8C3-7977-05D241C15E10}"/>
                  </a:ext>
                </a:extLst>
              </p:cNvPr>
              <p:cNvGrpSpPr/>
              <p:nvPr/>
            </p:nvGrpSpPr>
            <p:grpSpPr>
              <a:xfrm>
                <a:off x="3043237" y="0"/>
                <a:ext cx="3443286" cy="6858000"/>
                <a:chOff x="-9129714" y="0"/>
                <a:chExt cx="3443286" cy="6858000"/>
              </a:xfrm>
            </p:grpSpPr>
            <p:sp>
              <p:nvSpPr>
                <p:cNvPr id="4" name="Rectangle 3">
                  <a:extLst>
                    <a:ext uri="{FF2B5EF4-FFF2-40B4-BE49-F238E27FC236}">
                      <a16:creationId xmlns:a16="http://schemas.microsoft.com/office/drawing/2014/main" id="{2FD5E6B9-D90F-7C5A-6F31-20664CB1556D}"/>
                    </a:ext>
                  </a:extLst>
                </p:cNvPr>
                <p:cNvSpPr/>
                <p:nvPr/>
              </p:nvSpPr>
              <p:spPr>
                <a:xfrm>
                  <a:off x="-9129714" y="0"/>
                  <a:ext cx="3043238"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Isosceles Triangle 8">
                  <a:extLst>
                    <a:ext uri="{FF2B5EF4-FFF2-40B4-BE49-F238E27FC236}">
                      <a16:creationId xmlns:a16="http://schemas.microsoft.com/office/drawing/2014/main" id="{70739C1E-30D0-A388-5685-3818D61EADC1}"/>
                    </a:ext>
                  </a:extLst>
                </p:cNvPr>
                <p:cNvSpPr/>
                <p:nvPr/>
              </p:nvSpPr>
              <p:spPr>
                <a:xfrm rot="5400000">
                  <a:off x="-6450808" y="1264445"/>
                  <a:ext cx="1128712" cy="400048"/>
                </a:xfrm>
                <a:prstGeom prst="triangle">
                  <a:avLst>
                    <a:gd name="adj" fmla="val 50926"/>
                  </a:avLst>
                </a:prstGeom>
                <a:solidFill>
                  <a:srgbClr val="1048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5" name="Rectangle 24">
                <a:extLst>
                  <a:ext uri="{FF2B5EF4-FFF2-40B4-BE49-F238E27FC236}">
                    <a16:creationId xmlns:a16="http://schemas.microsoft.com/office/drawing/2014/main" id="{44A68432-90E5-5822-2B9C-F81B8ED3A68F}"/>
                  </a:ext>
                </a:extLst>
              </p:cNvPr>
              <p:cNvSpPr/>
              <p:nvPr/>
            </p:nvSpPr>
            <p:spPr>
              <a:xfrm>
                <a:off x="3050606" y="2028802"/>
                <a:ext cx="303586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TextBox 27">
                <a:extLst>
                  <a:ext uri="{FF2B5EF4-FFF2-40B4-BE49-F238E27FC236}">
                    <a16:creationId xmlns:a16="http://schemas.microsoft.com/office/drawing/2014/main" id="{29E8567E-3BD9-F1EF-5615-88D50F3FB725}"/>
                  </a:ext>
                </a:extLst>
              </p:cNvPr>
              <p:cNvSpPr txBox="1"/>
              <p:nvPr/>
            </p:nvSpPr>
            <p:spPr>
              <a:xfrm>
                <a:off x="3915257" y="314624"/>
                <a:ext cx="1360714" cy="1569660"/>
              </a:xfrm>
              <a:prstGeom prst="rect">
                <a:avLst/>
              </a:prstGeom>
              <a:noFill/>
            </p:spPr>
            <p:txBody>
              <a:bodyPr wrap="square" rtlCol="0">
                <a:spAutoFit/>
              </a:bodyPr>
              <a:lstStyle/>
              <a:p>
                <a:pPr algn="ctr"/>
                <a:r>
                  <a:rPr lang="en-GB" sz="9600" b="1" dirty="0">
                    <a:solidFill>
                      <a:schemeClr val="bg1"/>
                    </a:solidFill>
                  </a:rPr>
                  <a:t>B</a:t>
                </a:r>
              </a:p>
            </p:txBody>
          </p:sp>
        </p:grpSp>
        <p:sp>
          <p:nvSpPr>
            <p:cNvPr id="37" name="TextBox 36">
              <a:extLst>
                <a:ext uri="{FF2B5EF4-FFF2-40B4-BE49-F238E27FC236}">
                  <a16:creationId xmlns:a16="http://schemas.microsoft.com/office/drawing/2014/main" id="{7E1F163A-11F3-DD00-6FEF-0724D37C9397}"/>
                </a:ext>
              </a:extLst>
            </p:cNvPr>
            <p:cNvSpPr txBox="1"/>
            <p:nvPr/>
          </p:nvSpPr>
          <p:spPr>
            <a:xfrm>
              <a:off x="3044033" y="2443991"/>
              <a:ext cx="3005534" cy="2308324"/>
            </a:xfrm>
            <a:prstGeom prst="rect">
              <a:avLst/>
            </a:prstGeom>
            <a:noFill/>
          </p:spPr>
          <p:txBody>
            <a:bodyPr wrap="square" rtlCol="0">
              <a:spAutoFit/>
            </a:bodyPr>
            <a:lstStyle/>
            <a:p>
              <a:pPr algn="ctr"/>
              <a:r>
                <a:rPr lang="en-GB" sz="3600" b="1" dirty="0">
                  <a:solidFill>
                    <a:schemeClr val="bg1"/>
                  </a:solidFill>
                </a:rPr>
                <a:t>KEY</a:t>
              </a:r>
            </a:p>
            <a:p>
              <a:pPr algn="ctr"/>
              <a:r>
                <a:rPr lang="en-GB" sz="3600" b="1" dirty="0">
                  <a:solidFill>
                    <a:schemeClr val="bg1"/>
                  </a:solidFill>
                </a:rPr>
                <a:t>LEGISLATION</a:t>
              </a:r>
            </a:p>
            <a:p>
              <a:pPr algn="ctr"/>
              <a:r>
                <a:rPr lang="en-GB" sz="3600" b="1" dirty="0">
                  <a:solidFill>
                    <a:schemeClr val="bg1"/>
                  </a:solidFill>
                </a:rPr>
                <a:t>&amp; POLICY</a:t>
              </a:r>
            </a:p>
            <a:p>
              <a:pPr algn="ctr"/>
              <a:r>
                <a:rPr lang="en-GB" sz="3600" b="1" dirty="0">
                  <a:solidFill>
                    <a:schemeClr val="bg1"/>
                  </a:solidFill>
                </a:rPr>
                <a:t>CHANGES</a:t>
              </a:r>
            </a:p>
          </p:txBody>
        </p:sp>
      </p:grpSp>
      <p:grpSp>
        <p:nvGrpSpPr>
          <p:cNvPr id="31" name="Group 30">
            <a:extLst>
              <a:ext uri="{FF2B5EF4-FFF2-40B4-BE49-F238E27FC236}">
                <a16:creationId xmlns:a16="http://schemas.microsoft.com/office/drawing/2014/main" id="{794EAE33-DB28-EDC5-C305-70DACC57D663}"/>
              </a:ext>
            </a:extLst>
          </p:cNvPr>
          <p:cNvGrpSpPr/>
          <p:nvPr/>
        </p:nvGrpSpPr>
        <p:grpSpPr>
          <a:xfrm>
            <a:off x="-2" y="0"/>
            <a:ext cx="3443288" cy="6858000"/>
            <a:chOff x="-2" y="0"/>
            <a:chExt cx="3443288" cy="6858000"/>
          </a:xfrm>
        </p:grpSpPr>
        <p:grpSp>
          <p:nvGrpSpPr>
            <p:cNvPr id="8" name="Group 7">
              <a:extLst>
                <a:ext uri="{FF2B5EF4-FFF2-40B4-BE49-F238E27FC236}">
                  <a16:creationId xmlns:a16="http://schemas.microsoft.com/office/drawing/2014/main" id="{073C5A04-5D66-97AE-7CFD-3EC49B3395F3}"/>
                </a:ext>
              </a:extLst>
            </p:cNvPr>
            <p:cNvGrpSpPr/>
            <p:nvPr/>
          </p:nvGrpSpPr>
          <p:grpSpPr>
            <a:xfrm>
              <a:off x="0" y="0"/>
              <a:ext cx="3443286" cy="6858000"/>
              <a:chOff x="-12172952" y="0"/>
              <a:chExt cx="3443286" cy="6858000"/>
            </a:xfrm>
          </p:grpSpPr>
          <p:sp>
            <p:nvSpPr>
              <p:cNvPr id="3" name="Rectangle 2">
                <a:extLst>
                  <a:ext uri="{FF2B5EF4-FFF2-40B4-BE49-F238E27FC236}">
                    <a16:creationId xmlns:a16="http://schemas.microsoft.com/office/drawing/2014/main" id="{10520249-54EF-A6E6-B8A8-991D6E49B197}"/>
                  </a:ext>
                </a:extLst>
              </p:cNvPr>
              <p:cNvSpPr/>
              <p:nvPr/>
            </p:nvSpPr>
            <p:spPr>
              <a:xfrm>
                <a:off x="-12172952" y="0"/>
                <a:ext cx="3043238"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Isosceles Triangle 1">
                <a:extLst>
                  <a:ext uri="{FF2B5EF4-FFF2-40B4-BE49-F238E27FC236}">
                    <a16:creationId xmlns:a16="http://schemas.microsoft.com/office/drawing/2014/main" id="{7646D382-5599-B7A9-8CF3-9410053DDFEF}"/>
                  </a:ext>
                </a:extLst>
              </p:cNvPr>
              <p:cNvSpPr/>
              <p:nvPr/>
            </p:nvSpPr>
            <p:spPr>
              <a:xfrm rot="5400000">
                <a:off x="-9494046" y="1264445"/>
                <a:ext cx="1128712" cy="400048"/>
              </a:xfrm>
              <a:prstGeom prst="triangle">
                <a:avLst>
                  <a:gd name="adj" fmla="val 50926"/>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7" name="TextBox 6">
              <a:extLst>
                <a:ext uri="{FF2B5EF4-FFF2-40B4-BE49-F238E27FC236}">
                  <a16:creationId xmlns:a16="http://schemas.microsoft.com/office/drawing/2014/main" id="{94E952B5-63F2-4BC8-A254-498A2C9AF308}"/>
                </a:ext>
              </a:extLst>
            </p:cNvPr>
            <p:cNvSpPr txBox="1"/>
            <p:nvPr/>
          </p:nvSpPr>
          <p:spPr>
            <a:xfrm>
              <a:off x="18653" y="2459482"/>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sp>
          <p:nvSpPr>
            <p:cNvPr id="21" name="Rectangle 20">
              <a:extLst>
                <a:ext uri="{FF2B5EF4-FFF2-40B4-BE49-F238E27FC236}">
                  <a16:creationId xmlns:a16="http://schemas.microsoft.com/office/drawing/2014/main" id="{54E715A5-4D15-0FAD-2722-601FC62A03B4}"/>
                </a:ext>
              </a:extLst>
            </p:cNvPr>
            <p:cNvSpPr/>
            <p:nvPr/>
          </p:nvSpPr>
          <p:spPr>
            <a:xfrm>
              <a:off x="-2" y="2028803"/>
              <a:ext cx="304323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TextBox 23">
              <a:extLst>
                <a:ext uri="{FF2B5EF4-FFF2-40B4-BE49-F238E27FC236}">
                  <a16:creationId xmlns:a16="http://schemas.microsoft.com/office/drawing/2014/main" id="{E2D06216-2603-2E56-5024-F5F9148E8294}"/>
                </a:ext>
              </a:extLst>
            </p:cNvPr>
            <p:cNvSpPr txBox="1"/>
            <p:nvPr/>
          </p:nvSpPr>
          <p:spPr>
            <a:xfrm>
              <a:off x="841063" y="314624"/>
              <a:ext cx="1360714" cy="1569660"/>
            </a:xfrm>
            <a:prstGeom prst="rect">
              <a:avLst/>
            </a:prstGeom>
            <a:noFill/>
          </p:spPr>
          <p:txBody>
            <a:bodyPr wrap="square" rtlCol="0">
              <a:spAutoFit/>
            </a:bodyPr>
            <a:lstStyle/>
            <a:p>
              <a:pPr algn="ctr"/>
              <a:r>
                <a:rPr lang="en-GB" sz="9600" b="1" dirty="0">
                  <a:solidFill>
                    <a:schemeClr val="bg1"/>
                  </a:solidFill>
                </a:rPr>
                <a:t>A</a:t>
              </a:r>
            </a:p>
          </p:txBody>
        </p:sp>
      </p:grpSp>
    </p:spTree>
    <p:extLst>
      <p:ext uri="{BB962C8B-B14F-4D97-AF65-F5344CB8AC3E}">
        <p14:creationId xmlns:p14="http://schemas.microsoft.com/office/powerpoint/2010/main" val="5580606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D571D9-2792-D262-F1A3-D415A1DCB8FA}"/>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D39BB09D-68C1-4BA7-CE3B-D60DB7114094}"/>
              </a:ext>
            </a:extLst>
          </p:cNvPr>
          <p:cNvSpPr>
            <a:spLocks noGrp="1" noRot="1" noMove="1" noResize="1" noEditPoints="1" noAdjustHandles="1" noChangeArrowheads="1" noChangeShapeType="1"/>
          </p:cNvSpPr>
          <p:nvPr/>
        </p:nvSpPr>
        <p:spPr>
          <a:xfrm>
            <a:off x="-1"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sp>
        <p:nvSpPr>
          <p:cNvPr id="22" name="Rectangle 21">
            <a:extLst>
              <a:ext uri="{FF2B5EF4-FFF2-40B4-BE49-F238E27FC236}">
                <a16:creationId xmlns:a16="http://schemas.microsoft.com/office/drawing/2014/main" id="{0D3ED006-FB35-7AFF-6311-D0BBBC972BC9}"/>
              </a:ext>
            </a:extLst>
          </p:cNvPr>
          <p:cNvSpPr/>
          <p:nvPr/>
        </p:nvSpPr>
        <p:spPr>
          <a:xfrm>
            <a:off x="8940714" y="0"/>
            <a:ext cx="3251286" cy="1755253"/>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15" name="Group 14">
            <a:extLst>
              <a:ext uri="{FF2B5EF4-FFF2-40B4-BE49-F238E27FC236}">
                <a16:creationId xmlns:a16="http://schemas.microsoft.com/office/drawing/2014/main" id="{00B08F49-7EE7-04A4-6355-27C61EDC2133}"/>
              </a:ext>
            </a:extLst>
          </p:cNvPr>
          <p:cNvGrpSpPr/>
          <p:nvPr/>
        </p:nvGrpSpPr>
        <p:grpSpPr>
          <a:xfrm>
            <a:off x="-2569368" y="-1189713"/>
            <a:ext cx="17330736" cy="1189713"/>
            <a:chOff x="-2595563" y="-10"/>
            <a:chExt cx="17330736" cy="1189713"/>
          </a:xfrm>
        </p:grpSpPr>
        <p:sp>
          <p:nvSpPr>
            <p:cNvPr id="16" name="Rectangle 15">
              <a:extLst>
                <a:ext uri="{FF2B5EF4-FFF2-40B4-BE49-F238E27FC236}">
                  <a16:creationId xmlns:a16="http://schemas.microsoft.com/office/drawing/2014/main" id="{E3BF9245-526F-4068-B155-82A372578F70}"/>
                </a:ext>
              </a:extLst>
            </p:cNvPr>
            <p:cNvSpPr/>
            <p:nvPr/>
          </p:nvSpPr>
          <p:spPr>
            <a:xfrm>
              <a:off x="4143374" y="0"/>
              <a:ext cx="3843339" cy="118970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Isosceles Triangle 16">
              <a:extLst>
                <a:ext uri="{FF2B5EF4-FFF2-40B4-BE49-F238E27FC236}">
                  <a16:creationId xmlns:a16="http://schemas.microsoft.com/office/drawing/2014/main" id="{A318A946-967D-EAE5-B5D9-40749F565A35}"/>
                </a:ext>
              </a:extLst>
            </p:cNvPr>
            <p:cNvSpPr/>
            <p:nvPr/>
          </p:nvSpPr>
          <p:spPr>
            <a:xfrm rot="10800000">
              <a:off x="1257299" y="-4"/>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Isosceles Triangle 17">
              <a:extLst>
                <a:ext uri="{FF2B5EF4-FFF2-40B4-BE49-F238E27FC236}">
                  <a16:creationId xmlns:a16="http://schemas.microsoft.com/office/drawing/2014/main" id="{8D917B31-283F-4038-FD0F-6AEEF6D18B7C}"/>
                </a:ext>
              </a:extLst>
            </p:cNvPr>
            <p:cNvSpPr/>
            <p:nvPr/>
          </p:nvSpPr>
          <p:spPr>
            <a:xfrm rot="10800000">
              <a:off x="-2595563" y="-10"/>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Title 1">
              <a:extLst>
                <a:ext uri="{FF2B5EF4-FFF2-40B4-BE49-F238E27FC236}">
                  <a16:creationId xmlns:a16="http://schemas.microsoft.com/office/drawing/2014/main" id="{A8E9D6B5-103B-0FCB-3900-F2E65BDCA322}"/>
                </a:ext>
              </a:extLst>
            </p:cNvPr>
            <p:cNvSpPr txBox="1">
              <a:spLocks/>
            </p:cNvSpPr>
            <p:nvPr/>
          </p:nvSpPr>
          <p:spPr>
            <a:xfrm>
              <a:off x="3006213" y="87213"/>
              <a:ext cx="6179574" cy="101526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600"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rPr>
                <a:t>Context</a:t>
              </a:r>
              <a:endParaRPr lang="en-GB"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endParaRPr>
            </a:p>
          </p:txBody>
        </p:sp>
      </p:grpSp>
      <p:grpSp>
        <p:nvGrpSpPr>
          <p:cNvPr id="42" name="Group 41">
            <a:extLst>
              <a:ext uri="{FF2B5EF4-FFF2-40B4-BE49-F238E27FC236}">
                <a16:creationId xmlns:a16="http://schemas.microsoft.com/office/drawing/2014/main" id="{D24CAF27-33FF-8CD8-1252-6D9E05D1C66D}"/>
              </a:ext>
            </a:extLst>
          </p:cNvPr>
          <p:cNvGrpSpPr/>
          <p:nvPr/>
        </p:nvGrpSpPr>
        <p:grpSpPr>
          <a:xfrm>
            <a:off x="6093841" y="-22"/>
            <a:ext cx="3600449" cy="6858000"/>
            <a:chOff x="9028510" y="-22"/>
            <a:chExt cx="3600449" cy="6858000"/>
          </a:xfrm>
        </p:grpSpPr>
        <p:grpSp>
          <p:nvGrpSpPr>
            <p:cNvPr id="35" name="Group 34">
              <a:extLst>
                <a:ext uri="{FF2B5EF4-FFF2-40B4-BE49-F238E27FC236}">
                  <a16:creationId xmlns:a16="http://schemas.microsoft.com/office/drawing/2014/main" id="{F157E0C9-E427-D405-28DA-F518A809A2F4}"/>
                </a:ext>
              </a:extLst>
            </p:cNvPr>
            <p:cNvGrpSpPr/>
            <p:nvPr/>
          </p:nvGrpSpPr>
          <p:grpSpPr>
            <a:xfrm>
              <a:off x="9028510" y="-22"/>
              <a:ext cx="3600449" cy="6858000"/>
              <a:chOff x="9028510" y="-22"/>
              <a:chExt cx="3600449" cy="6858000"/>
            </a:xfrm>
          </p:grpSpPr>
          <p:grpSp>
            <p:nvGrpSpPr>
              <p:cNvPr id="14" name="Group 13">
                <a:extLst>
                  <a:ext uri="{FF2B5EF4-FFF2-40B4-BE49-F238E27FC236}">
                    <a16:creationId xmlns:a16="http://schemas.microsoft.com/office/drawing/2014/main" id="{416C1088-53B8-8C3D-CA4D-8A5D42DEA130}"/>
                  </a:ext>
                </a:extLst>
              </p:cNvPr>
              <p:cNvGrpSpPr/>
              <p:nvPr/>
            </p:nvGrpSpPr>
            <p:grpSpPr>
              <a:xfrm>
                <a:off x="9028512" y="-22"/>
                <a:ext cx="3600447" cy="6858000"/>
                <a:chOff x="-3043238" y="0"/>
                <a:chExt cx="3443286" cy="6858000"/>
              </a:xfrm>
            </p:grpSpPr>
            <p:sp>
              <p:nvSpPr>
                <p:cNvPr id="6" name="Rectangle 5">
                  <a:extLst>
                    <a:ext uri="{FF2B5EF4-FFF2-40B4-BE49-F238E27FC236}">
                      <a16:creationId xmlns:a16="http://schemas.microsoft.com/office/drawing/2014/main" id="{330ADB68-B185-4651-75A6-6E12AA02370C}"/>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Isosceles Triangle 10">
                  <a:extLst>
                    <a:ext uri="{FF2B5EF4-FFF2-40B4-BE49-F238E27FC236}">
                      <a16:creationId xmlns:a16="http://schemas.microsoft.com/office/drawing/2014/main" id="{BB6A3BF4-1E04-D826-024C-CB9E23F85292}"/>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7" name="Rectangle 26">
                <a:extLst>
                  <a:ext uri="{FF2B5EF4-FFF2-40B4-BE49-F238E27FC236}">
                    <a16:creationId xmlns:a16="http://schemas.microsoft.com/office/drawing/2014/main" id="{296322C8-EB05-C652-7F49-7DA6CF16DE7A}"/>
                  </a:ext>
                </a:extLst>
              </p:cNvPr>
              <p:cNvSpPr/>
              <p:nvPr/>
            </p:nvSpPr>
            <p:spPr>
              <a:xfrm>
                <a:off x="9028510" y="2028801"/>
                <a:ext cx="3182139"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TextBox 29">
                <a:extLst>
                  <a:ext uri="{FF2B5EF4-FFF2-40B4-BE49-F238E27FC236}">
                    <a16:creationId xmlns:a16="http://schemas.microsoft.com/office/drawing/2014/main" id="{CF5F0231-C542-8473-B152-D8CDBAD49CC5}"/>
                  </a:ext>
                </a:extLst>
              </p:cNvPr>
              <p:cNvSpPr txBox="1"/>
              <p:nvPr/>
            </p:nvSpPr>
            <p:spPr>
              <a:xfrm>
                <a:off x="10059276" y="314624"/>
                <a:ext cx="1360714" cy="1569660"/>
              </a:xfrm>
              <a:prstGeom prst="rect">
                <a:avLst/>
              </a:prstGeom>
              <a:noFill/>
            </p:spPr>
            <p:txBody>
              <a:bodyPr wrap="square" rtlCol="0">
                <a:spAutoFit/>
              </a:bodyPr>
              <a:lstStyle/>
              <a:p>
                <a:pPr algn="ctr"/>
                <a:r>
                  <a:rPr lang="en-GB" sz="9600" b="1" dirty="0">
                    <a:solidFill>
                      <a:schemeClr val="bg1"/>
                    </a:solidFill>
                  </a:rPr>
                  <a:t>D</a:t>
                </a:r>
              </a:p>
            </p:txBody>
          </p:sp>
        </p:grpSp>
        <p:sp>
          <p:nvSpPr>
            <p:cNvPr id="39" name="TextBox 38">
              <a:extLst>
                <a:ext uri="{FF2B5EF4-FFF2-40B4-BE49-F238E27FC236}">
                  <a16:creationId xmlns:a16="http://schemas.microsoft.com/office/drawing/2014/main" id="{ED870D93-63B0-BE9F-D653-D4664986D4A7}"/>
                </a:ext>
              </a:extLst>
            </p:cNvPr>
            <p:cNvSpPr txBox="1"/>
            <p:nvPr/>
          </p:nvSpPr>
          <p:spPr>
            <a:xfrm>
              <a:off x="9236866" y="2485749"/>
              <a:ext cx="3005534" cy="646331"/>
            </a:xfrm>
            <a:prstGeom prst="rect">
              <a:avLst/>
            </a:prstGeom>
            <a:noFill/>
          </p:spPr>
          <p:txBody>
            <a:bodyPr wrap="square" rtlCol="0">
              <a:spAutoFit/>
            </a:bodyPr>
            <a:lstStyle/>
            <a:p>
              <a:pPr algn="ctr"/>
              <a:r>
                <a:rPr lang="en-GB" sz="3600" b="1" dirty="0">
                  <a:solidFill>
                    <a:schemeClr val="bg1"/>
                  </a:solidFill>
                </a:rPr>
                <a:t>SUMMARY</a:t>
              </a:r>
            </a:p>
          </p:txBody>
        </p:sp>
      </p:grpSp>
      <p:grpSp>
        <p:nvGrpSpPr>
          <p:cNvPr id="41" name="Group 40">
            <a:extLst>
              <a:ext uri="{FF2B5EF4-FFF2-40B4-BE49-F238E27FC236}">
                <a16:creationId xmlns:a16="http://schemas.microsoft.com/office/drawing/2014/main" id="{0D8CE2CC-898F-A109-45D5-CA659B856A11}"/>
              </a:ext>
            </a:extLst>
          </p:cNvPr>
          <p:cNvGrpSpPr/>
          <p:nvPr/>
        </p:nvGrpSpPr>
        <p:grpSpPr>
          <a:xfrm>
            <a:off x="6086474" y="-11"/>
            <a:ext cx="3443286" cy="6858000"/>
            <a:chOff x="6086474" y="-11"/>
            <a:chExt cx="3443286" cy="6858000"/>
          </a:xfrm>
        </p:grpSpPr>
        <p:grpSp>
          <p:nvGrpSpPr>
            <p:cNvPr id="36" name="Group 35">
              <a:extLst>
                <a:ext uri="{FF2B5EF4-FFF2-40B4-BE49-F238E27FC236}">
                  <a16:creationId xmlns:a16="http://schemas.microsoft.com/office/drawing/2014/main" id="{93E5DFFD-DA89-A00E-43FC-253E57A216A3}"/>
                </a:ext>
              </a:extLst>
            </p:cNvPr>
            <p:cNvGrpSpPr/>
            <p:nvPr/>
          </p:nvGrpSpPr>
          <p:grpSpPr>
            <a:xfrm>
              <a:off x="6086474" y="-11"/>
              <a:ext cx="3443286" cy="6858000"/>
              <a:chOff x="6086474" y="-11"/>
              <a:chExt cx="3443286" cy="6858000"/>
            </a:xfrm>
          </p:grpSpPr>
          <p:grpSp>
            <p:nvGrpSpPr>
              <p:cNvPr id="13" name="Group 12">
                <a:extLst>
                  <a:ext uri="{FF2B5EF4-FFF2-40B4-BE49-F238E27FC236}">
                    <a16:creationId xmlns:a16="http://schemas.microsoft.com/office/drawing/2014/main" id="{9C2FC720-46D6-9A1D-51A1-3F024C822758}"/>
                  </a:ext>
                </a:extLst>
              </p:cNvPr>
              <p:cNvGrpSpPr/>
              <p:nvPr/>
            </p:nvGrpSpPr>
            <p:grpSpPr>
              <a:xfrm>
                <a:off x="6086474" y="-11"/>
                <a:ext cx="3443286" cy="6858000"/>
                <a:chOff x="-6086476" y="0"/>
                <a:chExt cx="3443286" cy="6858000"/>
              </a:xfrm>
            </p:grpSpPr>
            <p:sp>
              <p:nvSpPr>
                <p:cNvPr id="5" name="Rectangle 4">
                  <a:extLst>
                    <a:ext uri="{FF2B5EF4-FFF2-40B4-BE49-F238E27FC236}">
                      <a16:creationId xmlns:a16="http://schemas.microsoft.com/office/drawing/2014/main" id="{98D63288-E0FC-76C6-D3CD-4B2A8B43257A}"/>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Isosceles Triangle 9">
                  <a:extLst>
                    <a:ext uri="{FF2B5EF4-FFF2-40B4-BE49-F238E27FC236}">
                      <a16:creationId xmlns:a16="http://schemas.microsoft.com/office/drawing/2014/main" id="{B12E03D2-2A32-1E68-4859-F9FC0FAF9A7E}"/>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6" name="Rectangle 25">
                <a:extLst>
                  <a:ext uri="{FF2B5EF4-FFF2-40B4-BE49-F238E27FC236}">
                    <a16:creationId xmlns:a16="http://schemas.microsoft.com/office/drawing/2014/main" id="{DF40C0EC-2D47-C165-2CF7-1644DAC7EA43}"/>
                  </a:ext>
                </a:extLst>
              </p:cNvPr>
              <p:cNvSpPr/>
              <p:nvPr/>
            </p:nvSpPr>
            <p:spPr>
              <a:xfrm>
                <a:off x="6086474" y="2028801"/>
                <a:ext cx="3043238"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TextBox 28">
                <a:extLst>
                  <a:ext uri="{FF2B5EF4-FFF2-40B4-BE49-F238E27FC236}">
                    <a16:creationId xmlns:a16="http://schemas.microsoft.com/office/drawing/2014/main" id="{594B6ACA-8F3D-C7FF-C3B8-1EB0E25F23A7}"/>
                  </a:ext>
                </a:extLst>
              </p:cNvPr>
              <p:cNvSpPr txBox="1"/>
              <p:nvPr/>
            </p:nvSpPr>
            <p:spPr>
              <a:xfrm>
                <a:off x="6927736" y="314624"/>
                <a:ext cx="1360714" cy="1569660"/>
              </a:xfrm>
              <a:prstGeom prst="rect">
                <a:avLst/>
              </a:prstGeom>
              <a:noFill/>
            </p:spPr>
            <p:txBody>
              <a:bodyPr wrap="square" rtlCol="0">
                <a:spAutoFit/>
              </a:bodyPr>
              <a:lstStyle/>
              <a:p>
                <a:pPr algn="ctr"/>
                <a:r>
                  <a:rPr lang="en-GB" sz="9600" b="1" dirty="0">
                    <a:solidFill>
                      <a:schemeClr val="bg1"/>
                    </a:solidFill>
                  </a:rPr>
                  <a:t>C</a:t>
                </a:r>
              </a:p>
            </p:txBody>
          </p:sp>
        </p:grpSp>
        <p:sp>
          <p:nvSpPr>
            <p:cNvPr id="38" name="TextBox 37">
              <a:extLst>
                <a:ext uri="{FF2B5EF4-FFF2-40B4-BE49-F238E27FC236}">
                  <a16:creationId xmlns:a16="http://schemas.microsoft.com/office/drawing/2014/main" id="{70F3DB86-0169-8DC5-5306-133D60282949}"/>
                </a:ext>
              </a:extLst>
            </p:cNvPr>
            <p:cNvSpPr txBox="1"/>
            <p:nvPr/>
          </p:nvSpPr>
          <p:spPr>
            <a:xfrm>
              <a:off x="6100167" y="2482965"/>
              <a:ext cx="3005534" cy="1200329"/>
            </a:xfrm>
            <a:prstGeom prst="rect">
              <a:avLst/>
            </a:prstGeom>
            <a:noFill/>
          </p:spPr>
          <p:txBody>
            <a:bodyPr wrap="square" rtlCol="0">
              <a:spAutoFit/>
            </a:bodyPr>
            <a:lstStyle/>
            <a:p>
              <a:pPr algn="ctr"/>
              <a:r>
                <a:rPr lang="en-GB" sz="3600" b="1" dirty="0">
                  <a:solidFill>
                    <a:schemeClr val="bg1"/>
                  </a:solidFill>
                </a:rPr>
                <a:t>NOTABLE</a:t>
              </a:r>
            </a:p>
            <a:p>
              <a:pPr algn="ctr"/>
              <a:r>
                <a:rPr lang="en-GB" sz="3600" b="1" dirty="0">
                  <a:solidFill>
                    <a:schemeClr val="bg1"/>
                  </a:solidFill>
                </a:rPr>
                <a:t>OPERATIONS</a:t>
              </a:r>
            </a:p>
          </p:txBody>
        </p:sp>
      </p:grpSp>
      <p:grpSp>
        <p:nvGrpSpPr>
          <p:cNvPr id="40" name="Group 39">
            <a:extLst>
              <a:ext uri="{FF2B5EF4-FFF2-40B4-BE49-F238E27FC236}">
                <a16:creationId xmlns:a16="http://schemas.microsoft.com/office/drawing/2014/main" id="{9236EDAC-D148-0AAE-DDDB-02C23FD847C4}"/>
              </a:ext>
            </a:extLst>
          </p:cNvPr>
          <p:cNvGrpSpPr/>
          <p:nvPr/>
        </p:nvGrpSpPr>
        <p:grpSpPr>
          <a:xfrm>
            <a:off x="3043237" y="0"/>
            <a:ext cx="3443286" cy="6858000"/>
            <a:chOff x="3043237" y="0"/>
            <a:chExt cx="3443286" cy="6858000"/>
          </a:xfrm>
        </p:grpSpPr>
        <p:grpSp>
          <p:nvGrpSpPr>
            <p:cNvPr id="32" name="Group 31">
              <a:extLst>
                <a:ext uri="{FF2B5EF4-FFF2-40B4-BE49-F238E27FC236}">
                  <a16:creationId xmlns:a16="http://schemas.microsoft.com/office/drawing/2014/main" id="{857E0EF9-E32D-3294-78B2-2C50DA2013D6}"/>
                </a:ext>
              </a:extLst>
            </p:cNvPr>
            <p:cNvGrpSpPr/>
            <p:nvPr/>
          </p:nvGrpSpPr>
          <p:grpSpPr>
            <a:xfrm>
              <a:off x="3043237" y="0"/>
              <a:ext cx="3443286" cy="6858000"/>
              <a:chOff x="3043237" y="0"/>
              <a:chExt cx="3443286" cy="6858000"/>
            </a:xfrm>
          </p:grpSpPr>
          <p:grpSp>
            <p:nvGrpSpPr>
              <p:cNvPr id="12" name="Group 11">
                <a:extLst>
                  <a:ext uri="{FF2B5EF4-FFF2-40B4-BE49-F238E27FC236}">
                    <a16:creationId xmlns:a16="http://schemas.microsoft.com/office/drawing/2014/main" id="{DB0B39A1-F3C0-6AAE-F96D-586E58678803}"/>
                  </a:ext>
                </a:extLst>
              </p:cNvPr>
              <p:cNvGrpSpPr/>
              <p:nvPr/>
            </p:nvGrpSpPr>
            <p:grpSpPr>
              <a:xfrm>
                <a:off x="3043237" y="0"/>
                <a:ext cx="3443286" cy="6858000"/>
                <a:chOff x="-9129714" y="0"/>
                <a:chExt cx="3443286" cy="6858000"/>
              </a:xfrm>
            </p:grpSpPr>
            <p:sp>
              <p:nvSpPr>
                <p:cNvPr id="4" name="Rectangle 3">
                  <a:extLst>
                    <a:ext uri="{FF2B5EF4-FFF2-40B4-BE49-F238E27FC236}">
                      <a16:creationId xmlns:a16="http://schemas.microsoft.com/office/drawing/2014/main" id="{9EED5E99-64E5-052F-B239-99035CA4EA02}"/>
                    </a:ext>
                  </a:extLst>
                </p:cNvPr>
                <p:cNvSpPr/>
                <p:nvPr/>
              </p:nvSpPr>
              <p:spPr>
                <a:xfrm>
                  <a:off x="-9129714" y="0"/>
                  <a:ext cx="3043238"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Isosceles Triangle 8">
                  <a:extLst>
                    <a:ext uri="{FF2B5EF4-FFF2-40B4-BE49-F238E27FC236}">
                      <a16:creationId xmlns:a16="http://schemas.microsoft.com/office/drawing/2014/main" id="{299A7AED-B9C7-BB9E-543C-B8C811578612}"/>
                    </a:ext>
                  </a:extLst>
                </p:cNvPr>
                <p:cNvSpPr/>
                <p:nvPr/>
              </p:nvSpPr>
              <p:spPr>
                <a:xfrm rot="5400000">
                  <a:off x="-6450808" y="1264445"/>
                  <a:ext cx="1128712" cy="400048"/>
                </a:xfrm>
                <a:prstGeom prst="triangle">
                  <a:avLst>
                    <a:gd name="adj" fmla="val 50926"/>
                  </a:avLst>
                </a:prstGeom>
                <a:solidFill>
                  <a:srgbClr val="1048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5" name="Rectangle 24">
                <a:extLst>
                  <a:ext uri="{FF2B5EF4-FFF2-40B4-BE49-F238E27FC236}">
                    <a16:creationId xmlns:a16="http://schemas.microsoft.com/office/drawing/2014/main" id="{A067FC41-0556-15EC-491F-D44FDE07FEA4}"/>
                  </a:ext>
                </a:extLst>
              </p:cNvPr>
              <p:cNvSpPr/>
              <p:nvPr/>
            </p:nvSpPr>
            <p:spPr>
              <a:xfrm>
                <a:off x="3050606" y="2028802"/>
                <a:ext cx="303586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TextBox 27">
                <a:extLst>
                  <a:ext uri="{FF2B5EF4-FFF2-40B4-BE49-F238E27FC236}">
                    <a16:creationId xmlns:a16="http://schemas.microsoft.com/office/drawing/2014/main" id="{7EB48CBD-5058-1BEE-4B2C-433E3BBAEE7D}"/>
                  </a:ext>
                </a:extLst>
              </p:cNvPr>
              <p:cNvSpPr txBox="1"/>
              <p:nvPr/>
            </p:nvSpPr>
            <p:spPr>
              <a:xfrm>
                <a:off x="3915257" y="314624"/>
                <a:ext cx="1360714" cy="1569660"/>
              </a:xfrm>
              <a:prstGeom prst="rect">
                <a:avLst/>
              </a:prstGeom>
              <a:noFill/>
            </p:spPr>
            <p:txBody>
              <a:bodyPr wrap="square" rtlCol="0">
                <a:spAutoFit/>
              </a:bodyPr>
              <a:lstStyle/>
              <a:p>
                <a:pPr algn="ctr"/>
                <a:r>
                  <a:rPr lang="en-GB" sz="9600" b="1" dirty="0">
                    <a:solidFill>
                      <a:schemeClr val="bg1"/>
                    </a:solidFill>
                  </a:rPr>
                  <a:t>B</a:t>
                </a:r>
              </a:p>
            </p:txBody>
          </p:sp>
        </p:grpSp>
        <p:sp>
          <p:nvSpPr>
            <p:cNvPr id="37" name="TextBox 36">
              <a:extLst>
                <a:ext uri="{FF2B5EF4-FFF2-40B4-BE49-F238E27FC236}">
                  <a16:creationId xmlns:a16="http://schemas.microsoft.com/office/drawing/2014/main" id="{E68B7C7A-C37C-2F09-AB2A-12DE44B0CBF5}"/>
                </a:ext>
              </a:extLst>
            </p:cNvPr>
            <p:cNvSpPr txBox="1"/>
            <p:nvPr/>
          </p:nvSpPr>
          <p:spPr>
            <a:xfrm>
              <a:off x="3044033" y="2443991"/>
              <a:ext cx="3005534" cy="2308324"/>
            </a:xfrm>
            <a:prstGeom prst="rect">
              <a:avLst/>
            </a:prstGeom>
            <a:noFill/>
          </p:spPr>
          <p:txBody>
            <a:bodyPr wrap="square" rtlCol="0">
              <a:spAutoFit/>
            </a:bodyPr>
            <a:lstStyle/>
            <a:p>
              <a:pPr algn="ctr"/>
              <a:r>
                <a:rPr lang="en-GB" sz="3600" b="1" dirty="0">
                  <a:solidFill>
                    <a:schemeClr val="bg1"/>
                  </a:solidFill>
                </a:rPr>
                <a:t>KEY</a:t>
              </a:r>
            </a:p>
            <a:p>
              <a:pPr algn="ctr"/>
              <a:r>
                <a:rPr lang="en-GB" sz="3600" b="1" dirty="0">
                  <a:solidFill>
                    <a:schemeClr val="bg1"/>
                  </a:solidFill>
                </a:rPr>
                <a:t>LEGISLATION</a:t>
              </a:r>
            </a:p>
            <a:p>
              <a:pPr algn="ctr"/>
              <a:r>
                <a:rPr lang="en-GB" sz="3600" b="1" dirty="0">
                  <a:solidFill>
                    <a:schemeClr val="bg1"/>
                  </a:solidFill>
                </a:rPr>
                <a:t>&amp; POLICY</a:t>
              </a:r>
            </a:p>
            <a:p>
              <a:pPr algn="ctr"/>
              <a:r>
                <a:rPr lang="en-GB" sz="3600" b="1" dirty="0">
                  <a:solidFill>
                    <a:schemeClr val="bg1"/>
                  </a:solidFill>
                </a:rPr>
                <a:t>CHANGES</a:t>
              </a:r>
            </a:p>
          </p:txBody>
        </p:sp>
      </p:grpSp>
      <p:grpSp>
        <p:nvGrpSpPr>
          <p:cNvPr id="31" name="Group 30">
            <a:extLst>
              <a:ext uri="{FF2B5EF4-FFF2-40B4-BE49-F238E27FC236}">
                <a16:creationId xmlns:a16="http://schemas.microsoft.com/office/drawing/2014/main" id="{D6DED2D3-1272-4ED0-6925-E35BF073DBFC}"/>
              </a:ext>
            </a:extLst>
          </p:cNvPr>
          <p:cNvGrpSpPr/>
          <p:nvPr/>
        </p:nvGrpSpPr>
        <p:grpSpPr>
          <a:xfrm>
            <a:off x="-2" y="0"/>
            <a:ext cx="3443288" cy="6858000"/>
            <a:chOff x="-2" y="0"/>
            <a:chExt cx="3443288" cy="6858000"/>
          </a:xfrm>
        </p:grpSpPr>
        <p:grpSp>
          <p:nvGrpSpPr>
            <p:cNvPr id="8" name="Group 7">
              <a:extLst>
                <a:ext uri="{FF2B5EF4-FFF2-40B4-BE49-F238E27FC236}">
                  <a16:creationId xmlns:a16="http://schemas.microsoft.com/office/drawing/2014/main" id="{705B692B-530F-44FC-4B72-9E4DCB45497A}"/>
                </a:ext>
              </a:extLst>
            </p:cNvPr>
            <p:cNvGrpSpPr/>
            <p:nvPr/>
          </p:nvGrpSpPr>
          <p:grpSpPr>
            <a:xfrm>
              <a:off x="0" y="0"/>
              <a:ext cx="3443286" cy="6858000"/>
              <a:chOff x="-12172952" y="0"/>
              <a:chExt cx="3443286" cy="6858000"/>
            </a:xfrm>
          </p:grpSpPr>
          <p:sp>
            <p:nvSpPr>
              <p:cNvPr id="3" name="Rectangle 2">
                <a:extLst>
                  <a:ext uri="{FF2B5EF4-FFF2-40B4-BE49-F238E27FC236}">
                    <a16:creationId xmlns:a16="http://schemas.microsoft.com/office/drawing/2014/main" id="{24FB62E4-EEDF-61E9-6D02-CC39D8ECFEB8}"/>
                  </a:ext>
                </a:extLst>
              </p:cNvPr>
              <p:cNvSpPr/>
              <p:nvPr/>
            </p:nvSpPr>
            <p:spPr>
              <a:xfrm>
                <a:off x="-12172952" y="0"/>
                <a:ext cx="3043238"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Isosceles Triangle 1">
                <a:extLst>
                  <a:ext uri="{FF2B5EF4-FFF2-40B4-BE49-F238E27FC236}">
                    <a16:creationId xmlns:a16="http://schemas.microsoft.com/office/drawing/2014/main" id="{21B2503C-8DBE-4003-2486-663E1A9F7486}"/>
                  </a:ext>
                </a:extLst>
              </p:cNvPr>
              <p:cNvSpPr/>
              <p:nvPr/>
            </p:nvSpPr>
            <p:spPr>
              <a:xfrm rot="5400000">
                <a:off x="-9494046" y="1264445"/>
                <a:ext cx="1128712" cy="400048"/>
              </a:xfrm>
              <a:prstGeom prst="triangle">
                <a:avLst>
                  <a:gd name="adj" fmla="val 50926"/>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7" name="TextBox 6">
              <a:extLst>
                <a:ext uri="{FF2B5EF4-FFF2-40B4-BE49-F238E27FC236}">
                  <a16:creationId xmlns:a16="http://schemas.microsoft.com/office/drawing/2014/main" id="{DFDE1F77-DDC9-BCFC-0A32-535E91296D97}"/>
                </a:ext>
              </a:extLst>
            </p:cNvPr>
            <p:cNvSpPr txBox="1"/>
            <p:nvPr/>
          </p:nvSpPr>
          <p:spPr>
            <a:xfrm>
              <a:off x="18653" y="2459482"/>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sp>
          <p:nvSpPr>
            <p:cNvPr id="21" name="Rectangle 20">
              <a:extLst>
                <a:ext uri="{FF2B5EF4-FFF2-40B4-BE49-F238E27FC236}">
                  <a16:creationId xmlns:a16="http://schemas.microsoft.com/office/drawing/2014/main" id="{4F8737BD-1E7C-CE98-4D36-28BAD3C26FE6}"/>
                </a:ext>
              </a:extLst>
            </p:cNvPr>
            <p:cNvSpPr/>
            <p:nvPr/>
          </p:nvSpPr>
          <p:spPr>
            <a:xfrm>
              <a:off x="-2" y="2028803"/>
              <a:ext cx="304323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TextBox 23">
              <a:extLst>
                <a:ext uri="{FF2B5EF4-FFF2-40B4-BE49-F238E27FC236}">
                  <a16:creationId xmlns:a16="http://schemas.microsoft.com/office/drawing/2014/main" id="{1D1B18DC-2D36-3F12-3A5D-2BAAB0F01C35}"/>
                </a:ext>
              </a:extLst>
            </p:cNvPr>
            <p:cNvSpPr txBox="1"/>
            <p:nvPr/>
          </p:nvSpPr>
          <p:spPr>
            <a:xfrm>
              <a:off x="841063" y="314624"/>
              <a:ext cx="1360714" cy="1569660"/>
            </a:xfrm>
            <a:prstGeom prst="rect">
              <a:avLst/>
            </a:prstGeom>
            <a:noFill/>
          </p:spPr>
          <p:txBody>
            <a:bodyPr wrap="square" rtlCol="0">
              <a:spAutoFit/>
            </a:bodyPr>
            <a:lstStyle/>
            <a:p>
              <a:pPr algn="ctr"/>
              <a:r>
                <a:rPr lang="en-GB" sz="9600" b="1" dirty="0">
                  <a:solidFill>
                    <a:schemeClr val="bg1"/>
                  </a:solidFill>
                </a:rPr>
                <a:t>A</a:t>
              </a:r>
            </a:p>
          </p:txBody>
        </p:sp>
      </p:grpSp>
    </p:spTree>
    <p:extLst>
      <p:ext uri="{BB962C8B-B14F-4D97-AF65-F5344CB8AC3E}">
        <p14:creationId xmlns:p14="http://schemas.microsoft.com/office/powerpoint/2010/main" val="26712055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2D5EB3-8888-3730-5D30-DD9D8FB05B9F}"/>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AB19AC3B-DECC-911A-82F3-EF78CFD87F23}"/>
              </a:ext>
            </a:extLst>
          </p:cNvPr>
          <p:cNvSpPr/>
          <p:nvPr/>
        </p:nvSpPr>
        <p:spPr>
          <a:xfrm>
            <a:off x="-1"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15" name="Group 14">
            <a:extLst>
              <a:ext uri="{FF2B5EF4-FFF2-40B4-BE49-F238E27FC236}">
                <a16:creationId xmlns:a16="http://schemas.microsoft.com/office/drawing/2014/main" id="{84AA8981-496F-8F70-463D-FB0B9A19BA68}"/>
              </a:ext>
            </a:extLst>
          </p:cNvPr>
          <p:cNvGrpSpPr/>
          <p:nvPr/>
        </p:nvGrpSpPr>
        <p:grpSpPr>
          <a:xfrm>
            <a:off x="-2569368" y="-1189713"/>
            <a:ext cx="17330736" cy="1189713"/>
            <a:chOff x="-2595563" y="-10"/>
            <a:chExt cx="17330736" cy="1189713"/>
          </a:xfrm>
        </p:grpSpPr>
        <p:sp>
          <p:nvSpPr>
            <p:cNvPr id="16" name="Rectangle 15">
              <a:extLst>
                <a:ext uri="{FF2B5EF4-FFF2-40B4-BE49-F238E27FC236}">
                  <a16:creationId xmlns:a16="http://schemas.microsoft.com/office/drawing/2014/main" id="{BD427D2D-287A-47FE-265F-A39371D72A43}"/>
                </a:ext>
              </a:extLst>
            </p:cNvPr>
            <p:cNvSpPr/>
            <p:nvPr/>
          </p:nvSpPr>
          <p:spPr>
            <a:xfrm>
              <a:off x="4143374" y="0"/>
              <a:ext cx="3843339" cy="1189703"/>
            </a:xfrm>
            <a:prstGeom prst="rect">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Isosceles Triangle 16">
              <a:extLst>
                <a:ext uri="{FF2B5EF4-FFF2-40B4-BE49-F238E27FC236}">
                  <a16:creationId xmlns:a16="http://schemas.microsoft.com/office/drawing/2014/main" id="{022662BD-D202-6A56-1BB4-1D108199B6F0}"/>
                </a:ext>
              </a:extLst>
            </p:cNvPr>
            <p:cNvSpPr/>
            <p:nvPr/>
          </p:nvSpPr>
          <p:spPr>
            <a:xfrm rot="10800000">
              <a:off x="1257299" y="-4"/>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Isosceles Triangle 17">
              <a:extLst>
                <a:ext uri="{FF2B5EF4-FFF2-40B4-BE49-F238E27FC236}">
                  <a16:creationId xmlns:a16="http://schemas.microsoft.com/office/drawing/2014/main" id="{32F52297-DBAC-C639-AE8A-8F73F7FCADB2}"/>
                </a:ext>
              </a:extLst>
            </p:cNvPr>
            <p:cNvSpPr/>
            <p:nvPr/>
          </p:nvSpPr>
          <p:spPr>
            <a:xfrm rot="10800000">
              <a:off x="-2595563" y="-10"/>
              <a:ext cx="13477874" cy="1189701"/>
            </a:xfrm>
            <a:prstGeom prst="triangle">
              <a:avLst/>
            </a:prstGeom>
            <a:solidFill>
              <a:srgbClr val="851E1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Title 1">
              <a:extLst>
                <a:ext uri="{FF2B5EF4-FFF2-40B4-BE49-F238E27FC236}">
                  <a16:creationId xmlns:a16="http://schemas.microsoft.com/office/drawing/2014/main" id="{A143E568-74F7-8C3F-0299-05ACFCD008D5}"/>
                </a:ext>
              </a:extLst>
            </p:cNvPr>
            <p:cNvSpPr txBox="1">
              <a:spLocks/>
            </p:cNvSpPr>
            <p:nvPr/>
          </p:nvSpPr>
          <p:spPr>
            <a:xfrm>
              <a:off x="3006213" y="87213"/>
              <a:ext cx="6179574" cy="101526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600"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rPr>
                <a:t>Context</a:t>
              </a:r>
              <a:endParaRPr lang="en-GB" dirty="0">
                <a:solidFill>
                  <a:schemeClr val="bg1"/>
                </a:solidFill>
                <a:latin typeface="Bodoni MT Black" panose="02070A03080606020203" pitchFamily="18" charset="0"/>
                <a:ea typeface="ADLaM Display" panose="020F0502020204030204" pitchFamily="2" charset="0"/>
                <a:cs typeface="ADLaM Display" panose="020F0502020204030204" pitchFamily="2" charset="0"/>
              </a:endParaRPr>
            </a:p>
          </p:txBody>
        </p:sp>
      </p:grpSp>
      <p:grpSp>
        <p:nvGrpSpPr>
          <p:cNvPr id="22" name="Group 21">
            <a:extLst>
              <a:ext uri="{FF2B5EF4-FFF2-40B4-BE49-F238E27FC236}">
                <a16:creationId xmlns:a16="http://schemas.microsoft.com/office/drawing/2014/main" id="{E118BE66-E6B1-561F-DA16-FA8E2D0D4EBB}"/>
              </a:ext>
            </a:extLst>
          </p:cNvPr>
          <p:cNvGrpSpPr/>
          <p:nvPr/>
        </p:nvGrpSpPr>
        <p:grpSpPr>
          <a:xfrm>
            <a:off x="-289917" y="0"/>
            <a:ext cx="12481917" cy="6858000"/>
            <a:chOff x="-289917" y="0"/>
            <a:chExt cx="12481917" cy="6858000"/>
          </a:xfrm>
        </p:grpSpPr>
        <p:sp>
          <p:nvSpPr>
            <p:cNvPr id="23" name="Rectangle 22">
              <a:extLst>
                <a:ext uri="{FF2B5EF4-FFF2-40B4-BE49-F238E27FC236}">
                  <a16:creationId xmlns:a16="http://schemas.microsoft.com/office/drawing/2014/main" id="{90D42379-E1A8-1255-F68E-EBD01554CD53}"/>
                </a:ext>
              </a:extLst>
            </p:cNvPr>
            <p:cNvSpPr/>
            <p:nvPr/>
          </p:nvSpPr>
          <p:spPr>
            <a:xfrm>
              <a:off x="0" y="0"/>
              <a:ext cx="12192000" cy="900090"/>
            </a:xfrm>
            <a:prstGeom prst="rect">
              <a:avLst/>
            </a:prstGeom>
            <a:solidFill>
              <a:schemeClr val="accent4">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Rectangle 32">
              <a:extLst>
                <a:ext uri="{FF2B5EF4-FFF2-40B4-BE49-F238E27FC236}">
                  <a16:creationId xmlns:a16="http://schemas.microsoft.com/office/drawing/2014/main" id="{5154082A-D1D3-B35E-DDF2-0B7EA8FB2889}"/>
                </a:ext>
              </a:extLst>
            </p:cNvPr>
            <p:cNvSpPr/>
            <p:nvPr/>
          </p:nvSpPr>
          <p:spPr>
            <a:xfrm>
              <a:off x="0" y="0"/>
              <a:ext cx="24257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4" name="TextBox 33">
              <a:extLst>
                <a:ext uri="{FF2B5EF4-FFF2-40B4-BE49-F238E27FC236}">
                  <a16:creationId xmlns:a16="http://schemas.microsoft.com/office/drawing/2014/main" id="{4C33C3AC-4C21-08EC-73DD-B68E96B3FC16}"/>
                </a:ext>
              </a:extLst>
            </p:cNvPr>
            <p:cNvSpPr txBox="1"/>
            <p:nvPr/>
          </p:nvSpPr>
          <p:spPr>
            <a:xfrm>
              <a:off x="-289917" y="2551815"/>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grpSp>
      <p:sp>
        <p:nvSpPr>
          <p:cNvPr id="43" name="Rectangle 42">
            <a:extLst>
              <a:ext uri="{FF2B5EF4-FFF2-40B4-BE49-F238E27FC236}">
                <a16:creationId xmlns:a16="http://schemas.microsoft.com/office/drawing/2014/main" id="{DF321DE4-B8C7-E49B-E89B-AEBAC83074B1}"/>
              </a:ext>
            </a:extLst>
          </p:cNvPr>
          <p:cNvSpPr/>
          <p:nvPr/>
        </p:nvSpPr>
        <p:spPr>
          <a:xfrm>
            <a:off x="8940714" y="0"/>
            <a:ext cx="3251286" cy="1755253"/>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42" name="Group 41">
            <a:extLst>
              <a:ext uri="{FF2B5EF4-FFF2-40B4-BE49-F238E27FC236}">
                <a16:creationId xmlns:a16="http://schemas.microsoft.com/office/drawing/2014/main" id="{42F616A9-AEFA-168E-9B43-5DA728713734}"/>
              </a:ext>
            </a:extLst>
          </p:cNvPr>
          <p:cNvGrpSpPr/>
          <p:nvPr/>
        </p:nvGrpSpPr>
        <p:grpSpPr>
          <a:xfrm>
            <a:off x="9028510" y="-22"/>
            <a:ext cx="3600449" cy="6858000"/>
            <a:chOff x="9028510" y="-22"/>
            <a:chExt cx="3600449" cy="6858000"/>
          </a:xfrm>
        </p:grpSpPr>
        <p:grpSp>
          <p:nvGrpSpPr>
            <p:cNvPr id="35" name="Group 34">
              <a:extLst>
                <a:ext uri="{FF2B5EF4-FFF2-40B4-BE49-F238E27FC236}">
                  <a16:creationId xmlns:a16="http://schemas.microsoft.com/office/drawing/2014/main" id="{079D4236-8D2D-69BB-CF12-1882F065392B}"/>
                </a:ext>
              </a:extLst>
            </p:cNvPr>
            <p:cNvGrpSpPr/>
            <p:nvPr/>
          </p:nvGrpSpPr>
          <p:grpSpPr>
            <a:xfrm>
              <a:off x="9028510" y="-22"/>
              <a:ext cx="3600449" cy="6858000"/>
              <a:chOff x="9028510" y="-22"/>
              <a:chExt cx="3600449" cy="6858000"/>
            </a:xfrm>
          </p:grpSpPr>
          <p:grpSp>
            <p:nvGrpSpPr>
              <p:cNvPr id="14" name="Group 13">
                <a:extLst>
                  <a:ext uri="{FF2B5EF4-FFF2-40B4-BE49-F238E27FC236}">
                    <a16:creationId xmlns:a16="http://schemas.microsoft.com/office/drawing/2014/main" id="{934D3FB0-1E09-A37C-4975-584E95352030}"/>
                  </a:ext>
                </a:extLst>
              </p:cNvPr>
              <p:cNvGrpSpPr/>
              <p:nvPr/>
            </p:nvGrpSpPr>
            <p:grpSpPr>
              <a:xfrm>
                <a:off x="9028512" y="-22"/>
                <a:ext cx="3600447" cy="6858000"/>
                <a:chOff x="-3043238" y="0"/>
                <a:chExt cx="3443286" cy="6858000"/>
              </a:xfrm>
            </p:grpSpPr>
            <p:sp>
              <p:nvSpPr>
                <p:cNvPr id="6" name="Rectangle 5">
                  <a:extLst>
                    <a:ext uri="{FF2B5EF4-FFF2-40B4-BE49-F238E27FC236}">
                      <a16:creationId xmlns:a16="http://schemas.microsoft.com/office/drawing/2014/main" id="{AB98806F-FDB7-E5DC-C556-848A2A614E39}"/>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Isosceles Triangle 10">
                  <a:extLst>
                    <a:ext uri="{FF2B5EF4-FFF2-40B4-BE49-F238E27FC236}">
                      <a16:creationId xmlns:a16="http://schemas.microsoft.com/office/drawing/2014/main" id="{4CBFC54A-A60F-DEDB-6DDC-EB6A9955EC90}"/>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7" name="Rectangle 26">
                <a:extLst>
                  <a:ext uri="{FF2B5EF4-FFF2-40B4-BE49-F238E27FC236}">
                    <a16:creationId xmlns:a16="http://schemas.microsoft.com/office/drawing/2014/main" id="{C2185FD7-A414-3DE1-5DCF-535E9A87A3E5}"/>
                  </a:ext>
                </a:extLst>
              </p:cNvPr>
              <p:cNvSpPr/>
              <p:nvPr/>
            </p:nvSpPr>
            <p:spPr>
              <a:xfrm>
                <a:off x="9028510" y="2028801"/>
                <a:ext cx="3182139"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0" name="TextBox 29">
                <a:extLst>
                  <a:ext uri="{FF2B5EF4-FFF2-40B4-BE49-F238E27FC236}">
                    <a16:creationId xmlns:a16="http://schemas.microsoft.com/office/drawing/2014/main" id="{63DDA927-8C50-0833-C76C-E80126A0A39A}"/>
                  </a:ext>
                </a:extLst>
              </p:cNvPr>
              <p:cNvSpPr txBox="1"/>
              <p:nvPr/>
            </p:nvSpPr>
            <p:spPr>
              <a:xfrm>
                <a:off x="10059276" y="314624"/>
                <a:ext cx="1360714" cy="1569660"/>
              </a:xfrm>
              <a:prstGeom prst="rect">
                <a:avLst/>
              </a:prstGeom>
              <a:noFill/>
            </p:spPr>
            <p:txBody>
              <a:bodyPr wrap="square" rtlCol="0">
                <a:spAutoFit/>
              </a:bodyPr>
              <a:lstStyle/>
              <a:p>
                <a:pPr algn="ctr"/>
                <a:r>
                  <a:rPr lang="en-GB" sz="9600" b="1" dirty="0">
                    <a:solidFill>
                      <a:schemeClr val="bg1"/>
                    </a:solidFill>
                  </a:rPr>
                  <a:t>D</a:t>
                </a:r>
              </a:p>
            </p:txBody>
          </p:sp>
        </p:grpSp>
        <p:sp>
          <p:nvSpPr>
            <p:cNvPr id="39" name="TextBox 38">
              <a:extLst>
                <a:ext uri="{FF2B5EF4-FFF2-40B4-BE49-F238E27FC236}">
                  <a16:creationId xmlns:a16="http://schemas.microsoft.com/office/drawing/2014/main" id="{E149D64E-1E25-783A-1B56-E73948D7A4A2}"/>
                </a:ext>
              </a:extLst>
            </p:cNvPr>
            <p:cNvSpPr txBox="1"/>
            <p:nvPr/>
          </p:nvSpPr>
          <p:spPr>
            <a:xfrm>
              <a:off x="9236866" y="2485749"/>
              <a:ext cx="3005534" cy="646331"/>
            </a:xfrm>
            <a:prstGeom prst="rect">
              <a:avLst/>
            </a:prstGeom>
            <a:noFill/>
          </p:spPr>
          <p:txBody>
            <a:bodyPr wrap="square" rtlCol="0">
              <a:spAutoFit/>
            </a:bodyPr>
            <a:lstStyle/>
            <a:p>
              <a:pPr algn="ctr"/>
              <a:r>
                <a:rPr lang="en-GB" sz="3600" b="1" dirty="0">
                  <a:solidFill>
                    <a:schemeClr val="bg1"/>
                  </a:solidFill>
                </a:rPr>
                <a:t>SUMMARY</a:t>
              </a:r>
            </a:p>
          </p:txBody>
        </p:sp>
      </p:grpSp>
      <p:grpSp>
        <p:nvGrpSpPr>
          <p:cNvPr id="41" name="Group 40">
            <a:extLst>
              <a:ext uri="{FF2B5EF4-FFF2-40B4-BE49-F238E27FC236}">
                <a16:creationId xmlns:a16="http://schemas.microsoft.com/office/drawing/2014/main" id="{29A62721-89F8-D80A-40E8-B50DC7AF2B8E}"/>
              </a:ext>
            </a:extLst>
          </p:cNvPr>
          <p:cNvGrpSpPr/>
          <p:nvPr/>
        </p:nvGrpSpPr>
        <p:grpSpPr>
          <a:xfrm>
            <a:off x="6086474" y="-11"/>
            <a:ext cx="3443286" cy="6858000"/>
            <a:chOff x="6086474" y="-11"/>
            <a:chExt cx="3443286" cy="6858000"/>
          </a:xfrm>
        </p:grpSpPr>
        <p:grpSp>
          <p:nvGrpSpPr>
            <p:cNvPr id="36" name="Group 35">
              <a:extLst>
                <a:ext uri="{FF2B5EF4-FFF2-40B4-BE49-F238E27FC236}">
                  <a16:creationId xmlns:a16="http://schemas.microsoft.com/office/drawing/2014/main" id="{F98573C0-1BF7-7581-541E-E11A366CE5F9}"/>
                </a:ext>
              </a:extLst>
            </p:cNvPr>
            <p:cNvGrpSpPr/>
            <p:nvPr/>
          </p:nvGrpSpPr>
          <p:grpSpPr>
            <a:xfrm>
              <a:off x="6086474" y="-11"/>
              <a:ext cx="3443286" cy="6858000"/>
              <a:chOff x="6086474" y="-11"/>
              <a:chExt cx="3443286" cy="6858000"/>
            </a:xfrm>
          </p:grpSpPr>
          <p:grpSp>
            <p:nvGrpSpPr>
              <p:cNvPr id="13" name="Group 12">
                <a:extLst>
                  <a:ext uri="{FF2B5EF4-FFF2-40B4-BE49-F238E27FC236}">
                    <a16:creationId xmlns:a16="http://schemas.microsoft.com/office/drawing/2014/main" id="{5374D67A-02C6-9499-8087-8226298AE7A2}"/>
                  </a:ext>
                </a:extLst>
              </p:cNvPr>
              <p:cNvGrpSpPr/>
              <p:nvPr/>
            </p:nvGrpSpPr>
            <p:grpSpPr>
              <a:xfrm>
                <a:off x="6086474" y="-11"/>
                <a:ext cx="3443286" cy="6858000"/>
                <a:chOff x="-6086476" y="0"/>
                <a:chExt cx="3443286" cy="6858000"/>
              </a:xfrm>
            </p:grpSpPr>
            <p:sp>
              <p:nvSpPr>
                <p:cNvPr id="5" name="Rectangle 4">
                  <a:extLst>
                    <a:ext uri="{FF2B5EF4-FFF2-40B4-BE49-F238E27FC236}">
                      <a16:creationId xmlns:a16="http://schemas.microsoft.com/office/drawing/2014/main" id="{4E454B1E-5368-EDD8-864E-AE3652548C85}"/>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Isosceles Triangle 9">
                  <a:extLst>
                    <a:ext uri="{FF2B5EF4-FFF2-40B4-BE49-F238E27FC236}">
                      <a16:creationId xmlns:a16="http://schemas.microsoft.com/office/drawing/2014/main" id="{77B352E2-0781-643C-5A07-23CCBBC828F3}"/>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6" name="Rectangle 25">
                <a:extLst>
                  <a:ext uri="{FF2B5EF4-FFF2-40B4-BE49-F238E27FC236}">
                    <a16:creationId xmlns:a16="http://schemas.microsoft.com/office/drawing/2014/main" id="{8C0D1BD9-FB4A-DD8F-0F84-823ECEB0237C}"/>
                  </a:ext>
                </a:extLst>
              </p:cNvPr>
              <p:cNvSpPr/>
              <p:nvPr/>
            </p:nvSpPr>
            <p:spPr>
              <a:xfrm>
                <a:off x="6086474" y="2028801"/>
                <a:ext cx="3043238"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TextBox 28">
                <a:extLst>
                  <a:ext uri="{FF2B5EF4-FFF2-40B4-BE49-F238E27FC236}">
                    <a16:creationId xmlns:a16="http://schemas.microsoft.com/office/drawing/2014/main" id="{AA465F6E-7F1C-DB3A-5F2B-59C15147C0B5}"/>
                  </a:ext>
                </a:extLst>
              </p:cNvPr>
              <p:cNvSpPr txBox="1"/>
              <p:nvPr/>
            </p:nvSpPr>
            <p:spPr>
              <a:xfrm>
                <a:off x="6927736" y="314624"/>
                <a:ext cx="1360714" cy="1569660"/>
              </a:xfrm>
              <a:prstGeom prst="rect">
                <a:avLst/>
              </a:prstGeom>
              <a:noFill/>
            </p:spPr>
            <p:txBody>
              <a:bodyPr wrap="square" rtlCol="0">
                <a:spAutoFit/>
              </a:bodyPr>
              <a:lstStyle/>
              <a:p>
                <a:pPr algn="ctr"/>
                <a:r>
                  <a:rPr lang="en-GB" sz="9600" b="1" dirty="0">
                    <a:solidFill>
                      <a:schemeClr val="bg1"/>
                    </a:solidFill>
                  </a:rPr>
                  <a:t>C</a:t>
                </a:r>
              </a:p>
            </p:txBody>
          </p:sp>
        </p:grpSp>
        <p:sp>
          <p:nvSpPr>
            <p:cNvPr id="38" name="TextBox 37">
              <a:extLst>
                <a:ext uri="{FF2B5EF4-FFF2-40B4-BE49-F238E27FC236}">
                  <a16:creationId xmlns:a16="http://schemas.microsoft.com/office/drawing/2014/main" id="{53233E05-BB35-0F20-41BB-81A0BFDFB001}"/>
                </a:ext>
              </a:extLst>
            </p:cNvPr>
            <p:cNvSpPr txBox="1"/>
            <p:nvPr/>
          </p:nvSpPr>
          <p:spPr>
            <a:xfrm>
              <a:off x="6100167" y="2482965"/>
              <a:ext cx="3005534" cy="1200329"/>
            </a:xfrm>
            <a:prstGeom prst="rect">
              <a:avLst/>
            </a:prstGeom>
            <a:noFill/>
          </p:spPr>
          <p:txBody>
            <a:bodyPr wrap="square" rtlCol="0">
              <a:spAutoFit/>
            </a:bodyPr>
            <a:lstStyle/>
            <a:p>
              <a:pPr algn="ctr"/>
              <a:r>
                <a:rPr lang="en-GB" sz="3600" b="1" dirty="0">
                  <a:solidFill>
                    <a:schemeClr val="bg1"/>
                  </a:solidFill>
                </a:rPr>
                <a:t>NOTABLE</a:t>
              </a:r>
            </a:p>
            <a:p>
              <a:pPr algn="ctr"/>
              <a:r>
                <a:rPr lang="en-GB" sz="3600" b="1" dirty="0">
                  <a:solidFill>
                    <a:schemeClr val="bg1"/>
                  </a:solidFill>
                </a:rPr>
                <a:t>OPERATIONS</a:t>
              </a:r>
            </a:p>
          </p:txBody>
        </p:sp>
      </p:grpSp>
      <p:grpSp>
        <p:nvGrpSpPr>
          <p:cNvPr id="40" name="Group 39">
            <a:extLst>
              <a:ext uri="{FF2B5EF4-FFF2-40B4-BE49-F238E27FC236}">
                <a16:creationId xmlns:a16="http://schemas.microsoft.com/office/drawing/2014/main" id="{C931F2C7-372C-86D1-9B05-504344D24887}"/>
              </a:ext>
            </a:extLst>
          </p:cNvPr>
          <p:cNvGrpSpPr/>
          <p:nvPr/>
        </p:nvGrpSpPr>
        <p:grpSpPr>
          <a:xfrm>
            <a:off x="3043237" y="0"/>
            <a:ext cx="3443286" cy="6858000"/>
            <a:chOff x="3043237" y="0"/>
            <a:chExt cx="3443286" cy="6858000"/>
          </a:xfrm>
        </p:grpSpPr>
        <p:grpSp>
          <p:nvGrpSpPr>
            <p:cNvPr id="32" name="Group 31">
              <a:extLst>
                <a:ext uri="{FF2B5EF4-FFF2-40B4-BE49-F238E27FC236}">
                  <a16:creationId xmlns:a16="http://schemas.microsoft.com/office/drawing/2014/main" id="{34E05BE3-AA10-EDF6-056F-BC2BC9FE54FC}"/>
                </a:ext>
              </a:extLst>
            </p:cNvPr>
            <p:cNvGrpSpPr/>
            <p:nvPr/>
          </p:nvGrpSpPr>
          <p:grpSpPr>
            <a:xfrm>
              <a:off x="3043237" y="0"/>
              <a:ext cx="3443286" cy="6858000"/>
              <a:chOff x="3043237" y="0"/>
              <a:chExt cx="3443286" cy="6858000"/>
            </a:xfrm>
          </p:grpSpPr>
          <p:grpSp>
            <p:nvGrpSpPr>
              <p:cNvPr id="12" name="Group 11">
                <a:extLst>
                  <a:ext uri="{FF2B5EF4-FFF2-40B4-BE49-F238E27FC236}">
                    <a16:creationId xmlns:a16="http://schemas.microsoft.com/office/drawing/2014/main" id="{AAE63C09-8498-1CFD-AD91-A2CE373C5C45}"/>
                  </a:ext>
                </a:extLst>
              </p:cNvPr>
              <p:cNvGrpSpPr/>
              <p:nvPr/>
            </p:nvGrpSpPr>
            <p:grpSpPr>
              <a:xfrm>
                <a:off x="3043237" y="0"/>
                <a:ext cx="3443286" cy="6858000"/>
                <a:chOff x="-9129714" y="0"/>
                <a:chExt cx="3443286" cy="6858000"/>
              </a:xfrm>
            </p:grpSpPr>
            <p:sp>
              <p:nvSpPr>
                <p:cNvPr id="4" name="Rectangle 3">
                  <a:extLst>
                    <a:ext uri="{FF2B5EF4-FFF2-40B4-BE49-F238E27FC236}">
                      <a16:creationId xmlns:a16="http://schemas.microsoft.com/office/drawing/2014/main" id="{8B3379E0-809B-EC29-DA35-28946877CB1D}"/>
                    </a:ext>
                  </a:extLst>
                </p:cNvPr>
                <p:cNvSpPr/>
                <p:nvPr/>
              </p:nvSpPr>
              <p:spPr>
                <a:xfrm>
                  <a:off x="-9129714" y="0"/>
                  <a:ext cx="3043238"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Isosceles Triangle 8">
                  <a:extLst>
                    <a:ext uri="{FF2B5EF4-FFF2-40B4-BE49-F238E27FC236}">
                      <a16:creationId xmlns:a16="http://schemas.microsoft.com/office/drawing/2014/main" id="{F6700C0B-0E40-084F-5308-1C9B1427C9AD}"/>
                    </a:ext>
                  </a:extLst>
                </p:cNvPr>
                <p:cNvSpPr/>
                <p:nvPr/>
              </p:nvSpPr>
              <p:spPr>
                <a:xfrm rot="5400000">
                  <a:off x="-6450808" y="1264445"/>
                  <a:ext cx="1128712" cy="400048"/>
                </a:xfrm>
                <a:prstGeom prst="triangle">
                  <a:avLst>
                    <a:gd name="adj" fmla="val 50926"/>
                  </a:avLst>
                </a:prstGeom>
                <a:solidFill>
                  <a:srgbClr val="1048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25" name="Rectangle 24">
                <a:extLst>
                  <a:ext uri="{FF2B5EF4-FFF2-40B4-BE49-F238E27FC236}">
                    <a16:creationId xmlns:a16="http://schemas.microsoft.com/office/drawing/2014/main" id="{E6B75E8B-74A4-0DDD-E82A-E9E4A901D00D}"/>
                  </a:ext>
                </a:extLst>
              </p:cNvPr>
              <p:cNvSpPr/>
              <p:nvPr/>
            </p:nvSpPr>
            <p:spPr>
              <a:xfrm>
                <a:off x="3050606" y="2028802"/>
                <a:ext cx="303586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TextBox 27">
                <a:extLst>
                  <a:ext uri="{FF2B5EF4-FFF2-40B4-BE49-F238E27FC236}">
                    <a16:creationId xmlns:a16="http://schemas.microsoft.com/office/drawing/2014/main" id="{1AD081EF-9A1C-F1BB-2203-91E6A4EC9EBD}"/>
                  </a:ext>
                </a:extLst>
              </p:cNvPr>
              <p:cNvSpPr txBox="1"/>
              <p:nvPr/>
            </p:nvSpPr>
            <p:spPr>
              <a:xfrm>
                <a:off x="3915257" y="314624"/>
                <a:ext cx="1360714" cy="1569660"/>
              </a:xfrm>
              <a:prstGeom prst="rect">
                <a:avLst/>
              </a:prstGeom>
              <a:noFill/>
            </p:spPr>
            <p:txBody>
              <a:bodyPr wrap="square" rtlCol="0">
                <a:spAutoFit/>
              </a:bodyPr>
              <a:lstStyle/>
              <a:p>
                <a:pPr algn="ctr"/>
                <a:r>
                  <a:rPr lang="en-GB" sz="9600" b="1" dirty="0">
                    <a:solidFill>
                      <a:schemeClr val="bg1"/>
                    </a:solidFill>
                  </a:rPr>
                  <a:t>B</a:t>
                </a:r>
              </a:p>
            </p:txBody>
          </p:sp>
        </p:grpSp>
        <p:sp>
          <p:nvSpPr>
            <p:cNvPr id="37" name="TextBox 36">
              <a:extLst>
                <a:ext uri="{FF2B5EF4-FFF2-40B4-BE49-F238E27FC236}">
                  <a16:creationId xmlns:a16="http://schemas.microsoft.com/office/drawing/2014/main" id="{F5A3F92E-E0A2-441D-8BED-CEF64ED3DD5A}"/>
                </a:ext>
              </a:extLst>
            </p:cNvPr>
            <p:cNvSpPr txBox="1"/>
            <p:nvPr/>
          </p:nvSpPr>
          <p:spPr>
            <a:xfrm>
              <a:off x="3044033" y="2443991"/>
              <a:ext cx="3005534" cy="2308324"/>
            </a:xfrm>
            <a:prstGeom prst="rect">
              <a:avLst/>
            </a:prstGeom>
            <a:noFill/>
          </p:spPr>
          <p:txBody>
            <a:bodyPr wrap="square" rtlCol="0">
              <a:spAutoFit/>
            </a:bodyPr>
            <a:lstStyle/>
            <a:p>
              <a:pPr algn="ctr"/>
              <a:r>
                <a:rPr lang="en-GB" sz="3600" b="1" dirty="0">
                  <a:solidFill>
                    <a:schemeClr val="bg1"/>
                  </a:solidFill>
                </a:rPr>
                <a:t>KEY</a:t>
              </a:r>
            </a:p>
            <a:p>
              <a:pPr algn="ctr"/>
              <a:r>
                <a:rPr lang="en-GB" sz="3600" b="1" dirty="0">
                  <a:solidFill>
                    <a:schemeClr val="bg1"/>
                  </a:solidFill>
                </a:rPr>
                <a:t>LEGISLATION</a:t>
              </a:r>
            </a:p>
            <a:p>
              <a:pPr algn="ctr"/>
              <a:r>
                <a:rPr lang="en-GB" sz="3600" b="1" dirty="0">
                  <a:solidFill>
                    <a:schemeClr val="bg1"/>
                  </a:solidFill>
                </a:rPr>
                <a:t>&amp; POLICY</a:t>
              </a:r>
            </a:p>
            <a:p>
              <a:pPr algn="ctr"/>
              <a:r>
                <a:rPr lang="en-GB" sz="3600" b="1" dirty="0">
                  <a:solidFill>
                    <a:schemeClr val="bg1"/>
                  </a:solidFill>
                </a:rPr>
                <a:t>CHANGES</a:t>
              </a:r>
            </a:p>
          </p:txBody>
        </p:sp>
      </p:grpSp>
      <p:grpSp>
        <p:nvGrpSpPr>
          <p:cNvPr id="31" name="Group 30">
            <a:extLst>
              <a:ext uri="{FF2B5EF4-FFF2-40B4-BE49-F238E27FC236}">
                <a16:creationId xmlns:a16="http://schemas.microsoft.com/office/drawing/2014/main" id="{3BD49575-F10E-11FC-4D60-E8700847D366}"/>
              </a:ext>
            </a:extLst>
          </p:cNvPr>
          <p:cNvGrpSpPr/>
          <p:nvPr/>
        </p:nvGrpSpPr>
        <p:grpSpPr>
          <a:xfrm>
            <a:off x="-2" y="0"/>
            <a:ext cx="3443288" cy="6858000"/>
            <a:chOff x="-2" y="0"/>
            <a:chExt cx="3443288" cy="6858000"/>
          </a:xfrm>
        </p:grpSpPr>
        <p:grpSp>
          <p:nvGrpSpPr>
            <p:cNvPr id="8" name="Group 7">
              <a:extLst>
                <a:ext uri="{FF2B5EF4-FFF2-40B4-BE49-F238E27FC236}">
                  <a16:creationId xmlns:a16="http://schemas.microsoft.com/office/drawing/2014/main" id="{BDE71C1D-9DB4-8254-02A8-2250F3A77347}"/>
                </a:ext>
              </a:extLst>
            </p:cNvPr>
            <p:cNvGrpSpPr/>
            <p:nvPr/>
          </p:nvGrpSpPr>
          <p:grpSpPr>
            <a:xfrm>
              <a:off x="0" y="0"/>
              <a:ext cx="3443286" cy="6858000"/>
              <a:chOff x="-12172952" y="0"/>
              <a:chExt cx="3443286" cy="6858000"/>
            </a:xfrm>
          </p:grpSpPr>
          <p:sp>
            <p:nvSpPr>
              <p:cNvPr id="3" name="Rectangle 2">
                <a:extLst>
                  <a:ext uri="{FF2B5EF4-FFF2-40B4-BE49-F238E27FC236}">
                    <a16:creationId xmlns:a16="http://schemas.microsoft.com/office/drawing/2014/main" id="{95C903D6-8485-73EA-9D4A-09D35A31B951}"/>
                  </a:ext>
                </a:extLst>
              </p:cNvPr>
              <p:cNvSpPr/>
              <p:nvPr/>
            </p:nvSpPr>
            <p:spPr>
              <a:xfrm>
                <a:off x="-12172952" y="0"/>
                <a:ext cx="3043238"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Isosceles Triangle 1">
                <a:extLst>
                  <a:ext uri="{FF2B5EF4-FFF2-40B4-BE49-F238E27FC236}">
                    <a16:creationId xmlns:a16="http://schemas.microsoft.com/office/drawing/2014/main" id="{81EC95D0-A5FF-30AF-5C1B-726E665FE94E}"/>
                  </a:ext>
                </a:extLst>
              </p:cNvPr>
              <p:cNvSpPr/>
              <p:nvPr/>
            </p:nvSpPr>
            <p:spPr>
              <a:xfrm rot="5400000">
                <a:off x="-9494046" y="1264445"/>
                <a:ext cx="1128712" cy="400048"/>
              </a:xfrm>
              <a:prstGeom prst="triangle">
                <a:avLst>
                  <a:gd name="adj" fmla="val 50926"/>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7" name="TextBox 6">
              <a:extLst>
                <a:ext uri="{FF2B5EF4-FFF2-40B4-BE49-F238E27FC236}">
                  <a16:creationId xmlns:a16="http://schemas.microsoft.com/office/drawing/2014/main" id="{6844BA88-4D75-30C2-0BD2-C61301C6C60D}"/>
                </a:ext>
              </a:extLst>
            </p:cNvPr>
            <p:cNvSpPr txBox="1"/>
            <p:nvPr/>
          </p:nvSpPr>
          <p:spPr>
            <a:xfrm>
              <a:off x="18653" y="2459482"/>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sp>
          <p:nvSpPr>
            <p:cNvPr id="21" name="Rectangle 20">
              <a:extLst>
                <a:ext uri="{FF2B5EF4-FFF2-40B4-BE49-F238E27FC236}">
                  <a16:creationId xmlns:a16="http://schemas.microsoft.com/office/drawing/2014/main" id="{60FB9F13-99BC-D842-320C-88D45B54228C}"/>
                </a:ext>
              </a:extLst>
            </p:cNvPr>
            <p:cNvSpPr/>
            <p:nvPr/>
          </p:nvSpPr>
          <p:spPr>
            <a:xfrm>
              <a:off x="-2" y="2028803"/>
              <a:ext cx="304323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TextBox 23">
              <a:extLst>
                <a:ext uri="{FF2B5EF4-FFF2-40B4-BE49-F238E27FC236}">
                  <a16:creationId xmlns:a16="http://schemas.microsoft.com/office/drawing/2014/main" id="{52119B8B-90BD-47B2-9C65-CC88DC4FC5D8}"/>
                </a:ext>
              </a:extLst>
            </p:cNvPr>
            <p:cNvSpPr txBox="1"/>
            <p:nvPr/>
          </p:nvSpPr>
          <p:spPr>
            <a:xfrm>
              <a:off x="841063" y="314624"/>
              <a:ext cx="1360714" cy="1569660"/>
            </a:xfrm>
            <a:prstGeom prst="rect">
              <a:avLst/>
            </a:prstGeom>
            <a:noFill/>
          </p:spPr>
          <p:txBody>
            <a:bodyPr wrap="square" rtlCol="0">
              <a:spAutoFit/>
            </a:bodyPr>
            <a:lstStyle/>
            <a:p>
              <a:pPr algn="ctr"/>
              <a:r>
                <a:rPr lang="en-GB" sz="9600" b="1" dirty="0">
                  <a:solidFill>
                    <a:schemeClr val="bg1"/>
                  </a:solidFill>
                </a:rPr>
                <a:t>A</a:t>
              </a:r>
            </a:p>
          </p:txBody>
        </p:sp>
      </p:grpSp>
    </p:spTree>
    <p:extLst>
      <p:ext uri="{BB962C8B-B14F-4D97-AF65-F5344CB8AC3E}">
        <p14:creationId xmlns:p14="http://schemas.microsoft.com/office/powerpoint/2010/main" val="2481790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DA28BA-1F85-9A77-21A8-0397C3C1142C}"/>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09EE8685-3FE6-7BC5-4B4B-31DE577D18C3}"/>
              </a:ext>
            </a:extLst>
          </p:cNvPr>
          <p:cNvSpPr>
            <a:spLocks noGrp="1" noRot="1" noMove="1" noResize="1" noEditPoints="1" noAdjustHandles="1" noChangeArrowheads="1" noChangeShapeType="1"/>
          </p:cNvSpPr>
          <p:nvPr/>
        </p:nvSpPr>
        <p:spPr>
          <a:xfrm>
            <a:off x="0" y="-22"/>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73" name="Group 72">
            <a:extLst>
              <a:ext uri="{FF2B5EF4-FFF2-40B4-BE49-F238E27FC236}">
                <a16:creationId xmlns:a16="http://schemas.microsoft.com/office/drawing/2014/main" id="{391626EA-08A3-1576-FF83-59686679E75E}"/>
              </a:ext>
            </a:extLst>
          </p:cNvPr>
          <p:cNvGrpSpPr/>
          <p:nvPr/>
        </p:nvGrpSpPr>
        <p:grpSpPr>
          <a:xfrm>
            <a:off x="-289917" y="0"/>
            <a:ext cx="12481917" cy="6858000"/>
            <a:chOff x="-289917" y="0"/>
            <a:chExt cx="12481917" cy="6858000"/>
          </a:xfrm>
        </p:grpSpPr>
        <p:sp>
          <p:nvSpPr>
            <p:cNvPr id="71" name="Rectangle 70">
              <a:extLst>
                <a:ext uri="{FF2B5EF4-FFF2-40B4-BE49-F238E27FC236}">
                  <a16:creationId xmlns:a16="http://schemas.microsoft.com/office/drawing/2014/main" id="{7DB21156-734F-6657-9403-BC8316065C74}"/>
                </a:ext>
              </a:extLst>
            </p:cNvPr>
            <p:cNvSpPr/>
            <p:nvPr/>
          </p:nvSpPr>
          <p:spPr>
            <a:xfrm>
              <a:off x="0" y="0"/>
              <a:ext cx="12192000" cy="900090"/>
            </a:xfrm>
            <a:prstGeom prst="rect">
              <a:avLst/>
            </a:prstGeom>
            <a:solidFill>
              <a:schemeClr val="accent4">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0" name="Rectangle 69">
              <a:extLst>
                <a:ext uri="{FF2B5EF4-FFF2-40B4-BE49-F238E27FC236}">
                  <a16:creationId xmlns:a16="http://schemas.microsoft.com/office/drawing/2014/main" id="{29BC7A26-77EE-9ED8-15FD-570D35770BEE}"/>
                </a:ext>
              </a:extLst>
            </p:cNvPr>
            <p:cNvSpPr/>
            <p:nvPr/>
          </p:nvSpPr>
          <p:spPr>
            <a:xfrm>
              <a:off x="0" y="0"/>
              <a:ext cx="24257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TextBox 71">
              <a:extLst>
                <a:ext uri="{FF2B5EF4-FFF2-40B4-BE49-F238E27FC236}">
                  <a16:creationId xmlns:a16="http://schemas.microsoft.com/office/drawing/2014/main" id="{5A0B4675-FE01-3193-733C-F0F6D89638DF}"/>
                </a:ext>
              </a:extLst>
            </p:cNvPr>
            <p:cNvSpPr txBox="1"/>
            <p:nvPr/>
          </p:nvSpPr>
          <p:spPr>
            <a:xfrm>
              <a:off x="-289917" y="2551815"/>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grpSp>
      <p:sp>
        <p:nvSpPr>
          <p:cNvPr id="74" name="Rectangle 73">
            <a:extLst>
              <a:ext uri="{FF2B5EF4-FFF2-40B4-BE49-F238E27FC236}">
                <a16:creationId xmlns:a16="http://schemas.microsoft.com/office/drawing/2014/main" id="{84550A7A-B8F5-D6EE-2255-6C017F8D0C12}"/>
              </a:ext>
            </a:extLst>
          </p:cNvPr>
          <p:cNvSpPr/>
          <p:nvPr/>
        </p:nvSpPr>
        <p:spPr>
          <a:xfrm>
            <a:off x="-11887609" y="0"/>
            <a:ext cx="3251286" cy="1755253"/>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22" name="Group 21">
            <a:extLst>
              <a:ext uri="{FF2B5EF4-FFF2-40B4-BE49-F238E27FC236}">
                <a16:creationId xmlns:a16="http://schemas.microsoft.com/office/drawing/2014/main" id="{556C6142-02F6-6728-D1E7-CF2313838763}"/>
              </a:ext>
            </a:extLst>
          </p:cNvPr>
          <p:cNvGrpSpPr/>
          <p:nvPr/>
        </p:nvGrpSpPr>
        <p:grpSpPr>
          <a:xfrm>
            <a:off x="-3918347" y="-22"/>
            <a:ext cx="3600449" cy="6858000"/>
            <a:chOff x="9028510" y="-22"/>
            <a:chExt cx="3600449" cy="6858000"/>
          </a:xfrm>
        </p:grpSpPr>
        <p:grpSp>
          <p:nvGrpSpPr>
            <p:cNvPr id="23" name="Group 22">
              <a:extLst>
                <a:ext uri="{FF2B5EF4-FFF2-40B4-BE49-F238E27FC236}">
                  <a16:creationId xmlns:a16="http://schemas.microsoft.com/office/drawing/2014/main" id="{C377BF89-1613-DC4B-D9A2-1AF417B2AFF4}"/>
                </a:ext>
              </a:extLst>
            </p:cNvPr>
            <p:cNvGrpSpPr/>
            <p:nvPr/>
          </p:nvGrpSpPr>
          <p:grpSpPr>
            <a:xfrm>
              <a:off x="9028510" y="-22"/>
              <a:ext cx="3600449" cy="6858000"/>
              <a:chOff x="9028510" y="-22"/>
              <a:chExt cx="3600449" cy="6858000"/>
            </a:xfrm>
          </p:grpSpPr>
          <p:grpSp>
            <p:nvGrpSpPr>
              <p:cNvPr id="34" name="Group 33">
                <a:extLst>
                  <a:ext uri="{FF2B5EF4-FFF2-40B4-BE49-F238E27FC236}">
                    <a16:creationId xmlns:a16="http://schemas.microsoft.com/office/drawing/2014/main" id="{9075480C-6556-DF3E-509E-A493AB174534}"/>
                  </a:ext>
                </a:extLst>
              </p:cNvPr>
              <p:cNvGrpSpPr/>
              <p:nvPr/>
            </p:nvGrpSpPr>
            <p:grpSpPr>
              <a:xfrm>
                <a:off x="9028512" y="-22"/>
                <a:ext cx="3600447" cy="6858000"/>
                <a:chOff x="-3043238" y="0"/>
                <a:chExt cx="3443286" cy="6858000"/>
              </a:xfrm>
            </p:grpSpPr>
            <p:sp>
              <p:nvSpPr>
                <p:cNvPr id="45" name="Rectangle 44">
                  <a:extLst>
                    <a:ext uri="{FF2B5EF4-FFF2-40B4-BE49-F238E27FC236}">
                      <a16:creationId xmlns:a16="http://schemas.microsoft.com/office/drawing/2014/main" id="{07B11455-D3A1-A374-4285-9F6AF57821B8}"/>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Isosceles Triangle 45">
                  <a:extLst>
                    <a:ext uri="{FF2B5EF4-FFF2-40B4-BE49-F238E27FC236}">
                      <a16:creationId xmlns:a16="http://schemas.microsoft.com/office/drawing/2014/main" id="{8F402F7D-41EE-9C93-EFB8-5C3801C57D68}"/>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3" name="Rectangle 42">
                <a:extLst>
                  <a:ext uri="{FF2B5EF4-FFF2-40B4-BE49-F238E27FC236}">
                    <a16:creationId xmlns:a16="http://schemas.microsoft.com/office/drawing/2014/main" id="{5F0507BC-E976-A03F-1A9D-4D233E11A287}"/>
                  </a:ext>
                </a:extLst>
              </p:cNvPr>
              <p:cNvSpPr/>
              <p:nvPr/>
            </p:nvSpPr>
            <p:spPr>
              <a:xfrm>
                <a:off x="9028510" y="2028801"/>
                <a:ext cx="3182139"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TextBox 43">
                <a:extLst>
                  <a:ext uri="{FF2B5EF4-FFF2-40B4-BE49-F238E27FC236}">
                    <a16:creationId xmlns:a16="http://schemas.microsoft.com/office/drawing/2014/main" id="{C458EF3B-DB1B-D986-EAC4-2B67B2BA5025}"/>
                  </a:ext>
                </a:extLst>
              </p:cNvPr>
              <p:cNvSpPr txBox="1"/>
              <p:nvPr/>
            </p:nvSpPr>
            <p:spPr>
              <a:xfrm>
                <a:off x="10059276" y="314624"/>
                <a:ext cx="1360714" cy="1569660"/>
              </a:xfrm>
              <a:prstGeom prst="rect">
                <a:avLst/>
              </a:prstGeom>
              <a:noFill/>
            </p:spPr>
            <p:txBody>
              <a:bodyPr wrap="square" rtlCol="0">
                <a:spAutoFit/>
              </a:bodyPr>
              <a:lstStyle/>
              <a:p>
                <a:pPr algn="ctr"/>
                <a:r>
                  <a:rPr lang="en-GB" sz="9600" b="1" dirty="0">
                    <a:solidFill>
                      <a:schemeClr val="bg1"/>
                    </a:solidFill>
                  </a:rPr>
                  <a:t>D</a:t>
                </a:r>
              </a:p>
            </p:txBody>
          </p:sp>
        </p:grpSp>
        <p:sp>
          <p:nvSpPr>
            <p:cNvPr id="33" name="TextBox 32">
              <a:extLst>
                <a:ext uri="{FF2B5EF4-FFF2-40B4-BE49-F238E27FC236}">
                  <a16:creationId xmlns:a16="http://schemas.microsoft.com/office/drawing/2014/main" id="{3400A925-0F30-669D-D610-B196B6CB354F}"/>
                </a:ext>
              </a:extLst>
            </p:cNvPr>
            <p:cNvSpPr txBox="1"/>
            <p:nvPr/>
          </p:nvSpPr>
          <p:spPr>
            <a:xfrm>
              <a:off x="9236866" y="2485749"/>
              <a:ext cx="3005534" cy="646331"/>
            </a:xfrm>
            <a:prstGeom prst="rect">
              <a:avLst/>
            </a:prstGeom>
            <a:noFill/>
          </p:spPr>
          <p:txBody>
            <a:bodyPr wrap="square" rtlCol="0">
              <a:spAutoFit/>
            </a:bodyPr>
            <a:lstStyle/>
            <a:p>
              <a:pPr algn="ctr"/>
              <a:r>
                <a:rPr lang="en-GB" sz="3600" b="1" dirty="0">
                  <a:solidFill>
                    <a:schemeClr val="bg1"/>
                  </a:solidFill>
                </a:rPr>
                <a:t>SUMMARY</a:t>
              </a:r>
            </a:p>
          </p:txBody>
        </p:sp>
      </p:grpSp>
      <p:grpSp>
        <p:nvGrpSpPr>
          <p:cNvPr id="47" name="Group 46">
            <a:extLst>
              <a:ext uri="{FF2B5EF4-FFF2-40B4-BE49-F238E27FC236}">
                <a16:creationId xmlns:a16="http://schemas.microsoft.com/office/drawing/2014/main" id="{56B0B9FC-1577-6B66-8D04-EB7E299C390A}"/>
              </a:ext>
            </a:extLst>
          </p:cNvPr>
          <p:cNvGrpSpPr/>
          <p:nvPr/>
        </p:nvGrpSpPr>
        <p:grpSpPr>
          <a:xfrm>
            <a:off x="-3925714" y="-11"/>
            <a:ext cx="3443286" cy="6858000"/>
            <a:chOff x="6086474" y="-11"/>
            <a:chExt cx="3443286" cy="6858000"/>
          </a:xfrm>
        </p:grpSpPr>
        <p:grpSp>
          <p:nvGrpSpPr>
            <p:cNvPr id="48" name="Group 47">
              <a:extLst>
                <a:ext uri="{FF2B5EF4-FFF2-40B4-BE49-F238E27FC236}">
                  <a16:creationId xmlns:a16="http://schemas.microsoft.com/office/drawing/2014/main" id="{064EA66D-E51F-7EF3-0A9F-E1C46726F279}"/>
                </a:ext>
              </a:extLst>
            </p:cNvPr>
            <p:cNvGrpSpPr/>
            <p:nvPr/>
          </p:nvGrpSpPr>
          <p:grpSpPr>
            <a:xfrm>
              <a:off x="6086474" y="-11"/>
              <a:ext cx="3443286" cy="6858000"/>
              <a:chOff x="6086474" y="-11"/>
              <a:chExt cx="3443286" cy="6858000"/>
            </a:xfrm>
          </p:grpSpPr>
          <p:grpSp>
            <p:nvGrpSpPr>
              <p:cNvPr id="50" name="Group 49">
                <a:extLst>
                  <a:ext uri="{FF2B5EF4-FFF2-40B4-BE49-F238E27FC236}">
                    <a16:creationId xmlns:a16="http://schemas.microsoft.com/office/drawing/2014/main" id="{A490C719-D084-E4A4-694C-0B47E78B3558}"/>
                  </a:ext>
                </a:extLst>
              </p:cNvPr>
              <p:cNvGrpSpPr/>
              <p:nvPr/>
            </p:nvGrpSpPr>
            <p:grpSpPr>
              <a:xfrm>
                <a:off x="6086474" y="-11"/>
                <a:ext cx="3443286" cy="6858000"/>
                <a:chOff x="-6086476" y="0"/>
                <a:chExt cx="3443286" cy="6858000"/>
              </a:xfrm>
            </p:grpSpPr>
            <p:sp>
              <p:nvSpPr>
                <p:cNvPr id="53" name="Rectangle 52">
                  <a:extLst>
                    <a:ext uri="{FF2B5EF4-FFF2-40B4-BE49-F238E27FC236}">
                      <a16:creationId xmlns:a16="http://schemas.microsoft.com/office/drawing/2014/main" id="{469BE660-C7DC-9AA4-92AD-6AD2C28BAD9C}"/>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Isosceles Triangle 53">
                  <a:extLst>
                    <a:ext uri="{FF2B5EF4-FFF2-40B4-BE49-F238E27FC236}">
                      <a16:creationId xmlns:a16="http://schemas.microsoft.com/office/drawing/2014/main" id="{A1170559-BABB-37AC-842D-F1F766D6E1D5}"/>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51" name="Rectangle 50">
                <a:extLst>
                  <a:ext uri="{FF2B5EF4-FFF2-40B4-BE49-F238E27FC236}">
                    <a16:creationId xmlns:a16="http://schemas.microsoft.com/office/drawing/2014/main" id="{24524B83-6755-9188-FAD2-B7930515ED3F}"/>
                  </a:ext>
                </a:extLst>
              </p:cNvPr>
              <p:cNvSpPr/>
              <p:nvPr/>
            </p:nvSpPr>
            <p:spPr>
              <a:xfrm>
                <a:off x="6086474" y="2028801"/>
                <a:ext cx="3043238"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TextBox 51">
                <a:extLst>
                  <a:ext uri="{FF2B5EF4-FFF2-40B4-BE49-F238E27FC236}">
                    <a16:creationId xmlns:a16="http://schemas.microsoft.com/office/drawing/2014/main" id="{41782FC0-B160-627C-BCAD-D37448F333A3}"/>
                  </a:ext>
                </a:extLst>
              </p:cNvPr>
              <p:cNvSpPr txBox="1"/>
              <p:nvPr/>
            </p:nvSpPr>
            <p:spPr>
              <a:xfrm>
                <a:off x="6927736" y="314624"/>
                <a:ext cx="1360714" cy="1569660"/>
              </a:xfrm>
              <a:prstGeom prst="rect">
                <a:avLst/>
              </a:prstGeom>
              <a:noFill/>
            </p:spPr>
            <p:txBody>
              <a:bodyPr wrap="square" rtlCol="0">
                <a:spAutoFit/>
              </a:bodyPr>
              <a:lstStyle/>
              <a:p>
                <a:pPr algn="ctr"/>
                <a:r>
                  <a:rPr lang="en-GB" sz="9600" b="1" dirty="0">
                    <a:solidFill>
                      <a:schemeClr val="bg1"/>
                    </a:solidFill>
                  </a:rPr>
                  <a:t>C</a:t>
                </a:r>
              </a:p>
            </p:txBody>
          </p:sp>
        </p:grpSp>
        <p:sp>
          <p:nvSpPr>
            <p:cNvPr id="49" name="TextBox 48">
              <a:extLst>
                <a:ext uri="{FF2B5EF4-FFF2-40B4-BE49-F238E27FC236}">
                  <a16:creationId xmlns:a16="http://schemas.microsoft.com/office/drawing/2014/main" id="{D49A59B6-B285-4764-5F4B-E05AA94EC5D9}"/>
                </a:ext>
              </a:extLst>
            </p:cNvPr>
            <p:cNvSpPr txBox="1"/>
            <p:nvPr/>
          </p:nvSpPr>
          <p:spPr>
            <a:xfrm>
              <a:off x="6100167" y="2482965"/>
              <a:ext cx="3005534" cy="1200329"/>
            </a:xfrm>
            <a:prstGeom prst="rect">
              <a:avLst/>
            </a:prstGeom>
            <a:noFill/>
          </p:spPr>
          <p:txBody>
            <a:bodyPr wrap="square" rtlCol="0">
              <a:spAutoFit/>
            </a:bodyPr>
            <a:lstStyle/>
            <a:p>
              <a:pPr algn="ctr"/>
              <a:r>
                <a:rPr lang="en-GB" sz="3600" b="1" dirty="0">
                  <a:solidFill>
                    <a:schemeClr val="bg1"/>
                  </a:solidFill>
                </a:rPr>
                <a:t>NOTABLE</a:t>
              </a:r>
            </a:p>
            <a:p>
              <a:pPr algn="ctr"/>
              <a:r>
                <a:rPr lang="en-GB" sz="3600" b="1" dirty="0">
                  <a:solidFill>
                    <a:schemeClr val="bg1"/>
                  </a:solidFill>
                </a:rPr>
                <a:t>OPERATIONS</a:t>
              </a:r>
            </a:p>
          </p:txBody>
        </p:sp>
      </p:grpSp>
      <p:grpSp>
        <p:nvGrpSpPr>
          <p:cNvPr id="55" name="Group 54">
            <a:extLst>
              <a:ext uri="{FF2B5EF4-FFF2-40B4-BE49-F238E27FC236}">
                <a16:creationId xmlns:a16="http://schemas.microsoft.com/office/drawing/2014/main" id="{96C921E3-428D-A520-EC42-59CD8EEA5357}"/>
              </a:ext>
            </a:extLst>
          </p:cNvPr>
          <p:cNvGrpSpPr/>
          <p:nvPr/>
        </p:nvGrpSpPr>
        <p:grpSpPr>
          <a:xfrm>
            <a:off x="-4088493" y="0"/>
            <a:ext cx="3443286" cy="6858000"/>
            <a:chOff x="3043237" y="0"/>
            <a:chExt cx="3443286" cy="6858000"/>
          </a:xfrm>
        </p:grpSpPr>
        <p:grpSp>
          <p:nvGrpSpPr>
            <p:cNvPr id="56" name="Group 55">
              <a:extLst>
                <a:ext uri="{FF2B5EF4-FFF2-40B4-BE49-F238E27FC236}">
                  <a16:creationId xmlns:a16="http://schemas.microsoft.com/office/drawing/2014/main" id="{69B1381A-E4B8-4956-3708-60127282C983}"/>
                </a:ext>
              </a:extLst>
            </p:cNvPr>
            <p:cNvGrpSpPr/>
            <p:nvPr/>
          </p:nvGrpSpPr>
          <p:grpSpPr>
            <a:xfrm>
              <a:off x="3043237" y="0"/>
              <a:ext cx="3443286" cy="6858000"/>
              <a:chOff x="3043237" y="0"/>
              <a:chExt cx="3443286" cy="6858000"/>
            </a:xfrm>
          </p:grpSpPr>
          <p:grpSp>
            <p:nvGrpSpPr>
              <p:cNvPr id="58" name="Group 57">
                <a:extLst>
                  <a:ext uri="{FF2B5EF4-FFF2-40B4-BE49-F238E27FC236}">
                    <a16:creationId xmlns:a16="http://schemas.microsoft.com/office/drawing/2014/main" id="{364345C3-9455-01F6-E263-E077EF4A7CE0}"/>
                  </a:ext>
                </a:extLst>
              </p:cNvPr>
              <p:cNvGrpSpPr/>
              <p:nvPr/>
            </p:nvGrpSpPr>
            <p:grpSpPr>
              <a:xfrm>
                <a:off x="3043237" y="0"/>
                <a:ext cx="3443286" cy="6858000"/>
                <a:chOff x="-9129714" y="0"/>
                <a:chExt cx="3443286" cy="6858000"/>
              </a:xfrm>
            </p:grpSpPr>
            <p:sp>
              <p:nvSpPr>
                <p:cNvPr id="61" name="Rectangle 60">
                  <a:extLst>
                    <a:ext uri="{FF2B5EF4-FFF2-40B4-BE49-F238E27FC236}">
                      <a16:creationId xmlns:a16="http://schemas.microsoft.com/office/drawing/2014/main" id="{C0006E71-A39A-1C0E-7D7E-BAD8F35A41D1}"/>
                    </a:ext>
                  </a:extLst>
                </p:cNvPr>
                <p:cNvSpPr/>
                <p:nvPr/>
              </p:nvSpPr>
              <p:spPr>
                <a:xfrm>
                  <a:off x="-9129714" y="0"/>
                  <a:ext cx="3043238"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2" name="Isosceles Triangle 61">
                  <a:extLst>
                    <a:ext uri="{FF2B5EF4-FFF2-40B4-BE49-F238E27FC236}">
                      <a16:creationId xmlns:a16="http://schemas.microsoft.com/office/drawing/2014/main" id="{251D0F1D-9C48-4589-556F-F9A0074E9ED8}"/>
                    </a:ext>
                  </a:extLst>
                </p:cNvPr>
                <p:cNvSpPr/>
                <p:nvPr/>
              </p:nvSpPr>
              <p:spPr>
                <a:xfrm rot="5400000">
                  <a:off x="-6450808" y="1264445"/>
                  <a:ext cx="1128712" cy="400048"/>
                </a:xfrm>
                <a:prstGeom prst="triangle">
                  <a:avLst>
                    <a:gd name="adj" fmla="val 50926"/>
                  </a:avLst>
                </a:prstGeom>
                <a:solidFill>
                  <a:srgbClr val="1048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59" name="Rectangle 58">
                <a:extLst>
                  <a:ext uri="{FF2B5EF4-FFF2-40B4-BE49-F238E27FC236}">
                    <a16:creationId xmlns:a16="http://schemas.microsoft.com/office/drawing/2014/main" id="{0191DC0D-09F0-AF0C-231E-8B647FCE39E4}"/>
                  </a:ext>
                </a:extLst>
              </p:cNvPr>
              <p:cNvSpPr/>
              <p:nvPr/>
            </p:nvSpPr>
            <p:spPr>
              <a:xfrm>
                <a:off x="3050606" y="2028802"/>
                <a:ext cx="303586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0" name="TextBox 59">
                <a:extLst>
                  <a:ext uri="{FF2B5EF4-FFF2-40B4-BE49-F238E27FC236}">
                    <a16:creationId xmlns:a16="http://schemas.microsoft.com/office/drawing/2014/main" id="{D9DAD42E-25A8-9433-B944-6308B23CD650}"/>
                  </a:ext>
                </a:extLst>
              </p:cNvPr>
              <p:cNvSpPr txBox="1"/>
              <p:nvPr/>
            </p:nvSpPr>
            <p:spPr>
              <a:xfrm>
                <a:off x="3915257" y="314624"/>
                <a:ext cx="1360714" cy="1569660"/>
              </a:xfrm>
              <a:prstGeom prst="rect">
                <a:avLst/>
              </a:prstGeom>
              <a:noFill/>
            </p:spPr>
            <p:txBody>
              <a:bodyPr wrap="square" rtlCol="0">
                <a:spAutoFit/>
              </a:bodyPr>
              <a:lstStyle/>
              <a:p>
                <a:pPr algn="ctr"/>
                <a:r>
                  <a:rPr lang="en-GB" sz="9600" b="1" dirty="0">
                    <a:solidFill>
                      <a:schemeClr val="bg1"/>
                    </a:solidFill>
                  </a:rPr>
                  <a:t>B</a:t>
                </a:r>
              </a:p>
            </p:txBody>
          </p:sp>
        </p:grpSp>
        <p:sp>
          <p:nvSpPr>
            <p:cNvPr id="57" name="TextBox 56">
              <a:extLst>
                <a:ext uri="{FF2B5EF4-FFF2-40B4-BE49-F238E27FC236}">
                  <a16:creationId xmlns:a16="http://schemas.microsoft.com/office/drawing/2014/main" id="{D9FC85A4-2E4F-6257-EA5C-588396D8E861}"/>
                </a:ext>
              </a:extLst>
            </p:cNvPr>
            <p:cNvSpPr txBox="1"/>
            <p:nvPr/>
          </p:nvSpPr>
          <p:spPr>
            <a:xfrm>
              <a:off x="3044033" y="2443991"/>
              <a:ext cx="3005534" cy="2308324"/>
            </a:xfrm>
            <a:prstGeom prst="rect">
              <a:avLst/>
            </a:prstGeom>
            <a:noFill/>
          </p:spPr>
          <p:txBody>
            <a:bodyPr wrap="square" rtlCol="0">
              <a:spAutoFit/>
            </a:bodyPr>
            <a:lstStyle/>
            <a:p>
              <a:pPr algn="ctr"/>
              <a:r>
                <a:rPr lang="en-GB" sz="3600" b="1" dirty="0">
                  <a:solidFill>
                    <a:schemeClr val="bg1"/>
                  </a:solidFill>
                </a:rPr>
                <a:t>KEY</a:t>
              </a:r>
            </a:p>
            <a:p>
              <a:pPr algn="ctr"/>
              <a:r>
                <a:rPr lang="en-GB" sz="3600" b="1" dirty="0">
                  <a:solidFill>
                    <a:schemeClr val="bg1"/>
                  </a:solidFill>
                </a:rPr>
                <a:t>LEGISLATION</a:t>
              </a:r>
            </a:p>
            <a:p>
              <a:pPr algn="ctr"/>
              <a:r>
                <a:rPr lang="en-GB" sz="3600" b="1" dirty="0">
                  <a:solidFill>
                    <a:schemeClr val="bg1"/>
                  </a:solidFill>
                </a:rPr>
                <a:t>&amp; POLICY</a:t>
              </a:r>
            </a:p>
            <a:p>
              <a:pPr algn="ctr"/>
              <a:r>
                <a:rPr lang="en-GB" sz="3600" b="1" dirty="0">
                  <a:solidFill>
                    <a:schemeClr val="bg1"/>
                  </a:solidFill>
                </a:rPr>
                <a:t>CHANGES</a:t>
              </a:r>
            </a:p>
          </p:txBody>
        </p:sp>
      </p:grpSp>
      <p:grpSp>
        <p:nvGrpSpPr>
          <p:cNvPr id="63" name="Group 62">
            <a:extLst>
              <a:ext uri="{FF2B5EF4-FFF2-40B4-BE49-F238E27FC236}">
                <a16:creationId xmlns:a16="http://schemas.microsoft.com/office/drawing/2014/main" id="{56E9E290-12D1-F017-CDA9-93E63318AA61}"/>
              </a:ext>
            </a:extLst>
          </p:cNvPr>
          <p:cNvGrpSpPr/>
          <p:nvPr/>
        </p:nvGrpSpPr>
        <p:grpSpPr>
          <a:xfrm>
            <a:off x="-4235056" y="0"/>
            <a:ext cx="3443288" cy="6858000"/>
            <a:chOff x="-2" y="0"/>
            <a:chExt cx="3443288" cy="6858000"/>
          </a:xfrm>
        </p:grpSpPr>
        <p:grpSp>
          <p:nvGrpSpPr>
            <p:cNvPr id="64" name="Group 63">
              <a:extLst>
                <a:ext uri="{FF2B5EF4-FFF2-40B4-BE49-F238E27FC236}">
                  <a16:creationId xmlns:a16="http://schemas.microsoft.com/office/drawing/2014/main" id="{DE2252A0-F288-AD5E-8430-8A4726AFD6D4}"/>
                </a:ext>
              </a:extLst>
            </p:cNvPr>
            <p:cNvGrpSpPr/>
            <p:nvPr/>
          </p:nvGrpSpPr>
          <p:grpSpPr>
            <a:xfrm>
              <a:off x="0" y="0"/>
              <a:ext cx="3443286" cy="6858000"/>
              <a:chOff x="-12172952" y="0"/>
              <a:chExt cx="3443286" cy="6858000"/>
            </a:xfrm>
          </p:grpSpPr>
          <p:sp>
            <p:nvSpPr>
              <p:cNvPr id="68" name="Rectangle 67">
                <a:extLst>
                  <a:ext uri="{FF2B5EF4-FFF2-40B4-BE49-F238E27FC236}">
                    <a16:creationId xmlns:a16="http://schemas.microsoft.com/office/drawing/2014/main" id="{C0D09221-5E2F-3989-EE52-2AC2BFFBD07D}"/>
                  </a:ext>
                </a:extLst>
              </p:cNvPr>
              <p:cNvSpPr/>
              <p:nvPr/>
            </p:nvSpPr>
            <p:spPr>
              <a:xfrm>
                <a:off x="-12172952" y="0"/>
                <a:ext cx="3043238"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9" name="Isosceles Triangle 68">
                <a:extLst>
                  <a:ext uri="{FF2B5EF4-FFF2-40B4-BE49-F238E27FC236}">
                    <a16:creationId xmlns:a16="http://schemas.microsoft.com/office/drawing/2014/main" id="{F6CB6A7F-4C41-7655-D7F2-9EF9AE3C7251}"/>
                  </a:ext>
                </a:extLst>
              </p:cNvPr>
              <p:cNvSpPr/>
              <p:nvPr/>
            </p:nvSpPr>
            <p:spPr>
              <a:xfrm rot="5400000">
                <a:off x="-9494046" y="1264445"/>
                <a:ext cx="1128712" cy="400048"/>
              </a:xfrm>
              <a:prstGeom prst="triangle">
                <a:avLst>
                  <a:gd name="adj" fmla="val 50926"/>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65" name="TextBox 64">
              <a:extLst>
                <a:ext uri="{FF2B5EF4-FFF2-40B4-BE49-F238E27FC236}">
                  <a16:creationId xmlns:a16="http://schemas.microsoft.com/office/drawing/2014/main" id="{DB97E8FC-147B-AC63-8FFC-DA08937B1A27}"/>
                </a:ext>
              </a:extLst>
            </p:cNvPr>
            <p:cNvSpPr txBox="1"/>
            <p:nvPr/>
          </p:nvSpPr>
          <p:spPr>
            <a:xfrm>
              <a:off x="18653" y="2459482"/>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sp>
          <p:nvSpPr>
            <p:cNvPr id="66" name="Rectangle 65">
              <a:extLst>
                <a:ext uri="{FF2B5EF4-FFF2-40B4-BE49-F238E27FC236}">
                  <a16:creationId xmlns:a16="http://schemas.microsoft.com/office/drawing/2014/main" id="{25EE3645-49F6-E92B-56FA-1DDDBF492B81}"/>
                </a:ext>
              </a:extLst>
            </p:cNvPr>
            <p:cNvSpPr/>
            <p:nvPr/>
          </p:nvSpPr>
          <p:spPr>
            <a:xfrm>
              <a:off x="-2" y="2028803"/>
              <a:ext cx="304323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7" name="TextBox 66">
              <a:extLst>
                <a:ext uri="{FF2B5EF4-FFF2-40B4-BE49-F238E27FC236}">
                  <a16:creationId xmlns:a16="http://schemas.microsoft.com/office/drawing/2014/main" id="{4DBCC821-A427-4C10-87DA-6F29E174DFD7}"/>
                </a:ext>
              </a:extLst>
            </p:cNvPr>
            <p:cNvSpPr txBox="1"/>
            <p:nvPr/>
          </p:nvSpPr>
          <p:spPr>
            <a:xfrm>
              <a:off x="841063" y="314624"/>
              <a:ext cx="1360714" cy="1569660"/>
            </a:xfrm>
            <a:prstGeom prst="rect">
              <a:avLst/>
            </a:prstGeom>
            <a:noFill/>
          </p:spPr>
          <p:txBody>
            <a:bodyPr wrap="square" rtlCol="0">
              <a:spAutoFit/>
            </a:bodyPr>
            <a:lstStyle/>
            <a:p>
              <a:pPr algn="ctr"/>
              <a:r>
                <a:rPr lang="en-GB" sz="9600" b="1" dirty="0">
                  <a:solidFill>
                    <a:schemeClr val="bg1"/>
                  </a:solidFill>
                </a:rPr>
                <a:t>A</a:t>
              </a:r>
            </a:p>
          </p:txBody>
        </p:sp>
      </p:grpSp>
      <p:sp>
        <p:nvSpPr>
          <p:cNvPr id="76" name="TextBox 75">
            <a:extLst>
              <a:ext uri="{FF2B5EF4-FFF2-40B4-BE49-F238E27FC236}">
                <a16:creationId xmlns:a16="http://schemas.microsoft.com/office/drawing/2014/main" id="{3955AD45-CD22-4CE4-9854-DA64B1D84BE1}"/>
              </a:ext>
            </a:extLst>
          </p:cNvPr>
          <p:cNvSpPr txBox="1"/>
          <p:nvPr/>
        </p:nvSpPr>
        <p:spPr>
          <a:xfrm>
            <a:off x="2514600" y="126879"/>
            <a:ext cx="9004300" cy="646331"/>
          </a:xfrm>
          <a:prstGeom prst="rect">
            <a:avLst/>
          </a:prstGeom>
          <a:noFill/>
        </p:spPr>
        <p:txBody>
          <a:bodyPr wrap="square" rtlCol="0">
            <a:spAutoFit/>
          </a:bodyPr>
          <a:lstStyle/>
          <a:p>
            <a:r>
              <a:rPr lang="en-GB" sz="3600" b="1" dirty="0">
                <a:solidFill>
                  <a:schemeClr val="bg1"/>
                </a:solidFill>
              </a:rPr>
              <a:t>Drug Supply Networks (Pre – 2000’s)</a:t>
            </a:r>
          </a:p>
        </p:txBody>
      </p:sp>
      <p:sp>
        <p:nvSpPr>
          <p:cNvPr id="79" name="AutoShape 6" descr="FREE Postcode Area Map PDF">
            <a:extLst>
              <a:ext uri="{FF2B5EF4-FFF2-40B4-BE49-F238E27FC236}">
                <a16:creationId xmlns:a16="http://schemas.microsoft.com/office/drawing/2014/main" id="{F4859105-2EF1-B802-08BB-BEE34E9FD1D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1" name="Picture 80">
            <a:extLst>
              <a:ext uri="{FF2B5EF4-FFF2-40B4-BE49-F238E27FC236}">
                <a16:creationId xmlns:a16="http://schemas.microsoft.com/office/drawing/2014/main" id="{EF30FC9B-8A33-83C2-9813-B17EF67F7D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25979" y="1099454"/>
            <a:ext cx="3801465" cy="5376658"/>
          </a:xfrm>
          <a:prstGeom prst="rect">
            <a:avLst/>
          </a:prstGeom>
        </p:spPr>
      </p:pic>
      <p:sp>
        <p:nvSpPr>
          <p:cNvPr id="82" name="TextBox 81">
            <a:extLst>
              <a:ext uri="{FF2B5EF4-FFF2-40B4-BE49-F238E27FC236}">
                <a16:creationId xmlns:a16="http://schemas.microsoft.com/office/drawing/2014/main" id="{3D96083B-4D2F-B11B-27E3-3A7CE3855423}"/>
              </a:ext>
            </a:extLst>
          </p:cNvPr>
          <p:cNvSpPr txBox="1"/>
          <p:nvPr/>
        </p:nvSpPr>
        <p:spPr>
          <a:xfrm>
            <a:off x="6627444" y="2664398"/>
            <a:ext cx="5564556" cy="523220"/>
          </a:xfrm>
          <a:prstGeom prst="rect">
            <a:avLst/>
          </a:prstGeom>
          <a:noFill/>
        </p:spPr>
        <p:txBody>
          <a:bodyPr wrap="square" rtlCol="0">
            <a:spAutoFit/>
          </a:bodyPr>
          <a:lstStyle/>
          <a:p>
            <a:r>
              <a:rPr lang="en-GB" sz="2800" b="1" dirty="0"/>
              <a:t>1960 – London &amp; South East</a:t>
            </a:r>
          </a:p>
        </p:txBody>
      </p:sp>
      <p:sp>
        <p:nvSpPr>
          <p:cNvPr id="2" name="TextBox 1">
            <a:extLst>
              <a:ext uri="{FF2B5EF4-FFF2-40B4-BE49-F238E27FC236}">
                <a16:creationId xmlns:a16="http://schemas.microsoft.com/office/drawing/2014/main" id="{CF8A15ED-7049-A79F-AACB-EAF148170BD0}"/>
              </a:ext>
            </a:extLst>
          </p:cNvPr>
          <p:cNvSpPr txBox="1"/>
          <p:nvPr/>
        </p:nvSpPr>
        <p:spPr>
          <a:xfrm>
            <a:off x="6627444" y="1099432"/>
            <a:ext cx="5803900" cy="523220"/>
          </a:xfrm>
          <a:prstGeom prst="rect">
            <a:avLst/>
          </a:prstGeom>
          <a:noFill/>
        </p:spPr>
        <p:txBody>
          <a:bodyPr wrap="square" rtlCol="0">
            <a:spAutoFit/>
          </a:bodyPr>
          <a:lstStyle/>
          <a:p>
            <a:r>
              <a:rPr lang="en-GB" sz="2800" b="1" u="sng" dirty="0"/>
              <a:t>Geographical Spread</a:t>
            </a:r>
          </a:p>
        </p:txBody>
      </p:sp>
      <p:sp>
        <p:nvSpPr>
          <p:cNvPr id="3" name="TextBox 2">
            <a:extLst>
              <a:ext uri="{FF2B5EF4-FFF2-40B4-BE49-F238E27FC236}">
                <a16:creationId xmlns:a16="http://schemas.microsoft.com/office/drawing/2014/main" id="{596FCA30-E0B9-A9CD-6ACB-96A8DF7EF433}"/>
              </a:ext>
            </a:extLst>
          </p:cNvPr>
          <p:cNvSpPr txBox="1"/>
          <p:nvPr/>
        </p:nvSpPr>
        <p:spPr>
          <a:xfrm>
            <a:off x="10335305" y="6457868"/>
            <a:ext cx="5803900" cy="400110"/>
          </a:xfrm>
          <a:prstGeom prst="rect">
            <a:avLst/>
          </a:prstGeom>
          <a:noFill/>
        </p:spPr>
        <p:txBody>
          <a:bodyPr wrap="square" rtlCol="0">
            <a:spAutoFit/>
          </a:bodyPr>
          <a:lstStyle/>
          <a:p>
            <a:r>
              <a:rPr lang="en-GB" sz="2000" dirty="0"/>
              <a:t>Stimson (1987)</a:t>
            </a:r>
          </a:p>
        </p:txBody>
      </p:sp>
      <p:sp>
        <p:nvSpPr>
          <p:cNvPr id="5" name="Rectangle 4">
            <a:extLst>
              <a:ext uri="{FF2B5EF4-FFF2-40B4-BE49-F238E27FC236}">
                <a16:creationId xmlns:a16="http://schemas.microsoft.com/office/drawing/2014/main" id="{F7C219D0-84CE-7C3F-9E15-2A9875A15831}"/>
              </a:ext>
            </a:extLst>
          </p:cNvPr>
          <p:cNvSpPr/>
          <p:nvPr/>
        </p:nvSpPr>
        <p:spPr>
          <a:xfrm>
            <a:off x="5514622" y="3313289"/>
            <a:ext cx="908756" cy="70555"/>
          </a:xfrm>
          <a:prstGeom prst="rect">
            <a:avLst/>
          </a:prstGeom>
          <a:solidFill>
            <a:srgbClr val="D0E6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1BE1DD81-1A2E-5571-7124-47A3C84212D6}"/>
              </a:ext>
            </a:extLst>
          </p:cNvPr>
          <p:cNvSpPr/>
          <p:nvPr/>
        </p:nvSpPr>
        <p:spPr>
          <a:xfrm>
            <a:off x="5604024" y="3393722"/>
            <a:ext cx="709287" cy="70555"/>
          </a:xfrm>
          <a:prstGeom prst="rect">
            <a:avLst/>
          </a:prstGeom>
          <a:solidFill>
            <a:srgbClr val="D0E6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74242EA-FED3-BF1B-A831-BCACEDDE509F}"/>
              </a:ext>
            </a:extLst>
          </p:cNvPr>
          <p:cNvSpPr/>
          <p:nvPr/>
        </p:nvSpPr>
        <p:spPr>
          <a:xfrm>
            <a:off x="5741356" y="6069866"/>
            <a:ext cx="709287" cy="234244"/>
          </a:xfrm>
          <a:prstGeom prst="rect">
            <a:avLst/>
          </a:prstGeom>
          <a:solidFill>
            <a:srgbClr val="D0E6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77265467"/>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71DCF5-26DF-FFDA-97FD-8F6F2949F01D}"/>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A87AD02F-9727-A766-F85B-2ED00B6996B8}"/>
              </a:ext>
            </a:extLst>
          </p:cNvPr>
          <p:cNvSpPr>
            <a:spLocks noGrp="1" noRot="1" noMove="1" noResize="1" noEditPoints="1" noAdjustHandles="1" noChangeArrowheads="1" noChangeShapeType="1"/>
          </p:cNvSpPr>
          <p:nvPr/>
        </p:nvSpPr>
        <p:spPr>
          <a:xfrm>
            <a:off x="0" y="-22"/>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73" name="Group 72">
            <a:extLst>
              <a:ext uri="{FF2B5EF4-FFF2-40B4-BE49-F238E27FC236}">
                <a16:creationId xmlns:a16="http://schemas.microsoft.com/office/drawing/2014/main" id="{797B9EDE-EAB3-1C1B-71A6-6F9AC7C0E785}"/>
              </a:ext>
            </a:extLst>
          </p:cNvPr>
          <p:cNvGrpSpPr/>
          <p:nvPr/>
        </p:nvGrpSpPr>
        <p:grpSpPr>
          <a:xfrm>
            <a:off x="-289917" y="0"/>
            <a:ext cx="12481917" cy="6858000"/>
            <a:chOff x="-289917" y="0"/>
            <a:chExt cx="12481917" cy="6858000"/>
          </a:xfrm>
        </p:grpSpPr>
        <p:sp>
          <p:nvSpPr>
            <p:cNvPr id="71" name="Rectangle 70">
              <a:extLst>
                <a:ext uri="{FF2B5EF4-FFF2-40B4-BE49-F238E27FC236}">
                  <a16:creationId xmlns:a16="http://schemas.microsoft.com/office/drawing/2014/main" id="{175599A5-8323-B7EC-B50D-B350CE7321DF}"/>
                </a:ext>
              </a:extLst>
            </p:cNvPr>
            <p:cNvSpPr/>
            <p:nvPr/>
          </p:nvSpPr>
          <p:spPr>
            <a:xfrm>
              <a:off x="0" y="0"/>
              <a:ext cx="12192000" cy="900090"/>
            </a:xfrm>
            <a:prstGeom prst="rect">
              <a:avLst/>
            </a:prstGeom>
            <a:solidFill>
              <a:schemeClr val="accent4">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0" name="Rectangle 69">
              <a:extLst>
                <a:ext uri="{FF2B5EF4-FFF2-40B4-BE49-F238E27FC236}">
                  <a16:creationId xmlns:a16="http://schemas.microsoft.com/office/drawing/2014/main" id="{694E59AD-E7D2-FC7D-3DCC-CCC9E14F3984}"/>
                </a:ext>
              </a:extLst>
            </p:cNvPr>
            <p:cNvSpPr/>
            <p:nvPr/>
          </p:nvSpPr>
          <p:spPr>
            <a:xfrm>
              <a:off x="0" y="0"/>
              <a:ext cx="24257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TextBox 71">
              <a:extLst>
                <a:ext uri="{FF2B5EF4-FFF2-40B4-BE49-F238E27FC236}">
                  <a16:creationId xmlns:a16="http://schemas.microsoft.com/office/drawing/2014/main" id="{9851B8A8-5802-001E-8423-12718C8B49EE}"/>
                </a:ext>
              </a:extLst>
            </p:cNvPr>
            <p:cNvSpPr txBox="1"/>
            <p:nvPr/>
          </p:nvSpPr>
          <p:spPr>
            <a:xfrm>
              <a:off x="-289917" y="2551815"/>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grpSp>
      <p:sp>
        <p:nvSpPr>
          <p:cNvPr id="74" name="Rectangle 73">
            <a:extLst>
              <a:ext uri="{FF2B5EF4-FFF2-40B4-BE49-F238E27FC236}">
                <a16:creationId xmlns:a16="http://schemas.microsoft.com/office/drawing/2014/main" id="{3AEF8993-BD9A-162C-B8F5-9A12EAEF0D27}"/>
              </a:ext>
            </a:extLst>
          </p:cNvPr>
          <p:cNvSpPr/>
          <p:nvPr/>
        </p:nvSpPr>
        <p:spPr>
          <a:xfrm>
            <a:off x="-11887609" y="0"/>
            <a:ext cx="3251286" cy="1755253"/>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22" name="Group 21">
            <a:extLst>
              <a:ext uri="{FF2B5EF4-FFF2-40B4-BE49-F238E27FC236}">
                <a16:creationId xmlns:a16="http://schemas.microsoft.com/office/drawing/2014/main" id="{97EB49D8-0F05-697A-E15D-6D683799FA3F}"/>
              </a:ext>
            </a:extLst>
          </p:cNvPr>
          <p:cNvGrpSpPr/>
          <p:nvPr/>
        </p:nvGrpSpPr>
        <p:grpSpPr>
          <a:xfrm>
            <a:off x="-3918347" y="-22"/>
            <a:ext cx="3600449" cy="6858000"/>
            <a:chOff x="9028510" y="-22"/>
            <a:chExt cx="3600449" cy="6858000"/>
          </a:xfrm>
        </p:grpSpPr>
        <p:grpSp>
          <p:nvGrpSpPr>
            <p:cNvPr id="23" name="Group 22">
              <a:extLst>
                <a:ext uri="{FF2B5EF4-FFF2-40B4-BE49-F238E27FC236}">
                  <a16:creationId xmlns:a16="http://schemas.microsoft.com/office/drawing/2014/main" id="{4CEFDE81-48FE-BD72-E458-6CC6F6DFF734}"/>
                </a:ext>
              </a:extLst>
            </p:cNvPr>
            <p:cNvGrpSpPr/>
            <p:nvPr/>
          </p:nvGrpSpPr>
          <p:grpSpPr>
            <a:xfrm>
              <a:off x="9028510" y="-22"/>
              <a:ext cx="3600449" cy="6858000"/>
              <a:chOff x="9028510" y="-22"/>
              <a:chExt cx="3600449" cy="6858000"/>
            </a:xfrm>
          </p:grpSpPr>
          <p:grpSp>
            <p:nvGrpSpPr>
              <p:cNvPr id="34" name="Group 33">
                <a:extLst>
                  <a:ext uri="{FF2B5EF4-FFF2-40B4-BE49-F238E27FC236}">
                    <a16:creationId xmlns:a16="http://schemas.microsoft.com/office/drawing/2014/main" id="{AC522321-A5BA-C618-4F6E-232C59163331}"/>
                  </a:ext>
                </a:extLst>
              </p:cNvPr>
              <p:cNvGrpSpPr/>
              <p:nvPr/>
            </p:nvGrpSpPr>
            <p:grpSpPr>
              <a:xfrm>
                <a:off x="9028512" y="-22"/>
                <a:ext cx="3600447" cy="6858000"/>
                <a:chOff x="-3043238" y="0"/>
                <a:chExt cx="3443286" cy="6858000"/>
              </a:xfrm>
            </p:grpSpPr>
            <p:sp>
              <p:nvSpPr>
                <p:cNvPr id="45" name="Rectangle 44">
                  <a:extLst>
                    <a:ext uri="{FF2B5EF4-FFF2-40B4-BE49-F238E27FC236}">
                      <a16:creationId xmlns:a16="http://schemas.microsoft.com/office/drawing/2014/main" id="{D8C49E58-B448-9325-35FA-A4CF6EBD25B5}"/>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Isosceles Triangle 45">
                  <a:extLst>
                    <a:ext uri="{FF2B5EF4-FFF2-40B4-BE49-F238E27FC236}">
                      <a16:creationId xmlns:a16="http://schemas.microsoft.com/office/drawing/2014/main" id="{2794A172-50C2-3C03-0D89-0DD5320CF2D5}"/>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3" name="Rectangle 42">
                <a:extLst>
                  <a:ext uri="{FF2B5EF4-FFF2-40B4-BE49-F238E27FC236}">
                    <a16:creationId xmlns:a16="http://schemas.microsoft.com/office/drawing/2014/main" id="{BD433372-9B44-F9A4-E917-2B61192494C1}"/>
                  </a:ext>
                </a:extLst>
              </p:cNvPr>
              <p:cNvSpPr/>
              <p:nvPr/>
            </p:nvSpPr>
            <p:spPr>
              <a:xfrm>
                <a:off x="9028510" y="2028801"/>
                <a:ext cx="3182139"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TextBox 43">
                <a:extLst>
                  <a:ext uri="{FF2B5EF4-FFF2-40B4-BE49-F238E27FC236}">
                    <a16:creationId xmlns:a16="http://schemas.microsoft.com/office/drawing/2014/main" id="{BAF5177F-CEC5-D64F-F972-A8FE8C5979B5}"/>
                  </a:ext>
                </a:extLst>
              </p:cNvPr>
              <p:cNvSpPr txBox="1"/>
              <p:nvPr/>
            </p:nvSpPr>
            <p:spPr>
              <a:xfrm>
                <a:off x="10059276" y="314624"/>
                <a:ext cx="1360714" cy="1569660"/>
              </a:xfrm>
              <a:prstGeom prst="rect">
                <a:avLst/>
              </a:prstGeom>
              <a:noFill/>
            </p:spPr>
            <p:txBody>
              <a:bodyPr wrap="square" rtlCol="0">
                <a:spAutoFit/>
              </a:bodyPr>
              <a:lstStyle/>
              <a:p>
                <a:pPr algn="ctr"/>
                <a:r>
                  <a:rPr lang="en-GB" sz="9600" b="1" dirty="0">
                    <a:solidFill>
                      <a:schemeClr val="bg1"/>
                    </a:solidFill>
                  </a:rPr>
                  <a:t>D</a:t>
                </a:r>
              </a:p>
            </p:txBody>
          </p:sp>
        </p:grpSp>
        <p:sp>
          <p:nvSpPr>
            <p:cNvPr id="33" name="TextBox 32">
              <a:extLst>
                <a:ext uri="{FF2B5EF4-FFF2-40B4-BE49-F238E27FC236}">
                  <a16:creationId xmlns:a16="http://schemas.microsoft.com/office/drawing/2014/main" id="{6B21FB9D-7442-47EF-F366-ECB0812E8E87}"/>
                </a:ext>
              </a:extLst>
            </p:cNvPr>
            <p:cNvSpPr txBox="1"/>
            <p:nvPr/>
          </p:nvSpPr>
          <p:spPr>
            <a:xfrm>
              <a:off x="9236866" y="2485749"/>
              <a:ext cx="3005534" cy="646331"/>
            </a:xfrm>
            <a:prstGeom prst="rect">
              <a:avLst/>
            </a:prstGeom>
            <a:noFill/>
          </p:spPr>
          <p:txBody>
            <a:bodyPr wrap="square" rtlCol="0">
              <a:spAutoFit/>
            </a:bodyPr>
            <a:lstStyle/>
            <a:p>
              <a:pPr algn="ctr"/>
              <a:r>
                <a:rPr lang="en-GB" sz="3600" b="1" dirty="0">
                  <a:solidFill>
                    <a:schemeClr val="bg1"/>
                  </a:solidFill>
                </a:rPr>
                <a:t>SUMMARY</a:t>
              </a:r>
            </a:p>
          </p:txBody>
        </p:sp>
      </p:grpSp>
      <p:grpSp>
        <p:nvGrpSpPr>
          <p:cNvPr id="47" name="Group 46">
            <a:extLst>
              <a:ext uri="{FF2B5EF4-FFF2-40B4-BE49-F238E27FC236}">
                <a16:creationId xmlns:a16="http://schemas.microsoft.com/office/drawing/2014/main" id="{ACE5B94E-9D16-D1AC-FE24-98BD7AB14895}"/>
              </a:ext>
            </a:extLst>
          </p:cNvPr>
          <p:cNvGrpSpPr/>
          <p:nvPr/>
        </p:nvGrpSpPr>
        <p:grpSpPr>
          <a:xfrm>
            <a:off x="-3925714" y="-11"/>
            <a:ext cx="3443286" cy="6858000"/>
            <a:chOff x="6086474" y="-11"/>
            <a:chExt cx="3443286" cy="6858000"/>
          </a:xfrm>
        </p:grpSpPr>
        <p:grpSp>
          <p:nvGrpSpPr>
            <p:cNvPr id="48" name="Group 47">
              <a:extLst>
                <a:ext uri="{FF2B5EF4-FFF2-40B4-BE49-F238E27FC236}">
                  <a16:creationId xmlns:a16="http://schemas.microsoft.com/office/drawing/2014/main" id="{A70005DB-68A7-85FD-98FE-26D4C4E12578}"/>
                </a:ext>
              </a:extLst>
            </p:cNvPr>
            <p:cNvGrpSpPr/>
            <p:nvPr/>
          </p:nvGrpSpPr>
          <p:grpSpPr>
            <a:xfrm>
              <a:off x="6086474" y="-11"/>
              <a:ext cx="3443286" cy="6858000"/>
              <a:chOff x="6086474" y="-11"/>
              <a:chExt cx="3443286" cy="6858000"/>
            </a:xfrm>
          </p:grpSpPr>
          <p:grpSp>
            <p:nvGrpSpPr>
              <p:cNvPr id="50" name="Group 49">
                <a:extLst>
                  <a:ext uri="{FF2B5EF4-FFF2-40B4-BE49-F238E27FC236}">
                    <a16:creationId xmlns:a16="http://schemas.microsoft.com/office/drawing/2014/main" id="{DF5B85E1-105C-1CD2-B496-B8568EDCF217}"/>
                  </a:ext>
                </a:extLst>
              </p:cNvPr>
              <p:cNvGrpSpPr/>
              <p:nvPr/>
            </p:nvGrpSpPr>
            <p:grpSpPr>
              <a:xfrm>
                <a:off x="6086474" y="-11"/>
                <a:ext cx="3443286" cy="6858000"/>
                <a:chOff x="-6086476" y="0"/>
                <a:chExt cx="3443286" cy="6858000"/>
              </a:xfrm>
            </p:grpSpPr>
            <p:sp>
              <p:nvSpPr>
                <p:cNvPr id="53" name="Rectangle 52">
                  <a:extLst>
                    <a:ext uri="{FF2B5EF4-FFF2-40B4-BE49-F238E27FC236}">
                      <a16:creationId xmlns:a16="http://schemas.microsoft.com/office/drawing/2014/main" id="{F1CAF859-C31A-8289-2191-CF539F15ADDF}"/>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Isosceles Triangle 53">
                  <a:extLst>
                    <a:ext uri="{FF2B5EF4-FFF2-40B4-BE49-F238E27FC236}">
                      <a16:creationId xmlns:a16="http://schemas.microsoft.com/office/drawing/2014/main" id="{4123BAF7-EE31-AE0F-184C-7DA750FDCCFA}"/>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51" name="Rectangle 50">
                <a:extLst>
                  <a:ext uri="{FF2B5EF4-FFF2-40B4-BE49-F238E27FC236}">
                    <a16:creationId xmlns:a16="http://schemas.microsoft.com/office/drawing/2014/main" id="{5F7941AC-943E-5408-1C40-B001383DE4EE}"/>
                  </a:ext>
                </a:extLst>
              </p:cNvPr>
              <p:cNvSpPr/>
              <p:nvPr/>
            </p:nvSpPr>
            <p:spPr>
              <a:xfrm>
                <a:off x="6086474" y="2028801"/>
                <a:ext cx="3043238"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TextBox 51">
                <a:extLst>
                  <a:ext uri="{FF2B5EF4-FFF2-40B4-BE49-F238E27FC236}">
                    <a16:creationId xmlns:a16="http://schemas.microsoft.com/office/drawing/2014/main" id="{84D7FC95-2FA3-D908-B491-A896E1302A9D}"/>
                  </a:ext>
                </a:extLst>
              </p:cNvPr>
              <p:cNvSpPr txBox="1"/>
              <p:nvPr/>
            </p:nvSpPr>
            <p:spPr>
              <a:xfrm>
                <a:off x="6927736" y="314624"/>
                <a:ext cx="1360714" cy="1569660"/>
              </a:xfrm>
              <a:prstGeom prst="rect">
                <a:avLst/>
              </a:prstGeom>
              <a:noFill/>
            </p:spPr>
            <p:txBody>
              <a:bodyPr wrap="square" rtlCol="0">
                <a:spAutoFit/>
              </a:bodyPr>
              <a:lstStyle/>
              <a:p>
                <a:pPr algn="ctr"/>
                <a:r>
                  <a:rPr lang="en-GB" sz="9600" b="1" dirty="0">
                    <a:solidFill>
                      <a:schemeClr val="bg1"/>
                    </a:solidFill>
                  </a:rPr>
                  <a:t>C</a:t>
                </a:r>
              </a:p>
            </p:txBody>
          </p:sp>
        </p:grpSp>
        <p:sp>
          <p:nvSpPr>
            <p:cNvPr id="49" name="TextBox 48">
              <a:extLst>
                <a:ext uri="{FF2B5EF4-FFF2-40B4-BE49-F238E27FC236}">
                  <a16:creationId xmlns:a16="http://schemas.microsoft.com/office/drawing/2014/main" id="{D0B60820-9E9E-1F27-AD55-E11E5122229C}"/>
                </a:ext>
              </a:extLst>
            </p:cNvPr>
            <p:cNvSpPr txBox="1"/>
            <p:nvPr/>
          </p:nvSpPr>
          <p:spPr>
            <a:xfrm>
              <a:off x="6100167" y="2482965"/>
              <a:ext cx="3005534" cy="1200329"/>
            </a:xfrm>
            <a:prstGeom prst="rect">
              <a:avLst/>
            </a:prstGeom>
            <a:noFill/>
          </p:spPr>
          <p:txBody>
            <a:bodyPr wrap="square" rtlCol="0">
              <a:spAutoFit/>
            </a:bodyPr>
            <a:lstStyle/>
            <a:p>
              <a:pPr algn="ctr"/>
              <a:r>
                <a:rPr lang="en-GB" sz="3600" b="1" dirty="0">
                  <a:solidFill>
                    <a:schemeClr val="bg1"/>
                  </a:solidFill>
                </a:rPr>
                <a:t>NOTABLE</a:t>
              </a:r>
            </a:p>
            <a:p>
              <a:pPr algn="ctr"/>
              <a:r>
                <a:rPr lang="en-GB" sz="3600" b="1" dirty="0">
                  <a:solidFill>
                    <a:schemeClr val="bg1"/>
                  </a:solidFill>
                </a:rPr>
                <a:t>OPERATIONS</a:t>
              </a:r>
            </a:p>
          </p:txBody>
        </p:sp>
      </p:grpSp>
      <p:grpSp>
        <p:nvGrpSpPr>
          <p:cNvPr id="55" name="Group 54">
            <a:extLst>
              <a:ext uri="{FF2B5EF4-FFF2-40B4-BE49-F238E27FC236}">
                <a16:creationId xmlns:a16="http://schemas.microsoft.com/office/drawing/2014/main" id="{56994B36-BBEF-865E-76B6-4315DCFBD4B2}"/>
              </a:ext>
            </a:extLst>
          </p:cNvPr>
          <p:cNvGrpSpPr/>
          <p:nvPr/>
        </p:nvGrpSpPr>
        <p:grpSpPr>
          <a:xfrm>
            <a:off x="-4088493" y="0"/>
            <a:ext cx="3443286" cy="6858000"/>
            <a:chOff x="3043237" y="0"/>
            <a:chExt cx="3443286" cy="6858000"/>
          </a:xfrm>
        </p:grpSpPr>
        <p:grpSp>
          <p:nvGrpSpPr>
            <p:cNvPr id="56" name="Group 55">
              <a:extLst>
                <a:ext uri="{FF2B5EF4-FFF2-40B4-BE49-F238E27FC236}">
                  <a16:creationId xmlns:a16="http://schemas.microsoft.com/office/drawing/2014/main" id="{5EBC85B1-CFA1-C358-9581-BDA0D032A2F8}"/>
                </a:ext>
              </a:extLst>
            </p:cNvPr>
            <p:cNvGrpSpPr/>
            <p:nvPr/>
          </p:nvGrpSpPr>
          <p:grpSpPr>
            <a:xfrm>
              <a:off x="3043237" y="0"/>
              <a:ext cx="3443286" cy="6858000"/>
              <a:chOff x="3043237" y="0"/>
              <a:chExt cx="3443286" cy="6858000"/>
            </a:xfrm>
          </p:grpSpPr>
          <p:grpSp>
            <p:nvGrpSpPr>
              <p:cNvPr id="58" name="Group 57">
                <a:extLst>
                  <a:ext uri="{FF2B5EF4-FFF2-40B4-BE49-F238E27FC236}">
                    <a16:creationId xmlns:a16="http://schemas.microsoft.com/office/drawing/2014/main" id="{7939956B-48EA-BB38-D3BA-77CAD0BFDACE}"/>
                  </a:ext>
                </a:extLst>
              </p:cNvPr>
              <p:cNvGrpSpPr/>
              <p:nvPr/>
            </p:nvGrpSpPr>
            <p:grpSpPr>
              <a:xfrm>
                <a:off x="3043237" y="0"/>
                <a:ext cx="3443286" cy="6858000"/>
                <a:chOff x="-9129714" y="0"/>
                <a:chExt cx="3443286" cy="6858000"/>
              </a:xfrm>
            </p:grpSpPr>
            <p:sp>
              <p:nvSpPr>
                <p:cNvPr id="61" name="Rectangle 60">
                  <a:extLst>
                    <a:ext uri="{FF2B5EF4-FFF2-40B4-BE49-F238E27FC236}">
                      <a16:creationId xmlns:a16="http://schemas.microsoft.com/office/drawing/2014/main" id="{1CD4C8F0-DE56-9D51-ED01-335E06BDA98B}"/>
                    </a:ext>
                  </a:extLst>
                </p:cNvPr>
                <p:cNvSpPr/>
                <p:nvPr/>
              </p:nvSpPr>
              <p:spPr>
                <a:xfrm>
                  <a:off x="-9129714" y="0"/>
                  <a:ext cx="3043238"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2" name="Isosceles Triangle 61">
                  <a:extLst>
                    <a:ext uri="{FF2B5EF4-FFF2-40B4-BE49-F238E27FC236}">
                      <a16:creationId xmlns:a16="http://schemas.microsoft.com/office/drawing/2014/main" id="{C3A8EB47-71CE-A0B1-4297-3D1B8DC9864C}"/>
                    </a:ext>
                  </a:extLst>
                </p:cNvPr>
                <p:cNvSpPr/>
                <p:nvPr/>
              </p:nvSpPr>
              <p:spPr>
                <a:xfrm rot="5400000">
                  <a:off x="-6450808" y="1264445"/>
                  <a:ext cx="1128712" cy="400048"/>
                </a:xfrm>
                <a:prstGeom prst="triangle">
                  <a:avLst>
                    <a:gd name="adj" fmla="val 50926"/>
                  </a:avLst>
                </a:prstGeom>
                <a:solidFill>
                  <a:srgbClr val="1048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59" name="Rectangle 58">
                <a:extLst>
                  <a:ext uri="{FF2B5EF4-FFF2-40B4-BE49-F238E27FC236}">
                    <a16:creationId xmlns:a16="http://schemas.microsoft.com/office/drawing/2014/main" id="{6DA977C4-8549-75E8-293E-EF65454A09B5}"/>
                  </a:ext>
                </a:extLst>
              </p:cNvPr>
              <p:cNvSpPr/>
              <p:nvPr/>
            </p:nvSpPr>
            <p:spPr>
              <a:xfrm>
                <a:off x="3050606" y="2028802"/>
                <a:ext cx="303586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0" name="TextBox 59">
                <a:extLst>
                  <a:ext uri="{FF2B5EF4-FFF2-40B4-BE49-F238E27FC236}">
                    <a16:creationId xmlns:a16="http://schemas.microsoft.com/office/drawing/2014/main" id="{6E49F3BE-9D2C-B6BC-9CCA-6FBB352CF8C1}"/>
                  </a:ext>
                </a:extLst>
              </p:cNvPr>
              <p:cNvSpPr txBox="1"/>
              <p:nvPr/>
            </p:nvSpPr>
            <p:spPr>
              <a:xfrm>
                <a:off x="3915257" y="314624"/>
                <a:ext cx="1360714" cy="1569660"/>
              </a:xfrm>
              <a:prstGeom prst="rect">
                <a:avLst/>
              </a:prstGeom>
              <a:noFill/>
            </p:spPr>
            <p:txBody>
              <a:bodyPr wrap="square" rtlCol="0">
                <a:spAutoFit/>
              </a:bodyPr>
              <a:lstStyle/>
              <a:p>
                <a:pPr algn="ctr"/>
                <a:r>
                  <a:rPr lang="en-GB" sz="9600" b="1" dirty="0">
                    <a:solidFill>
                      <a:schemeClr val="bg1"/>
                    </a:solidFill>
                  </a:rPr>
                  <a:t>B</a:t>
                </a:r>
              </a:p>
            </p:txBody>
          </p:sp>
        </p:grpSp>
        <p:sp>
          <p:nvSpPr>
            <p:cNvPr id="57" name="TextBox 56">
              <a:extLst>
                <a:ext uri="{FF2B5EF4-FFF2-40B4-BE49-F238E27FC236}">
                  <a16:creationId xmlns:a16="http://schemas.microsoft.com/office/drawing/2014/main" id="{735F76E2-640B-951A-85DF-FF130146585E}"/>
                </a:ext>
              </a:extLst>
            </p:cNvPr>
            <p:cNvSpPr txBox="1"/>
            <p:nvPr/>
          </p:nvSpPr>
          <p:spPr>
            <a:xfrm>
              <a:off x="3044033" y="2443991"/>
              <a:ext cx="3005534" cy="2308324"/>
            </a:xfrm>
            <a:prstGeom prst="rect">
              <a:avLst/>
            </a:prstGeom>
            <a:noFill/>
          </p:spPr>
          <p:txBody>
            <a:bodyPr wrap="square" rtlCol="0">
              <a:spAutoFit/>
            </a:bodyPr>
            <a:lstStyle/>
            <a:p>
              <a:pPr algn="ctr"/>
              <a:r>
                <a:rPr lang="en-GB" sz="3600" b="1" dirty="0">
                  <a:solidFill>
                    <a:schemeClr val="bg1"/>
                  </a:solidFill>
                </a:rPr>
                <a:t>KEY</a:t>
              </a:r>
            </a:p>
            <a:p>
              <a:pPr algn="ctr"/>
              <a:r>
                <a:rPr lang="en-GB" sz="3600" b="1" dirty="0">
                  <a:solidFill>
                    <a:schemeClr val="bg1"/>
                  </a:solidFill>
                </a:rPr>
                <a:t>LEGISLATION</a:t>
              </a:r>
            </a:p>
            <a:p>
              <a:pPr algn="ctr"/>
              <a:r>
                <a:rPr lang="en-GB" sz="3600" b="1" dirty="0">
                  <a:solidFill>
                    <a:schemeClr val="bg1"/>
                  </a:solidFill>
                </a:rPr>
                <a:t>&amp; POLICY</a:t>
              </a:r>
            </a:p>
            <a:p>
              <a:pPr algn="ctr"/>
              <a:r>
                <a:rPr lang="en-GB" sz="3600" b="1" dirty="0">
                  <a:solidFill>
                    <a:schemeClr val="bg1"/>
                  </a:solidFill>
                </a:rPr>
                <a:t>CHANGES</a:t>
              </a:r>
            </a:p>
          </p:txBody>
        </p:sp>
      </p:grpSp>
      <p:grpSp>
        <p:nvGrpSpPr>
          <p:cNvPr id="63" name="Group 62">
            <a:extLst>
              <a:ext uri="{FF2B5EF4-FFF2-40B4-BE49-F238E27FC236}">
                <a16:creationId xmlns:a16="http://schemas.microsoft.com/office/drawing/2014/main" id="{FE64D0BB-1FC6-C383-65C4-DED258AEE153}"/>
              </a:ext>
            </a:extLst>
          </p:cNvPr>
          <p:cNvGrpSpPr/>
          <p:nvPr/>
        </p:nvGrpSpPr>
        <p:grpSpPr>
          <a:xfrm>
            <a:off x="-4235056" y="0"/>
            <a:ext cx="3443288" cy="6858000"/>
            <a:chOff x="-2" y="0"/>
            <a:chExt cx="3443288" cy="6858000"/>
          </a:xfrm>
        </p:grpSpPr>
        <p:grpSp>
          <p:nvGrpSpPr>
            <p:cNvPr id="64" name="Group 63">
              <a:extLst>
                <a:ext uri="{FF2B5EF4-FFF2-40B4-BE49-F238E27FC236}">
                  <a16:creationId xmlns:a16="http://schemas.microsoft.com/office/drawing/2014/main" id="{E5DB6748-1D61-7937-45D6-701294CE25F6}"/>
                </a:ext>
              </a:extLst>
            </p:cNvPr>
            <p:cNvGrpSpPr/>
            <p:nvPr/>
          </p:nvGrpSpPr>
          <p:grpSpPr>
            <a:xfrm>
              <a:off x="0" y="0"/>
              <a:ext cx="3443286" cy="6858000"/>
              <a:chOff x="-12172952" y="0"/>
              <a:chExt cx="3443286" cy="6858000"/>
            </a:xfrm>
          </p:grpSpPr>
          <p:sp>
            <p:nvSpPr>
              <p:cNvPr id="68" name="Rectangle 67">
                <a:extLst>
                  <a:ext uri="{FF2B5EF4-FFF2-40B4-BE49-F238E27FC236}">
                    <a16:creationId xmlns:a16="http://schemas.microsoft.com/office/drawing/2014/main" id="{688D3114-F06C-C290-6F44-71268A0B2FC0}"/>
                  </a:ext>
                </a:extLst>
              </p:cNvPr>
              <p:cNvSpPr/>
              <p:nvPr/>
            </p:nvSpPr>
            <p:spPr>
              <a:xfrm>
                <a:off x="-12172952" y="0"/>
                <a:ext cx="3043238"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9" name="Isosceles Triangle 68">
                <a:extLst>
                  <a:ext uri="{FF2B5EF4-FFF2-40B4-BE49-F238E27FC236}">
                    <a16:creationId xmlns:a16="http://schemas.microsoft.com/office/drawing/2014/main" id="{AF6BBDBA-E9CC-E5E5-CA8D-B331F4809D79}"/>
                  </a:ext>
                </a:extLst>
              </p:cNvPr>
              <p:cNvSpPr/>
              <p:nvPr/>
            </p:nvSpPr>
            <p:spPr>
              <a:xfrm rot="5400000">
                <a:off x="-9494046" y="1264445"/>
                <a:ext cx="1128712" cy="400048"/>
              </a:xfrm>
              <a:prstGeom prst="triangle">
                <a:avLst>
                  <a:gd name="adj" fmla="val 50926"/>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65" name="TextBox 64">
              <a:extLst>
                <a:ext uri="{FF2B5EF4-FFF2-40B4-BE49-F238E27FC236}">
                  <a16:creationId xmlns:a16="http://schemas.microsoft.com/office/drawing/2014/main" id="{4EC0AA19-C3B1-8426-98F1-E388A45637D3}"/>
                </a:ext>
              </a:extLst>
            </p:cNvPr>
            <p:cNvSpPr txBox="1"/>
            <p:nvPr/>
          </p:nvSpPr>
          <p:spPr>
            <a:xfrm>
              <a:off x="18653" y="2459482"/>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sp>
          <p:nvSpPr>
            <p:cNvPr id="66" name="Rectangle 65">
              <a:extLst>
                <a:ext uri="{FF2B5EF4-FFF2-40B4-BE49-F238E27FC236}">
                  <a16:creationId xmlns:a16="http://schemas.microsoft.com/office/drawing/2014/main" id="{910AF12F-1CF2-60CC-65F1-5FE7BD690DFC}"/>
                </a:ext>
              </a:extLst>
            </p:cNvPr>
            <p:cNvSpPr/>
            <p:nvPr/>
          </p:nvSpPr>
          <p:spPr>
            <a:xfrm>
              <a:off x="-2" y="2028803"/>
              <a:ext cx="304323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7" name="TextBox 66">
              <a:extLst>
                <a:ext uri="{FF2B5EF4-FFF2-40B4-BE49-F238E27FC236}">
                  <a16:creationId xmlns:a16="http://schemas.microsoft.com/office/drawing/2014/main" id="{ECB6EA98-0383-DF25-B57D-AB3BE2DBBFCD}"/>
                </a:ext>
              </a:extLst>
            </p:cNvPr>
            <p:cNvSpPr txBox="1"/>
            <p:nvPr/>
          </p:nvSpPr>
          <p:spPr>
            <a:xfrm>
              <a:off x="841063" y="314624"/>
              <a:ext cx="1360714" cy="1569660"/>
            </a:xfrm>
            <a:prstGeom prst="rect">
              <a:avLst/>
            </a:prstGeom>
            <a:noFill/>
          </p:spPr>
          <p:txBody>
            <a:bodyPr wrap="square" rtlCol="0">
              <a:spAutoFit/>
            </a:bodyPr>
            <a:lstStyle/>
            <a:p>
              <a:pPr algn="ctr"/>
              <a:r>
                <a:rPr lang="en-GB" sz="9600" b="1" dirty="0">
                  <a:solidFill>
                    <a:schemeClr val="bg1"/>
                  </a:solidFill>
                </a:rPr>
                <a:t>A</a:t>
              </a:r>
            </a:p>
          </p:txBody>
        </p:sp>
      </p:grpSp>
      <p:sp>
        <p:nvSpPr>
          <p:cNvPr id="76" name="TextBox 75">
            <a:extLst>
              <a:ext uri="{FF2B5EF4-FFF2-40B4-BE49-F238E27FC236}">
                <a16:creationId xmlns:a16="http://schemas.microsoft.com/office/drawing/2014/main" id="{7FCF52D6-9978-4907-801E-7971D3DB3ABD}"/>
              </a:ext>
            </a:extLst>
          </p:cNvPr>
          <p:cNvSpPr txBox="1"/>
          <p:nvPr/>
        </p:nvSpPr>
        <p:spPr>
          <a:xfrm>
            <a:off x="2514600" y="126879"/>
            <a:ext cx="9004300" cy="646331"/>
          </a:xfrm>
          <a:prstGeom prst="rect">
            <a:avLst/>
          </a:prstGeom>
          <a:noFill/>
        </p:spPr>
        <p:txBody>
          <a:bodyPr wrap="square" rtlCol="0">
            <a:spAutoFit/>
          </a:bodyPr>
          <a:lstStyle/>
          <a:p>
            <a:r>
              <a:rPr lang="en-GB" sz="3600" b="1" dirty="0">
                <a:solidFill>
                  <a:schemeClr val="bg1"/>
                </a:solidFill>
              </a:rPr>
              <a:t>Drug Supply Networks (Pre – 2000’s)</a:t>
            </a:r>
          </a:p>
        </p:txBody>
      </p:sp>
      <p:sp>
        <p:nvSpPr>
          <p:cNvPr id="79" name="AutoShape 6" descr="FREE Postcode Area Map PDF">
            <a:extLst>
              <a:ext uri="{FF2B5EF4-FFF2-40B4-BE49-F238E27FC236}">
                <a16:creationId xmlns:a16="http://schemas.microsoft.com/office/drawing/2014/main" id="{DE4FEF90-8F8A-BE52-13AA-880F3AF91A9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1" name="Picture 80">
            <a:extLst>
              <a:ext uri="{FF2B5EF4-FFF2-40B4-BE49-F238E27FC236}">
                <a16:creationId xmlns:a16="http://schemas.microsoft.com/office/drawing/2014/main" id="{4F628767-EB06-C13D-8790-D6441CBDB9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25979" y="1099454"/>
            <a:ext cx="3801465" cy="5376658"/>
          </a:xfrm>
          <a:prstGeom prst="rect">
            <a:avLst/>
          </a:prstGeom>
        </p:spPr>
      </p:pic>
      <p:sp>
        <p:nvSpPr>
          <p:cNvPr id="82" name="TextBox 81">
            <a:extLst>
              <a:ext uri="{FF2B5EF4-FFF2-40B4-BE49-F238E27FC236}">
                <a16:creationId xmlns:a16="http://schemas.microsoft.com/office/drawing/2014/main" id="{EF440F19-B826-B802-B4BB-99EFB887D395}"/>
              </a:ext>
            </a:extLst>
          </p:cNvPr>
          <p:cNvSpPr txBox="1"/>
          <p:nvPr/>
        </p:nvSpPr>
        <p:spPr>
          <a:xfrm>
            <a:off x="6627444" y="2664398"/>
            <a:ext cx="5564556" cy="2246769"/>
          </a:xfrm>
          <a:prstGeom prst="rect">
            <a:avLst/>
          </a:prstGeom>
          <a:noFill/>
        </p:spPr>
        <p:txBody>
          <a:bodyPr wrap="square" rtlCol="0">
            <a:spAutoFit/>
          </a:bodyPr>
          <a:lstStyle/>
          <a:p>
            <a:r>
              <a:rPr lang="en-GB" sz="2800" b="1" dirty="0"/>
              <a:t>1960 – London &amp; South East</a:t>
            </a:r>
          </a:p>
          <a:p>
            <a:r>
              <a:rPr lang="en-GB" sz="2800" b="1" dirty="0"/>
              <a:t>1965</a:t>
            </a:r>
          </a:p>
          <a:p>
            <a:r>
              <a:rPr lang="en-GB" sz="2800" b="1" dirty="0"/>
              <a:t>1970</a:t>
            </a:r>
          </a:p>
          <a:p>
            <a:r>
              <a:rPr lang="en-GB" sz="2800" b="1" dirty="0"/>
              <a:t>1975</a:t>
            </a:r>
          </a:p>
          <a:p>
            <a:r>
              <a:rPr lang="en-GB" sz="2800" b="1" dirty="0"/>
              <a:t>1980 – Most Parts of the Country</a:t>
            </a:r>
          </a:p>
        </p:txBody>
      </p:sp>
      <p:sp>
        <p:nvSpPr>
          <p:cNvPr id="87" name="TextBox 86">
            <a:extLst>
              <a:ext uri="{FF2B5EF4-FFF2-40B4-BE49-F238E27FC236}">
                <a16:creationId xmlns:a16="http://schemas.microsoft.com/office/drawing/2014/main" id="{A334A525-5A16-8124-871A-DC8AD031C64B}"/>
              </a:ext>
            </a:extLst>
          </p:cNvPr>
          <p:cNvSpPr txBox="1"/>
          <p:nvPr/>
        </p:nvSpPr>
        <p:spPr>
          <a:xfrm>
            <a:off x="6627444" y="1099432"/>
            <a:ext cx="5803900" cy="523220"/>
          </a:xfrm>
          <a:prstGeom prst="rect">
            <a:avLst/>
          </a:prstGeom>
          <a:noFill/>
        </p:spPr>
        <p:txBody>
          <a:bodyPr wrap="square" rtlCol="0">
            <a:spAutoFit/>
          </a:bodyPr>
          <a:lstStyle/>
          <a:p>
            <a:r>
              <a:rPr lang="en-GB" sz="2800" b="1" u="sng" dirty="0"/>
              <a:t>Geographical Spread</a:t>
            </a:r>
          </a:p>
        </p:txBody>
      </p:sp>
      <p:sp>
        <p:nvSpPr>
          <p:cNvPr id="88" name="TextBox 87">
            <a:extLst>
              <a:ext uri="{FF2B5EF4-FFF2-40B4-BE49-F238E27FC236}">
                <a16:creationId xmlns:a16="http://schemas.microsoft.com/office/drawing/2014/main" id="{C6F7789C-BAED-B7D5-72F2-09EE8E725449}"/>
              </a:ext>
            </a:extLst>
          </p:cNvPr>
          <p:cNvSpPr txBox="1"/>
          <p:nvPr/>
        </p:nvSpPr>
        <p:spPr>
          <a:xfrm>
            <a:off x="10335305" y="6457868"/>
            <a:ext cx="5803900" cy="400110"/>
          </a:xfrm>
          <a:prstGeom prst="rect">
            <a:avLst/>
          </a:prstGeom>
          <a:noFill/>
        </p:spPr>
        <p:txBody>
          <a:bodyPr wrap="square" rtlCol="0">
            <a:spAutoFit/>
          </a:bodyPr>
          <a:lstStyle/>
          <a:p>
            <a:r>
              <a:rPr lang="en-GB" sz="2000" dirty="0"/>
              <a:t>Stimson (1987)</a:t>
            </a:r>
          </a:p>
        </p:txBody>
      </p:sp>
      <p:sp>
        <p:nvSpPr>
          <p:cNvPr id="89" name="Rectangle 88">
            <a:extLst>
              <a:ext uri="{FF2B5EF4-FFF2-40B4-BE49-F238E27FC236}">
                <a16:creationId xmlns:a16="http://schemas.microsoft.com/office/drawing/2014/main" id="{69C037BB-C612-FCA9-B6D3-E6676EB07D8B}"/>
              </a:ext>
            </a:extLst>
          </p:cNvPr>
          <p:cNvSpPr/>
          <p:nvPr/>
        </p:nvSpPr>
        <p:spPr>
          <a:xfrm>
            <a:off x="5514622" y="3313289"/>
            <a:ext cx="908756" cy="70555"/>
          </a:xfrm>
          <a:prstGeom prst="rect">
            <a:avLst/>
          </a:prstGeom>
          <a:solidFill>
            <a:srgbClr val="D0E6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0" name="Rectangle 89">
            <a:extLst>
              <a:ext uri="{FF2B5EF4-FFF2-40B4-BE49-F238E27FC236}">
                <a16:creationId xmlns:a16="http://schemas.microsoft.com/office/drawing/2014/main" id="{BB95B23B-27BE-C592-2E29-3B6B7F71AD84}"/>
              </a:ext>
            </a:extLst>
          </p:cNvPr>
          <p:cNvSpPr/>
          <p:nvPr/>
        </p:nvSpPr>
        <p:spPr>
          <a:xfrm>
            <a:off x="5604024" y="3393722"/>
            <a:ext cx="709287" cy="70555"/>
          </a:xfrm>
          <a:prstGeom prst="rect">
            <a:avLst/>
          </a:prstGeom>
          <a:solidFill>
            <a:srgbClr val="D0E6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1" name="Rectangle 90">
            <a:extLst>
              <a:ext uri="{FF2B5EF4-FFF2-40B4-BE49-F238E27FC236}">
                <a16:creationId xmlns:a16="http://schemas.microsoft.com/office/drawing/2014/main" id="{42B72D14-915E-FCD0-D388-0A52626AE0A3}"/>
              </a:ext>
            </a:extLst>
          </p:cNvPr>
          <p:cNvSpPr/>
          <p:nvPr/>
        </p:nvSpPr>
        <p:spPr>
          <a:xfrm>
            <a:off x="5741356" y="6069866"/>
            <a:ext cx="709287" cy="234244"/>
          </a:xfrm>
          <a:prstGeom prst="rect">
            <a:avLst/>
          </a:prstGeom>
          <a:solidFill>
            <a:srgbClr val="D0E6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041741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EB8824-D8A1-AE92-5EEA-9ADFD12AC3BA}"/>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E2258A11-84E0-B32F-685D-B3EFC7C0A861}"/>
              </a:ext>
            </a:extLst>
          </p:cNvPr>
          <p:cNvSpPr>
            <a:spLocks noGrp="1" noRot="1" noMove="1" noResize="1" noEditPoints="1" noAdjustHandles="1" noChangeArrowheads="1" noChangeShapeType="1"/>
          </p:cNvSpPr>
          <p:nvPr/>
        </p:nvSpPr>
        <p:spPr>
          <a:xfrm>
            <a:off x="-1"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73" name="Group 72">
            <a:extLst>
              <a:ext uri="{FF2B5EF4-FFF2-40B4-BE49-F238E27FC236}">
                <a16:creationId xmlns:a16="http://schemas.microsoft.com/office/drawing/2014/main" id="{56A85598-C0C2-05C2-787B-CE3B9F476D94}"/>
              </a:ext>
            </a:extLst>
          </p:cNvPr>
          <p:cNvGrpSpPr/>
          <p:nvPr/>
        </p:nvGrpSpPr>
        <p:grpSpPr>
          <a:xfrm>
            <a:off x="-289917" y="0"/>
            <a:ext cx="12481917" cy="6858000"/>
            <a:chOff x="-289917" y="0"/>
            <a:chExt cx="12481917" cy="6858000"/>
          </a:xfrm>
        </p:grpSpPr>
        <p:sp>
          <p:nvSpPr>
            <p:cNvPr id="71" name="Rectangle 70">
              <a:extLst>
                <a:ext uri="{FF2B5EF4-FFF2-40B4-BE49-F238E27FC236}">
                  <a16:creationId xmlns:a16="http://schemas.microsoft.com/office/drawing/2014/main" id="{5C1B5189-464E-6898-A76A-043409D2AFE1}"/>
                </a:ext>
              </a:extLst>
            </p:cNvPr>
            <p:cNvSpPr/>
            <p:nvPr/>
          </p:nvSpPr>
          <p:spPr>
            <a:xfrm>
              <a:off x="0" y="0"/>
              <a:ext cx="12192000" cy="900090"/>
            </a:xfrm>
            <a:prstGeom prst="rect">
              <a:avLst/>
            </a:prstGeom>
            <a:solidFill>
              <a:schemeClr val="accent4">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0" name="Rectangle 69">
              <a:extLst>
                <a:ext uri="{FF2B5EF4-FFF2-40B4-BE49-F238E27FC236}">
                  <a16:creationId xmlns:a16="http://schemas.microsoft.com/office/drawing/2014/main" id="{BE2295DB-0A7B-2182-6634-B01D9F9CE3FE}"/>
                </a:ext>
              </a:extLst>
            </p:cNvPr>
            <p:cNvSpPr/>
            <p:nvPr/>
          </p:nvSpPr>
          <p:spPr>
            <a:xfrm>
              <a:off x="0" y="0"/>
              <a:ext cx="24257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TextBox 71">
              <a:extLst>
                <a:ext uri="{FF2B5EF4-FFF2-40B4-BE49-F238E27FC236}">
                  <a16:creationId xmlns:a16="http://schemas.microsoft.com/office/drawing/2014/main" id="{FD49331F-430F-81F4-9C83-842CA70A58BA}"/>
                </a:ext>
              </a:extLst>
            </p:cNvPr>
            <p:cNvSpPr txBox="1"/>
            <p:nvPr/>
          </p:nvSpPr>
          <p:spPr>
            <a:xfrm>
              <a:off x="-289917" y="2551815"/>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grpSp>
      <p:grpSp>
        <p:nvGrpSpPr>
          <p:cNvPr id="22" name="Group 21">
            <a:extLst>
              <a:ext uri="{FF2B5EF4-FFF2-40B4-BE49-F238E27FC236}">
                <a16:creationId xmlns:a16="http://schemas.microsoft.com/office/drawing/2014/main" id="{B6132F11-8F58-2912-9BD6-7F9618C77B9B}"/>
              </a:ext>
            </a:extLst>
          </p:cNvPr>
          <p:cNvGrpSpPr/>
          <p:nvPr/>
        </p:nvGrpSpPr>
        <p:grpSpPr>
          <a:xfrm>
            <a:off x="-3918347" y="-22"/>
            <a:ext cx="3600449" cy="6858000"/>
            <a:chOff x="9028510" y="-22"/>
            <a:chExt cx="3600449" cy="6858000"/>
          </a:xfrm>
        </p:grpSpPr>
        <p:grpSp>
          <p:nvGrpSpPr>
            <p:cNvPr id="23" name="Group 22">
              <a:extLst>
                <a:ext uri="{FF2B5EF4-FFF2-40B4-BE49-F238E27FC236}">
                  <a16:creationId xmlns:a16="http://schemas.microsoft.com/office/drawing/2014/main" id="{CA42A032-6E32-A10E-21F6-852747D94539}"/>
                </a:ext>
              </a:extLst>
            </p:cNvPr>
            <p:cNvGrpSpPr/>
            <p:nvPr/>
          </p:nvGrpSpPr>
          <p:grpSpPr>
            <a:xfrm>
              <a:off x="9028510" y="-22"/>
              <a:ext cx="3600449" cy="6858000"/>
              <a:chOff x="9028510" y="-22"/>
              <a:chExt cx="3600449" cy="6858000"/>
            </a:xfrm>
          </p:grpSpPr>
          <p:grpSp>
            <p:nvGrpSpPr>
              <p:cNvPr id="34" name="Group 33">
                <a:extLst>
                  <a:ext uri="{FF2B5EF4-FFF2-40B4-BE49-F238E27FC236}">
                    <a16:creationId xmlns:a16="http://schemas.microsoft.com/office/drawing/2014/main" id="{D3FA87FE-8112-3184-D6C0-536041051AD6}"/>
                  </a:ext>
                </a:extLst>
              </p:cNvPr>
              <p:cNvGrpSpPr/>
              <p:nvPr/>
            </p:nvGrpSpPr>
            <p:grpSpPr>
              <a:xfrm>
                <a:off x="9028512" y="-22"/>
                <a:ext cx="3600447" cy="6858000"/>
                <a:chOff x="-3043238" y="0"/>
                <a:chExt cx="3443286" cy="6858000"/>
              </a:xfrm>
            </p:grpSpPr>
            <p:sp>
              <p:nvSpPr>
                <p:cNvPr id="45" name="Rectangle 44">
                  <a:extLst>
                    <a:ext uri="{FF2B5EF4-FFF2-40B4-BE49-F238E27FC236}">
                      <a16:creationId xmlns:a16="http://schemas.microsoft.com/office/drawing/2014/main" id="{31AFAE56-4E66-A653-4AF9-1C4D356592BF}"/>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Isosceles Triangle 45">
                  <a:extLst>
                    <a:ext uri="{FF2B5EF4-FFF2-40B4-BE49-F238E27FC236}">
                      <a16:creationId xmlns:a16="http://schemas.microsoft.com/office/drawing/2014/main" id="{3491890F-9886-2309-82E2-C87CB9107DA8}"/>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3" name="Rectangle 42">
                <a:extLst>
                  <a:ext uri="{FF2B5EF4-FFF2-40B4-BE49-F238E27FC236}">
                    <a16:creationId xmlns:a16="http://schemas.microsoft.com/office/drawing/2014/main" id="{B9A00121-EA39-A819-7FB0-8B49009002D3}"/>
                  </a:ext>
                </a:extLst>
              </p:cNvPr>
              <p:cNvSpPr/>
              <p:nvPr/>
            </p:nvSpPr>
            <p:spPr>
              <a:xfrm>
                <a:off x="9028510" y="2028801"/>
                <a:ext cx="3182139"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TextBox 43">
                <a:extLst>
                  <a:ext uri="{FF2B5EF4-FFF2-40B4-BE49-F238E27FC236}">
                    <a16:creationId xmlns:a16="http://schemas.microsoft.com/office/drawing/2014/main" id="{33FE9DCB-B81D-A6B3-C80E-50773D686AE5}"/>
                  </a:ext>
                </a:extLst>
              </p:cNvPr>
              <p:cNvSpPr txBox="1"/>
              <p:nvPr/>
            </p:nvSpPr>
            <p:spPr>
              <a:xfrm>
                <a:off x="10059276" y="314624"/>
                <a:ext cx="1360714" cy="1569660"/>
              </a:xfrm>
              <a:prstGeom prst="rect">
                <a:avLst/>
              </a:prstGeom>
              <a:noFill/>
            </p:spPr>
            <p:txBody>
              <a:bodyPr wrap="square" rtlCol="0">
                <a:spAutoFit/>
              </a:bodyPr>
              <a:lstStyle/>
              <a:p>
                <a:pPr algn="ctr"/>
                <a:r>
                  <a:rPr lang="en-GB" sz="9600" b="1" dirty="0">
                    <a:solidFill>
                      <a:schemeClr val="bg1"/>
                    </a:solidFill>
                  </a:rPr>
                  <a:t>D</a:t>
                </a:r>
              </a:p>
            </p:txBody>
          </p:sp>
        </p:grpSp>
        <p:sp>
          <p:nvSpPr>
            <p:cNvPr id="33" name="TextBox 32">
              <a:extLst>
                <a:ext uri="{FF2B5EF4-FFF2-40B4-BE49-F238E27FC236}">
                  <a16:creationId xmlns:a16="http://schemas.microsoft.com/office/drawing/2014/main" id="{D1BDB3BF-EC6D-CBEF-A337-016A106F9DC9}"/>
                </a:ext>
              </a:extLst>
            </p:cNvPr>
            <p:cNvSpPr txBox="1"/>
            <p:nvPr/>
          </p:nvSpPr>
          <p:spPr>
            <a:xfrm>
              <a:off x="9236866" y="2485749"/>
              <a:ext cx="3005534" cy="646331"/>
            </a:xfrm>
            <a:prstGeom prst="rect">
              <a:avLst/>
            </a:prstGeom>
            <a:noFill/>
          </p:spPr>
          <p:txBody>
            <a:bodyPr wrap="square" rtlCol="0">
              <a:spAutoFit/>
            </a:bodyPr>
            <a:lstStyle/>
            <a:p>
              <a:pPr algn="ctr"/>
              <a:r>
                <a:rPr lang="en-GB" sz="3600" b="1" dirty="0">
                  <a:solidFill>
                    <a:schemeClr val="bg1"/>
                  </a:solidFill>
                </a:rPr>
                <a:t>SUMMARY</a:t>
              </a:r>
            </a:p>
          </p:txBody>
        </p:sp>
      </p:grpSp>
      <p:grpSp>
        <p:nvGrpSpPr>
          <p:cNvPr id="47" name="Group 46">
            <a:extLst>
              <a:ext uri="{FF2B5EF4-FFF2-40B4-BE49-F238E27FC236}">
                <a16:creationId xmlns:a16="http://schemas.microsoft.com/office/drawing/2014/main" id="{8A835102-0E12-F2A1-F850-5C91AA00AE77}"/>
              </a:ext>
            </a:extLst>
          </p:cNvPr>
          <p:cNvGrpSpPr/>
          <p:nvPr/>
        </p:nvGrpSpPr>
        <p:grpSpPr>
          <a:xfrm>
            <a:off x="-3925714" y="-11"/>
            <a:ext cx="3443286" cy="6858000"/>
            <a:chOff x="6086474" y="-11"/>
            <a:chExt cx="3443286" cy="6858000"/>
          </a:xfrm>
        </p:grpSpPr>
        <p:grpSp>
          <p:nvGrpSpPr>
            <p:cNvPr id="48" name="Group 47">
              <a:extLst>
                <a:ext uri="{FF2B5EF4-FFF2-40B4-BE49-F238E27FC236}">
                  <a16:creationId xmlns:a16="http://schemas.microsoft.com/office/drawing/2014/main" id="{3CF9C836-139A-554B-FC16-25D83A4611EF}"/>
                </a:ext>
              </a:extLst>
            </p:cNvPr>
            <p:cNvGrpSpPr/>
            <p:nvPr/>
          </p:nvGrpSpPr>
          <p:grpSpPr>
            <a:xfrm>
              <a:off x="6086474" y="-11"/>
              <a:ext cx="3443286" cy="6858000"/>
              <a:chOff x="6086474" y="-11"/>
              <a:chExt cx="3443286" cy="6858000"/>
            </a:xfrm>
          </p:grpSpPr>
          <p:grpSp>
            <p:nvGrpSpPr>
              <p:cNvPr id="50" name="Group 49">
                <a:extLst>
                  <a:ext uri="{FF2B5EF4-FFF2-40B4-BE49-F238E27FC236}">
                    <a16:creationId xmlns:a16="http://schemas.microsoft.com/office/drawing/2014/main" id="{15DF3F87-FBBF-D338-AF53-A5F52837B1BA}"/>
                  </a:ext>
                </a:extLst>
              </p:cNvPr>
              <p:cNvGrpSpPr/>
              <p:nvPr/>
            </p:nvGrpSpPr>
            <p:grpSpPr>
              <a:xfrm>
                <a:off x="6086474" y="-11"/>
                <a:ext cx="3443286" cy="6858000"/>
                <a:chOff x="-6086476" y="0"/>
                <a:chExt cx="3443286" cy="6858000"/>
              </a:xfrm>
            </p:grpSpPr>
            <p:sp>
              <p:nvSpPr>
                <p:cNvPr id="53" name="Rectangle 52">
                  <a:extLst>
                    <a:ext uri="{FF2B5EF4-FFF2-40B4-BE49-F238E27FC236}">
                      <a16:creationId xmlns:a16="http://schemas.microsoft.com/office/drawing/2014/main" id="{DC37D9A9-DFBD-5FCB-2D63-6B6B592B841E}"/>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Isosceles Triangle 53">
                  <a:extLst>
                    <a:ext uri="{FF2B5EF4-FFF2-40B4-BE49-F238E27FC236}">
                      <a16:creationId xmlns:a16="http://schemas.microsoft.com/office/drawing/2014/main" id="{556FCCF4-2350-9974-8791-53F41C12FE00}"/>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51" name="Rectangle 50">
                <a:extLst>
                  <a:ext uri="{FF2B5EF4-FFF2-40B4-BE49-F238E27FC236}">
                    <a16:creationId xmlns:a16="http://schemas.microsoft.com/office/drawing/2014/main" id="{B6F2ACF2-159E-5ED0-E006-F77B112FAD29}"/>
                  </a:ext>
                </a:extLst>
              </p:cNvPr>
              <p:cNvSpPr/>
              <p:nvPr/>
            </p:nvSpPr>
            <p:spPr>
              <a:xfrm>
                <a:off x="6086474" y="2028801"/>
                <a:ext cx="3043238"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TextBox 51">
                <a:extLst>
                  <a:ext uri="{FF2B5EF4-FFF2-40B4-BE49-F238E27FC236}">
                    <a16:creationId xmlns:a16="http://schemas.microsoft.com/office/drawing/2014/main" id="{9A2590D2-4CD8-1E55-F334-F2DDA2A38A54}"/>
                  </a:ext>
                </a:extLst>
              </p:cNvPr>
              <p:cNvSpPr txBox="1"/>
              <p:nvPr/>
            </p:nvSpPr>
            <p:spPr>
              <a:xfrm>
                <a:off x="6927736" y="314624"/>
                <a:ext cx="1360714" cy="1569660"/>
              </a:xfrm>
              <a:prstGeom prst="rect">
                <a:avLst/>
              </a:prstGeom>
              <a:noFill/>
            </p:spPr>
            <p:txBody>
              <a:bodyPr wrap="square" rtlCol="0">
                <a:spAutoFit/>
              </a:bodyPr>
              <a:lstStyle/>
              <a:p>
                <a:pPr algn="ctr"/>
                <a:r>
                  <a:rPr lang="en-GB" sz="9600" b="1" dirty="0">
                    <a:solidFill>
                      <a:schemeClr val="bg1"/>
                    </a:solidFill>
                  </a:rPr>
                  <a:t>C</a:t>
                </a:r>
              </a:p>
            </p:txBody>
          </p:sp>
        </p:grpSp>
        <p:sp>
          <p:nvSpPr>
            <p:cNvPr id="49" name="TextBox 48">
              <a:extLst>
                <a:ext uri="{FF2B5EF4-FFF2-40B4-BE49-F238E27FC236}">
                  <a16:creationId xmlns:a16="http://schemas.microsoft.com/office/drawing/2014/main" id="{B15EA528-2F66-9870-57CF-2706A98C5452}"/>
                </a:ext>
              </a:extLst>
            </p:cNvPr>
            <p:cNvSpPr txBox="1"/>
            <p:nvPr/>
          </p:nvSpPr>
          <p:spPr>
            <a:xfrm>
              <a:off x="6100167" y="2482965"/>
              <a:ext cx="3005534" cy="1200329"/>
            </a:xfrm>
            <a:prstGeom prst="rect">
              <a:avLst/>
            </a:prstGeom>
            <a:noFill/>
          </p:spPr>
          <p:txBody>
            <a:bodyPr wrap="square" rtlCol="0">
              <a:spAutoFit/>
            </a:bodyPr>
            <a:lstStyle/>
            <a:p>
              <a:pPr algn="ctr"/>
              <a:r>
                <a:rPr lang="en-GB" sz="3600" b="1" dirty="0">
                  <a:solidFill>
                    <a:schemeClr val="bg1"/>
                  </a:solidFill>
                </a:rPr>
                <a:t>NOTABLE</a:t>
              </a:r>
            </a:p>
            <a:p>
              <a:pPr algn="ctr"/>
              <a:r>
                <a:rPr lang="en-GB" sz="3600" b="1" dirty="0">
                  <a:solidFill>
                    <a:schemeClr val="bg1"/>
                  </a:solidFill>
                </a:rPr>
                <a:t>OPERATIONS</a:t>
              </a:r>
            </a:p>
          </p:txBody>
        </p:sp>
      </p:grpSp>
      <p:grpSp>
        <p:nvGrpSpPr>
          <p:cNvPr id="55" name="Group 54">
            <a:extLst>
              <a:ext uri="{FF2B5EF4-FFF2-40B4-BE49-F238E27FC236}">
                <a16:creationId xmlns:a16="http://schemas.microsoft.com/office/drawing/2014/main" id="{1E405EA6-15F1-42BD-2209-1A8F6DC001D3}"/>
              </a:ext>
            </a:extLst>
          </p:cNvPr>
          <p:cNvGrpSpPr/>
          <p:nvPr/>
        </p:nvGrpSpPr>
        <p:grpSpPr>
          <a:xfrm>
            <a:off x="-4088493" y="0"/>
            <a:ext cx="3443286" cy="6858000"/>
            <a:chOff x="3043237" y="0"/>
            <a:chExt cx="3443286" cy="6858000"/>
          </a:xfrm>
        </p:grpSpPr>
        <p:grpSp>
          <p:nvGrpSpPr>
            <p:cNvPr id="56" name="Group 55">
              <a:extLst>
                <a:ext uri="{FF2B5EF4-FFF2-40B4-BE49-F238E27FC236}">
                  <a16:creationId xmlns:a16="http://schemas.microsoft.com/office/drawing/2014/main" id="{A03926B4-C837-4E00-7E60-F5885F717708}"/>
                </a:ext>
              </a:extLst>
            </p:cNvPr>
            <p:cNvGrpSpPr/>
            <p:nvPr/>
          </p:nvGrpSpPr>
          <p:grpSpPr>
            <a:xfrm>
              <a:off x="3043237" y="0"/>
              <a:ext cx="3443286" cy="6858000"/>
              <a:chOff x="3043237" y="0"/>
              <a:chExt cx="3443286" cy="6858000"/>
            </a:xfrm>
          </p:grpSpPr>
          <p:grpSp>
            <p:nvGrpSpPr>
              <p:cNvPr id="58" name="Group 57">
                <a:extLst>
                  <a:ext uri="{FF2B5EF4-FFF2-40B4-BE49-F238E27FC236}">
                    <a16:creationId xmlns:a16="http://schemas.microsoft.com/office/drawing/2014/main" id="{8611552C-F8DA-16B8-E78E-28368F8368F7}"/>
                  </a:ext>
                </a:extLst>
              </p:cNvPr>
              <p:cNvGrpSpPr/>
              <p:nvPr/>
            </p:nvGrpSpPr>
            <p:grpSpPr>
              <a:xfrm>
                <a:off x="3043237" y="0"/>
                <a:ext cx="3443286" cy="6858000"/>
                <a:chOff x="-9129714" y="0"/>
                <a:chExt cx="3443286" cy="6858000"/>
              </a:xfrm>
            </p:grpSpPr>
            <p:sp>
              <p:nvSpPr>
                <p:cNvPr id="61" name="Rectangle 60">
                  <a:extLst>
                    <a:ext uri="{FF2B5EF4-FFF2-40B4-BE49-F238E27FC236}">
                      <a16:creationId xmlns:a16="http://schemas.microsoft.com/office/drawing/2014/main" id="{E2AABBEC-A909-D232-710E-FA030C43CC9B}"/>
                    </a:ext>
                  </a:extLst>
                </p:cNvPr>
                <p:cNvSpPr/>
                <p:nvPr/>
              </p:nvSpPr>
              <p:spPr>
                <a:xfrm>
                  <a:off x="-9129714" y="0"/>
                  <a:ext cx="3043238"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2" name="Isosceles Triangle 61">
                  <a:extLst>
                    <a:ext uri="{FF2B5EF4-FFF2-40B4-BE49-F238E27FC236}">
                      <a16:creationId xmlns:a16="http://schemas.microsoft.com/office/drawing/2014/main" id="{7C391943-A746-9853-CBA9-48A118008266}"/>
                    </a:ext>
                  </a:extLst>
                </p:cNvPr>
                <p:cNvSpPr/>
                <p:nvPr/>
              </p:nvSpPr>
              <p:spPr>
                <a:xfrm rot="5400000">
                  <a:off x="-6450808" y="1264445"/>
                  <a:ext cx="1128712" cy="400048"/>
                </a:xfrm>
                <a:prstGeom prst="triangle">
                  <a:avLst>
                    <a:gd name="adj" fmla="val 50926"/>
                  </a:avLst>
                </a:prstGeom>
                <a:solidFill>
                  <a:srgbClr val="1048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59" name="Rectangle 58">
                <a:extLst>
                  <a:ext uri="{FF2B5EF4-FFF2-40B4-BE49-F238E27FC236}">
                    <a16:creationId xmlns:a16="http://schemas.microsoft.com/office/drawing/2014/main" id="{7F009FA7-DF98-7365-FB70-17BD70168E61}"/>
                  </a:ext>
                </a:extLst>
              </p:cNvPr>
              <p:cNvSpPr/>
              <p:nvPr/>
            </p:nvSpPr>
            <p:spPr>
              <a:xfrm>
                <a:off x="3050606" y="2028802"/>
                <a:ext cx="303586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0" name="TextBox 59">
                <a:extLst>
                  <a:ext uri="{FF2B5EF4-FFF2-40B4-BE49-F238E27FC236}">
                    <a16:creationId xmlns:a16="http://schemas.microsoft.com/office/drawing/2014/main" id="{DF14688D-EE20-8BC5-0358-E47DA1BC8BD2}"/>
                  </a:ext>
                </a:extLst>
              </p:cNvPr>
              <p:cNvSpPr txBox="1"/>
              <p:nvPr/>
            </p:nvSpPr>
            <p:spPr>
              <a:xfrm>
                <a:off x="3915257" y="314624"/>
                <a:ext cx="1360714" cy="1569660"/>
              </a:xfrm>
              <a:prstGeom prst="rect">
                <a:avLst/>
              </a:prstGeom>
              <a:noFill/>
            </p:spPr>
            <p:txBody>
              <a:bodyPr wrap="square" rtlCol="0">
                <a:spAutoFit/>
              </a:bodyPr>
              <a:lstStyle/>
              <a:p>
                <a:pPr algn="ctr"/>
                <a:r>
                  <a:rPr lang="en-GB" sz="9600" b="1" dirty="0">
                    <a:solidFill>
                      <a:schemeClr val="bg1"/>
                    </a:solidFill>
                  </a:rPr>
                  <a:t>B</a:t>
                </a:r>
              </a:p>
            </p:txBody>
          </p:sp>
        </p:grpSp>
        <p:sp>
          <p:nvSpPr>
            <p:cNvPr id="57" name="TextBox 56">
              <a:extLst>
                <a:ext uri="{FF2B5EF4-FFF2-40B4-BE49-F238E27FC236}">
                  <a16:creationId xmlns:a16="http://schemas.microsoft.com/office/drawing/2014/main" id="{03B6ADC9-D316-8F82-B572-4CD697BD10D1}"/>
                </a:ext>
              </a:extLst>
            </p:cNvPr>
            <p:cNvSpPr txBox="1"/>
            <p:nvPr/>
          </p:nvSpPr>
          <p:spPr>
            <a:xfrm>
              <a:off x="3044033" y="2443991"/>
              <a:ext cx="3005534" cy="2308324"/>
            </a:xfrm>
            <a:prstGeom prst="rect">
              <a:avLst/>
            </a:prstGeom>
            <a:noFill/>
          </p:spPr>
          <p:txBody>
            <a:bodyPr wrap="square" rtlCol="0">
              <a:spAutoFit/>
            </a:bodyPr>
            <a:lstStyle/>
            <a:p>
              <a:pPr algn="ctr"/>
              <a:r>
                <a:rPr lang="en-GB" sz="3600" b="1" dirty="0">
                  <a:solidFill>
                    <a:schemeClr val="bg1"/>
                  </a:solidFill>
                </a:rPr>
                <a:t>KEY</a:t>
              </a:r>
            </a:p>
            <a:p>
              <a:pPr algn="ctr"/>
              <a:r>
                <a:rPr lang="en-GB" sz="3600" b="1" dirty="0">
                  <a:solidFill>
                    <a:schemeClr val="bg1"/>
                  </a:solidFill>
                </a:rPr>
                <a:t>LEGISLATION</a:t>
              </a:r>
            </a:p>
            <a:p>
              <a:pPr algn="ctr"/>
              <a:r>
                <a:rPr lang="en-GB" sz="3600" b="1" dirty="0">
                  <a:solidFill>
                    <a:schemeClr val="bg1"/>
                  </a:solidFill>
                </a:rPr>
                <a:t>&amp; POLICY</a:t>
              </a:r>
            </a:p>
            <a:p>
              <a:pPr algn="ctr"/>
              <a:r>
                <a:rPr lang="en-GB" sz="3600" b="1" dirty="0">
                  <a:solidFill>
                    <a:schemeClr val="bg1"/>
                  </a:solidFill>
                </a:rPr>
                <a:t>CHANGES</a:t>
              </a:r>
            </a:p>
          </p:txBody>
        </p:sp>
      </p:grpSp>
      <p:sp>
        <p:nvSpPr>
          <p:cNvPr id="2" name="TextBox 1">
            <a:extLst>
              <a:ext uri="{FF2B5EF4-FFF2-40B4-BE49-F238E27FC236}">
                <a16:creationId xmlns:a16="http://schemas.microsoft.com/office/drawing/2014/main" id="{AC621E9C-7BD3-7023-7CBB-EB031B6287B1}"/>
              </a:ext>
            </a:extLst>
          </p:cNvPr>
          <p:cNvSpPr txBox="1"/>
          <p:nvPr/>
        </p:nvSpPr>
        <p:spPr>
          <a:xfrm>
            <a:off x="2514600" y="126879"/>
            <a:ext cx="9004300" cy="646331"/>
          </a:xfrm>
          <a:prstGeom prst="rect">
            <a:avLst/>
          </a:prstGeom>
          <a:noFill/>
        </p:spPr>
        <p:txBody>
          <a:bodyPr wrap="square" rtlCol="0">
            <a:spAutoFit/>
          </a:bodyPr>
          <a:lstStyle/>
          <a:p>
            <a:r>
              <a:rPr lang="en-GB" sz="3600" b="1" dirty="0">
                <a:solidFill>
                  <a:schemeClr val="bg1"/>
                </a:solidFill>
              </a:rPr>
              <a:t>Drug Supply Networks (Pre – 2000’s)</a:t>
            </a:r>
          </a:p>
        </p:txBody>
      </p:sp>
      <p:sp>
        <p:nvSpPr>
          <p:cNvPr id="3" name="TextBox 2">
            <a:extLst>
              <a:ext uri="{FF2B5EF4-FFF2-40B4-BE49-F238E27FC236}">
                <a16:creationId xmlns:a16="http://schemas.microsoft.com/office/drawing/2014/main" id="{C3116198-138C-3324-6384-8D6DF2EDC1C9}"/>
              </a:ext>
            </a:extLst>
          </p:cNvPr>
          <p:cNvSpPr txBox="1"/>
          <p:nvPr/>
        </p:nvSpPr>
        <p:spPr>
          <a:xfrm>
            <a:off x="2603500" y="1029489"/>
            <a:ext cx="5803900" cy="523220"/>
          </a:xfrm>
          <a:prstGeom prst="rect">
            <a:avLst/>
          </a:prstGeom>
          <a:noFill/>
        </p:spPr>
        <p:txBody>
          <a:bodyPr wrap="square" rtlCol="0">
            <a:spAutoFit/>
          </a:bodyPr>
          <a:lstStyle/>
          <a:p>
            <a:r>
              <a:rPr lang="en-GB" sz="2800" b="1" dirty="0"/>
              <a:t>The use of Road Networks</a:t>
            </a:r>
          </a:p>
        </p:txBody>
      </p:sp>
      <p:sp>
        <p:nvSpPr>
          <p:cNvPr id="4" name="TextBox 3">
            <a:extLst>
              <a:ext uri="{FF2B5EF4-FFF2-40B4-BE49-F238E27FC236}">
                <a16:creationId xmlns:a16="http://schemas.microsoft.com/office/drawing/2014/main" id="{A2E915ED-CF95-89C9-7696-C8A5B1C8D6B2}"/>
              </a:ext>
            </a:extLst>
          </p:cNvPr>
          <p:cNvSpPr txBox="1"/>
          <p:nvPr/>
        </p:nvSpPr>
        <p:spPr>
          <a:xfrm>
            <a:off x="2603500" y="1682108"/>
            <a:ext cx="4279900" cy="400110"/>
          </a:xfrm>
          <a:prstGeom prst="rect">
            <a:avLst/>
          </a:prstGeom>
          <a:noFill/>
        </p:spPr>
        <p:txBody>
          <a:bodyPr wrap="square" rtlCol="0">
            <a:spAutoFit/>
          </a:bodyPr>
          <a:lstStyle/>
          <a:p>
            <a:r>
              <a:rPr lang="en-GB" sz="2000" b="1" u="sng" dirty="0"/>
              <a:t>Key Methods of Drug Distribution</a:t>
            </a:r>
          </a:p>
        </p:txBody>
      </p:sp>
      <p:sp>
        <p:nvSpPr>
          <p:cNvPr id="5" name="TextBox 4">
            <a:extLst>
              <a:ext uri="{FF2B5EF4-FFF2-40B4-BE49-F238E27FC236}">
                <a16:creationId xmlns:a16="http://schemas.microsoft.com/office/drawing/2014/main" id="{5524E8E7-2B0A-80F6-7581-0F88BC170291}"/>
              </a:ext>
            </a:extLst>
          </p:cNvPr>
          <p:cNvSpPr txBox="1"/>
          <p:nvPr/>
        </p:nvSpPr>
        <p:spPr>
          <a:xfrm>
            <a:off x="3442049" y="3028868"/>
            <a:ext cx="7733601" cy="255454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800" dirty="0"/>
              <a:t>Strategic use of motorways &amp; major roads</a:t>
            </a:r>
          </a:p>
          <a:p>
            <a:pPr algn="ctr"/>
            <a:endParaRPr lang="en-GB" sz="2800" dirty="0"/>
          </a:p>
          <a:p>
            <a:pPr marL="342900" indent="-342900">
              <a:buFont typeface="Arial" panose="020B0604020202020204" pitchFamily="34" charset="0"/>
              <a:buChar char="•"/>
            </a:pPr>
            <a:r>
              <a:rPr lang="en-GB" sz="2800" dirty="0"/>
              <a:t>Gangs exploited the British Motorway System in transporting large quantities of drugs between cities and regions.</a:t>
            </a:r>
          </a:p>
          <a:p>
            <a:endParaRPr lang="en-GB" sz="2000" dirty="0"/>
          </a:p>
        </p:txBody>
      </p:sp>
      <p:sp>
        <p:nvSpPr>
          <p:cNvPr id="6" name="TextBox 5">
            <a:extLst>
              <a:ext uri="{FF2B5EF4-FFF2-40B4-BE49-F238E27FC236}">
                <a16:creationId xmlns:a16="http://schemas.microsoft.com/office/drawing/2014/main" id="{E73C0DEB-1EF8-D6AA-2BED-1E55DFF69E38}"/>
              </a:ext>
            </a:extLst>
          </p:cNvPr>
          <p:cNvSpPr txBox="1"/>
          <p:nvPr/>
        </p:nvSpPr>
        <p:spPr>
          <a:xfrm>
            <a:off x="12420250" y="5284369"/>
            <a:ext cx="5105400" cy="52322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2800" dirty="0"/>
              <a:t>Connected major urban centres</a:t>
            </a:r>
          </a:p>
        </p:txBody>
      </p:sp>
    </p:spTree>
    <p:extLst>
      <p:ext uri="{BB962C8B-B14F-4D97-AF65-F5344CB8AC3E}">
        <p14:creationId xmlns:p14="http://schemas.microsoft.com/office/powerpoint/2010/main" val="17605990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7C19D8-577F-4BA6-A2F0-843D36F1D26B}"/>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9D4D9EBC-D5E0-4C66-E395-697765D73FFD}"/>
              </a:ext>
            </a:extLst>
          </p:cNvPr>
          <p:cNvSpPr>
            <a:spLocks noGrp="1" noRot="1" noMove="1" noResize="1" noEditPoints="1" noAdjustHandles="1" noChangeArrowheads="1" noChangeShapeType="1"/>
          </p:cNvSpPr>
          <p:nvPr/>
        </p:nvSpPr>
        <p:spPr>
          <a:xfrm>
            <a:off x="-1"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73" name="Group 72">
            <a:extLst>
              <a:ext uri="{FF2B5EF4-FFF2-40B4-BE49-F238E27FC236}">
                <a16:creationId xmlns:a16="http://schemas.microsoft.com/office/drawing/2014/main" id="{E5711BEC-2282-8CDE-DDF3-5CABCAA9930B}"/>
              </a:ext>
            </a:extLst>
          </p:cNvPr>
          <p:cNvGrpSpPr/>
          <p:nvPr/>
        </p:nvGrpSpPr>
        <p:grpSpPr>
          <a:xfrm>
            <a:off x="-289917" y="0"/>
            <a:ext cx="12481917" cy="6858000"/>
            <a:chOff x="-289917" y="0"/>
            <a:chExt cx="12481917" cy="6858000"/>
          </a:xfrm>
        </p:grpSpPr>
        <p:sp>
          <p:nvSpPr>
            <p:cNvPr id="71" name="Rectangle 70">
              <a:extLst>
                <a:ext uri="{FF2B5EF4-FFF2-40B4-BE49-F238E27FC236}">
                  <a16:creationId xmlns:a16="http://schemas.microsoft.com/office/drawing/2014/main" id="{3E122DD8-78C2-165B-9550-BDC7F601FC00}"/>
                </a:ext>
              </a:extLst>
            </p:cNvPr>
            <p:cNvSpPr/>
            <p:nvPr/>
          </p:nvSpPr>
          <p:spPr>
            <a:xfrm>
              <a:off x="0" y="0"/>
              <a:ext cx="12192000" cy="900090"/>
            </a:xfrm>
            <a:prstGeom prst="rect">
              <a:avLst/>
            </a:prstGeom>
            <a:solidFill>
              <a:schemeClr val="accent4">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0" name="Rectangle 69">
              <a:extLst>
                <a:ext uri="{FF2B5EF4-FFF2-40B4-BE49-F238E27FC236}">
                  <a16:creationId xmlns:a16="http://schemas.microsoft.com/office/drawing/2014/main" id="{9CDFDF7A-3EE4-BA18-5774-C6F47A4CDB30}"/>
                </a:ext>
              </a:extLst>
            </p:cNvPr>
            <p:cNvSpPr/>
            <p:nvPr/>
          </p:nvSpPr>
          <p:spPr>
            <a:xfrm>
              <a:off x="0" y="0"/>
              <a:ext cx="24257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TextBox 71">
              <a:extLst>
                <a:ext uri="{FF2B5EF4-FFF2-40B4-BE49-F238E27FC236}">
                  <a16:creationId xmlns:a16="http://schemas.microsoft.com/office/drawing/2014/main" id="{6280BF87-06E3-CBB5-B8DD-6C0F559B90E1}"/>
                </a:ext>
              </a:extLst>
            </p:cNvPr>
            <p:cNvSpPr txBox="1"/>
            <p:nvPr/>
          </p:nvSpPr>
          <p:spPr>
            <a:xfrm>
              <a:off x="-289917" y="2551815"/>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grpSp>
      <p:grpSp>
        <p:nvGrpSpPr>
          <p:cNvPr id="22" name="Group 21">
            <a:extLst>
              <a:ext uri="{FF2B5EF4-FFF2-40B4-BE49-F238E27FC236}">
                <a16:creationId xmlns:a16="http://schemas.microsoft.com/office/drawing/2014/main" id="{7E7C7AC3-7A37-3691-5F46-A816D484186F}"/>
              </a:ext>
            </a:extLst>
          </p:cNvPr>
          <p:cNvGrpSpPr/>
          <p:nvPr/>
        </p:nvGrpSpPr>
        <p:grpSpPr>
          <a:xfrm>
            <a:off x="-3918347" y="-22"/>
            <a:ext cx="3600449" cy="6858000"/>
            <a:chOff x="9028510" y="-22"/>
            <a:chExt cx="3600449" cy="6858000"/>
          </a:xfrm>
        </p:grpSpPr>
        <p:grpSp>
          <p:nvGrpSpPr>
            <p:cNvPr id="23" name="Group 22">
              <a:extLst>
                <a:ext uri="{FF2B5EF4-FFF2-40B4-BE49-F238E27FC236}">
                  <a16:creationId xmlns:a16="http://schemas.microsoft.com/office/drawing/2014/main" id="{E0395BFA-CF97-CCBC-2C2E-9B849D7E5FE2}"/>
                </a:ext>
              </a:extLst>
            </p:cNvPr>
            <p:cNvGrpSpPr/>
            <p:nvPr/>
          </p:nvGrpSpPr>
          <p:grpSpPr>
            <a:xfrm>
              <a:off x="9028510" y="-22"/>
              <a:ext cx="3600449" cy="6858000"/>
              <a:chOff x="9028510" y="-22"/>
              <a:chExt cx="3600449" cy="6858000"/>
            </a:xfrm>
          </p:grpSpPr>
          <p:grpSp>
            <p:nvGrpSpPr>
              <p:cNvPr id="34" name="Group 33">
                <a:extLst>
                  <a:ext uri="{FF2B5EF4-FFF2-40B4-BE49-F238E27FC236}">
                    <a16:creationId xmlns:a16="http://schemas.microsoft.com/office/drawing/2014/main" id="{B752A909-5AED-FD16-035D-87D20658F258}"/>
                  </a:ext>
                </a:extLst>
              </p:cNvPr>
              <p:cNvGrpSpPr/>
              <p:nvPr/>
            </p:nvGrpSpPr>
            <p:grpSpPr>
              <a:xfrm>
                <a:off x="9028512" y="-22"/>
                <a:ext cx="3600447" cy="6858000"/>
                <a:chOff x="-3043238" y="0"/>
                <a:chExt cx="3443286" cy="6858000"/>
              </a:xfrm>
            </p:grpSpPr>
            <p:sp>
              <p:nvSpPr>
                <p:cNvPr id="45" name="Rectangle 44">
                  <a:extLst>
                    <a:ext uri="{FF2B5EF4-FFF2-40B4-BE49-F238E27FC236}">
                      <a16:creationId xmlns:a16="http://schemas.microsoft.com/office/drawing/2014/main" id="{D7300A58-02FB-AC77-6F04-B498DC550147}"/>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Isosceles Triangle 45">
                  <a:extLst>
                    <a:ext uri="{FF2B5EF4-FFF2-40B4-BE49-F238E27FC236}">
                      <a16:creationId xmlns:a16="http://schemas.microsoft.com/office/drawing/2014/main" id="{10E25506-C1DE-CBF8-A187-EEE810020685}"/>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3" name="Rectangle 42">
                <a:extLst>
                  <a:ext uri="{FF2B5EF4-FFF2-40B4-BE49-F238E27FC236}">
                    <a16:creationId xmlns:a16="http://schemas.microsoft.com/office/drawing/2014/main" id="{080BE33F-5ACD-A2D8-FB2F-7F31FFF91FF1}"/>
                  </a:ext>
                </a:extLst>
              </p:cNvPr>
              <p:cNvSpPr/>
              <p:nvPr/>
            </p:nvSpPr>
            <p:spPr>
              <a:xfrm>
                <a:off x="9028510" y="2028801"/>
                <a:ext cx="3182139"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TextBox 43">
                <a:extLst>
                  <a:ext uri="{FF2B5EF4-FFF2-40B4-BE49-F238E27FC236}">
                    <a16:creationId xmlns:a16="http://schemas.microsoft.com/office/drawing/2014/main" id="{9B289302-A93B-35DA-3600-CB4C45D22E02}"/>
                  </a:ext>
                </a:extLst>
              </p:cNvPr>
              <p:cNvSpPr txBox="1"/>
              <p:nvPr/>
            </p:nvSpPr>
            <p:spPr>
              <a:xfrm>
                <a:off x="10059276" y="314624"/>
                <a:ext cx="1360714" cy="1569660"/>
              </a:xfrm>
              <a:prstGeom prst="rect">
                <a:avLst/>
              </a:prstGeom>
              <a:noFill/>
            </p:spPr>
            <p:txBody>
              <a:bodyPr wrap="square" rtlCol="0">
                <a:spAutoFit/>
              </a:bodyPr>
              <a:lstStyle/>
              <a:p>
                <a:pPr algn="ctr"/>
                <a:r>
                  <a:rPr lang="en-GB" sz="9600" b="1" dirty="0">
                    <a:solidFill>
                      <a:schemeClr val="bg1"/>
                    </a:solidFill>
                  </a:rPr>
                  <a:t>D</a:t>
                </a:r>
              </a:p>
            </p:txBody>
          </p:sp>
        </p:grpSp>
        <p:sp>
          <p:nvSpPr>
            <p:cNvPr id="33" name="TextBox 32">
              <a:extLst>
                <a:ext uri="{FF2B5EF4-FFF2-40B4-BE49-F238E27FC236}">
                  <a16:creationId xmlns:a16="http://schemas.microsoft.com/office/drawing/2014/main" id="{AE348D54-655B-F919-0DD6-64BF283D351C}"/>
                </a:ext>
              </a:extLst>
            </p:cNvPr>
            <p:cNvSpPr txBox="1"/>
            <p:nvPr/>
          </p:nvSpPr>
          <p:spPr>
            <a:xfrm>
              <a:off x="9236866" y="2485749"/>
              <a:ext cx="3005534" cy="646331"/>
            </a:xfrm>
            <a:prstGeom prst="rect">
              <a:avLst/>
            </a:prstGeom>
            <a:noFill/>
          </p:spPr>
          <p:txBody>
            <a:bodyPr wrap="square" rtlCol="0">
              <a:spAutoFit/>
            </a:bodyPr>
            <a:lstStyle/>
            <a:p>
              <a:pPr algn="ctr"/>
              <a:r>
                <a:rPr lang="en-GB" sz="3600" b="1" dirty="0">
                  <a:solidFill>
                    <a:schemeClr val="bg1"/>
                  </a:solidFill>
                </a:rPr>
                <a:t>SUMMARY</a:t>
              </a:r>
            </a:p>
          </p:txBody>
        </p:sp>
      </p:grpSp>
      <p:grpSp>
        <p:nvGrpSpPr>
          <p:cNvPr id="47" name="Group 46">
            <a:extLst>
              <a:ext uri="{FF2B5EF4-FFF2-40B4-BE49-F238E27FC236}">
                <a16:creationId xmlns:a16="http://schemas.microsoft.com/office/drawing/2014/main" id="{656D9C83-8D53-1829-6D2D-FF16FBBBBAB1}"/>
              </a:ext>
            </a:extLst>
          </p:cNvPr>
          <p:cNvGrpSpPr/>
          <p:nvPr/>
        </p:nvGrpSpPr>
        <p:grpSpPr>
          <a:xfrm>
            <a:off x="-3925714" y="-11"/>
            <a:ext cx="3443286" cy="6858000"/>
            <a:chOff x="6086474" y="-11"/>
            <a:chExt cx="3443286" cy="6858000"/>
          </a:xfrm>
        </p:grpSpPr>
        <p:grpSp>
          <p:nvGrpSpPr>
            <p:cNvPr id="48" name="Group 47">
              <a:extLst>
                <a:ext uri="{FF2B5EF4-FFF2-40B4-BE49-F238E27FC236}">
                  <a16:creationId xmlns:a16="http://schemas.microsoft.com/office/drawing/2014/main" id="{CF6029F0-D87A-40B3-CDA4-FE0B46E4B312}"/>
                </a:ext>
              </a:extLst>
            </p:cNvPr>
            <p:cNvGrpSpPr/>
            <p:nvPr/>
          </p:nvGrpSpPr>
          <p:grpSpPr>
            <a:xfrm>
              <a:off x="6086474" y="-11"/>
              <a:ext cx="3443286" cy="6858000"/>
              <a:chOff x="6086474" y="-11"/>
              <a:chExt cx="3443286" cy="6858000"/>
            </a:xfrm>
          </p:grpSpPr>
          <p:grpSp>
            <p:nvGrpSpPr>
              <p:cNvPr id="50" name="Group 49">
                <a:extLst>
                  <a:ext uri="{FF2B5EF4-FFF2-40B4-BE49-F238E27FC236}">
                    <a16:creationId xmlns:a16="http://schemas.microsoft.com/office/drawing/2014/main" id="{D569BD97-8EA9-6681-C9D3-C30764EE727C}"/>
                  </a:ext>
                </a:extLst>
              </p:cNvPr>
              <p:cNvGrpSpPr/>
              <p:nvPr/>
            </p:nvGrpSpPr>
            <p:grpSpPr>
              <a:xfrm>
                <a:off x="6086474" y="-11"/>
                <a:ext cx="3443286" cy="6858000"/>
                <a:chOff x="-6086476" y="0"/>
                <a:chExt cx="3443286" cy="6858000"/>
              </a:xfrm>
            </p:grpSpPr>
            <p:sp>
              <p:nvSpPr>
                <p:cNvPr id="53" name="Rectangle 52">
                  <a:extLst>
                    <a:ext uri="{FF2B5EF4-FFF2-40B4-BE49-F238E27FC236}">
                      <a16:creationId xmlns:a16="http://schemas.microsoft.com/office/drawing/2014/main" id="{75C45D5B-A271-6C53-19E2-5882A591418B}"/>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Isosceles Triangle 53">
                  <a:extLst>
                    <a:ext uri="{FF2B5EF4-FFF2-40B4-BE49-F238E27FC236}">
                      <a16:creationId xmlns:a16="http://schemas.microsoft.com/office/drawing/2014/main" id="{3C2B829D-C797-4209-0861-D62A84CC6810}"/>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51" name="Rectangle 50">
                <a:extLst>
                  <a:ext uri="{FF2B5EF4-FFF2-40B4-BE49-F238E27FC236}">
                    <a16:creationId xmlns:a16="http://schemas.microsoft.com/office/drawing/2014/main" id="{C6B5E620-3779-0017-0C42-407615F09FA5}"/>
                  </a:ext>
                </a:extLst>
              </p:cNvPr>
              <p:cNvSpPr/>
              <p:nvPr/>
            </p:nvSpPr>
            <p:spPr>
              <a:xfrm>
                <a:off x="6086474" y="2028801"/>
                <a:ext cx="3043238"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TextBox 51">
                <a:extLst>
                  <a:ext uri="{FF2B5EF4-FFF2-40B4-BE49-F238E27FC236}">
                    <a16:creationId xmlns:a16="http://schemas.microsoft.com/office/drawing/2014/main" id="{41FB509A-4671-99C1-07E3-3E4EE8906392}"/>
                  </a:ext>
                </a:extLst>
              </p:cNvPr>
              <p:cNvSpPr txBox="1"/>
              <p:nvPr/>
            </p:nvSpPr>
            <p:spPr>
              <a:xfrm>
                <a:off x="6927736" y="314624"/>
                <a:ext cx="1360714" cy="1569660"/>
              </a:xfrm>
              <a:prstGeom prst="rect">
                <a:avLst/>
              </a:prstGeom>
              <a:noFill/>
            </p:spPr>
            <p:txBody>
              <a:bodyPr wrap="square" rtlCol="0">
                <a:spAutoFit/>
              </a:bodyPr>
              <a:lstStyle/>
              <a:p>
                <a:pPr algn="ctr"/>
                <a:r>
                  <a:rPr lang="en-GB" sz="9600" b="1" dirty="0">
                    <a:solidFill>
                      <a:schemeClr val="bg1"/>
                    </a:solidFill>
                  </a:rPr>
                  <a:t>C</a:t>
                </a:r>
              </a:p>
            </p:txBody>
          </p:sp>
        </p:grpSp>
        <p:sp>
          <p:nvSpPr>
            <p:cNvPr id="49" name="TextBox 48">
              <a:extLst>
                <a:ext uri="{FF2B5EF4-FFF2-40B4-BE49-F238E27FC236}">
                  <a16:creationId xmlns:a16="http://schemas.microsoft.com/office/drawing/2014/main" id="{724BFF7B-D28E-3AEB-89FE-FA97C1720964}"/>
                </a:ext>
              </a:extLst>
            </p:cNvPr>
            <p:cNvSpPr txBox="1"/>
            <p:nvPr/>
          </p:nvSpPr>
          <p:spPr>
            <a:xfrm>
              <a:off x="6100167" y="2482965"/>
              <a:ext cx="3005534" cy="1200329"/>
            </a:xfrm>
            <a:prstGeom prst="rect">
              <a:avLst/>
            </a:prstGeom>
            <a:noFill/>
          </p:spPr>
          <p:txBody>
            <a:bodyPr wrap="square" rtlCol="0">
              <a:spAutoFit/>
            </a:bodyPr>
            <a:lstStyle/>
            <a:p>
              <a:pPr algn="ctr"/>
              <a:r>
                <a:rPr lang="en-GB" sz="3600" b="1" dirty="0">
                  <a:solidFill>
                    <a:schemeClr val="bg1"/>
                  </a:solidFill>
                </a:rPr>
                <a:t>NOTABLE</a:t>
              </a:r>
            </a:p>
            <a:p>
              <a:pPr algn="ctr"/>
              <a:r>
                <a:rPr lang="en-GB" sz="3600" b="1" dirty="0">
                  <a:solidFill>
                    <a:schemeClr val="bg1"/>
                  </a:solidFill>
                </a:rPr>
                <a:t>OPERATIONS</a:t>
              </a:r>
            </a:p>
          </p:txBody>
        </p:sp>
      </p:grpSp>
      <p:grpSp>
        <p:nvGrpSpPr>
          <p:cNvPr id="55" name="Group 54">
            <a:extLst>
              <a:ext uri="{FF2B5EF4-FFF2-40B4-BE49-F238E27FC236}">
                <a16:creationId xmlns:a16="http://schemas.microsoft.com/office/drawing/2014/main" id="{C8DCE52A-7643-9918-859E-04CC76633111}"/>
              </a:ext>
            </a:extLst>
          </p:cNvPr>
          <p:cNvGrpSpPr/>
          <p:nvPr/>
        </p:nvGrpSpPr>
        <p:grpSpPr>
          <a:xfrm>
            <a:off x="-4088493" y="0"/>
            <a:ext cx="3443286" cy="6858000"/>
            <a:chOff x="3043237" y="0"/>
            <a:chExt cx="3443286" cy="6858000"/>
          </a:xfrm>
        </p:grpSpPr>
        <p:grpSp>
          <p:nvGrpSpPr>
            <p:cNvPr id="56" name="Group 55">
              <a:extLst>
                <a:ext uri="{FF2B5EF4-FFF2-40B4-BE49-F238E27FC236}">
                  <a16:creationId xmlns:a16="http://schemas.microsoft.com/office/drawing/2014/main" id="{A277147E-D5C5-005E-747A-BECB77390CDB}"/>
                </a:ext>
              </a:extLst>
            </p:cNvPr>
            <p:cNvGrpSpPr/>
            <p:nvPr/>
          </p:nvGrpSpPr>
          <p:grpSpPr>
            <a:xfrm>
              <a:off x="3043237" y="0"/>
              <a:ext cx="3443286" cy="6858000"/>
              <a:chOff x="3043237" y="0"/>
              <a:chExt cx="3443286" cy="6858000"/>
            </a:xfrm>
          </p:grpSpPr>
          <p:grpSp>
            <p:nvGrpSpPr>
              <p:cNvPr id="58" name="Group 57">
                <a:extLst>
                  <a:ext uri="{FF2B5EF4-FFF2-40B4-BE49-F238E27FC236}">
                    <a16:creationId xmlns:a16="http://schemas.microsoft.com/office/drawing/2014/main" id="{6F5884AF-B723-A401-E08A-061054800C1A}"/>
                  </a:ext>
                </a:extLst>
              </p:cNvPr>
              <p:cNvGrpSpPr/>
              <p:nvPr/>
            </p:nvGrpSpPr>
            <p:grpSpPr>
              <a:xfrm>
                <a:off x="3043237" y="0"/>
                <a:ext cx="3443286" cy="6858000"/>
                <a:chOff x="-9129714" y="0"/>
                <a:chExt cx="3443286" cy="6858000"/>
              </a:xfrm>
            </p:grpSpPr>
            <p:sp>
              <p:nvSpPr>
                <p:cNvPr id="61" name="Rectangle 60">
                  <a:extLst>
                    <a:ext uri="{FF2B5EF4-FFF2-40B4-BE49-F238E27FC236}">
                      <a16:creationId xmlns:a16="http://schemas.microsoft.com/office/drawing/2014/main" id="{0F40AAC2-AA8C-9B64-BC25-16A66C3FF8E0}"/>
                    </a:ext>
                  </a:extLst>
                </p:cNvPr>
                <p:cNvSpPr/>
                <p:nvPr/>
              </p:nvSpPr>
              <p:spPr>
                <a:xfrm>
                  <a:off x="-9129714" y="0"/>
                  <a:ext cx="3043238"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2" name="Isosceles Triangle 61">
                  <a:extLst>
                    <a:ext uri="{FF2B5EF4-FFF2-40B4-BE49-F238E27FC236}">
                      <a16:creationId xmlns:a16="http://schemas.microsoft.com/office/drawing/2014/main" id="{66DFA8DB-1C1F-22A3-8215-22112115C01D}"/>
                    </a:ext>
                  </a:extLst>
                </p:cNvPr>
                <p:cNvSpPr/>
                <p:nvPr/>
              </p:nvSpPr>
              <p:spPr>
                <a:xfrm rot="5400000">
                  <a:off x="-6450808" y="1264445"/>
                  <a:ext cx="1128712" cy="400048"/>
                </a:xfrm>
                <a:prstGeom prst="triangle">
                  <a:avLst>
                    <a:gd name="adj" fmla="val 50926"/>
                  </a:avLst>
                </a:prstGeom>
                <a:solidFill>
                  <a:srgbClr val="1048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59" name="Rectangle 58">
                <a:extLst>
                  <a:ext uri="{FF2B5EF4-FFF2-40B4-BE49-F238E27FC236}">
                    <a16:creationId xmlns:a16="http://schemas.microsoft.com/office/drawing/2014/main" id="{5F6B047C-C225-5B37-A96D-32536C734FB8}"/>
                  </a:ext>
                </a:extLst>
              </p:cNvPr>
              <p:cNvSpPr/>
              <p:nvPr/>
            </p:nvSpPr>
            <p:spPr>
              <a:xfrm>
                <a:off x="3050606" y="2028802"/>
                <a:ext cx="303586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0" name="TextBox 59">
                <a:extLst>
                  <a:ext uri="{FF2B5EF4-FFF2-40B4-BE49-F238E27FC236}">
                    <a16:creationId xmlns:a16="http://schemas.microsoft.com/office/drawing/2014/main" id="{B2C19865-EBE9-3CDA-979B-3C3FDBC5C309}"/>
                  </a:ext>
                </a:extLst>
              </p:cNvPr>
              <p:cNvSpPr txBox="1"/>
              <p:nvPr/>
            </p:nvSpPr>
            <p:spPr>
              <a:xfrm>
                <a:off x="3915257" y="314624"/>
                <a:ext cx="1360714" cy="1569660"/>
              </a:xfrm>
              <a:prstGeom prst="rect">
                <a:avLst/>
              </a:prstGeom>
              <a:noFill/>
            </p:spPr>
            <p:txBody>
              <a:bodyPr wrap="square" rtlCol="0">
                <a:spAutoFit/>
              </a:bodyPr>
              <a:lstStyle/>
              <a:p>
                <a:pPr algn="ctr"/>
                <a:r>
                  <a:rPr lang="en-GB" sz="9600" b="1" dirty="0">
                    <a:solidFill>
                      <a:schemeClr val="bg1"/>
                    </a:solidFill>
                  </a:rPr>
                  <a:t>B</a:t>
                </a:r>
              </a:p>
            </p:txBody>
          </p:sp>
        </p:grpSp>
        <p:sp>
          <p:nvSpPr>
            <p:cNvPr id="57" name="TextBox 56">
              <a:extLst>
                <a:ext uri="{FF2B5EF4-FFF2-40B4-BE49-F238E27FC236}">
                  <a16:creationId xmlns:a16="http://schemas.microsoft.com/office/drawing/2014/main" id="{13A2DCCC-B810-FD05-6D5F-5C39291AE713}"/>
                </a:ext>
              </a:extLst>
            </p:cNvPr>
            <p:cNvSpPr txBox="1"/>
            <p:nvPr/>
          </p:nvSpPr>
          <p:spPr>
            <a:xfrm>
              <a:off x="3044033" y="2443991"/>
              <a:ext cx="3005534" cy="2308324"/>
            </a:xfrm>
            <a:prstGeom prst="rect">
              <a:avLst/>
            </a:prstGeom>
            <a:noFill/>
          </p:spPr>
          <p:txBody>
            <a:bodyPr wrap="square" rtlCol="0">
              <a:spAutoFit/>
            </a:bodyPr>
            <a:lstStyle/>
            <a:p>
              <a:pPr algn="ctr"/>
              <a:r>
                <a:rPr lang="en-GB" sz="3600" b="1" dirty="0">
                  <a:solidFill>
                    <a:schemeClr val="bg1"/>
                  </a:solidFill>
                </a:rPr>
                <a:t>KEY</a:t>
              </a:r>
            </a:p>
            <a:p>
              <a:pPr algn="ctr"/>
              <a:r>
                <a:rPr lang="en-GB" sz="3600" b="1" dirty="0">
                  <a:solidFill>
                    <a:schemeClr val="bg1"/>
                  </a:solidFill>
                </a:rPr>
                <a:t>LEGISLATION</a:t>
              </a:r>
            </a:p>
            <a:p>
              <a:pPr algn="ctr"/>
              <a:r>
                <a:rPr lang="en-GB" sz="3600" b="1" dirty="0">
                  <a:solidFill>
                    <a:schemeClr val="bg1"/>
                  </a:solidFill>
                </a:rPr>
                <a:t>&amp; POLICY</a:t>
              </a:r>
            </a:p>
            <a:p>
              <a:pPr algn="ctr"/>
              <a:r>
                <a:rPr lang="en-GB" sz="3600" b="1" dirty="0">
                  <a:solidFill>
                    <a:schemeClr val="bg1"/>
                  </a:solidFill>
                </a:rPr>
                <a:t>CHANGES</a:t>
              </a:r>
            </a:p>
          </p:txBody>
        </p:sp>
      </p:grpSp>
      <p:sp>
        <p:nvSpPr>
          <p:cNvPr id="2" name="TextBox 1">
            <a:extLst>
              <a:ext uri="{FF2B5EF4-FFF2-40B4-BE49-F238E27FC236}">
                <a16:creationId xmlns:a16="http://schemas.microsoft.com/office/drawing/2014/main" id="{5292C232-B98F-0849-0D71-59EFC4C9A22D}"/>
              </a:ext>
            </a:extLst>
          </p:cNvPr>
          <p:cNvSpPr txBox="1"/>
          <p:nvPr/>
        </p:nvSpPr>
        <p:spPr>
          <a:xfrm>
            <a:off x="2514600" y="126879"/>
            <a:ext cx="9004300" cy="646331"/>
          </a:xfrm>
          <a:prstGeom prst="rect">
            <a:avLst/>
          </a:prstGeom>
          <a:noFill/>
        </p:spPr>
        <p:txBody>
          <a:bodyPr wrap="square" rtlCol="0">
            <a:spAutoFit/>
          </a:bodyPr>
          <a:lstStyle/>
          <a:p>
            <a:r>
              <a:rPr lang="en-GB" sz="3600" b="1" dirty="0">
                <a:solidFill>
                  <a:schemeClr val="bg1"/>
                </a:solidFill>
              </a:rPr>
              <a:t>Drug Supply Networks (Pre – 2000’s)</a:t>
            </a:r>
          </a:p>
        </p:txBody>
      </p:sp>
      <p:sp>
        <p:nvSpPr>
          <p:cNvPr id="3" name="TextBox 2">
            <a:extLst>
              <a:ext uri="{FF2B5EF4-FFF2-40B4-BE49-F238E27FC236}">
                <a16:creationId xmlns:a16="http://schemas.microsoft.com/office/drawing/2014/main" id="{7C8236B4-9946-0362-36B6-B94A1E03EA0F}"/>
              </a:ext>
            </a:extLst>
          </p:cNvPr>
          <p:cNvSpPr txBox="1"/>
          <p:nvPr/>
        </p:nvSpPr>
        <p:spPr>
          <a:xfrm>
            <a:off x="2603500" y="1029489"/>
            <a:ext cx="5803900" cy="523220"/>
          </a:xfrm>
          <a:prstGeom prst="rect">
            <a:avLst/>
          </a:prstGeom>
          <a:noFill/>
        </p:spPr>
        <p:txBody>
          <a:bodyPr wrap="square" rtlCol="0">
            <a:spAutoFit/>
          </a:bodyPr>
          <a:lstStyle/>
          <a:p>
            <a:r>
              <a:rPr lang="en-GB" sz="2800" b="1" dirty="0"/>
              <a:t>The use of Road Networks</a:t>
            </a:r>
          </a:p>
        </p:txBody>
      </p:sp>
      <p:sp>
        <p:nvSpPr>
          <p:cNvPr id="4" name="TextBox 3">
            <a:extLst>
              <a:ext uri="{FF2B5EF4-FFF2-40B4-BE49-F238E27FC236}">
                <a16:creationId xmlns:a16="http://schemas.microsoft.com/office/drawing/2014/main" id="{4AFC60C6-F836-1C30-C05C-DC94B79482E5}"/>
              </a:ext>
            </a:extLst>
          </p:cNvPr>
          <p:cNvSpPr txBox="1"/>
          <p:nvPr/>
        </p:nvSpPr>
        <p:spPr>
          <a:xfrm>
            <a:off x="2603500" y="1682108"/>
            <a:ext cx="4279900" cy="400110"/>
          </a:xfrm>
          <a:prstGeom prst="rect">
            <a:avLst/>
          </a:prstGeom>
          <a:noFill/>
        </p:spPr>
        <p:txBody>
          <a:bodyPr wrap="square" rtlCol="0">
            <a:spAutoFit/>
          </a:bodyPr>
          <a:lstStyle/>
          <a:p>
            <a:r>
              <a:rPr lang="en-GB" sz="2000" b="1" u="sng" dirty="0"/>
              <a:t>Key Methods of Drug Distribution</a:t>
            </a:r>
          </a:p>
        </p:txBody>
      </p:sp>
      <p:sp>
        <p:nvSpPr>
          <p:cNvPr id="5" name="TextBox 4">
            <a:extLst>
              <a:ext uri="{FF2B5EF4-FFF2-40B4-BE49-F238E27FC236}">
                <a16:creationId xmlns:a16="http://schemas.microsoft.com/office/drawing/2014/main" id="{544A87D5-0F25-125A-74C6-E450E3EF2DB2}"/>
              </a:ext>
            </a:extLst>
          </p:cNvPr>
          <p:cNvSpPr txBox="1"/>
          <p:nvPr/>
        </p:nvSpPr>
        <p:spPr>
          <a:xfrm>
            <a:off x="3442049" y="2406021"/>
            <a:ext cx="7733601" cy="255454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800" dirty="0"/>
              <a:t>Strategic use of motorways &amp; major roads</a:t>
            </a:r>
          </a:p>
          <a:p>
            <a:pPr algn="ctr"/>
            <a:endParaRPr lang="en-GB" sz="2800" dirty="0"/>
          </a:p>
          <a:p>
            <a:pPr marL="342900" indent="-342900">
              <a:buFont typeface="Arial" panose="020B0604020202020204" pitchFamily="34" charset="0"/>
              <a:buChar char="•"/>
            </a:pPr>
            <a:r>
              <a:rPr lang="en-GB" sz="2800" dirty="0"/>
              <a:t>Gangs exploited the British Motorway System in transporting large quantities of drugs between cities and regions.</a:t>
            </a:r>
          </a:p>
          <a:p>
            <a:endParaRPr lang="en-GB" sz="2000" dirty="0"/>
          </a:p>
        </p:txBody>
      </p:sp>
      <p:sp>
        <p:nvSpPr>
          <p:cNvPr id="6" name="TextBox 5">
            <a:extLst>
              <a:ext uri="{FF2B5EF4-FFF2-40B4-BE49-F238E27FC236}">
                <a16:creationId xmlns:a16="http://schemas.microsoft.com/office/drawing/2014/main" id="{4E1209D5-A8D6-84E4-79CB-5DCB7CF6FBDB}"/>
              </a:ext>
            </a:extLst>
          </p:cNvPr>
          <p:cNvSpPr txBox="1"/>
          <p:nvPr/>
        </p:nvSpPr>
        <p:spPr>
          <a:xfrm>
            <a:off x="6070250" y="5284369"/>
            <a:ext cx="5105400" cy="52322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2800" dirty="0"/>
              <a:t>Connected major urban centres</a:t>
            </a:r>
          </a:p>
        </p:txBody>
      </p:sp>
      <p:cxnSp>
        <p:nvCxnSpPr>
          <p:cNvPr id="8" name="Connector: Elbow 7">
            <a:extLst>
              <a:ext uri="{FF2B5EF4-FFF2-40B4-BE49-F238E27FC236}">
                <a16:creationId xmlns:a16="http://schemas.microsoft.com/office/drawing/2014/main" id="{52D489DF-CD36-164D-8C74-64CF0E0F9CC0}"/>
              </a:ext>
            </a:extLst>
          </p:cNvPr>
          <p:cNvCxnSpPr>
            <a:cxnSpLocks/>
          </p:cNvCxnSpPr>
          <p:nvPr/>
        </p:nvCxnSpPr>
        <p:spPr>
          <a:xfrm>
            <a:off x="3442049" y="5284369"/>
            <a:ext cx="2349151" cy="261610"/>
          </a:xfrm>
          <a:prstGeom prst="bentConnector3">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8472684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9D0F2-6CBD-63A7-B306-97142FD8CB26}"/>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613D90C4-D094-E623-099B-1DDDF9340703}"/>
              </a:ext>
            </a:extLst>
          </p:cNvPr>
          <p:cNvSpPr>
            <a:spLocks noGrp="1" noRot="1" noMove="1" noResize="1" noEditPoints="1" noAdjustHandles="1" noChangeArrowheads="1" noChangeShapeType="1"/>
          </p:cNvSpPr>
          <p:nvPr/>
        </p:nvSpPr>
        <p:spPr>
          <a:xfrm>
            <a:off x="-1"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73" name="Group 72">
            <a:extLst>
              <a:ext uri="{FF2B5EF4-FFF2-40B4-BE49-F238E27FC236}">
                <a16:creationId xmlns:a16="http://schemas.microsoft.com/office/drawing/2014/main" id="{B4E9AE60-4AA3-4AE4-688A-EB29967A7766}"/>
              </a:ext>
            </a:extLst>
          </p:cNvPr>
          <p:cNvGrpSpPr/>
          <p:nvPr/>
        </p:nvGrpSpPr>
        <p:grpSpPr>
          <a:xfrm>
            <a:off x="-289917" y="0"/>
            <a:ext cx="12481917" cy="6858000"/>
            <a:chOff x="-289917" y="0"/>
            <a:chExt cx="12481917" cy="6858000"/>
          </a:xfrm>
        </p:grpSpPr>
        <p:sp>
          <p:nvSpPr>
            <p:cNvPr id="71" name="Rectangle 70">
              <a:extLst>
                <a:ext uri="{FF2B5EF4-FFF2-40B4-BE49-F238E27FC236}">
                  <a16:creationId xmlns:a16="http://schemas.microsoft.com/office/drawing/2014/main" id="{7E61333A-8EC3-7960-22FB-E9AF4EF190E7}"/>
                </a:ext>
              </a:extLst>
            </p:cNvPr>
            <p:cNvSpPr/>
            <p:nvPr/>
          </p:nvSpPr>
          <p:spPr>
            <a:xfrm>
              <a:off x="0" y="0"/>
              <a:ext cx="12192000" cy="900090"/>
            </a:xfrm>
            <a:prstGeom prst="rect">
              <a:avLst/>
            </a:prstGeom>
            <a:solidFill>
              <a:schemeClr val="accent4">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0" name="Rectangle 69">
              <a:extLst>
                <a:ext uri="{FF2B5EF4-FFF2-40B4-BE49-F238E27FC236}">
                  <a16:creationId xmlns:a16="http://schemas.microsoft.com/office/drawing/2014/main" id="{089D561B-2B6C-BF47-5E34-058A62E7D857}"/>
                </a:ext>
              </a:extLst>
            </p:cNvPr>
            <p:cNvSpPr/>
            <p:nvPr/>
          </p:nvSpPr>
          <p:spPr>
            <a:xfrm>
              <a:off x="0" y="0"/>
              <a:ext cx="24257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TextBox 71">
              <a:extLst>
                <a:ext uri="{FF2B5EF4-FFF2-40B4-BE49-F238E27FC236}">
                  <a16:creationId xmlns:a16="http://schemas.microsoft.com/office/drawing/2014/main" id="{E694B035-3424-2226-19E4-F78B5211DF5A}"/>
                </a:ext>
              </a:extLst>
            </p:cNvPr>
            <p:cNvSpPr txBox="1"/>
            <p:nvPr/>
          </p:nvSpPr>
          <p:spPr>
            <a:xfrm>
              <a:off x="-289917" y="2551815"/>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grpSp>
      <p:grpSp>
        <p:nvGrpSpPr>
          <p:cNvPr id="22" name="Group 21">
            <a:extLst>
              <a:ext uri="{FF2B5EF4-FFF2-40B4-BE49-F238E27FC236}">
                <a16:creationId xmlns:a16="http://schemas.microsoft.com/office/drawing/2014/main" id="{0F098700-6A08-259B-6125-9626BCC4FD28}"/>
              </a:ext>
            </a:extLst>
          </p:cNvPr>
          <p:cNvGrpSpPr/>
          <p:nvPr/>
        </p:nvGrpSpPr>
        <p:grpSpPr>
          <a:xfrm>
            <a:off x="-3918347" y="-22"/>
            <a:ext cx="3600449" cy="6858000"/>
            <a:chOff x="9028510" y="-22"/>
            <a:chExt cx="3600449" cy="6858000"/>
          </a:xfrm>
        </p:grpSpPr>
        <p:grpSp>
          <p:nvGrpSpPr>
            <p:cNvPr id="23" name="Group 22">
              <a:extLst>
                <a:ext uri="{FF2B5EF4-FFF2-40B4-BE49-F238E27FC236}">
                  <a16:creationId xmlns:a16="http://schemas.microsoft.com/office/drawing/2014/main" id="{AE4A3B02-137B-8B87-D898-11F6F5988427}"/>
                </a:ext>
              </a:extLst>
            </p:cNvPr>
            <p:cNvGrpSpPr/>
            <p:nvPr/>
          </p:nvGrpSpPr>
          <p:grpSpPr>
            <a:xfrm>
              <a:off x="9028510" y="-22"/>
              <a:ext cx="3600449" cy="6858000"/>
              <a:chOff x="9028510" y="-22"/>
              <a:chExt cx="3600449" cy="6858000"/>
            </a:xfrm>
          </p:grpSpPr>
          <p:grpSp>
            <p:nvGrpSpPr>
              <p:cNvPr id="34" name="Group 33">
                <a:extLst>
                  <a:ext uri="{FF2B5EF4-FFF2-40B4-BE49-F238E27FC236}">
                    <a16:creationId xmlns:a16="http://schemas.microsoft.com/office/drawing/2014/main" id="{304DBA72-94CA-54E6-C0C2-6D177CF71571}"/>
                  </a:ext>
                </a:extLst>
              </p:cNvPr>
              <p:cNvGrpSpPr/>
              <p:nvPr/>
            </p:nvGrpSpPr>
            <p:grpSpPr>
              <a:xfrm>
                <a:off x="9028512" y="-22"/>
                <a:ext cx="3600447" cy="6858000"/>
                <a:chOff x="-3043238" y="0"/>
                <a:chExt cx="3443286" cy="6858000"/>
              </a:xfrm>
            </p:grpSpPr>
            <p:sp>
              <p:nvSpPr>
                <p:cNvPr id="45" name="Rectangle 44">
                  <a:extLst>
                    <a:ext uri="{FF2B5EF4-FFF2-40B4-BE49-F238E27FC236}">
                      <a16:creationId xmlns:a16="http://schemas.microsoft.com/office/drawing/2014/main" id="{2E501650-9FAC-5880-5819-855C7C827DB0}"/>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Isosceles Triangle 45">
                  <a:extLst>
                    <a:ext uri="{FF2B5EF4-FFF2-40B4-BE49-F238E27FC236}">
                      <a16:creationId xmlns:a16="http://schemas.microsoft.com/office/drawing/2014/main" id="{77F7776D-E492-0723-0174-1CCD7F3DF3AE}"/>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3" name="Rectangle 42">
                <a:extLst>
                  <a:ext uri="{FF2B5EF4-FFF2-40B4-BE49-F238E27FC236}">
                    <a16:creationId xmlns:a16="http://schemas.microsoft.com/office/drawing/2014/main" id="{383A20FF-119A-CCA2-4960-F63AFC23E5C7}"/>
                  </a:ext>
                </a:extLst>
              </p:cNvPr>
              <p:cNvSpPr/>
              <p:nvPr/>
            </p:nvSpPr>
            <p:spPr>
              <a:xfrm>
                <a:off x="9028510" y="2028801"/>
                <a:ext cx="3182139"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TextBox 43">
                <a:extLst>
                  <a:ext uri="{FF2B5EF4-FFF2-40B4-BE49-F238E27FC236}">
                    <a16:creationId xmlns:a16="http://schemas.microsoft.com/office/drawing/2014/main" id="{2860AFF9-990A-1AFB-5A57-E8148C47664E}"/>
                  </a:ext>
                </a:extLst>
              </p:cNvPr>
              <p:cNvSpPr txBox="1"/>
              <p:nvPr/>
            </p:nvSpPr>
            <p:spPr>
              <a:xfrm>
                <a:off x="10059276" y="314624"/>
                <a:ext cx="1360714" cy="1569660"/>
              </a:xfrm>
              <a:prstGeom prst="rect">
                <a:avLst/>
              </a:prstGeom>
              <a:noFill/>
            </p:spPr>
            <p:txBody>
              <a:bodyPr wrap="square" rtlCol="0">
                <a:spAutoFit/>
              </a:bodyPr>
              <a:lstStyle/>
              <a:p>
                <a:pPr algn="ctr"/>
                <a:r>
                  <a:rPr lang="en-GB" sz="9600" b="1" dirty="0">
                    <a:solidFill>
                      <a:schemeClr val="bg1"/>
                    </a:solidFill>
                  </a:rPr>
                  <a:t>D</a:t>
                </a:r>
              </a:p>
            </p:txBody>
          </p:sp>
        </p:grpSp>
        <p:sp>
          <p:nvSpPr>
            <p:cNvPr id="33" name="TextBox 32">
              <a:extLst>
                <a:ext uri="{FF2B5EF4-FFF2-40B4-BE49-F238E27FC236}">
                  <a16:creationId xmlns:a16="http://schemas.microsoft.com/office/drawing/2014/main" id="{3AAF9638-F1B4-BC42-5F89-81A8023056C6}"/>
                </a:ext>
              </a:extLst>
            </p:cNvPr>
            <p:cNvSpPr txBox="1"/>
            <p:nvPr/>
          </p:nvSpPr>
          <p:spPr>
            <a:xfrm>
              <a:off x="9236866" y="2485749"/>
              <a:ext cx="3005534" cy="646331"/>
            </a:xfrm>
            <a:prstGeom prst="rect">
              <a:avLst/>
            </a:prstGeom>
            <a:noFill/>
          </p:spPr>
          <p:txBody>
            <a:bodyPr wrap="square" rtlCol="0">
              <a:spAutoFit/>
            </a:bodyPr>
            <a:lstStyle/>
            <a:p>
              <a:pPr algn="ctr"/>
              <a:r>
                <a:rPr lang="en-GB" sz="3600" b="1" dirty="0">
                  <a:solidFill>
                    <a:schemeClr val="bg1"/>
                  </a:solidFill>
                </a:rPr>
                <a:t>SUMMARY</a:t>
              </a:r>
            </a:p>
          </p:txBody>
        </p:sp>
      </p:grpSp>
      <p:grpSp>
        <p:nvGrpSpPr>
          <p:cNvPr id="47" name="Group 46">
            <a:extLst>
              <a:ext uri="{FF2B5EF4-FFF2-40B4-BE49-F238E27FC236}">
                <a16:creationId xmlns:a16="http://schemas.microsoft.com/office/drawing/2014/main" id="{C3F59B09-6FE3-841B-B96C-21FF2E9A505A}"/>
              </a:ext>
            </a:extLst>
          </p:cNvPr>
          <p:cNvGrpSpPr/>
          <p:nvPr/>
        </p:nvGrpSpPr>
        <p:grpSpPr>
          <a:xfrm>
            <a:off x="-3925714" y="-11"/>
            <a:ext cx="3443286" cy="6858000"/>
            <a:chOff x="6086474" y="-11"/>
            <a:chExt cx="3443286" cy="6858000"/>
          </a:xfrm>
        </p:grpSpPr>
        <p:grpSp>
          <p:nvGrpSpPr>
            <p:cNvPr id="48" name="Group 47">
              <a:extLst>
                <a:ext uri="{FF2B5EF4-FFF2-40B4-BE49-F238E27FC236}">
                  <a16:creationId xmlns:a16="http://schemas.microsoft.com/office/drawing/2014/main" id="{BA9D71EE-1D02-1648-FFC3-B1826EA6B554}"/>
                </a:ext>
              </a:extLst>
            </p:cNvPr>
            <p:cNvGrpSpPr/>
            <p:nvPr/>
          </p:nvGrpSpPr>
          <p:grpSpPr>
            <a:xfrm>
              <a:off x="6086474" y="-11"/>
              <a:ext cx="3443286" cy="6858000"/>
              <a:chOff x="6086474" y="-11"/>
              <a:chExt cx="3443286" cy="6858000"/>
            </a:xfrm>
          </p:grpSpPr>
          <p:grpSp>
            <p:nvGrpSpPr>
              <p:cNvPr id="50" name="Group 49">
                <a:extLst>
                  <a:ext uri="{FF2B5EF4-FFF2-40B4-BE49-F238E27FC236}">
                    <a16:creationId xmlns:a16="http://schemas.microsoft.com/office/drawing/2014/main" id="{BAFEEFF9-628F-3391-827A-3F4A5159AF61}"/>
                  </a:ext>
                </a:extLst>
              </p:cNvPr>
              <p:cNvGrpSpPr/>
              <p:nvPr/>
            </p:nvGrpSpPr>
            <p:grpSpPr>
              <a:xfrm>
                <a:off x="6086474" y="-11"/>
                <a:ext cx="3443286" cy="6858000"/>
                <a:chOff x="-6086476" y="0"/>
                <a:chExt cx="3443286" cy="6858000"/>
              </a:xfrm>
            </p:grpSpPr>
            <p:sp>
              <p:nvSpPr>
                <p:cNvPr id="53" name="Rectangle 52">
                  <a:extLst>
                    <a:ext uri="{FF2B5EF4-FFF2-40B4-BE49-F238E27FC236}">
                      <a16:creationId xmlns:a16="http://schemas.microsoft.com/office/drawing/2014/main" id="{086801AE-1B5E-36CD-F72C-C363B7C072D9}"/>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Isosceles Triangle 53">
                  <a:extLst>
                    <a:ext uri="{FF2B5EF4-FFF2-40B4-BE49-F238E27FC236}">
                      <a16:creationId xmlns:a16="http://schemas.microsoft.com/office/drawing/2014/main" id="{86825FB8-7648-CDFF-73AF-B0229B69635F}"/>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51" name="Rectangle 50">
                <a:extLst>
                  <a:ext uri="{FF2B5EF4-FFF2-40B4-BE49-F238E27FC236}">
                    <a16:creationId xmlns:a16="http://schemas.microsoft.com/office/drawing/2014/main" id="{946278A3-A00F-940C-424E-F533C348C6CF}"/>
                  </a:ext>
                </a:extLst>
              </p:cNvPr>
              <p:cNvSpPr/>
              <p:nvPr/>
            </p:nvSpPr>
            <p:spPr>
              <a:xfrm>
                <a:off x="6086474" y="2028801"/>
                <a:ext cx="3043238"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TextBox 51">
                <a:extLst>
                  <a:ext uri="{FF2B5EF4-FFF2-40B4-BE49-F238E27FC236}">
                    <a16:creationId xmlns:a16="http://schemas.microsoft.com/office/drawing/2014/main" id="{7DC3BC9B-8A7C-5C6A-45F9-E2D22953EACB}"/>
                  </a:ext>
                </a:extLst>
              </p:cNvPr>
              <p:cNvSpPr txBox="1"/>
              <p:nvPr/>
            </p:nvSpPr>
            <p:spPr>
              <a:xfrm>
                <a:off x="6927736" y="314624"/>
                <a:ext cx="1360714" cy="1569660"/>
              </a:xfrm>
              <a:prstGeom prst="rect">
                <a:avLst/>
              </a:prstGeom>
              <a:noFill/>
            </p:spPr>
            <p:txBody>
              <a:bodyPr wrap="square" rtlCol="0">
                <a:spAutoFit/>
              </a:bodyPr>
              <a:lstStyle/>
              <a:p>
                <a:pPr algn="ctr"/>
                <a:r>
                  <a:rPr lang="en-GB" sz="9600" b="1" dirty="0">
                    <a:solidFill>
                      <a:schemeClr val="bg1"/>
                    </a:solidFill>
                  </a:rPr>
                  <a:t>C</a:t>
                </a:r>
              </a:p>
            </p:txBody>
          </p:sp>
        </p:grpSp>
        <p:sp>
          <p:nvSpPr>
            <p:cNvPr id="49" name="TextBox 48">
              <a:extLst>
                <a:ext uri="{FF2B5EF4-FFF2-40B4-BE49-F238E27FC236}">
                  <a16:creationId xmlns:a16="http://schemas.microsoft.com/office/drawing/2014/main" id="{1FBBB188-0B24-4F5E-58DE-E49D42D2C295}"/>
                </a:ext>
              </a:extLst>
            </p:cNvPr>
            <p:cNvSpPr txBox="1"/>
            <p:nvPr/>
          </p:nvSpPr>
          <p:spPr>
            <a:xfrm>
              <a:off x="6100167" y="2482965"/>
              <a:ext cx="3005534" cy="1200329"/>
            </a:xfrm>
            <a:prstGeom prst="rect">
              <a:avLst/>
            </a:prstGeom>
            <a:noFill/>
          </p:spPr>
          <p:txBody>
            <a:bodyPr wrap="square" rtlCol="0">
              <a:spAutoFit/>
            </a:bodyPr>
            <a:lstStyle/>
            <a:p>
              <a:pPr algn="ctr"/>
              <a:r>
                <a:rPr lang="en-GB" sz="3600" b="1" dirty="0">
                  <a:solidFill>
                    <a:schemeClr val="bg1"/>
                  </a:solidFill>
                </a:rPr>
                <a:t>NOTABLE</a:t>
              </a:r>
            </a:p>
            <a:p>
              <a:pPr algn="ctr"/>
              <a:r>
                <a:rPr lang="en-GB" sz="3600" b="1" dirty="0">
                  <a:solidFill>
                    <a:schemeClr val="bg1"/>
                  </a:solidFill>
                </a:rPr>
                <a:t>OPERATIONS</a:t>
              </a:r>
            </a:p>
          </p:txBody>
        </p:sp>
      </p:grpSp>
      <p:grpSp>
        <p:nvGrpSpPr>
          <p:cNvPr id="55" name="Group 54">
            <a:extLst>
              <a:ext uri="{FF2B5EF4-FFF2-40B4-BE49-F238E27FC236}">
                <a16:creationId xmlns:a16="http://schemas.microsoft.com/office/drawing/2014/main" id="{CF5B0331-B8E4-EEA8-ED37-EE057291C464}"/>
              </a:ext>
            </a:extLst>
          </p:cNvPr>
          <p:cNvGrpSpPr/>
          <p:nvPr/>
        </p:nvGrpSpPr>
        <p:grpSpPr>
          <a:xfrm>
            <a:off x="-4088493" y="0"/>
            <a:ext cx="3443286" cy="6858000"/>
            <a:chOff x="3043237" y="0"/>
            <a:chExt cx="3443286" cy="6858000"/>
          </a:xfrm>
        </p:grpSpPr>
        <p:grpSp>
          <p:nvGrpSpPr>
            <p:cNvPr id="56" name="Group 55">
              <a:extLst>
                <a:ext uri="{FF2B5EF4-FFF2-40B4-BE49-F238E27FC236}">
                  <a16:creationId xmlns:a16="http://schemas.microsoft.com/office/drawing/2014/main" id="{51CC7A78-AFF1-AACB-1E88-A3C9EB8B2FAF}"/>
                </a:ext>
              </a:extLst>
            </p:cNvPr>
            <p:cNvGrpSpPr/>
            <p:nvPr/>
          </p:nvGrpSpPr>
          <p:grpSpPr>
            <a:xfrm>
              <a:off x="3043237" y="0"/>
              <a:ext cx="3443286" cy="6858000"/>
              <a:chOff x="3043237" y="0"/>
              <a:chExt cx="3443286" cy="6858000"/>
            </a:xfrm>
          </p:grpSpPr>
          <p:grpSp>
            <p:nvGrpSpPr>
              <p:cNvPr id="58" name="Group 57">
                <a:extLst>
                  <a:ext uri="{FF2B5EF4-FFF2-40B4-BE49-F238E27FC236}">
                    <a16:creationId xmlns:a16="http://schemas.microsoft.com/office/drawing/2014/main" id="{B96BB177-5286-0F17-740D-095BA164CB11}"/>
                  </a:ext>
                </a:extLst>
              </p:cNvPr>
              <p:cNvGrpSpPr/>
              <p:nvPr/>
            </p:nvGrpSpPr>
            <p:grpSpPr>
              <a:xfrm>
                <a:off x="3043237" y="0"/>
                <a:ext cx="3443286" cy="6858000"/>
                <a:chOff x="-9129714" y="0"/>
                <a:chExt cx="3443286" cy="6858000"/>
              </a:xfrm>
            </p:grpSpPr>
            <p:sp>
              <p:nvSpPr>
                <p:cNvPr id="61" name="Rectangle 60">
                  <a:extLst>
                    <a:ext uri="{FF2B5EF4-FFF2-40B4-BE49-F238E27FC236}">
                      <a16:creationId xmlns:a16="http://schemas.microsoft.com/office/drawing/2014/main" id="{641E36C1-A757-2DA6-464F-DD8B8A45BAF8}"/>
                    </a:ext>
                  </a:extLst>
                </p:cNvPr>
                <p:cNvSpPr/>
                <p:nvPr/>
              </p:nvSpPr>
              <p:spPr>
                <a:xfrm>
                  <a:off x="-9129714" y="0"/>
                  <a:ext cx="3043238"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2" name="Isosceles Triangle 61">
                  <a:extLst>
                    <a:ext uri="{FF2B5EF4-FFF2-40B4-BE49-F238E27FC236}">
                      <a16:creationId xmlns:a16="http://schemas.microsoft.com/office/drawing/2014/main" id="{0D9E1DC9-E9AB-D00E-D6A2-FF6A256CAFE9}"/>
                    </a:ext>
                  </a:extLst>
                </p:cNvPr>
                <p:cNvSpPr/>
                <p:nvPr/>
              </p:nvSpPr>
              <p:spPr>
                <a:xfrm rot="5400000">
                  <a:off x="-6450808" y="1264445"/>
                  <a:ext cx="1128712" cy="400048"/>
                </a:xfrm>
                <a:prstGeom prst="triangle">
                  <a:avLst>
                    <a:gd name="adj" fmla="val 50926"/>
                  </a:avLst>
                </a:prstGeom>
                <a:solidFill>
                  <a:srgbClr val="10486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59" name="Rectangle 58">
                <a:extLst>
                  <a:ext uri="{FF2B5EF4-FFF2-40B4-BE49-F238E27FC236}">
                    <a16:creationId xmlns:a16="http://schemas.microsoft.com/office/drawing/2014/main" id="{25984E09-2EFC-7688-0A58-2C0920A50B13}"/>
                  </a:ext>
                </a:extLst>
              </p:cNvPr>
              <p:cNvSpPr/>
              <p:nvPr/>
            </p:nvSpPr>
            <p:spPr>
              <a:xfrm>
                <a:off x="3050606" y="2028802"/>
                <a:ext cx="3035867"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0" name="TextBox 59">
                <a:extLst>
                  <a:ext uri="{FF2B5EF4-FFF2-40B4-BE49-F238E27FC236}">
                    <a16:creationId xmlns:a16="http://schemas.microsoft.com/office/drawing/2014/main" id="{B93DC77A-591B-4034-3960-77DD444AD5CF}"/>
                  </a:ext>
                </a:extLst>
              </p:cNvPr>
              <p:cNvSpPr txBox="1"/>
              <p:nvPr/>
            </p:nvSpPr>
            <p:spPr>
              <a:xfrm>
                <a:off x="3915257" y="314624"/>
                <a:ext cx="1360714" cy="1569660"/>
              </a:xfrm>
              <a:prstGeom prst="rect">
                <a:avLst/>
              </a:prstGeom>
              <a:noFill/>
            </p:spPr>
            <p:txBody>
              <a:bodyPr wrap="square" rtlCol="0">
                <a:spAutoFit/>
              </a:bodyPr>
              <a:lstStyle/>
              <a:p>
                <a:pPr algn="ctr"/>
                <a:r>
                  <a:rPr lang="en-GB" sz="9600" b="1" dirty="0">
                    <a:solidFill>
                      <a:schemeClr val="bg1"/>
                    </a:solidFill>
                  </a:rPr>
                  <a:t>B</a:t>
                </a:r>
              </a:p>
            </p:txBody>
          </p:sp>
        </p:grpSp>
        <p:sp>
          <p:nvSpPr>
            <p:cNvPr id="57" name="TextBox 56">
              <a:extLst>
                <a:ext uri="{FF2B5EF4-FFF2-40B4-BE49-F238E27FC236}">
                  <a16:creationId xmlns:a16="http://schemas.microsoft.com/office/drawing/2014/main" id="{8B16003E-270B-0F2B-9110-91A50556D8F0}"/>
                </a:ext>
              </a:extLst>
            </p:cNvPr>
            <p:cNvSpPr txBox="1"/>
            <p:nvPr/>
          </p:nvSpPr>
          <p:spPr>
            <a:xfrm>
              <a:off x="3044033" y="2443991"/>
              <a:ext cx="3005534" cy="2308324"/>
            </a:xfrm>
            <a:prstGeom prst="rect">
              <a:avLst/>
            </a:prstGeom>
            <a:noFill/>
          </p:spPr>
          <p:txBody>
            <a:bodyPr wrap="square" rtlCol="0">
              <a:spAutoFit/>
            </a:bodyPr>
            <a:lstStyle/>
            <a:p>
              <a:pPr algn="ctr"/>
              <a:r>
                <a:rPr lang="en-GB" sz="3600" b="1" dirty="0">
                  <a:solidFill>
                    <a:schemeClr val="bg1"/>
                  </a:solidFill>
                </a:rPr>
                <a:t>KEY</a:t>
              </a:r>
            </a:p>
            <a:p>
              <a:pPr algn="ctr"/>
              <a:r>
                <a:rPr lang="en-GB" sz="3600" b="1" dirty="0">
                  <a:solidFill>
                    <a:schemeClr val="bg1"/>
                  </a:solidFill>
                </a:rPr>
                <a:t>LEGISLATION</a:t>
              </a:r>
            </a:p>
            <a:p>
              <a:pPr algn="ctr"/>
              <a:r>
                <a:rPr lang="en-GB" sz="3600" b="1" dirty="0">
                  <a:solidFill>
                    <a:schemeClr val="bg1"/>
                  </a:solidFill>
                </a:rPr>
                <a:t>&amp; POLICY</a:t>
              </a:r>
            </a:p>
            <a:p>
              <a:pPr algn="ctr"/>
              <a:r>
                <a:rPr lang="en-GB" sz="3600" b="1" dirty="0">
                  <a:solidFill>
                    <a:schemeClr val="bg1"/>
                  </a:solidFill>
                </a:rPr>
                <a:t>CHANGES</a:t>
              </a:r>
            </a:p>
          </p:txBody>
        </p:sp>
      </p:grpSp>
      <p:sp>
        <p:nvSpPr>
          <p:cNvPr id="2" name="TextBox 1">
            <a:extLst>
              <a:ext uri="{FF2B5EF4-FFF2-40B4-BE49-F238E27FC236}">
                <a16:creationId xmlns:a16="http://schemas.microsoft.com/office/drawing/2014/main" id="{16620AA6-E1A8-C1A2-5B41-B80C7C21A7CC}"/>
              </a:ext>
            </a:extLst>
          </p:cNvPr>
          <p:cNvSpPr txBox="1"/>
          <p:nvPr/>
        </p:nvSpPr>
        <p:spPr>
          <a:xfrm>
            <a:off x="2514600" y="126879"/>
            <a:ext cx="9004300" cy="646331"/>
          </a:xfrm>
          <a:prstGeom prst="rect">
            <a:avLst/>
          </a:prstGeom>
          <a:noFill/>
        </p:spPr>
        <p:txBody>
          <a:bodyPr wrap="square" rtlCol="0">
            <a:spAutoFit/>
          </a:bodyPr>
          <a:lstStyle/>
          <a:p>
            <a:r>
              <a:rPr lang="en-GB" sz="3600" b="1" dirty="0">
                <a:solidFill>
                  <a:schemeClr val="bg1"/>
                </a:solidFill>
              </a:rPr>
              <a:t>Drug Supply Networks (Pre – 2000’s)</a:t>
            </a:r>
          </a:p>
        </p:txBody>
      </p:sp>
      <p:sp>
        <p:nvSpPr>
          <p:cNvPr id="3" name="TextBox 2">
            <a:extLst>
              <a:ext uri="{FF2B5EF4-FFF2-40B4-BE49-F238E27FC236}">
                <a16:creationId xmlns:a16="http://schemas.microsoft.com/office/drawing/2014/main" id="{D2561B2F-0A9F-A2EE-8E5E-36C4BCA1F323}"/>
              </a:ext>
            </a:extLst>
          </p:cNvPr>
          <p:cNvSpPr txBox="1"/>
          <p:nvPr/>
        </p:nvSpPr>
        <p:spPr>
          <a:xfrm>
            <a:off x="2603500" y="1029489"/>
            <a:ext cx="5803900" cy="523220"/>
          </a:xfrm>
          <a:prstGeom prst="rect">
            <a:avLst/>
          </a:prstGeom>
          <a:noFill/>
        </p:spPr>
        <p:txBody>
          <a:bodyPr wrap="square" rtlCol="0">
            <a:spAutoFit/>
          </a:bodyPr>
          <a:lstStyle/>
          <a:p>
            <a:r>
              <a:rPr lang="en-GB" sz="2800" b="1" dirty="0"/>
              <a:t>Localised Drug Markets</a:t>
            </a:r>
          </a:p>
        </p:txBody>
      </p:sp>
      <p:grpSp>
        <p:nvGrpSpPr>
          <p:cNvPr id="4" name="Group 3">
            <a:extLst>
              <a:ext uri="{FF2B5EF4-FFF2-40B4-BE49-F238E27FC236}">
                <a16:creationId xmlns:a16="http://schemas.microsoft.com/office/drawing/2014/main" id="{0D4D0E73-0D58-DAB6-91E0-14BB7C206D9D}"/>
              </a:ext>
            </a:extLst>
          </p:cNvPr>
          <p:cNvGrpSpPr/>
          <p:nvPr/>
        </p:nvGrpSpPr>
        <p:grpSpPr>
          <a:xfrm>
            <a:off x="-3373640" y="0"/>
            <a:ext cx="3005534" cy="6858000"/>
            <a:chOff x="-258169" y="0"/>
            <a:chExt cx="3005534" cy="6858000"/>
          </a:xfrm>
        </p:grpSpPr>
        <p:sp>
          <p:nvSpPr>
            <p:cNvPr id="5" name="Rectangle 4">
              <a:extLst>
                <a:ext uri="{FF2B5EF4-FFF2-40B4-BE49-F238E27FC236}">
                  <a16:creationId xmlns:a16="http://schemas.microsoft.com/office/drawing/2014/main" id="{96664BA6-AD50-EB87-5DF2-3CB72C4EABA2}"/>
                </a:ext>
              </a:extLst>
            </p:cNvPr>
            <p:cNvSpPr/>
            <p:nvPr/>
          </p:nvSpPr>
          <p:spPr>
            <a:xfrm>
              <a:off x="6945" y="0"/>
              <a:ext cx="2420735"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B59C29C6-0B2A-496D-2731-D10E8D0DF7FB}"/>
                </a:ext>
              </a:extLst>
            </p:cNvPr>
            <p:cNvSpPr txBox="1"/>
            <p:nvPr/>
          </p:nvSpPr>
          <p:spPr>
            <a:xfrm>
              <a:off x="-258169" y="2424935"/>
              <a:ext cx="3005534" cy="1815882"/>
            </a:xfrm>
            <a:prstGeom prst="rect">
              <a:avLst/>
            </a:prstGeom>
            <a:noFill/>
          </p:spPr>
          <p:txBody>
            <a:bodyPr wrap="square" rtlCol="0">
              <a:spAutoFit/>
            </a:bodyPr>
            <a:lstStyle/>
            <a:p>
              <a:pPr algn="ctr"/>
              <a:r>
                <a:rPr lang="en-GB" sz="2800" b="1" dirty="0">
                  <a:solidFill>
                    <a:schemeClr val="bg1"/>
                  </a:solidFill>
                </a:rPr>
                <a:t>KEY</a:t>
              </a:r>
            </a:p>
            <a:p>
              <a:pPr algn="ctr"/>
              <a:r>
                <a:rPr lang="en-GB" sz="2800" b="1" dirty="0">
                  <a:solidFill>
                    <a:schemeClr val="bg1"/>
                  </a:solidFill>
                </a:rPr>
                <a:t>LEGISLATION</a:t>
              </a:r>
            </a:p>
            <a:p>
              <a:pPr algn="ctr"/>
              <a:r>
                <a:rPr lang="en-GB" sz="2800" b="1" dirty="0">
                  <a:solidFill>
                    <a:schemeClr val="bg1"/>
                  </a:solidFill>
                </a:rPr>
                <a:t>&amp; POLICY</a:t>
              </a:r>
            </a:p>
            <a:p>
              <a:pPr algn="ctr"/>
              <a:r>
                <a:rPr lang="en-GB" sz="2800" b="1" dirty="0">
                  <a:solidFill>
                    <a:schemeClr val="bg1"/>
                  </a:solidFill>
                </a:rPr>
                <a:t>CHANGES</a:t>
              </a:r>
            </a:p>
          </p:txBody>
        </p:sp>
      </p:grpSp>
      <p:sp>
        <p:nvSpPr>
          <p:cNvPr id="7" name="TextBox 6">
            <a:extLst>
              <a:ext uri="{FF2B5EF4-FFF2-40B4-BE49-F238E27FC236}">
                <a16:creationId xmlns:a16="http://schemas.microsoft.com/office/drawing/2014/main" id="{424FD2AF-26E4-DD2A-DEB7-0A4F4A55C6E2}"/>
              </a:ext>
            </a:extLst>
          </p:cNvPr>
          <p:cNvSpPr txBox="1"/>
          <p:nvPr/>
        </p:nvSpPr>
        <p:spPr>
          <a:xfrm>
            <a:off x="2695121" y="1843929"/>
            <a:ext cx="8643257" cy="70788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b="1" dirty="0"/>
              <a:t>In the 1980’s the UK was experiencing a Heroin Epidemic</a:t>
            </a:r>
          </a:p>
          <a:p>
            <a:r>
              <a:rPr lang="en-GB" sz="2000" b="1" dirty="0"/>
              <a:t>Home Office (2020)</a:t>
            </a:r>
          </a:p>
        </p:txBody>
      </p:sp>
      <p:sp>
        <p:nvSpPr>
          <p:cNvPr id="8" name="TextBox 7">
            <a:extLst>
              <a:ext uri="{FF2B5EF4-FFF2-40B4-BE49-F238E27FC236}">
                <a16:creationId xmlns:a16="http://schemas.microsoft.com/office/drawing/2014/main" id="{55CCA6CC-99CC-1442-1980-152C710960B8}"/>
              </a:ext>
            </a:extLst>
          </p:cNvPr>
          <p:cNvSpPr txBox="1"/>
          <p:nvPr/>
        </p:nvSpPr>
        <p:spPr>
          <a:xfrm>
            <a:off x="2715617" y="2890267"/>
            <a:ext cx="8643257" cy="101566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b="1" dirty="0"/>
              <a:t>During the Heroin Epidemic of the 1980s, approximately 150,000 people were identified as problem heroin users</a:t>
            </a:r>
          </a:p>
          <a:p>
            <a:r>
              <a:rPr lang="en-GB" sz="2000" b="1" dirty="0"/>
              <a:t>Parker (1995)</a:t>
            </a:r>
          </a:p>
        </p:txBody>
      </p:sp>
    </p:spTree>
    <p:extLst>
      <p:ext uri="{BB962C8B-B14F-4D97-AF65-F5344CB8AC3E}">
        <p14:creationId xmlns:p14="http://schemas.microsoft.com/office/powerpoint/2010/main" val="2136256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E8F1E-077C-B777-1FE6-6B50228A8C3F}"/>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FA94AC40-BD03-2A94-7038-78A34D663FF0}"/>
              </a:ext>
            </a:extLst>
          </p:cNvPr>
          <p:cNvSpPr>
            <a:spLocks noGrp="1" noRot="1" noMove="1" noResize="1" noEditPoints="1" noAdjustHandles="1" noChangeArrowheads="1" noChangeShapeType="1"/>
          </p:cNvSpPr>
          <p:nvPr/>
        </p:nvSpPr>
        <p:spPr>
          <a:xfrm>
            <a:off x="-1"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73" name="Group 72">
            <a:extLst>
              <a:ext uri="{FF2B5EF4-FFF2-40B4-BE49-F238E27FC236}">
                <a16:creationId xmlns:a16="http://schemas.microsoft.com/office/drawing/2014/main" id="{ADA18D13-37A5-053E-059B-4EBF8C1C4CC1}"/>
              </a:ext>
            </a:extLst>
          </p:cNvPr>
          <p:cNvGrpSpPr/>
          <p:nvPr/>
        </p:nvGrpSpPr>
        <p:grpSpPr>
          <a:xfrm>
            <a:off x="-289917" y="0"/>
            <a:ext cx="12481917" cy="6858000"/>
            <a:chOff x="-289917" y="0"/>
            <a:chExt cx="12481917" cy="6858000"/>
          </a:xfrm>
        </p:grpSpPr>
        <p:sp>
          <p:nvSpPr>
            <p:cNvPr id="71" name="Rectangle 70">
              <a:extLst>
                <a:ext uri="{FF2B5EF4-FFF2-40B4-BE49-F238E27FC236}">
                  <a16:creationId xmlns:a16="http://schemas.microsoft.com/office/drawing/2014/main" id="{EDF36818-8071-0A0A-1F0B-9ECE3503AE60}"/>
                </a:ext>
              </a:extLst>
            </p:cNvPr>
            <p:cNvSpPr/>
            <p:nvPr/>
          </p:nvSpPr>
          <p:spPr>
            <a:xfrm>
              <a:off x="0" y="0"/>
              <a:ext cx="12192000" cy="900090"/>
            </a:xfrm>
            <a:prstGeom prst="rect">
              <a:avLst/>
            </a:prstGeom>
            <a:solidFill>
              <a:schemeClr val="accent4">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0" name="Rectangle 69">
              <a:extLst>
                <a:ext uri="{FF2B5EF4-FFF2-40B4-BE49-F238E27FC236}">
                  <a16:creationId xmlns:a16="http://schemas.microsoft.com/office/drawing/2014/main" id="{075DD979-17E0-84F8-A755-1BB0BF7B3F4D}"/>
                </a:ext>
              </a:extLst>
            </p:cNvPr>
            <p:cNvSpPr/>
            <p:nvPr/>
          </p:nvSpPr>
          <p:spPr>
            <a:xfrm>
              <a:off x="0" y="0"/>
              <a:ext cx="24257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TextBox 71">
              <a:extLst>
                <a:ext uri="{FF2B5EF4-FFF2-40B4-BE49-F238E27FC236}">
                  <a16:creationId xmlns:a16="http://schemas.microsoft.com/office/drawing/2014/main" id="{7C14E0BB-6438-C88D-FCF0-CAB8C78C27EE}"/>
                </a:ext>
              </a:extLst>
            </p:cNvPr>
            <p:cNvSpPr txBox="1"/>
            <p:nvPr/>
          </p:nvSpPr>
          <p:spPr>
            <a:xfrm>
              <a:off x="-289917" y="2551815"/>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grpSp>
      <p:grpSp>
        <p:nvGrpSpPr>
          <p:cNvPr id="22" name="Group 21">
            <a:extLst>
              <a:ext uri="{FF2B5EF4-FFF2-40B4-BE49-F238E27FC236}">
                <a16:creationId xmlns:a16="http://schemas.microsoft.com/office/drawing/2014/main" id="{0C4373E9-FC2A-E16D-B7DB-6C7197995100}"/>
              </a:ext>
            </a:extLst>
          </p:cNvPr>
          <p:cNvGrpSpPr/>
          <p:nvPr/>
        </p:nvGrpSpPr>
        <p:grpSpPr>
          <a:xfrm>
            <a:off x="-3918347" y="-22"/>
            <a:ext cx="3600449" cy="6858000"/>
            <a:chOff x="9028510" y="-22"/>
            <a:chExt cx="3600449" cy="6858000"/>
          </a:xfrm>
        </p:grpSpPr>
        <p:grpSp>
          <p:nvGrpSpPr>
            <p:cNvPr id="23" name="Group 22">
              <a:extLst>
                <a:ext uri="{FF2B5EF4-FFF2-40B4-BE49-F238E27FC236}">
                  <a16:creationId xmlns:a16="http://schemas.microsoft.com/office/drawing/2014/main" id="{3271399E-8507-9488-AC6C-6A528F5DC3DC}"/>
                </a:ext>
              </a:extLst>
            </p:cNvPr>
            <p:cNvGrpSpPr/>
            <p:nvPr/>
          </p:nvGrpSpPr>
          <p:grpSpPr>
            <a:xfrm>
              <a:off x="9028510" y="-22"/>
              <a:ext cx="3600449" cy="6858000"/>
              <a:chOff x="9028510" y="-22"/>
              <a:chExt cx="3600449" cy="6858000"/>
            </a:xfrm>
          </p:grpSpPr>
          <p:grpSp>
            <p:nvGrpSpPr>
              <p:cNvPr id="34" name="Group 33">
                <a:extLst>
                  <a:ext uri="{FF2B5EF4-FFF2-40B4-BE49-F238E27FC236}">
                    <a16:creationId xmlns:a16="http://schemas.microsoft.com/office/drawing/2014/main" id="{5022FA81-2A8E-8ED8-FC6F-F52C49409C9B}"/>
                  </a:ext>
                </a:extLst>
              </p:cNvPr>
              <p:cNvGrpSpPr/>
              <p:nvPr/>
            </p:nvGrpSpPr>
            <p:grpSpPr>
              <a:xfrm>
                <a:off x="9028512" y="-22"/>
                <a:ext cx="3600447" cy="6858000"/>
                <a:chOff x="-3043238" y="0"/>
                <a:chExt cx="3443286" cy="6858000"/>
              </a:xfrm>
            </p:grpSpPr>
            <p:sp>
              <p:nvSpPr>
                <p:cNvPr id="45" name="Rectangle 44">
                  <a:extLst>
                    <a:ext uri="{FF2B5EF4-FFF2-40B4-BE49-F238E27FC236}">
                      <a16:creationId xmlns:a16="http://schemas.microsoft.com/office/drawing/2014/main" id="{B22F456A-239E-5157-A9FB-98D5A9B609CD}"/>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Isosceles Triangle 45">
                  <a:extLst>
                    <a:ext uri="{FF2B5EF4-FFF2-40B4-BE49-F238E27FC236}">
                      <a16:creationId xmlns:a16="http://schemas.microsoft.com/office/drawing/2014/main" id="{2BC0DA88-7E7F-815D-C33A-6636E7554A4F}"/>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3" name="Rectangle 42">
                <a:extLst>
                  <a:ext uri="{FF2B5EF4-FFF2-40B4-BE49-F238E27FC236}">
                    <a16:creationId xmlns:a16="http://schemas.microsoft.com/office/drawing/2014/main" id="{6BE03616-82A9-0B49-3922-22C17EBF1BE0}"/>
                  </a:ext>
                </a:extLst>
              </p:cNvPr>
              <p:cNvSpPr/>
              <p:nvPr/>
            </p:nvSpPr>
            <p:spPr>
              <a:xfrm>
                <a:off x="9028510" y="2028801"/>
                <a:ext cx="3182139"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TextBox 43">
                <a:extLst>
                  <a:ext uri="{FF2B5EF4-FFF2-40B4-BE49-F238E27FC236}">
                    <a16:creationId xmlns:a16="http://schemas.microsoft.com/office/drawing/2014/main" id="{E77C08CE-7056-4CED-02C7-9E0CEDBBF863}"/>
                  </a:ext>
                </a:extLst>
              </p:cNvPr>
              <p:cNvSpPr txBox="1"/>
              <p:nvPr/>
            </p:nvSpPr>
            <p:spPr>
              <a:xfrm>
                <a:off x="10059276" y="314624"/>
                <a:ext cx="1360714" cy="1569660"/>
              </a:xfrm>
              <a:prstGeom prst="rect">
                <a:avLst/>
              </a:prstGeom>
              <a:noFill/>
            </p:spPr>
            <p:txBody>
              <a:bodyPr wrap="square" rtlCol="0">
                <a:spAutoFit/>
              </a:bodyPr>
              <a:lstStyle/>
              <a:p>
                <a:pPr algn="ctr"/>
                <a:r>
                  <a:rPr lang="en-GB" sz="9600" b="1" dirty="0">
                    <a:solidFill>
                      <a:schemeClr val="bg1"/>
                    </a:solidFill>
                  </a:rPr>
                  <a:t>D</a:t>
                </a:r>
              </a:p>
            </p:txBody>
          </p:sp>
        </p:grpSp>
        <p:sp>
          <p:nvSpPr>
            <p:cNvPr id="33" name="TextBox 32">
              <a:extLst>
                <a:ext uri="{FF2B5EF4-FFF2-40B4-BE49-F238E27FC236}">
                  <a16:creationId xmlns:a16="http://schemas.microsoft.com/office/drawing/2014/main" id="{6D13CAB7-79D9-B01A-9065-C590ED596027}"/>
                </a:ext>
              </a:extLst>
            </p:cNvPr>
            <p:cNvSpPr txBox="1"/>
            <p:nvPr/>
          </p:nvSpPr>
          <p:spPr>
            <a:xfrm>
              <a:off x="9236866" y="2485749"/>
              <a:ext cx="3005534" cy="646331"/>
            </a:xfrm>
            <a:prstGeom prst="rect">
              <a:avLst/>
            </a:prstGeom>
            <a:noFill/>
          </p:spPr>
          <p:txBody>
            <a:bodyPr wrap="square" rtlCol="0">
              <a:spAutoFit/>
            </a:bodyPr>
            <a:lstStyle/>
            <a:p>
              <a:pPr algn="ctr"/>
              <a:r>
                <a:rPr lang="en-GB" sz="3600" b="1" dirty="0">
                  <a:solidFill>
                    <a:schemeClr val="bg1"/>
                  </a:solidFill>
                </a:rPr>
                <a:t>SUMMARY</a:t>
              </a:r>
            </a:p>
          </p:txBody>
        </p:sp>
      </p:grpSp>
      <p:grpSp>
        <p:nvGrpSpPr>
          <p:cNvPr id="47" name="Group 46">
            <a:extLst>
              <a:ext uri="{FF2B5EF4-FFF2-40B4-BE49-F238E27FC236}">
                <a16:creationId xmlns:a16="http://schemas.microsoft.com/office/drawing/2014/main" id="{DA5CBDE2-C837-A27A-2E0B-C0395F6AB232}"/>
              </a:ext>
            </a:extLst>
          </p:cNvPr>
          <p:cNvGrpSpPr/>
          <p:nvPr/>
        </p:nvGrpSpPr>
        <p:grpSpPr>
          <a:xfrm>
            <a:off x="-3925714" y="-11"/>
            <a:ext cx="3443286" cy="6858000"/>
            <a:chOff x="6086474" y="-11"/>
            <a:chExt cx="3443286" cy="6858000"/>
          </a:xfrm>
        </p:grpSpPr>
        <p:grpSp>
          <p:nvGrpSpPr>
            <p:cNvPr id="48" name="Group 47">
              <a:extLst>
                <a:ext uri="{FF2B5EF4-FFF2-40B4-BE49-F238E27FC236}">
                  <a16:creationId xmlns:a16="http://schemas.microsoft.com/office/drawing/2014/main" id="{FFD7A576-E2FF-2E42-AC4D-F914942938D1}"/>
                </a:ext>
              </a:extLst>
            </p:cNvPr>
            <p:cNvGrpSpPr/>
            <p:nvPr/>
          </p:nvGrpSpPr>
          <p:grpSpPr>
            <a:xfrm>
              <a:off x="6086474" y="-11"/>
              <a:ext cx="3443286" cy="6858000"/>
              <a:chOff x="6086474" y="-11"/>
              <a:chExt cx="3443286" cy="6858000"/>
            </a:xfrm>
          </p:grpSpPr>
          <p:grpSp>
            <p:nvGrpSpPr>
              <p:cNvPr id="50" name="Group 49">
                <a:extLst>
                  <a:ext uri="{FF2B5EF4-FFF2-40B4-BE49-F238E27FC236}">
                    <a16:creationId xmlns:a16="http://schemas.microsoft.com/office/drawing/2014/main" id="{9CA077F3-C05A-D595-A5D7-406BE4EDD1A4}"/>
                  </a:ext>
                </a:extLst>
              </p:cNvPr>
              <p:cNvGrpSpPr/>
              <p:nvPr/>
            </p:nvGrpSpPr>
            <p:grpSpPr>
              <a:xfrm>
                <a:off x="6086474" y="-11"/>
                <a:ext cx="3443286" cy="6858000"/>
                <a:chOff x="-6086476" y="0"/>
                <a:chExt cx="3443286" cy="6858000"/>
              </a:xfrm>
            </p:grpSpPr>
            <p:sp>
              <p:nvSpPr>
                <p:cNvPr id="53" name="Rectangle 52">
                  <a:extLst>
                    <a:ext uri="{FF2B5EF4-FFF2-40B4-BE49-F238E27FC236}">
                      <a16:creationId xmlns:a16="http://schemas.microsoft.com/office/drawing/2014/main" id="{D7C37F12-A9CC-69F1-3F9F-ABF15D2D3A91}"/>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Isosceles Triangle 53">
                  <a:extLst>
                    <a:ext uri="{FF2B5EF4-FFF2-40B4-BE49-F238E27FC236}">
                      <a16:creationId xmlns:a16="http://schemas.microsoft.com/office/drawing/2014/main" id="{AB7C405C-8DCE-6687-C7C0-2B9D9EB6C414}"/>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51" name="Rectangle 50">
                <a:extLst>
                  <a:ext uri="{FF2B5EF4-FFF2-40B4-BE49-F238E27FC236}">
                    <a16:creationId xmlns:a16="http://schemas.microsoft.com/office/drawing/2014/main" id="{EFF7FF66-3744-DB48-6667-7C26747C6927}"/>
                  </a:ext>
                </a:extLst>
              </p:cNvPr>
              <p:cNvSpPr/>
              <p:nvPr/>
            </p:nvSpPr>
            <p:spPr>
              <a:xfrm>
                <a:off x="6086474" y="2028801"/>
                <a:ext cx="3043238"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TextBox 51">
                <a:extLst>
                  <a:ext uri="{FF2B5EF4-FFF2-40B4-BE49-F238E27FC236}">
                    <a16:creationId xmlns:a16="http://schemas.microsoft.com/office/drawing/2014/main" id="{9DF7C96F-4394-C7C4-8EF8-BA135F1D13A2}"/>
                  </a:ext>
                </a:extLst>
              </p:cNvPr>
              <p:cNvSpPr txBox="1"/>
              <p:nvPr/>
            </p:nvSpPr>
            <p:spPr>
              <a:xfrm>
                <a:off x="6927736" y="314624"/>
                <a:ext cx="1360714" cy="1569660"/>
              </a:xfrm>
              <a:prstGeom prst="rect">
                <a:avLst/>
              </a:prstGeom>
              <a:noFill/>
            </p:spPr>
            <p:txBody>
              <a:bodyPr wrap="square" rtlCol="0">
                <a:spAutoFit/>
              </a:bodyPr>
              <a:lstStyle/>
              <a:p>
                <a:pPr algn="ctr"/>
                <a:r>
                  <a:rPr lang="en-GB" sz="9600" b="1" dirty="0">
                    <a:solidFill>
                      <a:schemeClr val="bg1"/>
                    </a:solidFill>
                  </a:rPr>
                  <a:t>C</a:t>
                </a:r>
              </a:p>
            </p:txBody>
          </p:sp>
        </p:grpSp>
        <p:sp>
          <p:nvSpPr>
            <p:cNvPr id="49" name="TextBox 48">
              <a:extLst>
                <a:ext uri="{FF2B5EF4-FFF2-40B4-BE49-F238E27FC236}">
                  <a16:creationId xmlns:a16="http://schemas.microsoft.com/office/drawing/2014/main" id="{D928118D-28F5-A949-8A75-02FB43E6313D}"/>
                </a:ext>
              </a:extLst>
            </p:cNvPr>
            <p:cNvSpPr txBox="1"/>
            <p:nvPr/>
          </p:nvSpPr>
          <p:spPr>
            <a:xfrm>
              <a:off x="6100167" y="2482965"/>
              <a:ext cx="3005534" cy="1200329"/>
            </a:xfrm>
            <a:prstGeom prst="rect">
              <a:avLst/>
            </a:prstGeom>
            <a:noFill/>
          </p:spPr>
          <p:txBody>
            <a:bodyPr wrap="square" rtlCol="0">
              <a:spAutoFit/>
            </a:bodyPr>
            <a:lstStyle/>
            <a:p>
              <a:pPr algn="ctr"/>
              <a:r>
                <a:rPr lang="en-GB" sz="3600" b="1" dirty="0">
                  <a:solidFill>
                    <a:schemeClr val="bg1"/>
                  </a:solidFill>
                </a:rPr>
                <a:t>NOTABLE</a:t>
              </a:r>
            </a:p>
            <a:p>
              <a:pPr algn="ctr"/>
              <a:r>
                <a:rPr lang="en-GB" sz="3600" b="1" dirty="0">
                  <a:solidFill>
                    <a:schemeClr val="bg1"/>
                  </a:solidFill>
                </a:rPr>
                <a:t>OPERATIONS</a:t>
              </a:r>
            </a:p>
          </p:txBody>
        </p:sp>
      </p:grpSp>
      <p:grpSp>
        <p:nvGrpSpPr>
          <p:cNvPr id="4" name="Group 3">
            <a:extLst>
              <a:ext uri="{FF2B5EF4-FFF2-40B4-BE49-F238E27FC236}">
                <a16:creationId xmlns:a16="http://schemas.microsoft.com/office/drawing/2014/main" id="{ABEB743A-C9B2-FFD3-B888-4ADD32D8C203}"/>
              </a:ext>
            </a:extLst>
          </p:cNvPr>
          <p:cNvGrpSpPr/>
          <p:nvPr/>
        </p:nvGrpSpPr>
        <p:grpSpPr>
          <a:xfrm>
            <a:off x="-258169" y="0"/>
            <a:ext cx="3005534" cy="6858000"/>
            <a:chOff x="-258169" y="0"/>
            <a:chExt cx="3005534" cy="6858000"/>
          </a:xfrm>
        </p:grpSpPr>
        <p:sp>
          <p:nvSpPr>
            <p:cNvPr id="61" name="Rectangle 60">
              <a:extLst>
                <a:ext uri="{FF2B5EF4-FFF2-40B4-BE49-F238E27FC236}">
                  <a16:creationId xmlns:a16="http://schemas.microsoft.com/office/drawing/2014/main" id="{EE01D08A-DFFC-8F61-4A11-58689EDCF1BD}"/>
                </a:ext>
              </a:extLst>
            </p:cNvPr>
            <p:cNvSpPr/>
            <p:nvPr/>
          </p:nvSpPr>
          <p:spPr>
            <a:xfrm>
              <a:off x="6945" y="0"/>
              <a:ext cx="2420735"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7" name="TextBox 56">
              <a:extLst>
                <a:ext uri="{FF2B5EF4-FFF2-40B4-BE49-F238E27FC236}">
                  <a16:creationId xmlns:a16="http://schemas.microsoft.com/office/drawing/2014/main" id="{0F02E50A-64A0-AA46-25E6-198D480DF3B1}"/>
                </a:ext>
              </a:extLst>
            </p:cNvPr>
            <p:cNvSpPr txBox="1"/>
            <p:nvPr/>
          </p:nvSpPr>
          <p:spPr>
            <a:xfrm>
              <a:off x="-258169" y="2424935"/>
              <a:ext cx="3005534" cy="1815882"/>
            </a:xfrm>
            <a:prstGeom prst="rect">
              <a:avLst/>
            </a:prstGeom>
            <a:noFill/>
          </p:spPr>
          <p:txBody>
            <a:bodyPr wrap="square" rtlCol="0">
              <a:spAutoFit/>
            </a:bodyPr>
            <a:lstStyle/>
            <a:p>
              <a:pPr algn="ctr"/>
              <a:r>
                <a:rPr lang="en-GB" sz="2800" b="1" dirty="0">
                  <a:solidFill>
                    <a:schemeClr val="bg1"/>
                  </a:solidFill>
                </a:rPr>
                <a:t>KEY</a:t>
              </a:r>
            </a:p>
            <a:p>
              <a:pPr algn="ctr"/>
              <a:r>
                <a:rPr lang="en-GB" sz="2800" b="1" dirty="0">
                  <a:solidFill>
                    <a:schemeClr val="bg1"/>
                  </a:solidFill>
                </a:rPr>
                <a:t>LEGISLATION</a:t>
              </a:r>
            </a:p>
            <a:p>
              <a:pPr algn="ctr"/>
              <a:r>
                <a:rPr lang="en-GB" sz="2800" b="1" dirty="0">
                  <a:solidFill>
                    <a:schemeClr val="bg1"/>
                  </a:solidFill>
                </a:rPr>
                <a:t>&amp; POLICY</a:t>
              </a:r>
            </a:p>
            <a:p>
              <a:pPr algn="ctr"/>
              <a:r>
                <a:rPr lang="en-GB" sz="2800" b="1" dirty="0">
                  <a:solidFill>
                    <a:schemeClr val="bg1"/>
                  </a:solidFill>
                </a:rPr>
                <a:t>CHANGES</a:t>
              </a:r>
            </a:p>
          </p:txBody>
        </p:sp>
      </p:grpSp>
      <p:sp>
        <p:nvSpPr>
          <p:cNvPr id="2" name="TextBox 1">
            <a:extLst>
              <a:ext uri="{FF2B5EF4-FFF2-40B4-BE49-F238E27FC236}">
                <a16:creationId xmlns:a16="http://schemas.microsoft.com/office/drawing/2014/main" id="{7E83E1BB-9A4F-1A1D-52B2-E91C3EA409D9}"/>
              </a:ext>
            </a:extLst>
          </p:cNvPr>
          <p:cNvSpPr txBox="1"/>
          <p:nvPr/>
        </p:nvSpPr>
        <p:spPr>
          <a:xfrm>
            <a:off x="2514600" y="126879"/>
            <a:ext cx="9004300" cy="646331"/>
          </a:xfrm>
          <a:prstGeom prst="rect">
            <a:avLst/>
          </a:prstGeom>
          <a:noFill/>
        </p:spPr>
        <p:txBody>
          <a:bodyPr wrap="square" rtlCol="0">
            <a:spAutoFit/>
          </a:bodyPr>
          <a:lstStyle/>
          <a:p>
            <a:r>
              <a:rPr lang="en-GB" sz="3600" b="1" dirty="0">
                <a:solidFill>
                  <a:schemeClr val="bg1"/>
                </a:solidFill>
              </a:rPr>
              <a:t>Historic Legislation Changes</a:t>
            </a:r>
          </a:p>
        </p:txBody>
      </p:sp>
      <p:sp>
        <p:nvSpPr>
          <p:cNvPr id="3" name="TextBox 2">
            <a:extLst>
              <a:ext uri="{FF2B5EF4-FFF2-40B4-BE49-F238E27FC236}">
                <a16:creationId xmlns:a16="http://schemas.microsoft.com/office/drawing/2014/main" id="{FABFA13D-F899-61BC-2F7A-E7C3E172B225}"/>
              </a:ext>
            </a:extLst>
          </p:cNvPr>
          <p:cNvSpPr txBox="1"/>
          <p:nvPr/>
        </p:nvSpPr>
        <p:spPr>
          <a:xfrm>
            <a:off x="2514600" y="964165"/>
            <a:ext cx="5803900" cy="523220"/>
          </a:xfrm>
          <a:prstGeom prst="rect">
            <a:avLst/>
          </a:prstGeom>
          <a:noFill/>
        </p:spPr>
        <p:txBody>
          <a:bodyPr wrap="square" rtlCol="0">
            <a:spAutoFit/>
          </a:bodyPr>
          <a:lstStyle/>
          <a:p>
            <a:r>
              <a:rPr lang="en-GB" sz="2800" b="1" dirty="0"/>
              <a:t>Misuse of Drugs Act (1971)</a:t>
            </a:r>
          </a:p>
        </p:txBody>
      </p:sp>
      <p:pic>
        <p:nvPicPr>
          <p:cNvPr id="6" name="Picture 5">
            <a:extLst>
              <a:ext uri="{FF2B5EF4-FFF2-40B4-BE49-F238E27FC236}">
                <a16:creationId xmlns:a16="http://schemas.microsoft.com/office/drawing/2014/main" id="{5B91BD6C-9FE7-0235-67FA-B5CDDA0EF12E}"/>
              </a:ext>
            </a:extLst>
          </p:cNvPr>
          <p:cNvPicPr>
            <a:picLocks noChangeAspect="1"/>
          </p:cNvPicPr>
          <p:nvPr/>
        </p:nvPicPr>
        <p:blipFill>
          <a:blip r:embed="rId2"/>
          <a:stretch>
            <a:fillRect/>
          </a:stretch>
        </p:blipFill>
        <p:spPr>
          <a:xfrm>
            <a:off x="2601520" y="1552709"/>
            <a:ext cx="4744112" cy="500132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1C9B3D35-84E9-C3C4-84FE-483C22689856}"/>
              </a:ext>
            </a:extLst>
          </p:cNvPr>
          <p:cNvSpPr txBox="1"/>
          <p:nvPr/>
        </p:nvSpPr>
        <p:spPr>
          <a:xfrm>
            <a:off x="8147750" y="1487385"/>
            <a:ext cx="3242129" cy="52322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800" b="1" dirty="0"/>
              <a:t>Drug Prohibition</a:t>
            </a:r>
          </a:p>
        </p:txBody>
      </p:sp>
      <p:pic>
        <p:nvPicPr>
          <p:cNvPr id="9" name="Picture 8">
            <a:extLst>
              <a:ext uri="{FF2B5EF4-FFF2-40B4-BE49-F238E27FC236}">
                <a16:creationId xmlns:a16="http://schemas.microsoft.com/office/drawing/2014/main" id="{3016A44B-6438-846A-64A0-FD4155F0BECA}"/>
              </a:ext>
            </a:extLst>
          </p:cNvPr>
          <p:cNvPicPr>
            <a:picLocks noChangeAspect="1"/>
          </p:cNvPicPr>
          <p:nvPr/>
        </p:nvPicPr>
        <p:blipFill>
          <a:blip r:embed="rId3"/>
          <a:stretch>
            <a:fillRect/>
          </a:stretch>
        </p:blipFill>
        <p:spPr>
          <a:xfrm>
            <a:off x="7582838" y="2382562"/>
            <a:ext cx="4371954" cy="3716510"/>
          </a:xfrm>
          <a:prstGeom prst="rect">
            <a:avLst/>
          </a:prstGeom>
        </p:spPr>
      </p:pic>
    </p:spTree>
    <p:extLst>
      <p:ext uri="{BB962C8B-B14F-4D97-AF65-F5344CB8AC3E}">
        <p14:creationId xmlns:p14="http://schemas.microsoft.com/office/powerpoint/2010/main" val="39180144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AFEB3-90E0-C9FA-0FE7-36D5C7E4E744}"/>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CBBD2904-E902-E120-520F-192E3D869557}"/>
              </a:ext>
            </a:extLst>
          </p:cNvPr>
          <p:cNvSpPr>
            <a:spLocks noGrp="1" noRot="1" noMove="1" noResize="1" noEditPoints="1" noAdjustHandles="1" noChangeArrowheads="1" noChangeShapeType="1"/>
          </p:cNvSpPr>
          <p:nvPr/>
        </p:nvSpPr>
        <p:spPr>
          <a:xfrm>
            <a:off x="-1"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73" name="Group 72">
            <a:extLst>
              <a:ext uri="{FF2B5EF4-FFF2-40B4-BE49-F238E27FC236}">
                <a16:creationId xmlns:a16="http://schemas.microsoft.com/office/drawing/2014/main" id="{ED9C355F-EB62-3E9F-5F49-C85FFC9EC195}"/>
              </a:ext>
            </a:extLst>
          </p:cNvPr>
          <p:cNvGrpSpPr/>
          <p:nvPr/>
        </p:nvGrpSpPr>
        <p:grpSpPr>
          <a:xfrm>
            <a:off x="-289917" y="0"/>
            <a:ext cx="12481917" cy="6858000"/>
            <a:chOff x="-289917" y="0"/>
            <a:chExt cx="12481917" cy="6858000"/>
          </a:xfrm>
        </p:grpSpPr>
        <p:sp>
          <p:nvSpPr>
            <p:cNvPr id="71" name="Rectangle 70">
              <a:extLst>
                <a:ext uri="{FF2B5EF4-FFF2-40B4-BE49-F238E27FC236}">
                  <a16:creationId xmlns:a16="http://schemas.microsoft.com/office/drawing/2014/main" id="{C0DABB48-DB8F-72BB-EFE1-E6234710C908}"/>
                </a:ext>
              </a:extLst>
            </p:cNvPr>
            <p:cNvSpPr/>
            <p:nvPr/>
          </p:nvSpPr>
          <p:spPr>
            <a:xfrm>
              <a:off x="0" y="0"/>
              <a:ext cx="12192000" cy="900090"/>
            </a:xfrm>
            <a:prstGeom prst="rect">
              <a:avLst/>
            </a:prstGeom>
            <a:solidFill>
              <a:schemeClr val="accent4">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0" name="Rectangle 69">
              <a:extLst>
                <a:ext uri="{FF2B5EF4-FFF2-40B4-BE49-F238E27FC236}">
                  <a16:creationId xmlns:a16="http://schemas.microsoft.com/office/drawing/2014/main" id="{D36E511E-C4FD-2693-4CA6-E5E6CA367E5A}"/>
                </a:ext>
              </a:extLst>
            </p:cNvPr>
            <p:cNvSpPr/>
            <p:nvPr/>
          </p:nvSpPr>
          <p:spPr>
            <a:xfrm>
              <a:off x="0" y="0"/>
              <a:ext cx="24257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TextBox 71">
              <a:extLst>
                <a:ext uri="{FF2B5EF4-FFF2-40B4-BE49-F238E27FC236}">
                  <a16:creationId xmlns:a16="http://schemas.microsoft.com/office/drawing/2014/main" id="{4C6874D2-1569-C080-21F1-973BA777C2AC}"/>
                </a:ext>
              </a:extLst>
            </p:cNvPr>
            <p:cNvSpPr txBox="1"/>
            <p:nvPr/>
          </p:nvSpPr>
          <p:spPr>
            <a:xfrm>
              <a:off x="-289917" y="2551815"/>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grpSp>
      <p:grpSp>
        <p:nvGrpSpPr>
          <p:cNvPr id="22" name="Group 21">
            <a:extLst>
              <a:ext uri="{FF2B5EF4-FFF2-40B4-BE49-F238E27FC236}">
                <a16:creationId xmlns:a16="http://schemas.microsoft.com/office/drawing/2014/main" id="{EF3E37D2-AD66-11F8-E162-E6CE835227C5}"/>
              </a:ext>
            </a:extLst>
          </p:cNvPr>
          <p:cNvGrpSpPr/>
          <p:nvPr/>
        </p:nvGrpSpPr>
        <p:grpSpPr>
          <a:xfrm>
            <a:off x="-3918347" y="-22"/>
            <a:ext cx="3600449" cy="6858000"/>
            <a:chOff x="9028510" y="-22"/>
            <a:chExt cx="3600449" cy="6858000"/>
          </a:xfrm>
        </p:grpSpPr>
        <p:grpSp>
          <p:nvGrpSpPr>
            <p:cNvPr id="23" name="Group 22">
              <a:extLst>
                <a:ext uri="{FF2B5EF4-FFF2-40B4-BE49-F238E27FC236}">
                  <a16:creationId xmlns:a16="http://schemas.microsoft.com/office/drawing/2014/main" id="{98EFC538-9442-76B2-C5B9-2C054DFD71AF}"/>
                </a:ext>
              </a:extLst>
            </p:cNvPr>
            <p:cNvGrpSpPr/>
            <p:nvPr/>
          </p:nvGrpSpPr>
          <p:grpSpPr>
            <a:xfrm>
              <a:off x="9028510" y="-22"/>
              <a:ext cx="3600449" cy="6858000"/>
              <a:chOff x="9028510" y="-22"/>
              <a:chExt cx="3600449" cy="6858000"/>
            </a:xfrm>
          </p:grpSpPr>
          <p:grpSp>
            <p:nvGrpSpPr>
              <p:cNvPr id="34" name="Group 33">
                <a:extLst>
                  <a:ext uri="{FF2B5EF4-FFF2-40B4-BE49-F238E27FC236}">
                    <a16:creationId xmlns:a16="http://schemas.microsoft.com/office/drawing/2014/main" id="{51962C12-637E-F79F-DF20-2445DD34FAF0}"/>
                  </a:ext>
                </a:extLst>
              </p:cNvPr>
              <p:cNvGrpSpPr/>
              <p:nvPr/>
            </p:nvGrpSpPr>
            <p:grpSpPr>
              <a:xfrm>
                <a:off x="9028512" y="-22"/>
                <a:ext cx="3600447" cy="6858000"/>
                <a:chOff x="-3043238" y="0"/>
                <a:chExt cx="3443286" cy="6858000"/>
              </a:xfrm>
            </p:grpSpPr>
            <p:sp>
              <p:nvSpPr>
                <p:cNvPr id="45" name="Rectangle 44">
                  <a:extLst>
                    <a:ext uri="{FF2B5EF4-FFF2-40B4-BE49-F238E27FC236}">
                      <a16:creationId xmlns:a16="http://schemas.microsoft.com/office/drawing/2014/main" id="{E38248EF-DCBC-2BA1-CF8C-0DFA9A81CB66}"/>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Isosceles Triangle 45">
                  <a:extLst>
                    <a:ext uri="{FF2B5EF4-FFF2-40B4-BE49-F238E27FC236}">
                      <a16:creationId xmlns:a16="http://schemas.microsoft.com/office/drawing/2014/main" id="{8A13EB64-7003-1F91-7D6E-A30C79A9DB41}"/>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3" name="Rectangle 42">
                <a:extLst>
                  <a:ext uri="{FF2B5EF4-FFF2-40B4-BE49-F238E27FC236}">
                    <a16:creationId xmlns:a16="http://schemas.microsoft.com/office/drawing/2014/main" id="{09D1C56E-0E42-F835-B299-950285F53093}"/>
                  </a:ext>
                </a:extLst>
              </p:cNvPr>
              <p:cNvSpPr/>
              <p:nvPr/>
            </p:nvSpPr>
            <p:spPr>
              <a:xfrm>
                <a:off x="9028510" y="2028801"/>
                <a:ext cx="3182139"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TextBox 43">
                <a:extLst>
                  <a:ext uri="{FF2B5EF4-FFF2-40B4-BE49-F238E27FC236}">
                    <a16:creationId xmlns:a16="http://schemas.microsoft.com/office/drawing/2014/main" id="{1B45E82A-A01D-CB79-6381-339555875416}"/>
                  </a:ext>
                </a:extLst>
              </p:cNvPr>
              <p:cNvSpPr txBox="1"/>
              <p:nvPr/>
            </p:nvSpPr>
            <p:spPr>
              <a:xfrm>
                <a:off x="10059276" y="314624"/>
                <a:ext cx="1360714" cy="1569660"/>
              </a:xfrm>
              <a:prstGeom prst="rect">
                <a:avLst/>
              </a:prstGeom>
              <a:noFill/>
            </p:spPr>
            <p:txBody>
              <a:bodyPr wrap="square" rtlCol="0">
                <a:spAutoFit/>
              </a:bodyPr>
              <a:lstStyle/>
              <a:p>
                <a:pPr algn="ctr"/>
                <a:r>
                  <a:rPr lang="en-GB" sz="9600" b="1" dirty="0">
                    <a:solidFill>
                      <a:schemeClr val="bg1"/>
                    </a:solidFill>
                  </a:rPr>
                  <a:t>D</a:t>
                </a:r>
              </a:p>
            </p:txBody>
          </p:sp>
        </p:grpSp>
        <p:sp>
          <p:nvSpPr>
            <p:cNvPr id="33" name="TextBox 32">
              <a:extLst>
                <a:ext uri="{FF2B5EF4-FFF2-40B4-BE49-F238E27FC236}">
                  <a16:creationId xmlns:a16="http://schemas.microsoft.com/office/drawing/2014/main" id="{F4D20B26-1AFE-214C-3652-9B4887960AE5}"/>
                </a:ext>
              </a:extLst>
            </p:cNvPr>
            <p:cNvSpPr txBox="1"/>
            <p:nvPr/>
          </p:nvSpPr>
          <p:spPr>
            <a:xfrm>
              <a:off x="9236866" y="2485749"/>
              <a:ext cx="3005534" cy="646331"/>
            </a:xfrm>
            <a:prstGeom prst="rect">
              <a:avLst/>
            </a:prstGeom>
            <a:noFill/>
          </p:spPr>
          <p:txBody>
            <a:bodyPr wrap="square" rtlCol="0">
              <a:spAutoFit/>
            </a:bodyPr>
            <a:lstStyle/>
            <a:p>
              <a:pPr algn="ctr"/>
              <a:r>
                <a:rPr lang="en-GB" sz="3600" b="1" dirty="0">
                  <a:solidFill>
                    <a:schemeClr val="bg1"/>
                  </a:solidFill>
                </a:rPr>
                <a:t>SUMMARY</a:t>
              </a:r>
            </a:p>
          </p:txBody>
        </p:sp>
      </p:grpSp>
      <p:grpSp>
        <p:nvGrpSpPr>
          <p:cNvPr id="47" name="Group 46">
            <a:extLst>
              <a:ext uri="{FF2B5EF4-FFF2-40B4-BE49-F238E27FC236}">
                <a16:creationId xmlns:a16="http://schemas.microsoft.com/office/drawing/2014/main" id="{54DE47DA-B67F-C5DB-7045-89A49AA9FE64}"/>
              </a:ext>
            </a:extLst>
          </p:cNvPr>
          <p:cNvGrpSpPr/>
          <p:nvPr/>
        </p:nvGrpSpPr>
        <p:grpSpPr>
          <a:xfrm>
            <a:off x="-3925714" y="-11"/>
            <a:ext cx="3443286" cy="6858000"/>
            <a:chOff x="6086474" y="-11"/>
            <a:chExt cx="3443286" cy="6858000"/>
          </a:xfrm>
        </p:grpSpPr>
        <p:grpSp>
          <p:nvGrpSpPr>
            <p:cNvPr id="48" name="Group 47">
              <a:extLst>
                <a:ext uri="{FF2B5EF4-FFF2-40B4-BE49-F238E27FC236}">
                  <a16:creationId xmlns:a16="http://schemas.microsoft.com/office/drawing/2014/main" id="{6C68882E-3755-0049-4716-454FAB1E4857}"/>
                </a:ext>
              </a:extLst>
            </p:cNvPr>
            <p:cNvGrpSpPr/>
            <p:nvPr/>
          </p:nvGrpSpPr>
          <p:grpSpPr>
            <a:xfrm>
              <a:off x="6086474" y="-11"/>
              <a:ext cx="3443286" cy="6858000"/>
              <a:chOff x="6086474" y="-11"/>
              <a:chExt cx="3443286" cy="6858000"/>
            </a:xfrm>
          </p:grpSpPr>
          <p:grpSp>
            <p:nvGrpSpPr>
              <p:cNvPr id="50" name="Group 49">
                <a:extLst>
                  <a:ext uri="{FF2B5EF4-FFF2-40B4-BE49-F238E27FC236}">
                    <a16:creationId xmlns:a16="http://schemas.microsoft.com/office/drawing/2014/main" id="{4FC8290C-22CB-0BB2-AE3F-5CFF10BFFA4D}"/>
                  </a:ext>
                </a:extLst>
              </p:cNvPr>
              <p:cNvGrpSpPr/>
              <p:nvPr/>
            </p:nvGrpSpPr>
            <p:grpSpPr>
              <a:xfrm>
                <a:off x="6086474" y="-11"/>
                <a:ext cx="3443286" cy="6858000"/>
                <a:chOff x="-6086476" y="0"/>
                <a:chExt cx="3443286" cy="6858000"/>
              </a:xfrm>
            </p:grpSpPr>
            <p:sp>
              <p:nvSpPr>
                <p:cNvPr id="53" name="Rectangle 52">
                  <a:extLst>
                    <a:ext uri="{FF2B5EF4-FFF2-40B4-BE49-F238E27FC236}">
                      <a16:creationId xmlns:a16="http://schemas.microsoft.com/office/drawing/2014/main" id="{4782870D-9AEF-8E39-D3DC-6B0B741D69C4}"/>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Isosceles Triangle 53">
                  <a:extLst>
                    <a:ext uri="{FF2B5EF4-FFF2-40B4-BE49-F238E27FC236}">
                      <a16:creationId xmlns:a16="http://schemas.microsoft.com/office/drawing/2014/main" id="{AD17C973-0829-2999-807A-4738D9EFD23B}"/>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51" name="Rectangle 50">
                <a:extLst>
                  <a:ext uri="{FF2B5EF4-FFF2-40B4-BE49-F238E27FC236}">
                    <a16:creationId xmlns:a16="http://schemas.microsoft.com/office/drawing/2014/main" id="{343BA0B1-2F6E-768A-12F3-FED7DD6DB33C}"/>
                  </a:ext>
                </a:extLst>
              </p:cNvPr>
              <p:cNvSpPr/>
              <p:nvPr/>
            </p:nvSpPr>
            <p:spPr>
              <a:xfrm>
                <a:off x="6086474" y="2028801"/>
                <a:ext cx="3043238"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TextBox 51">
                <a:extLst>
                  <a:ext uri="{FF2B5EF4-FFF2-40B4-BE49-F238E27FC236}">
                    <a16:creationId xmlns:a16="http://schemas.microsoft.com/office/drawing/2014/main" id="{8170E5AF-ED96-F555-3FB8-2B9D689D276F}"/>
                  </a:ext>
                </a:extLst>
              </p:cNvPr>
              <p:cNvSpPr txBox="1"/>
              <p:nvPr/>
            </p:nvSpPr>
            <p:spPr>
              <a:xfrm>
                <a:off x="6927736" y="314624"/>
                <a:ext cx="1360714" cy="1569660"/>
              </a:xfrm>
              <a:prstGeom prst="rect">
                <a:avLst/>
              </a:prstGeom>
              <a:noFill/>
            </p:spPr>
            <p:txBody>
              <a:bodyPr wrap="square" rtlCol="0">
                <a:spAutoFit/>
              </a:bodyPr>
              <a:lstStyle/>
              <a:p>
                <a:pPr algn="ctr"/>
                <a:r>
                  <a:rPr lang="en-GB" sz="9600" b="1" dirty="0">
                    <a:solidFill>
                      <a:schemeClr val="bg1"/>
                    </a:solidFill>
                  </a:rPr>
                  <a:t>C</a:t>
                </a:r>
              </a:p>
            </p:txBody>
          </p:sp>
        </p:grpSp>
        <p:sp>
          <p:nvSpPr>
            <p:cNvPr id="49" name="TextBox 48">
              <a:extLst>
                <a:ext uri="{FF2B5EF4-FFF2-40B4-BE49-F238E27FC236}">
                  <a16:creationId xmlns:a16="http://schemas.microsoft.com/office/drawing/2014/main" id="{04961F4B-97E0-1FD7-D39A-1E7E65DD15DC}"/>
                </a:ext>
              </a:extLst>
            </p:cNvPr>
            <p:cNvSpPr txBox="1"/>
            <p:nvPr/>
          </p:nvSpPr>
          <p:spPr>
            <a:xfrm>
              <a:off x="6100167" y="2482965"/>
              <a:ext cx="3005534" cy="1200329"/>
            </a:xfrm>
            <a:prstGeom prst="rect">
              <a:avLst/>
            </a:prstGeom>
            <a:noFill/>
          </p:spPr>
          <p:txBody>
            <a:bodyPr wrap="square" rtlCol="0">
              <a:spAutoFit/>
            </a:bodyPr>
            <a:lstStyle/>
            <a:p>
              <a:pPr algn="ctr"/>
              <a:r>
                <a:rPr lang="en-GB" sz="3600" b="1" dirty="0">
                  <a:solidFill>
                    <a:schemeClr val="bg1"/>
                  </a:solidFill>
                </a:rPr>
                <a:t>NOTABLE</a:t>
              </a:r>
            </a:p>
            <a:p>
              <a:pPr algn="ctr"/>
              <a:r>
                <a:rPr lang="en-GB" sz="3600" b="1" dirty="0">
                  <a:solidFill>
                    <a:schemeClr val="bg1"/>
                  </a:solidFill>
                </a:rPr>
                <a:t>OPERATIONS</a:t>
              </a:r>
            </a:p>
          </p:txBody>
        </p:sp>
      </p:grpSp>
      <p:grpSp>
        <p:nvGrpSpPr>
          <p:cNvPr id="4" name="Group 3">
            <a:extLst>
              <a:ext uri="{FF2B5EF4-FFF2-40B4-BE49-F238E27FC236}">
                <a16:creationId xmlns:a16="http://schemas.microsoft.com/office/drawing/2014/main" id="{669F2A25-0867-6909-5EDE-ADB61CC0C273}"/>
              </a:ext>
            </a:extLst>
          </p:cNvPr>
          <p:cNvGrpSpPr/>
          <p:nvPr/>
        </p:nvGrpSpPr>
        <p:grpSpPr>
          <a:xfrm>
            <a:off x="-258169" y="0"/>
            <a:ext cx="3005534" cy="6858000"/>
            <a:chOff x="-258169" y="0"/>
            <a:chExt cx="3005534" cy="6858000"/>
          </a:xfrm>
        </p:grpSpPr>
        <p:sp>
          <p:nvSpPr>
            <p:cNvPr id="61" name="Rectangle 60">
              <a:extLst>
                <a:ext uri="{FF2B5EF4-FFF2-40B4-BE49-F238E27FC236}">
                  <a16:creationId xmlns:a16="http://schemas.microsoft.com/office/drawing/2014/main" id="{EC6A68A8-E556-855F-444B-D9CCE05331E6}"/>
                </a:ext>
              </a:extLst>
            </p:cNvPr>
            <p:cNvSpPr/>
            <p:nvPr/>
          </p:nvSpPr>
          <p:spPr>
            <a:xfrm>
              <a:off x="6945" y="0"/>
              <a:ext cx="2420735"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7" name="TextBox 56">
              <a:extLst>
                <a:ext uri="{FF2B5EF4-FFF2-40B4-BE49-F238E27FC236}">
                  <a16:creationId xmlns:a16="http://schemas.microsoft.com/office/drawing/2014/main" id="{8BA9B1AC-1AF0-CABE-C9AB-9BD97C08F227}"/>
                </a:ext>
              </a:extLst>
            </p:cNvPr>
            <p:cNvSpPr txBox="1"/>
            <p:nvPr/>
          </p:nvSpPr>
          <p:spPr>
            <a:xfrm>
              <a:off x="-258169" y="2424935"/>
              <a:ext cx="3005534" cy="1815882"/>
            </a:xfrm>
            <a:prstGeom prst="rect">
              <a:avLst/>
            </a:prstGeom>
            <a:noFill/>
          </p:spPr>
          <p:txBody>
            <a:bodyPr wrap="square" rtlCol="0">
              <a:spAutoFit/>
            </a:bodyPr>
            <a:lstStyle/>
            <a:p>
              <a:pPr algn="ctr"/>
              <a:r>
                <a:rPr lang="en-GB" sz="2800" b="1" dirty="0">
                  <a:solidFill>
                    <a:schemeClr val="bg1"/>
                  </a:solidFill>
                </a:rPr>
                <a:t>KEY</a:t>
              </a:r>
            </a:p>
            <a:p>
              <a:pPr algn="ctr"/>
              <a:r>
                <a:rPr lang="en-GB" sz="2800" b="1" dirty="0">
                  <a:solidFill>
                    <a:schemeClr val="bg1"/>
                  </a:solidFill>
                </a:rPr>
                <a:t>LEGISLATION</a:t>
              </a:r>
            </a:p>
            <a:p>
              <a:pPr algn="ctr"/>
              <a:r>
                <a:rPr lang="en-GB" sz="2800" b="1" dirty="0">
                  <a:solidFill>
                    <a:schemeClr val="bg1"/>
                  </a:solidFill>
                </a:rPr>
                <a:t>&amp; POLICY</a:t>
              </a:r>
            </a:p>
            <a:p>
              <a:pPr algn="ctr"/>
              <a:r>
                <a:rPr lang="en-GB" sz="2800" b="1" dirty="0">
                  <a:solidFill>
                    <a:schemeClr val="bg1"/>
                  </a:solidFill>
                </a:rPr>
                <a:t>CHANGES</a:t>
              </a:r>
            </a:p>
          </p:txBody>
        </p:sp>
      </p:grpSp>
      <p:sp>
        <p:nvSpPr>
          <p:cNvPr id="2" name="TextBox 1">
            <a:extLst>
              <a:ext uri="{FF2B5EF4-FFF2-40B4-BE49-F238E27FC236}">
                <a16:creationId xmlns:a16="http://schemas.microsoft.com/office/drawing/2014/main" id="{AB490107-090E-2FD2-9E39-78B4AD751922}"/>
              </a:ext>
            </a:extLst>
          </p:cNvPr>
          <p:cNvSpPr txBox="1"/>
          <p:nvPr/>
        </p:nvSpPr>
        <p:spPr>
          <a:xfrm>
            <a:off x="2514600" y="126879"/>
            <a:ext cx="9004300" cy="646331"/>
          </a:xfrm>
          <a:prstGeom prst="rect">
            <a:avLst/>
          </a:prstGeom>
          <a:noFill/>
        </p:spPr>
        <p:txBody>
          <a:bodyPr wrap="square" rtlCol="0">
            <a:spAutoFit/>
          </a:bodyPr>
          <a:lstStyle/>
          <a:p>
            <a:r>
              <a:rPr lang="en-GB" sz="3600" b="1" dirty="0">
                <a:solidFill>
                  <a:schemeClr val="bg1"/>
                </a:solidFill>
              </a:rPr>
              <a:t>Historic Legislation Changes</a:t>
            </a:r>
          </a:p>
        </p:txBody>
      </p:sp>
      <p:sp>
        <p:nvSpPr>
          <p:cNvPr id="3" name="TextBox 2">
            <a:extLst>
              <a:ext uri="{FF2B5EF4-FFF2-40B4-BE49-F238E27FC236}">
                <a16:creationId xmlns:a16="http://schemas.microsoft.com/office/drawing/2014/main" id="{9A6853D8-EC96-107F-2A56-E723390B364C}"/>
              </a:ext>
            </a:extLst>
          </p:cNvPr>
          <p:cNvSpPr txBox="1"/>
          <p:nvPr/>
        </p:nvSpPr>
        <p:spPr>
          <a:xfrm>
            <a:off x="2514600" y="964165"/>
            <a:ext cx="5803900" cy="954107"/>
          </a:xfrm>
          <a:prstGeom prst="rect">
            <a:avLst/>
          </a:prstGeom>
          <a:noFill/>
        </p:spPr>
        <p:txBody>
          <a:bodyPr wrap="square" rtlCol="0">
            <a:spAutoFit/>
          </a:bodyPr>
          <a:lstStyle/>
          <a:p>
            <a:r>
              <a:rPr lang="en-GB" sz="2800" b="1" dirty="0"/>
              <a:t>Misuse of Drugs Act (1971)</a:t>
            </a:r>
          </a:p>
          <a:p>
            <a:r>
              <a:rPr lang="en-GB" sz="2800" b="1" dirty="0"/>
              <a:t> - Illegal to Supply</a:t>
            </a:r>
          </a:p>
        </p:txBody>
      </p:sp>
      <p:graphicFrame>
        <p:nvGraphicFramePr>
          <p:cNvPr id="8" name="Table 7">
            <a:extLst>
              <a:ext uri="{FF2B5EF4-FFF2-40B4-BE49-F238E27FC236}">
                <a16:creationId xmlns:a16="http://schemas.microsoft.com/office/drawing/2014/main" id="{25D9BDFA-1C5E-3ACB-311E-D1B9ED63E67E}"/>
              </a:ext>
            </a:extLst>
          </p:cNvPr>
          <p:cNvGraphicFramePr>
            <a:graphicFrameLocks noGrp="1"/>
          </p:cNvGraphicFramePr>
          <p:nvPr>
            <p:extLst>
              <p:ext uri="{D42A27DB-BD31-4B8C-83A1-F6EECF244321}">
                <p14:modId xmlns:p14="http://schemas.microsoft.com/office/powerpoint/2010/main" val="1824859765"/>
              </p:ext>
            </p:extLst>
          </p:nvPr>
        </p:nvGraphicFramePr>
        <p:xfrm>
          <a:off x="2858769" y="2424933"/>
          <a:ext cx="9158330" cy="1815884"/>
        </p:xfrm>
        <a:graphic>
          <a:graphicData uri="http://schemas.openxmlformats.org/drawingml/2006/table">
            <a:tbl>
              <a:tblPr firstRow="1" bandRow="1">
                <a:tableStyleId>{5C22544A-7EE6-4342-B048-85BDC9FD1C3A}</a:tableStyleId>
              </a:tblPr>
              <a:tblGrid>
                <a:gridCol w="3059710">
                  <a:extLst>
                    <a:ext uri="{9D8B030D-6E8A-4147-A177-3AD203B41FA5}">
                      <a16:colId xmlns:a16="http://schemas.microsoft.com/office/drawing/2014/main" val="1936774843"/>
                    </a:ext>
                  </a:extLst>
                </a:gridCol>
                <a:gridCol w="6098620">
                  <a:extLst>
                    <a:ext uri="{9D8B030D-6E8A-4147-A177-3AD203B41FA5}">
                      <a16:colId xmlns:a16="http://schemas.microsoft.com/office/drawing/2014/main" val="2354018316"/>
                    </a:ext>
                  </a:extLst>
                </a:gridCol>
              </a:tblGrid>
              <a:tr h="453971">
                <a:tc>
                  <a:txBody>
                    <a:bodyPr/>
                    <a:lstStyle/>
                    <a:p>
                      <a:r>
                        <a:rPr lang="en-GB" sz="2000" dirty="0"/>
                        <a:t>Drug Class</a:t>
                      </a:r>
                    </a:p>
                  </a:txBody>
                  <a:tcPr/>
                </a:tc>
                <a:tc>
                  <a:txBody>
                    <a:bodyPr/>
                    <a:lstStyle/>
                    <a:p>
                      <a:r>
                        <a:rPr lang="en-GB" sz="2000" dirty="0"/>
                        <a:t>Maximum Sentence for Supply</a:t>
                      </a:r>
                    </a:p>
                  </a:txBody>
                  <a:tcPr/>
                </a:tc>
                <a:extLst>
                  <a:ext uri="{0D108BD9-81ED-4DB2-BD59-A6C34878D82A}">
                    <a16:rowId xmlns:a16="http://schemas.microsoft.com/office/drawing/2014/main" val="187598658"/>
                  </a:ext>
                </a:extLst>
              </a:tr>
              <a:tr h="453971">
                <a:tc>
                  <a:txBody>
                    <a:bodyPr/>
                    <a:lstStyle/>
                    <a:p>
                      <a:r>
                        <a:rPr lang="en-GB" sz="2000" b="1" dirty="0"/>
                        <a:t>Class A</a:t>
                      </a:r>
                    </a:p>
                  </a:txBody>
                  <a:tcPr/>
                </a:tc>
                <a:tc>
                  <a:txBody>
                    <a:bodyPr/>
                    <a:lstStyle/>
                    <a:p>
                      <a:r>
                        <a:rPr lang="en-GB" sz="2000" b="1" dirty="0"/>
                        <a:t>Life Imprisonment + Unlimited Fine</a:t>
                      </a:r>
                    </a:p>
                  </a:txBody>
                  <a:tcPr/>
                </a:tc>
                <a:extLst>
                  <a:ext uri="{0D108BD9-81ED-4DB2-BD59-A6C34878D82A}">
                    <a16:rowId xmlns:a16="http://schemas.microsoft.com/office/drawing/2014/main" val="1619175933"/>
                  </a:ext>
                </a:extLst>
              </a:tr>
              <a:tr h="453971">
                <a:tc>
                  <a:txBody>
                    <a:bodyPr/>
                    <a:lstStyle/>
                    <a:p>
                      <a:r>
                        <a:rPr lang="en-GB" sz="2000" b="1" dirty="0"/>
                        <a:t>Class B</a:t>
                      </a:r>
                    </a:p>
                  </a:txBody>
                  <a:tcPr/>
                </a:tc>
                <a:tc>
                  <a:txBody>
                    <a:bodyPr/>
                    <a:lstStyle/>
                    <a:p>
                      <a:r>
                        <a:rPr lang="en-GB" sz="2000" b="1" dirty="0"/>
                        <a:t>14 Years + Unlimited Fine</a:t>
                      </a:r>
                    </a:p>
                  </a:txBody>
                  <a:tcPr/>
                </a:tc>
                <a:extLst>
                  <a:ext uri="{0D108BD9-81ED-4DB2-BD59-A6C34878D82A}">
                    <a16:rowId xmlns:a16="http://schemas.microsoft.com/office/drawing/2014/main" val="1634910782"/>
                  </a:ext>
                </a:extLst>
              </a:tr>
              <a:tr h="453971">
                <a:tc>
                  <a:txBody>
                    <a:bodyPr/>
                    <a:lstStyle/>
                    <a:p>
                      <a:r>
                        <a:rPr lang="en-GB" sz="2000" b="1" dirty="0"/>
                        <a:t>Class C</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dirty="0"/>
                        <a:t>14 Years + Unlimited Fine</a:t>
                      </a:r>
                    </a:p>
                  </a:txBody>
                  <a:tcPr/>
                </a:tc>
                <a:extLst>
                  <a:ext uri="{0D108BD9-81ED-4DB2-BD59-A6C34878D82A}">
                    <a16:rowId xmlns:a16="http://schemas.microsoft.com/office/drawing/2014/main" val="3789762698"/>
                  </a:ext>
                </a:extLst>
              </a:tr>
            </a:tbl>
          </a:graphicData>
        </a:graphic>
      </p:graphicFrame>
      <p:pic>
        <p:nvPicPr>
          <p:cNvPr id="10" name="Picture 9">
            <a:extLst>
              <a:ext uri="{FF2B5EF4-FFF2-40B4-BE49-F238E27FC236}">
                <a16:creationId xmlns:a16="http://schemas.microsoft.com/office/drawing/2014/main" id="{21A539B3-E859-AAE3-605D-0F293E4C4109}"/>
              </a:ext>
            </a:extLst>
          </p:cNvPr>
          <p:cNvPicPr>
            <a:picLocks noChangeAspect="1"/>
          </p:cNvPicPr>
          <p:nvPr/>
        </p:nvPicPr>
        <p:blipFill>
          <a:blip r:embed="rId2"/>
          <a:stretch>
            <a:fillRect/>
          </a:stretch>
        </p:blipFill>
        <p:spPr>
          <a:xfrm>
            <a:off x="2890764" y="4392220"/>
            <a:ext cx="2217838" cy="506173"/>
          </a:xfrm>
          <a:prstGeom prst="rect">
            <a:avLst/>
          </a:prstGeom>
          <a:ln>
            <a:solidFill>
              <a:schemeClr val="tx1"/>
            </a:solidFill>
          </a:ln>
        </p:spPr>
      </p:pic>
    </p:spTree>
    <p:extLst>
      <p:ext uri="{BB962C8B-B14F-4D97-AF65-F5344CB8AC3E}">
        <p14:creationId xmlns:p14="http://schemas.microsoft.com/office/powerpoint/2010/main" val="26138159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0ED41A-C371-FBAE-6B35-A31D183FF6D8}"/>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FD8D1BD7-5BDA-C425-7666-40893792CC3D}"/>
              </a:ext>
            </a:extLst>
          </p:cNvPr>
          <p:cNvSpPr>
            <a:spLocks noGrp="1" noRot="1" noMove="1" noResize="1" noEditPoints="1" noAdjustHandles="1" noChangeArrowheads="1" noChangeShapeType="1"/>
          </p:cNvSpPr>
          <p:nvPr/>
        </p:nvSpPr>
        <p:spPr>
          <a:xfrm>
            <a:off x="-1"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73" name="Group 72">
            <a:extLst>
              <a:ext uri="{FF2B5EF4-FFF2-40B4-BE49-F238E27FC236}">
                <a16:creationId xmlns:a16="http://schemas.microsoft.com/office/drawing/2014/main" id="{AE0CE7B1-632D-FB8D-F6A8-545C6F821557}"/>
              </a:ext>
            </a:extLst>
          </p:cNvPr>
          <p:cNvGrpSpPr/>
          <p:nvPr/>
        </p:nvGrpSpPr>
        <p:grpSpPr>
          <a:xfrm>
            <a:off x="-289917" y="0"/>
            <a:ext cx="12481917" cy="6858000"/>
            <a:chOff x="-289917" y="0"/>
            <a:chExt cx="12481917" cy="6858000"/>
          </a:xfrm>
        </p:grpSpPr>
        <p:sp>
          <p:nvSpPr>
            <p:cNvPr id="71" name="Rectangle 70">
              <a:extLst>
                <a:ext uri="{FF2B5EF4-FFF2-40B4-BE49-F238E27FC236}">
                  <a16:creationId xmlns:a16="http://schemas.microsoft.com/office/drawing/2014/main" id="{A9C4CA5C-2B86-F30D-78EA-C0FB6E2A347D}"/>
                </a:ext>
              </a:extLst>
            </p:cNvPr>
            <p:cNvSpPr/>
            <p:nvPr/>
          </p:nvSpPr>
          <p:spPr>
            <a:xfrm>
              <a:off x="0" y="0"/>
              <a:ext cx="12192000" cy="900090"/>
            </a:xfrm>
            <a:prstGeom prst="rect">
              <a:avLst/>
            </a:prstGeom>
            <a:solidFill>
              <a:schemeClr val="accent4">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0" name="Rectangle 69">
              <a:extLst>
                <a:ext uri="{FF2B5EF4-FFF2-40B4-BE49-F238E27FC236}">
                  <a16:creationId xmlns:a16="http://schemas.microsoft.com/office/drawing/2014/main" id="{416AB278-B175-3164-0CD8-1322107A2E0B}"/>
                </a:ext>
              </a:extLst>
            </p:cNvPr>
            <p:cNvSpPr/>
            <p:nvPr/>
          </p:nvSpPr>
          <p:spPr>
            <a:xfrm>
              <a:off x="0" y="0"/>
              <a:ext cx="24257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TextBox 71">
              <a:extLst>
                <a:ext uri="{FF2B5EF4-FFF2-40B4-BE49-F238E27FC236}">
                  <a16:creationId xmlns:a16="http://schemas.microsoft.com/office/drawing/2014/main" id="{E1DEA237-B74C-6830-ED72-E674AAB29680}"/>
                </a:ext>
              </a:extLst>
            </p:cNvPr>
            <p:cNvSpPr txBox="1"/>
            <p:nvPr/>
          </p:nvSpPr>
          <p:spPr>
            <a:xfrm>
              <a:off x="-289917" y="2551815"/>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grpSp>
      <p:grpSp>
        <p:nvGrpSpPr>
          <p:cNvPr id="22" name="Group 21">
            <a:extLst>
              <a:ext uri="{FF2B5EF4-FFF2-40B4-BE49-F238E27FC236}">
                <a16:creationId xmlns:a16="http://schemas.microsoft.com/office/drawing/2014/main" id="{FE9F51D6-60E4-860B-873F-30791DEE5B4B}"/>
              </a:ext>
            </a:extLst>
          </p:cNvPr>
          <p:cNvGrpSpPr/>
          <p:nvPr/>
        </p:nvGrpSpPr>
        <p:grpSpPr>
          <a:xfrm>
            <a:off x="-3918347" y="-22"/>
            <a:ext cx="3600449" cy="6858000"/>
            <a:chOff x="9028510" y="-22"/>
            <a:chExt cx="3600449" cy="6858000"/>
          </a:xfrm>
        </p:grpSpPr>
        <p:grpSp>
          <p:nvGrpSpPr>
            <p:cNvPr id="23" name="Group 22">
              <a:extLst>
                <a:ext uri="{FF2B5EF4-FFF2-40B4-BE49-F238E27FC236}">
                  <a16:creationId xmlns:a16="http://schemas.microsoft.com/office/drawing/2014/main" id="{1ED6A934-104D-3EDB-16D4-B240E69403C5}"/>
                </a:ext>
              </a:extLst>
            </p:cNvPr>
            <p:cNvGrpSpPr/>
            <p:nvPr/>
          </p:nvGrpSpPr>
          <p:grpSpPr>
            <a:xfrm>
              <a:off x="9028510" y="-22"/>
              <a:ext cx="3600449" cy="6858000"/>
              <a:chOff x="9028510" y="-22"/>
              <a:chExt cx="3600449" cy="6858000"/>
            </a:xfrm>
          </p:grpSpPr>
          <p:grpSp>
            <p:nvGrpSpPr>
              <p:cNvPr id="34" name="Group 33">
                <a:extLst>
                  <a:ext uri="{FF2B5EF4-FFF2-40B4-BE49-F238E27FC236}">
                    <a16:creationId xmlns:a16="http://schemas.microsoft.com/office/drawing/2014/main" id="{8939630A-4A74-2D57-5F7E-477C83ADFD2E}"/>
                  </a:ext>
                </a:extLst>
              </p:cNvPr>
              <p:cNvGrpSpPr/>
              <p:nvPr/>
            </p:nvGrpSpPr>
            <p:grpSpPr>
              <a:xfrm>
                <a:off x="9028512" y="-22"/>
                <a:ext cx="3600447" cy="6858000"/>
                <a:chOff x="-3043238" y="0"/>
                <a:chExt cx="3443286" cy="6858000"/>
              </a:xfrm>
            </p:grpSpPr>
            <p:sp>
              <p:nvSpPr>
                <p:cNvPr id="45" name="Rectangle 44">
                  <a:extLst>
                    <a:ext uri="{FF2B5EF4-FFF2-40B4-BE49-F238E27FC236}">
                      <a16:creationId xmlns:a16="http://schemas.microsoft.com/office/drawing/2014/main" id="{B25BD968-91D2-F8F4-B1DC-F2FF6CE7471A}"/>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Isosceles Triangle 45">
                  <a:extLst>
                    <a:ext uri="{FF2B5EF4-FFF2-40B4-BE49-F238E27FC236}">
                      <a16:creationId xmlns:a16="http://schemas.microsoft.com/office/drawing/2014/main" id="{087F3D1F-BF30-C5DB-904E-210AD483124A}"/>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3" name="Rectangle 42">
                <a:extLst>
                  <a:ext uri="{FF2B5EF4-FFF2-40B4-BE49-F238E27FC236}">
                    <a16:creationId xmlns:a16="http://schemas.microsoft.com/office/drawing/2014/main" id="{BED57DC7-4609-2EAD-D309-7F969DEA1618}"/>
                  </a:ext>
                </a:extLst>
              </p:cNvPr>
              <p:cNvSpPr/>
              <p:nvPr/>
            </p:nvSpPr>
            <p:spPr>
              <a:xfrm>
                <a:off x="9028510" y="2028801"/>
                <a:ext cx="3182139"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TextBox 43">
                <a:extLst>
                  <a:ext uri="{FF2B5EF4-FFF2-40B4-BE49-F238E27FC236}">
                    <a16:creationId xmlns:a16="http://schemas.microsoft.com/office/drawing/2014/main" id="{00F78044-363A-B524-243B-93DE0FF4D23D}"/>
                  </a:ext>
                </a:extLst>
              </p:cNvPr>
              <p:cNvSpPr txBox="1"/>
              <p:nvPr/>
            </p:nvSpPr>
            <p:spPr>
              <a:xfrm>
                <a:off x="10059276" y="314624"/>
                <a:ext cx="1360714" cy="1569660"/>
              </a:xfrm>
              <a:prstGeom prst="rect">
                <a:avLst/>
              </a:prstGeom>
              <a:noFill/>
            </p:spPr>
            <p:txBody>
              <a:bodyPr wrap="square" rtlCol="0">
                <a:spAutoFit/>
              </a:bodyPr>
              <a:lstStyle/>
              <a:p>
                <a:pPr algn="ctr"/>
                <a:r>
                  <a:rPr lang="en-GB" sz="9600" b="1" dirty="0">
                    <a:solidFill>
                      <a:schemeClr val="bg1"/>
                    </a:solidFill>
                  </a:rPr>
                  <a:t>D</a:t>
                </a:r>
              </a:p>
            </p:txBody>
          </p:sp>
        </p:grpSp>
        <p:sp>
          <p:nvSpPr>
            <p:cNvPr id="33" name="TextBox 32">
              <a:extLst>
                <a:ext uri="{FF2B5EF4-FFF2-40B4-BE49-F238E27FC236}">
                  <a16:creationId xmlns:a16="http://schemas.microsoft.com/office/drawing/2014/main" id="{AC9D6F54-B4BF-03CD-9A1A-44EBBECA8FD9}"/>
                </a:ext>
              </a:extLst>
            </p:cNvPr>
            <p:cNvSpPr txBox="1"/>
            <p:nvPr/>
          </p:nvSpPr>
          <p:spPr>
            <a:xfrm>
              <a:off x="9236866" y="2485749"/>
              <a:ext cx="3005534" cy="646331"/>
            </a:xfrm>
            <a:prstGeom prst="rect">
              <a:avLst/>
            </a:prstGeom>
            <a:noFill/>
          </p:spPr>
          <p:txBody>
            <a:bodyPr wrap="square" rtlCol="0">
              <a:spAutoFit/>
            </a:bodyPr>
            <a:lstStyle/>
            <a:p>
              <a:pPr algn="ctr"/>
              <a:r>
                <a:rPr lang="en-GB" sz="3600" b="1" dirty="0">
                  <a:solidFill>
                    <a:schemeClr val="bg1"/>
                  </a:solidFill>
                </a:rPr>
                <a:t>SUMMARY</a:t>
              </a:r>
            </a:p>
          </p:txBody>
        </p:sp>
      </p:grpSp>
      <p:grpSp>
        <p:nvGrpSpPr>
          <p:cNvPr id="47" name="Group 46">
            <a:extLst>
              <a:ext uri="{FF2B5EF4-FFF2-40B4-BE49-F238E27FC236}">
                <a16:creationId xmlns:a16="http://schemas.microsoft.com/office/drawing/2014/main" id="{BEF0C7B2-5897-FD71-F1FA-62E1AA1333EA}"/>
              </a:ext>
            </a:extLst>
          </p:cNvPr>
          <p:cNvGrpSpPr/>
          <p:nvPr/>
        </p:nvGrpSpPr>
        <p:grpSpPr>
          <a:xfrm>
            <a:off x="-3925714" y="-11"/>
            <a:ext cx="3443286" cy="6858000"/>
            <a:chOff x="6086474" y="-11"/>
            <a:chExt cx="3443286" cy="6858000"/>
          </a:xfrm>
        </p:grpSpPr>
        <p:grpSp>
          <p:nvGrpSpPr>
            <p:cNvPr id="48" name="Group 47">
              <a:extLst>
                <a:ext uri="{FF2B5EF4-FFF2-40B4-BE49-F238E27FC236}">
                  <a16:creationId xmlns:a16="http://schemas.microsoft.com/office/drawing/2014/main" id="{14B9DF91-F04E-9876-2156-E7AE196F005B}"/>
                </a:ext>
              </a:extLst>
            </p:cNvPr>
            <p:cNvGrpSpPr/>
            <p:nvPr/>
          </p:nvGrpSpPr>
          <p:grpSpPr>
            <a:xfrm>
              <a:off x="6086474" y="-11"/>
              <a:ext cx="3443286" cy="6858000"/>
              <a:chOff x="6086474" y="-11"/>
              <a:chExt cx="3443286" cy="6858000"/>
            </a:xfrm>
          </p:grpSpPr>
          <p:grpSp>
            <p:nvGrpSpPr>
              <p:cNvPr id="50" name="Group 49">
                <a:extLst>
                  <a:ext uri="{FF2B5EF4-FFF2-40B4-BE49-F238E27FC236}">
                    <a16:creationId xmlns:a16="http://schemas.microsoft.com/office/drawing/2014/main" id="{F22AC1F8-02DA-0744-6741-D433CB8A10A7}"/>
                  </a:ext>
                </a:extLst>
              </p:cNvPr>
              <p:cNvGrpSpPr/>
              <p:nvPr/>
            </p:nvGrpSpPr>
            <p:grpSpPr>
              <a:xfrm>
                <a:off x="6086474" y="-11"/>
                <a:ext cx="3443286" cy="6858000"/>
                <a:chOff x="-6086476" y="0"/>
                <a:chExt cx="3443286" cy="6858000"/>
              </a:xfrm>
            </p:grpSpPr>
            <p:sp>
              <p:nvSpPr>
                <p:cNvPr id="53" name="Rectangle 52">
                  <a:extLst>
                    <a:ext uri="{FF2B5EF4-FFF2-40B4-BE49-F238E27FC236}">
                      <a16:creationId xmlns:a16="http://schemas.microsoft.com/office/drawing/2014/main" id="{A28AED9F-450B-14C8-F510-7465AA1FACA9}"/>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Isosceles Triangle 53">
                  <a:extLst>
                    <a:ext uri="{FF2B5EF4-FFF2-40B4-BE49-F238E27FC236}">
                      <a16:creationId xmlns:a16="http://schemas.microsoft.com/office/drawing/2014/main" id="{CF080176-3151-0BFE-2DDF-A3A009831262}"/>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51" name="Rectangle 50">
                <a:extLst>
                  <a:ext uri="{FF2B5EF4-FFF2-40B4-BE49-F238E27FC236}">
                    <a16:creationId xmlns:a16="http://schemas.microsoft.com/office/drawing/2014/main" id="{6FC78B18-5C10-2249-19B3-A3466A8640FE}"/>
                  </a:ext>
                </a:extLst>
              </p:cNvPr>
              <p:cNvSpPr/>
              <p:nvPr/>
            </p:nvSpPr>
            <p:spPr>
              <a:xfrm>
                <a:off x="6086474" y="2028801"/>
                <a:ext cx="3043238"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TextBox 51">
                <a:extLst>
                  <a:ext uri="{FF2B5EF4-FFF2-40B4-BE49-F238E27FC236}">
                    <a16:creationId xmlns:a16="http://schemas.microsoft.com/office/drawing/2014/main" id="{71F47B38-6C71-4B0D-9D61-3080221088A2}"/>
                  </a:ext>
                </a:extLst>
              </p:cNvPr>
              <p:cNvSpPr txBox="1"/>
              <p:nvPr/>
            </p:nvSpPr>
            <p:spPr>
              <a:xfrm>
                <a:off x="6927736" y="314624"/>
                <a:ext cx="1360714" cy="1569660"/>
              </a:xfrm>
              <a:prstGeom prst="rect">
                <a:avLst/>
              </a:prstGeom>
              <a:noFill/>
            </p:spPr>
            <p:txBody>
              <a:bodyPr wrap="square" rtlCol="0">
                <a:spAutoFit/>
              </a:bodyPr>
              <a:lstStyle/>
              <a:p>
                <a:pPr algn="ctr"/>
                <a:r>
                  <a:rPr lang="en-GB" sz="9600" b="1" dirty="0">
                    <a:solidFill>
                      <a:schemeClr val="bg1"/>
                    </a:solidFill>
                  </a:rPr>
                  <a:t>C</a:t>
                </a:r>
              </a:p>
            </p:txBody>
          </p:sp>
        </p:grpSp>
        <p:sp>
          <p:nvSpPr>
            <p:cNvPr id="49" name="TextBox 48">
              <a:extLst>
                <a:ext uri="{FF2B5EF4-FFF2-40B4-BE49-F238E27FC236}">
                  <a16:creationId xmlns:a16="http://schemas.microsoft.com/office/drawing/2014/main" id="{8AD5FC1E-80A0-7E57-612C-83F38B8DF326}"/>
                </a:ext>
              </a:extLst>
            </p:cNvPr>
            <p:cNvSpPr txBox="1"/>
            <p:nvPr/>
          </p:nvSpPr>
          <p:spPr>
            <a:xfrm>
              <a:off x="6100167" y="2482965"/>
              <a:ext cx="3005534" cy="1200329"/>
            </a:xfrm>
            <a:prstGeom prst="rect">
              <a:avLst/>
            </a:prstGeom>
            <a:noFill/>
          </p:spPr>
          <p:txBody>
            <a:bodyPr wrap="square" rtlCol="0">
              <a:spAutoFit/>
            </a:bodyPr>
            <a:lstStyle/>
            <a:p>
              <a:pPr algn="ctr"/>
              <a:r>
                <a:rPr lang="en-GB" sz="3600" b="1" dirty="0">
                  <a:solidFill>
                    <a:schemeClr val="bg1"/>
                  </a:solidFill>
                </a:rPr>
                <a:t>NOTABLE</a:t>
              </a:r>
            </a:p>
            <a:p>
              <a:pPr algn="ctr"/>
              <a:r>
                <a:rPr lang="en-GB" sz="3600" b="1" dirty="0">
                  <a:solidFill>
                    <a:schemeClr val="bg1"/>
                  </a:solidFill>
                </a:rPr>
                <a:t>OPERATIONS</a:t>
              </a:r>
            </a:p>
          </p:txBody>
        </p:sp>
      </p:grpSp>
      <p:grpSp>
        <p:nvGrpSpPr>
          <p:cNvPr id="4" name="Group 3">
            <a:extLst>
              <a:ext uri="{FF2B5EF4-FFF2-40B4-BE49-F238E27FC236}">
                <a16:creationId xmlns:a16="http://schemas.microsoft.com/office/drawing/2014/main" id="{F73D8312-B49C-0811-1882-CEE25A295E17}"/>
              </a:ext>
            </a:extLst>
          </p:cNvPr>
          <p:cNvGrpSpPr/>
          <p:nvPr/>
        </p:nvGrpSpPr>
        <p:grpSpPr>
          <a:xfrm>
            <a:off x="-258169" y="0"/>
            <a:ext cx="3005534" cy="6858000"/>
            <a:chOff x="-258169" y="0"/>
            <a:chExt cx="3005534" cy="6858000"/>
          </a:xfrm>
        </p:grpSpPr>
        <p:sp>
          <p:nvSpPr>
            <p:cNvPr id="61" name="Rectangle 60">
              <a:extLst>
                <a:ext uri="{FF2B5EF4-FFF2-40B4-BE49-F238E27FC236}">
                  <a16:creationId xmlns:a16="http://schemas.microsoft.com/office/drawing/2014/main" id="{173BD4F1-BE84-67BC-1AA3-46E5E7B082BB}"/>
                </a:ext>
              </a:extLst>
            </p:cNvPr>
            <p:cNvSpPr/>
            <p:nvPr/>
          </p:nvSpPr>
          <p:spPr>
            <a:xfrm>
              <a:off x="6945" y="0"/>
              <a:ext cx="2420735"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7" name="TextBox 56">
              <a:extLst>
                <a:ext uri="{FF2B5EF4-FFF2-40B4-BE49-F238E27FC236}">
                  <a16:creationId xmlns:a16="http://schemas.microsoft.com/office/drawing/2014/main" id="{F4E926DE-1312-4435-F9E7-961C4EE21A37}"/>
                </a:ext>
              </a:extLst>
            </p:cNvPr>
            <p:cNvSpPr txBox="1"/>
            <p:nvPr/>
          </p:nvSpPr>
          <p:spPr>
            <a:xfrm>
              <a:off x="-258169" y="2424935"/>
              <a:ext cx="3005534" cy="1815882"/>
            </a:xfrm>
            <a:prstGeom prst="rect">
              <a:avLst/>
            </a:prstGeom>
            <a:noFill/>
          </p:spPr>
          <p:txBody>
            <a:bodyPr wrap="square" rtlCol="0">
              <a:spAutoFit/>
            </a:bodyPr>
            <a:lstStyle/>
            <a:p>
              <a:pPr algn="ctr"/>
              <a:r>
                <a:rPr lang="en-GB" sz="2800" b="1" dirty="0">
                  <a:solidFill>
                    <a:schemeClr val="bg1"/>
                  </a:solidFill>
                </a:rPr>
                <a:t>KEY</a:t>
              </a:r>
            </a:p>
            <a:p>
              <a:pPr algn="ctr"/>
              <a:r>
                <a:rPr lang="en-GB" sz="2800" b="1" dirty="0">
                  <a:solidFill>
                    <a:schemeClr val="bg1"/>
                  </a:solidFill>
                </a:rPr>
                <a:t>LEGISLATION</a:t>
              </a:r>
            </a:p>
            <a:p>
              <a:pPr algn="ctr"/>
              <a:r>
                <a:rPr lang="en-GB" sz="2800" b="1" dirty="0">
                  <a:solidFill>
                    <a:schemeClr val="bg1"/>
                  </a:solidFill>
                </a:rPr>
                <a:t>&amp; POLICY</a:t>
              </a:r>
            </a:p>
            <a:p>
              <a:pPr algn="ctr"/>
              <a:r>
                <a:rPr lang="en-GB" sz="2800" b="1" dirty="0">
                  <a:solidFill>
                    <a:schemeClr val="bg1"/>
                  </a:solidFill>
                </a:rPr>
                <a:t>CHANGES</a:t>
              </a:r>
            </a:p>
          </p:txBody>
        </p:sp>
      </p:grpSp>
      <p:sp>
        <p:nvSpPr>
          <p:cNvPr id="2" name="TextBox 1">
            <a:extLst>
              <a:ext uri="{FF2B5EF4-FFF2-40B4-BE49-F238E27FC236}">
                <a16:creationId xmlns:a16="http://schemas.microsoft.com/office/drawing/2014/main" id="{FBF45FA9-F4EB-F887-D039-C45A4765F2D7}"/>
              </a:ext>
            </a:extLst>
          </p:cNvPr>
          <p:cNvSpPr txBox="1"/>
          <p:nvPr/>
        </p:nvSpPr>
        <p:spPr>
          <a:xfrm>
            <a:off x="2514600" y="126879"/>
            <a:ext cx="9004300" cy="646331"/>
          </a:xfrm>
          <a:prstGeom prst="rect">
            <a:avLst/>
          </a:prstGeom>
          <a:noFill/>
        </p:spPr>
        <p:txBody>
          <a:bodyPr wrap="square" rtlCol="0">
            <a:spAutoFit/>
          </a:bodyPr>
          <a:lstStyle/>
          <a:p>
            <a:r>
              <a:rPr lang="en-GB" sz="3600" b="1" dirty="0">
                <a:solidFill>
                  <a:schemeClr val="bg1"/>
                </a:solidFill>
              </a:rPr>
              <a:t>Historic Legislation Changes</a:t>
            </a:r>
          </a:p>
        </p:txBody>
      </p:sp>
      <p:sp>
        <p:nvSpPr>
          <p:cNvPr id="3" name="TextBox 2">
            <a:extLst>
              <a:ext uri="{FF2B5EF4-FFF2-40B4-BE49-F238E27FC236}">
                <a16:creationId xmlns:a16="http://schemas.microsoft.com/office/drawing/2014/main" id="{1D6624AE-F29B-3BB1-6F7C-23050BFCFBBF}"/>
              </a:ext>
            </a:extLst>
          </p:cNvPr>
          <p:cNvSpPr txBox="1"/>
          <p:nvPr/>
        </p:nvSpPr>
        <p:spPr>
          <a:xfrm>
            <a:off x="2514599" y="964165"/>
            <a:ext cx="8086411" cy="523220"/>
          </a:xfrm>
          <a:prstGeom prst="rect">
            <a:avLst/>
          </a:prstGeom>
          <a:noFill/>
        </p:spPr>
        <p:txBody>
          <a:bodyPr wrap="square" rtlCol="0">
            <a:spAutoFit/>
          </a:bodyPr>
          <a:lstStyle/>
          <a:p>
            <a:r>
              <a:rPr lang="en-GB" sz="2800" b="1" dirty="0"/>
              <a:t>The Drugs (Prevention of Misuse) Act (1964)</a:t>
            </a:r>
          </a:p>
        </p:txBody>
      </p:sp>
      <p:pic>
        <p:nvPicPr>
          <p:cNvPr id="1026" name="Picture 2">
            <a:extLst>
              <a:ext uri="{FF2B5EF4-FFF2-40B4-BE49-F238E27FC236}">
                <a16:creationId xmlns:a16="http://schemas.microsoft.com/office/drawing/2014/main" id="{36A75BC9-D21E-A046-3BB9-384819E62E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5059" y="1678864"/>
            <a:ext cx="3290468" cy="498765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5BAE7AF-79A7-9B56-B1D8-238BC92C369D}"/>
              </a:ext>
            </a:extLst>
          </p:cNvPr>
          <p:cNvSpPr txBox="1"/>
          <p:nvPr/>
        </p:nvSpPr>
        <p:spPr>
          <a:xfrm>
            <a:off x="6856464" y="3683294"/>
            <a:ext cx="4752871" cy="52322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800" b="1" dirty="0"/>
              <a:t>Some Stop &amp; Search Powers</a:t>
            </a:r>
          </a:p>
        </p:txBody>
      </p:sp>
      <p:pic>
        <p:nvPicPr>
          <p:cNvPr id="7" name="Picture 6">
            <a:extLst>
              <a:ext uri="{FF2B5EF4-FFF2-40B4-BE49-F238E27FC236}">
                <a16:creationId xmlns:a16="http://schemas.microsoft.com/office/drawing/2014/main" id="{5B95660F-0E90-8F97-6D29-7301A77B3013}"/>
              </a:ext>
            </a:extLst>
          </p:cNvPr>
          <p:cNvPicPr>
            <a:picLocks noChangeAspect="1"/>
          </p:cNvPicPr>
          <p:nvPr/>
        </p:nvPicPr>
        <p:blipFill>
          <a:blip r:embed="rId3"/>
          <a:stretch>
            <a:fillRect/>
          </a:stretch>
        </p:blipFill>
        <p:spPr>
          <a:xfrm>
            <a:off x="6856464" y="4306141"/>
            <a:ext cx="2217838" cy="506173"/>
          </a:xfrm>
          <a:prstGeom prst="rect">
            <a:avLst/>
          </a:prstGeom>
          <a:ln>
            <a:solidFill>
              <a:schemeClr val="tx1"/>
            </a:solidFill>
          </a:ln>
        </p:spPr>
      </p:pic>
    </p:spTree>
    <p:extLst>
      <p:ext uri="{BB962C8B-B14F-4D97-AF65-F5344CB8AC3E}">
        <p14:creationId xmlns:p14="http://schemas.microsoft.com/office/powerpoint/2010/main" val="36754159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D35C1C-6928-D96C-E8AB-16870E9D07D0}"/>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608A7B6A-8A7F-8858-1FDB-A3456B6A991F}"/>
              </a:ext>
            </a:extLst>
          </p:cNvPr>
          <p:cNvSpPr>
            <a:spLocks noGrp="1" noRot="1" noMove="1" noResize="1" noEditPoints="1" noAdjustHandles="1" noChangeArrowheads="1" noChangeShapeType="1"/>
          </p:cNvSpPr>
          <p:nvPr/>
        </p:nvSpPr>
        <p:spPr>
          <a:xfrm>
            <a:off x="-1"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73" name="Group 72">
            <a:extLst>
              <a:ext uri="{FF2B5EF4-FFF2-40B4-BE49-F238E27FC236}">
                <a16:creationId xmlns:a16="http://schemas.microsoft.com/office/drawing/2014/main" id="{25A28F75-0768-550D-6842-B63249D5CC3F}"/>
              </a:ext>
            </a:extLst>
          </p:cNvPr>
          <p:cNvGrpSpPr/>
          <p:nvPr/>
        </p:nvGrpSpPr>
        <p:grpSpPr>
          <a:xfrm>
            <a:off x="-289917" y="0"/>
            <a:ext cx="12481917" cy="6858000"/>
            <a:chOff x="-289917" y="0"/>
            <a:chExt cx="12481917" cy="6858000"/>
          </a:xfrm>
        </p:grpSpPr>
        <p:sp>
          <p:nvSpPr>
            <p:cNvPr id="71" name="Rectangle 70">
              <a:extLst>
                <a:ext uri="{FF2B5EF4-FFF2-40B4-BE49-F238E27FC236}">
                  <a16:creationId xmlns:a16="http://schemas.microsoft.com/office/drawing/2014/main" id="{5FBD06F2-E228-2896-D5FC-B8435A6BEDB8}"/>
                </a:ext>
              </a:extLst>
            </p:cNvPr>
            <p:cNvSpPr/>
            <p:nvPr/>
          </p:nvSpPr>
          <p:spPr>
            <a:xfrm>
              <a:off x="0" y="0"/>
              <a:ext cx="12192000" cy="900090"/>
            </a:xfrm>
            <a:prstGeom prst="rect">
              <a:avLst/>
            </a:prstGeom>
            <a:solidFill>
              <a:schemeClr val="accent4">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0" name="Rectangle 69">
              <a:extLst>
                <a:ext uri="{FF2B5EF4-FFF2-40B4-BE49-F238E27FC236}">
                  <a16:creationId xmlns:a16="http://schemas.microsoft.com/office/drawing/2014/main" id="{F52FA546-C0C4-E30B-D02B-38B2C87E334F}"/>
                </a:ext>
              </a:extLst>
            </p:cNvPr>
            <p:cNvSpPr/>
            <p:nvPr/>
          </p:nvSpPr>
          <p:spPr>
            <a:xfrm>
              <a:off x="0" y="0"/>
              <a:ext cx="24257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TextBox 71">
              <a:extLst>
                <a:ext uri="{FF2B5EF4-FFF2-40B4-BE49-F238E27FC236}">
                  <a16:creationId xmlns:a16="http://schemas.microsoft.com/office/drawing/2014/main" id="{9733E52A-E61E-6FA7-D9DA-7A532DBE0945}"/>
                </a:ext>
              </a:extLst>
            </p:cNvPr>
            <p:cNvSpPr txBox="1"/>
            <p:nvPr/>
          </p:nvSpPr>
          <p:spPr>
            <a:xfrm>
              <a:off x="-289917" y="2551815"/>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grpSp>
      <p:grpSp>
        <p:nvGrpSpPr>
          <p:cNvPr id="22" name="Group 21">
            <a:extLst>
              <a:ext uri="{FF2B5EF4-FFF2-40B4-BE49-F238E27FC236}">
                <a16:creationId xmlns:a16="http://schemas.microsoft.com/office/drawing/2014/main" id="{4752B8C3-00D5-75E4-D56B-00E2FCD1788A}"/>
              </a:ext>
            </a:extLst>
          </p:cNvPr>
          <p:cNvGrpSpPr/>
          <p:nvPr/>
        </p:nvGrpSpPr>
        <p:grpSpPr>
          <a:xfrm>
            <a:off x="-3918347" y="-22"/>
            <a:ext cx="3600449" cy="6858000"/>
            <a:chOff x="9028510" y="-22"/>
            <a:chExt cx="3600449" cy="6858000"/>
          </a:xfrm>
        </p:grpSpPr>
        <p:grpSp>
          <p:nvGrpSpPr>
            <p:cNvPr id="23" name="Group 22">
              <a:extLst>
                <a:ext uri="{FF2B5EF4-FFF2-40B4-BE49-F238E27FC236}">
                  <a16:creationId xmlns:a16="http://schemas.microsoft.com/office/drawing/2014/main" id="{239BEC21-A9B7-B9D2-E1AA-BBA639897492}"/>
                </a:ext>
              </a:extLst>
            </p:cNvPr>
            <p:cNvGrpSpPr/>
            <p:nvPr/>
          </p:nvGrpSpPr>
          <p:grpSpPr>
            <a:xfrm>
              <a:off x="9028510" y="-22"/>
              <a:ext cx="3600449" cy="6858000"/>
              <a:chOff x="9028510" y="-22"/>
              <a:chExt cx="3600449" cy="6858000"/>
            </a:xfrm>
          </p:grpSpPr>
          <p:grpSp>
            <p:nvGrpSpPr>
              <p:cNvPr id="34" name="Group 33">
                <a:extLst>
                  <a:ext uri="{FF2B5EF4-FFF2-40B4-BE49-F238E27FC236}">
                    <a16:creationId xmlns:a16="http://schemas.microsoft.com/office/drawing/2014/main" id="{5EE05745-F062-A1B4-4C42-B5D319273CFB}"/>
                  </a:ext>
                </a:extLst>
              </p:cNvPr>
              <p:cNvGrpSpPr/>
              <p:nvPr/>
            </p:nvGrpSpPr>
            <p:grpSpPr>
              <a:xfrm>
                <a:off x="9028512" y="-22"/>
                <a:ext cx="3600447" cy="6858000"/>
                <a:chOff x="-3043238" y="0"/>
                <a:chExt cx="3443286" cy="6858000"/>
              </a:xfrm>
            </p:grpSpPr>
            <p:sp>
              <p:nvSpPr>
                <p:cNvPr id="45" name="Rectangle 44">
                  <a:extLst>
                    <a:ext uri="{FF2B5EF4-FFF2-40B4-BE49-F238E27FC236}">
                      <a16:creationId xmlns:a16="http://schemas.microsoft.com/office/drawing/2014/main" id="{FFF2D8EA-51E3-824F-40E5-0B110444BB14}"/>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Isosceles Triangle 45">
                  <a:extLst>
                    <a:ext uri="{FF2B5EF4-FFF2-40B4-BE49-F238E27FC236}">
                      <a16:creationId xmlns:a16="http://schemas.microsoft.com/office/drawing/2014/main" id="{6FA90888-0B29-5B57-D0E9-3EE2310BA396}"/>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3" name="Rectangle 42">
                <a:extLst>
                  <a:ext uri="{FF2B5EF4-FFF2-40B4-BE49-F238E27FC236}">
                    <a16:creationId xmlns:a16="http://schemas.microsoft.com/office/drawing/2014/main" id="{0A7A6F63-4780-3C56-F5AE-77B2A80137A0}"/>
                  </a:ext>
                </a:extLst>
              </p:cNvPr>
              <p:cNvSpPr/>
              <p:nvPr/>
            </p:nvSpPr>
            <p:spPr>
              <a:xfrm>
                <a:off x="9028510" y="2028801"/>
                <a:ext cx="3182139"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TextBox 43">
                <a:extLst>
                  <a:ext uri="{FF2B5EF4-FFF2-40B4-BE49-F238E27FC236}">
                    <a16:creationId xmlns:a16="http://schemas.microsoft.com/office/drawing/2014/main" id="{E19225EB-D416-F591-7B83-9B57059A3149}"/>
                  </a:ext>
                </a:extLst>
              </p:cNvPr>
              <p:cNvSpPr txBox="1"/>
              <p:nvPr/>
            </p:nvSpPr>
            <p:spPr>
              <a:xfrm>
                <a:off x="10059276" y="314624"/>
                <a:ext cx="1360714" cy="1569660"/>
              </a:xfrm>
              <a:prstGeom prst="rect">
                <a:avLst/>
              </a:prstGeom>
              <a:noFill/>
            </p:spPr>
            <p:txBody>
              <a:bodyPr wrap="square" rtlCol="0">
                <a:spAutoFit/>
              </a:bodyPr>
              <a:lstStyle/>
              <a:p>
                <a:pPr algn="ctr"/>
                <a:r>
                  <a:rPr lang="en-GB" sz="9600" b="1" dirty="0">
                    <a:solidFill>
                      <a:schemeClr val="bg1"/>
                    </a:solidFill>
                  </a:rPr>
                  <a:t>D</a:t>
                </a:r>
              </a:p>
            </p:txBody>
          </p:sp>
        </p:grpSp>
        <p:sp>
          <p:nvSpPr>
            <p:cNvPr id="33" name="TextBox 32">
              <a:extLst>
                <a:ext uri="{FF2B5EF4-FFF2-40B4-BE49-F238E27FC236}">
                  <a16:creationId xmlns:a16="http://schemas.microsoft.com/office/drawing/2014/main" id="{6B9E26FF-77AD-E535-4735-EF5BD276D8CB}"/>
                </a:ext>
              </a:extLst>
            </p:cNvPr>
            <p:cNvSpPr txBox="1"/>
            <p:nvPr/>
          </p:nvSpPr>
          <p:spPr>
            <a:xfrm>
              <a:off x="9236866" y="2485749"/>
              <a:ext cx="3005534" cy="646331"/>
            </a:xfrm>
            <a:prstGeom prst="rect">
              <a:avLst/>
            </a:prstGeom>
            <a:noFill/>
          </p:spPr>
          <p:txBody>
            <a:bodyPr wrap="square" rtlCol="0">
              <a:spAutoFit/>
            </a:bodyPr>
            <a:lstStyle/>
            <a:p>
              <a:pPr algn="ctr"/>
              <a:r>
                <a:rPr lang="en-GB" sz="3600" b="1" dirty="0">
                  <a:solidFill>
                    <a:schemeClr val="bg1"/>
                  </a:solidFill>
                </a:rPr>
                <a:t>SUMMARY</a:t>
              </a:r>
            </a:p>
          </p:txBody>
        </p:sp>
      </p:grpSp>
      <p:grpSp>
        <p:nvGrpSpPr>
          <p:cNvPr id="47" name="Group 46">
            <a:extLst>
              <a:ext uri="{FF2B5EF4-FFF2-40B4-BE49-F238E27FC236}">
                <a16:creationId xmlns:a16="http://schemas.microsoft.com/office/drawing/2014/main" id="{AC4A1E6A-E29A-7F76-2D28-DD62632D4B33}"/>
              </a:ext>
            </a:extLst>
          </p:cNvPr>
          <p:cNvGrpSpPr/>
          <p:nvPr/>
        </p:nvGrpSpPr>
        <p:grpSpPr>
          <a:xfrm>
            <a:off x="-3925714" y="-11"/>
            <a:ext cx="3443286" cy="6858000"/>
            <a:chOff x="6086474" y="-11"/>
            <a:chExt cx="3443286" cy="6858000"/>
          </a:xfrm>
        </p:grpSpPr>
        <p:grpSp>
          <p:nvGrpSpPr>
            <p:cNvPr id="48" name="Group 47">
              <a:extLst>
                <a:ext uri="{FF2B5EF4-FFF2-40B4-BE49-F238E27FC236}">
                  <a16:creationId xmlns:a16="http://schemas.microsoft.com/office/drawing/2014/main" id="{3C81B257-7FF9-B75F-C77C-3F89162175A5}"/>
                </a:ext>
              </a:extLst>
            </p:cNvPr>
            <p:cNvGrpSpPr/>
            <p:nvPr/>
          </p:nvGrpSpPr>
          <p:grpSpPr>
            <a:xfrm>
              <a:off x="6086474" y="-11"/>
              <a:ext cx="3443286" cy="6858000"/>
              <a:chOff x="6086474" y="-11"/>
              <a:chExt cx="3443286" cy="6858000"/>
            </a:xfrm>
          </p:grpSpPr>
          <p:grpSp>
            <p:nvGrpSpPr>
              <p:cNvPr id="50" name="Group 49">
                <a:extLst>
                  <a:ext uri="{FF2B5EF4-FFF2-40B4-BE49-F238E27FC236}">
                    <a16:creationId xmlns:a16="http://schemas.microsoft.com/office/drawing/2014/main" id="{246A6423-CABE-47A5-2833-E95D57A869FF}"/>
                  </a:ext>
                </a:extLst>
              </p:cNvPr>
              <p:cNvGrpSpPr/>
              <p:nvPr/>
            </p:nvGrpSpPr>
            <p:grpSpPr>
              <a:xfrm>
                <a:off x="6086474" y="-11"/>
                <a:ext cx="3443286" cy="6858000"/>
                <a:chOff x="-6086476" y="0"/>
                <a:chExt cx="3443286" cy="6858000"/>
              </a:xfrm>
            </p:grpSpPr>
            <p:sp>
              <p:nvSpPr>
                <p:cNvPr id="53" name="Rectangle 52">
                  <a:extLst>
                    <a:ext uri="{FF2B5EF4-FFF2-40B4-BE49-F238E27FC236}">
                      <a16:creationId xmlns:a16="http://schemas.microsoft.com/office/drawing/2014/main" id="{67D9387F-533F-F341-CEF4-0D603D27E28D}"/>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Isosceles Triangle 53">
                  <a:extLst>
                    <a:ext uri="{FF2B5EF4-FFF2-40B4-BE49-F238E27FC236}">
                      <a16:creationId xmlns:a16="http://schemas.microsoft.com/office/drawing/2014/main" id="{C368BECF-76FD-3AE8-9372-A9F626D3EA3D}"/>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51" name="Rectangle 50">
                <a:extLst>
                  <a:ext uri="{FF2B5EF4-FFF2-40B4-BE49-F238E27FC236}">
                    <a16:creationId xmlns:a16="http://schemas.microsoft.com/office/drawing/2014/main" id="{416B0686-FD97-9485-1824-39E3FEABB932}"/>
                  </a:ext>
                </a:extLst>
              </p:cNvPr>
              <p:cNvSpPr/>
              <p:nvPr/>
            </p:nvSpPr>
            <p:spPr>
              <a:xfrm>
                <a:off x="6086474" y="2028801"/>
                <a:ext cx="3043238"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TextBox 51">
                <a:extLst>
                  <a:ext uri="{FF2B5EF4-FFF2-40B4-BE49-F238E27FC236}">
                    <a16:creationId xmlns:a16="http://schemas.microsoft.com/office/drawing/2014/main" id="{B94E3F10-43DC-29DA-EDC4-216C668186D6}"/>
                  </a:ext>
                </a:extLst>
              </p:cNvPr>
              <p:cNvSpPr txBox="1"/>
              <p:nvPr/>
            </p:nvSpPr>
            <p:spPr>
              <a:xfrm>
                <a:off x="6927736" y="314624"/>
                <a:ext cx="1360714" cy="1569660"/>
              </a:xfrm>
              <a:prstGeom prst="rect">
                <a:avLst/>
              </a:prstGeom>
              <a:noFill/>
            </p:spPr>
            <p:txBody>
              <a:bodyPr wrap="square" rtlCol="0">
                <a:spAutoFit/>
              </a:bodyPr>
              <a:lstStyle/>
              <a:p>
                <a:pPr algn="ctr"/>
                <a:r>
                  <a:rPr lang="en-GB" sz="9600" b="1" dirty="0">
                    <a:solidFill>
                      <a:schemeClr val="bg1"/>
                    </a:solidFill>
                  </a:rPr>
                  <a:t>C</a:t>
                </a:r>
              </a:p>
            </p:txBody>
          </p:sp>
        </p:grpSp>
        <p:sp>
          <p:nvSpPr>
            <p:cNvPr id="49" name="TextBox 48">
              <a:extLst>
                <a:ext uri="{FF2B5EF4-FFF2-40B4-BE49-F238E27FC236}">
                  <a16:creationId xmlns:a16="http://schemas.microsoft.com/office/drawing/2014/main" id="{EEEA2C01-B949-84A2-ECCC-6608CCFFC01E}"/>
                </a:ext>
              </a:extLst>
            </p:cNvPr>
            <p:cNvSpPr txBox="1"/>
            <p:nvPr/>
          </p:nvSpPr>
          <p:spPr>
            <a:xfrm>
              <a:off x="6100167" y="2482965"/>
              <a:ext cx="3005534" cy="1200329"/>
            </a:xfrm>
            <a:prstGeom prst="rect">
              <a:avLst/>
            </a:prstGeom>
            <a:noFill/>
          </p:spPr>
          <p:txBody>
            <a:bodyPr wrap="square" rtlCol="0">
              <a:spAutoFit/>
            </a:bodyPr>
            <a:lstStyle/>
            <a:p>
              <a:pPr algn="ctr"/>
              <a:r>
                <a:rPr lang="en-GB" sz="3600" b="1" dirty="0">
                  <a:solidFill>
                    <a:schemeClr val="bg1"/>
                  </a:solidFill>
                </a:rPr>
                <a:t>NOTABLE</a:t>
              </a:r>
            </a:p>
            <a:p>
              <a:pPr algn="ctr"/>
              <a:r>
                <a:rPr lang="en-GB" sz="3600" b="1" dirty="0">
                  <a:solidFill>
                    <a:schemeClr val="bg1"/>
                  </a:solidFill>
                </a:rPr>
                <a:t>OPERATIONS</a:t>
              </a:r>
            </a:p>
          </p:txBody>
        </p:sp>
      </p:grpSp>
      <p:grpSp>
        <p:nvGrpSpPr>
          <p:cNvPr id="4" name="Group 3">
            <a:extLst>
              <a:ext uri="{FF2B5EF4-FFF2-40B4-BE49-F238E27FC236}">
                <a16:creationId xmlns:a16="http://schemas.microsoft.com/office/drawing/2014/main" id="{10C6FE6D-A8A8-FB23-44D8-B8B4A9F02B37}"/>
              </a:ext>
            </a:extLst>
          </p:cNvPr>
          <p:cNvGrpSpPr/>
          <p:nvPr/>
        </p:nvGrpSpPr>
        <p:grpSpPr>
          <a:xfrm>
            <a:off x="-258169" y="0"/>
            <a:ext cx="3005534" cy="6858000"/>
            <a:chOff x="-258169" y="0"/>
            <a:chExt cx="3005534" cy="6858000"/>
          </a:xfrm>
        </p:grpSpPr>
        <p:sp>
          <p:nvSpPr>
            <p:cNvPr id="61" name="Rectangle 60">
              <a:extLst>
                <a:ext uri="{FF2B5EF4-FFF2-40B4-BE49-F238E27FC236}">
                  <a16:creationId xmlns:a16="http://schemas.microsoft.com/office/drawing/2014/main" id="{C0791986-C683-C874-1A71-1582A49A8E81}"/>
                </a:ext>
              </a:extLst>
            </p:cNvPr>
            <p:cNvSpPr/>
            <p:nvPr/>
          </p:nvSpPr>
          <p:spPr>
            <a:xfrm>
              <a:off x="6945" y="0"/>
              <a:ext cx="2420735"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7" name="TextBox 56">
              <a:extLst>
                <a:ext uri="{FF2B5EF4-FFF2-40B4-BE49-F238E27FC236}">
                  <a16:creationId xmlns:a16="http://schemas.microsoft.com/office/drawing/2014/main" id="{8D727AA7-8BB6-4D20-7143-42189F9E1D1A}"/>
                </a:ext>
              </a:extLst>
            </p:cNvPr>
            <p:cNvSpPr txBox="1"/>
            <p:nvPr/>
          </p:nvSpPr>
          <p:spPr>
            <a:xfrm>
              <a:off x="-258169" y="2424935"/>
              <a:ext cx="3005534" cy="1815882"/>
            </a:xfrm>
            <a:prstGeom prst="rect">
              <a:avLst/>
            </a:prstGeom>
            <a:noFill/>
          </p:spPr>
          <p:txBody>
            <a:bodyPr wrap="square" rtlCol="0">
              <a:spAutoFit/>
            </a:bodyPr>
            <a:lstStyle/>
            <a:p>
              <a:pPr algn="ctr"/>
              <a:r>
                <a:rPr lang="en-GB" sz="2800" b="1" dirty="0">
                  <a:solidFill>
                    <a:schemeClr val="bg1"/>
                  </a:solidFill>
                </a:rPr>
                <a:t>KEY</a:t>
              </a:r>
            </a:p>
            <a:p>
              <a:pPr algn="ctr"/>
              <a:r>
                <a:rPr lang="en-GB" sz="2800" b="1" dirty="0">
                  <a:solidFill>
                    <a:schemeClr val="bg1"/>
                  </a:solidFill>
                </a:rPr>
                <a:t>LEGISLATION</a:t>
              </a:r>
            </a:p>
            <a:p>
              <a:pPr algn="ctr"/>
              <a:r>
                <a:rPr lang="en-GB" sz="2800" b="1" dirty="0">
                  <a:solidFill>
                    <a:schemeClr val="bg1"/>
                  </a:solidFill>
                </a:rPr>
                <a:t>&amp; POLICY</a:t>
              </a:r>
            </a:p>
            <a:p>
              <a:pPr algn="ctr"/>
              <a:r>
                <a:rPr lang="en-GB" sz="2800" b="1" dirty="0">
                  <a:solidFill>
                    <a:schemeClr val="bg1"/>
                  </a:solidFill>
                </a:rPr>
                <a:t>CHANGES</a:t>
              </a:r>
            </a:p>
          </p:txBody>
        </p:sp>
      </p:grpSp>
      <p:sp>
        <p:nvSpPr>
          <p:cNvPr id="2" name="TextBox 1">
            <a:extLst>
              <a:ext uri="{FF2B5EF4-FFF2-40B4-BE49-F238E27FC236}">
                <a16:creationId xmlns:a16="http://schemas.microsoft.com/office/drawing/2014/main" id="{ABE07008-553D-695E-1A4D-4D8A00862732}"/>
              </a:ext>
            </a:extLst>
          </p:cNvPr>
          <p:cNvSpPr txBox="1"/>
          <p:nvPr/>
        </p:nvSpPr>
        <p:spPr>
          <a:xfrm>
            <a:off x="2514600" y="126879"/>
            <a:ext cx="9004300" cy="646331"/>
          </a:xfrm>
          <a:prstGeom prst="rect">
            <a:avLst/>
          </a:prstGeom>
          <a:noFill/>
        </p:spPr>
        <p:txBody>
          <a:bodyPr wrap="square" rtlCol="0">
            <a:spAutoFit/>
          </a:bodyPr>
          <a:lstStyle/>
          <a:p>
            <a:r>
              <a:rPr lang="en-GB" sz="3600" b="1" dirty="0">
                <a:solidFill>
                  <a:schemeClr val="bg1"/>
                </a:solidFill>
              </a:rPr>
              <a:t>Historic Legislation Changes</a:t>
            </a:r>
          </a:p>
        </p:txBody>
      </p:sp>
      <p:sp>
        <p:nvSpPr>
          <p:cNvPr id="3" name="TextBox 2">
            <a:extLst>
              <a:ext uri="{FF2B5EF4-FFF2-40B4-BE49-F238E27FC236}">
                <a16:creationId xmlns:a16="http://schemas.microsoft.com/office/drawing/2014/main" id="{F68D1C0E-856F-8FEE-C706-2EF9484C7ECC}"/>
              </a:ext>
            </a:extLst>
          </p:cNvPr>
          <p:cNvSpPr txBox="1"/>
          <p:nvPr/>
        </p:nvSpPr>
        <p:spPr>
          <a:xfrm>
            <a:off x="2514600" y="964165"/>
            <a:ext cx="5803900" cy="523220"/>
          </a:xfrm>
          <a:prstGeom prst="rect">
            <a:avLst/>
          </a:prstGeom>
          <a:noFill/>
        </p:spPr>
        <p:txBody>
          <a:bodyPr wrap="square" rtlCol="0">
            <a:spAutoFit/>
          </a:bodyPr>
          <a:lstStyle/>
          <a:p>
            <a:r>
              <a:rPr lang="en-GB" sz="2800" b="1" dirty="0"/>
              <a:t>Stop and Search on Vehicles</a:t>
            </a:r>
          </a:p>
        </p:txBody>
      </p:sp>
      <p:sp>
        <p:nvSpPr>
          <p:cNvPr id="5" name="TextBox 4">
            <a:extLst>
              <a:ext uri="{FF2B5EF4-FFF2-40B4-BE49-F238E27FC236}">
                <a16:creationId xmlns:a16="http://schemas.microsoft.com/office/drawing/2014/main" id="{3A6F5EDF-1857-4DD8-FE21-13FDE16E611C}"/>
              </a:ext>
            </a:extLst>
          </p:cNvPr>
          <p:cNvSpPr txBox="1"/>
          <p:nvPr/>
        </p:nvSpPr>
        <p:spPr>
          <a:xfrm>
            <a:off x="2514600" y="1525919"/>
            <a:ext cx="9523325" cy="523220"/>
          </a:xfrm>
          <a:prstGeom prst="rect">
            <a:avLst/>
          </a:prstGeom>
          <a:noFill/>
        </p:spPr>
        <p:txBody>
          <a:bodyPr wrap="square" rtlCol="0">
            <a:spAutoFit/>
          </a:bodyPr>
          <a:lstStyle/>
          <a:p>
            <a:r>
              <a:rPr lang="en-GB" sz="2800" b="1" dirty="0"/>
              <a:t>Police and Criminal Evidence Act (1984) = (PACE)</a:t>
            </a:r>
          </a:p>
        </p:txBody>
      </p:sp>
      <p:pic>
        <p:nvPicPr>
          <p:cNvPr id="9" name="Picture 8">
            <a:extLst>
              <a:ext uri="{FF2B5EF4-FFF2-40B4-BE49-F238E27FC236}">
                <a16:creationId xmlns:a16="http://schemas.microsoft.com/office/drawing/2014/main" id="{1F5DE1D5-AA87-0990-170D-24B48D135042}"/>
              </a:ext>
            </a:extLst>
          </p:cNvPr>
          <p:cNvPicPr>
            <a:picLocks noChangeAspect="1"/>
          </p:cNvPicPr>
          <p:nvPr/>
        </p:nvPicPr>
        <p:blipFill>
          <a:blip r:embed="rId2"/>
          <a:srcRect t="44831"/>
          <a:stretch/>
        </p:blipFill>
        <p:spPr>
          <a:xfrm>
            <a:off x="3700641" y="2808914"/>
            <a:ext cx="7214436" cy="2810256"/>
          </a:xfrm>
          <a:prstGeom prst="rect">
            <a:avLst/>
          </a:prstGeom>
          <a:ln>
            <a:solidFill>
              <a:schemeClr val="tx1"/>
            </a:solidFill>
          </a:ln>
        </p:spPr>
      </p:pic>
      <mc:AlternateContent xmlns:mc="http://schemas.openxmlformats.org/markup-compatibility/2006" xmlns:p14="http://schemas.microsoft.com/office/powerpoint/2010/main">
        <mc:Choice Requires="p14">
          <p:contentPart p14:bwMode="auto" r:id="rId3">
            <p14:nvContentPartPr>
              <p14:cNvPr id="17" name="Ink 16">
                <a:extLst>
                  <a:ext uri="{FF2B5EF4-FFF2-40B4-BE49-F238E27FC236}">
                    <a16:creationId xmlns:a16="http://schemas.microsoft.com/office/drawing/2014/main" id="{D64F43D6-D5EC-F501-FB30-5879E47557CA}"/>
                  </a:ext>
                </a:extLst>
              </p14:cNvPr>
              <p14:cNvContentPartPr/>
              <p14:nvPr/>
            </p14:nvContentPartPr>
            <p14:xfrm>
              <a:off x="5134625" y="4104708"/>
              <a:ext cx="2849040" cy="360"/>
            </p14:xfrm>
          </p:contentPart>
        </mc:Choice>
        <mc:Fallback xmlns="">
          <p:pic>
            <p:nvPicPr>
              <p:cNvPr id="17" name="Ink 16">
                <a:extLst>
                  <a:ext uri="{FF2B5EF4-FFF2-40B4-BE49-F238E27FC236}">
                    <a16:creationId xmlns:a16="http://schemas.microsoft.com/office/drawing/2014/main" id="{D64F43D6-D5EC-F501-FB30-5879E47557CA}"/>
                  </a:ext>
                </a:extLst>
              </p:cNvPr>
              <p:cNvPicPr/>
              <p:nvPr/>
            </p:nvPicPr>
            <p:blipFill>
              <a:blip r:embed="rId4"/>
              <a:stretch>
                <a:fillRect/>
              </a:stretch>
            </p:blipFill>
            <p:spPr>
              <a:xfrm>
                <a:off x="5080625" y="3996708"/>
                <a:ext cx="295668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8" name="Ink 17">
                <a:extLst>
                  <a:ext uri="{FF2B5EF4-FFF2-40B4-BE49-F238E27FC236}">
                    <a16:creationId xmlns:a16="http://schemas.microsoft.com/office/drawing/2014/main" id="{9154076E-0AF3-F395-355B-6C263932EC61}"/>
                  </a:ext>
                </a:extLst>
              </p14:cNvPr>
              <p14:cNvContentPartPr/>
              <p14:nvPr/>
            </p14:nvContentPartPr>
            <p14:xfrm>
              <a:off x="5114465" y="3792948"/>
              <a:ext cx="1786320" cy="360"/>
            </p14:xfrm>
          </p:contentPart>
        </mc:Choice>
        <mc:Fallback xmlns="">
          <p:pic>
            <p:nvPicPr>
              <p:cNvPr id="18" name="Ink 17">
                <a:extLst>
                  <a:ext uri="{FF2B5EF4-FFF2-40B4-BE49-F238E27FC236}">
                    <a16:creationId xmlns:a16="http://schemas.microsoft.com/office/drawing/2014/main" id="{9154076E-0AF3-F395-355B-6C263932EC61}"/>
                  </a:ext>
                </a:extLst>
              </p:cNvPr>
              <p:cNvPicPr/>
              <p:nvPr/>
            </p:nvPicPr>
            <p:blipFill>
              <a:blip r:embed="rId6"/>
              <a:stretch>
                <a:fillRect/>
              </a:stretch>
            </p:blipFill>
            <p:spPr>
              <a:xfrm>
                <a:off x="5060825" y="3685308"/>
                <a:ext cx="1893960" cy="216000"/>
              </a:xfrm>
              <a:prstGeom prst="rect">
                <a:avLst/>
              </a:prstGeom>
            </p:spPr>
          </p:pic>
        </mc:Fallback>
      </mc:AlternateContent>
      <p:pic>
        <p:nvPicPr>
          <p:cNvPr id="21" name="Picture 20">
            <a:extLst>
              <a:ext uri="{FF2B5EF4-FFF2-40B4-BE49-F238E27FC236}">
                <a16:creationId xmlns:a16="http://schemas.microsoft.com/office/drawing/2014/main" id="{2B7DCA01-3ED4-46C4-0340-6D110B22A122}"/>
              </a:ext>
            </a:extLst>
          </p:cNvPr>
          <p:cNvPicPr>
            <a:picLocks noChangeAspect="1"/>
          </p:cNvPicPr>
          <p:nvPr/>
        </p:nvPicPr>
        <p:blipFill>
          <a:blip r:embed="rId7"/>
          <a:stretch>
            <a:fillRect/>
          </a:stretch>
        </p:blipFill>
        <p:spPr>
          <a:xfrm>
            <a:off x="3700642" y="5718602"/>
            <a:ext cx="2217838" cy="506173"/>
          </a:xfrm>
          <a:prstGeom prst="rect">
            <a:avLst/>
          </a:prstGeom>
          <a:ln>
            <a:solidFill>
              <a:schemeClr val="tx1"/>
            </a:solidFill>
          </a:ln>
        </p:spPr>
      </p:pic>
    </p:spTree>
    <p:extLst>
      <p:ext uri="{BB962C8B-B14F-4D97-AF65-F5344CB8AC3E}">
        <p14:creationId xmlns:p14="http://schemas.microsoft.com/office/powerpoint/2010/main" val="11139089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C78B0F-3F86-B879-F74A-8CB5B4D66D37}"/>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46A0B05E-4FFA-1916-AF57-81BA3635DF8F}"/>
              </a:ext>
            </a:extLst>
          </p:cNvPr>
          <p:cNvSpPr>
            <a:spLocks noGrp="1" noRot="1" noMove="1" noResize="1" noEditPoints="1" noAdjustHandles="1" noChangeArrowheads="1" noChangeShapeType="1"/>
          </p:cNvSpPr>
          <p:nvPr/>
        </p:nvSpPr>
        <p:spPr>
          <a:xfrm>
            <a:off x="-1"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73" name="Group 72">
            <a:extLst>
              <a:ext uri="{FF2B5EF4-FFF2-40B4-BE49-F238E27FC236}">
                <a16:creationId xmlns:a16="http://schemas.microsoft.com/office/drawing/2014/main" id="{D7DC104E-3B85-1F2A-8E1B-71A466D9A9E7}"/>
              </a:ext>
            </a:extLst>
          </p:cNvPr>
          <p:cNvGrpSpPr/>
          <p:nvPr/>
        </p:nvGrpSpPr>
        <p:grpSpPr>
          <a:xfrm>
            <a:off x="-289917" y="0"/>
            <a:ext cx="12481917" cy="6858000"/>
            <a:chOff x="-289917" y="0"/>
            <a:chExt cx="12481917" cy="6858000"/>
          </a:xfrm>
        </p:grpSpPr>
        <p:sp>
          <p:nvSpPr>
            <p:cNvPr id="71" name="Rectangle 70">
              <a:extLst>
                <a:ext uri="{FF2B5EF4-FFF2-40B4-BE49-F238E27FC236}">
                  <a16:creationId xmlns:a16="http://schemas.microsoft.com/office/drawing/2014/main" id="{3AF9C9B0-A583-5962-1BA5-E8B381956290}"/>
                </a:ext>
              </a:extLst>
            </p:cNvPr>
            <p:cNvSpPr/>
            <p:nvPr/>
          </p:nvSpPr>
          <p:spPr>
            <a:xfrm>
              <a:off x="0" y="0"/>
              <a:ext cx="12192000" cy="900090"/>
            </a:xfrm>
            <a:prstGeom prst="rect">
              <a:avLst/>
            </a:prstGeom>
            <a:solidFill>
              <a:schemeClr val="accent4">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0" name="Rectangle 69">
              <a:extLst>
                <a:ext uri="{FF2B5EF4-FFF2-40B4-BE49-F238E27FC236}">
                  <a16:creationId xmlns:a16="http://schemas.microsoft.com/office/drawing/2014/main" id="{2893C91D-A912-98AF-C600-47B1C7B86A7D}"/>
                </a:ext>
              </a:extLst>
            </p:cNvPr>
            <p:cNvSpPr/>
            <p:nvPr/>
          </p:nvSpPr>
          <p:spPr>
            <a:xfrm>
              <a:off x="0" y="0"/>
              <a:ext cx="24257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TextBox 71">
              <a:extLst>
                <a:ext uri="{FF2B5EF4-FFF2-40B4-BE49-F238E27FC236}">
                  <a16:creationId xmlns:a16="http://schemas.microsoft.com/office/drawing/2014/main" id="{6745729A-8FAE-C1CB-1E74-51CE762158BD}"/>
                </a:ext>
              </a:extLst>
            </p:cNvPr>
            <p:cNvSpPr txBox="1"/>
            <p:nvPr/>
          </p:nvSpPr>
          <p:spPr>
            <a:xfrm>
              <a:off x="-289917" y="2551815"/>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grpSp>
      <p:grpSp>
        <p:nvGrpSpPr>
          <p:cNvPr id="22" name="Group 21">
            <a:extLst>
              <a:ext uri="{FF2B5EF4-FFF2-40B4-BE49-F238E27FC236}">
                <a16:creationId xmlns:a16="http://schemas.microsoft.com/office/drawing/2014/main" id="{9771B234-8F14-7F49-417E-A7D9C7892898}"/>
              </a:ext>
            </a:extLst>
          </p:cNvPr>
          <p:cNvGrpSpPr/>
          <p:nvPr/>
        </p:nvGrpSpPr>
        <p:grpSpPr>
          <a:xfrm>
            <a:off x="-3918347" y="-22"/>
            <a:ext cx="3600449" cy="6858000"/>
            <a:chOff x="9028510" y="-22"/>
            <a:chExt cx="3600449" cy="6858000"/>
          </a:xfrm>
        </p:grpSpPr>
        <p:grpSp>
          <p:nvGrpSpPr>
            <p:cNvPr id="23" name="Group 22">
              <a:extLst>
                <a:ext uri="{FF2B5EF4-FFF2-40B4-BE49-F238E27FC236}">
                  <a16:creationId xmlns:a16="http://schemas.microsoft.com/office/drawing/2014/main" id="{00C10328-FD67-E62E-0083-CC4C5B3E0DA3}"/>
                </a:ext>
              </a:extLst>
            </p:cNvPr>
            <p:cNvGrpSpPr/>
            <p:nvPr/>
          </p:nvGrpSpPr>
          <p:grpSpPr>
            <a:xfrm>
              <a:off x="9028510" y="-22"/>
              <a:ext cx="3600449" cy="6858000"/>
              <a:chOff x="9028510" y="-22"/>
              <a:chExt cx="3600449" cy="6858000"/>
            </a:xfrm>
          </p:grpSpPr>
          <p:grpSp>
            <p:nvGrpSpPr>
              <p:cNvPr id="34" name="Group 33">
                <a:extLst>
                  <a:ext uri="{FF2B5EF4-FFF2-40B4-BE49-F238E27FC236}">
                    <a16:creationId xmlns:a16="http://schemas.microsoft.com/office/drawing/2014/main" id="{16EFAB90-E8E3-70AA-7B05-5AAB5A5CCD87}"/>
                  </a:ext>
                </a:extLst>
              </p:cNvPr>
              <p:cNvGrpSpPr/>
              <p:nvPr/>
            </p:nvGrpSpPr>
            <p:grpSpPr>
              <a:xfrm>
                <a:off x="9028512" y="-22"/>
                <a:ext cx="3600447" cy="6858000"/>
                <a:chOff x="-3043238" y="0"/>
                <a:chExt cx="3443286" cy="6858000"/>
              </a:xfrm>
            </p:grpSpPr>
            <p:sp>
              <p:nvSpPr>
                <p:cNvPr id="45" name="Rectangle 44">
                  <a:extLst>
                    <a:ext uri="{FF2B5EF4-FFF2-40B4-BE49-F238E27FC236}">
                      <a16:creationId xmlns:a16="http://schemas.microsoft.com/office/drawing/2014/main" id="{F9E4B89E-FC1B-8C93-1E3A-309B2E9054F9}"/>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Isosceles Triangle 45">
                  <a:extLst>
                    <a:ext uri="{FF2B5EF4-FFF2-40B4-BE49-F238E27FC236}">
                      <a16:creationId xmlns:a16="http://schemas.microsoft.com/office/drawing/2014/main" id="{4EFAE7EF-66D1-9720-2567-5293057714B0}"/>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3" name="Rectangle 42">
                <a:extLst>
                  <a:ext uri="{FF2B5EF4-FFF2-40B4-BE49-F238E27FC236}">
                    <a16:creationId xmlns:a16="http://schemas.microsoft.com/office/drawing/2014/main" id="{61E3D22E-1CEC-502E-EDF4-834037238981}"/>
                  </a:ext>
                </a:extLst>
              </p:cNvPr>
              <p:cNvSpPr/>
              <p:nvPr/>
            </p:nvSpPr>
            <p:spPr>
              <a:xfrm>
                <a:off x="9028510" y="2028801"/>
                <a:ext cx="3182139"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TextBox 43">
                <a:extLst>
                  <a:ext uri="{FF2B5EF4-FFF2-40B4-BE49-F238E27FC236}">
                    <a16:creationId xmlns:a16="http://schemas.microsoft.com/office/drawing/2014/main" id="{652E150A-AA1C-54FF-F495-21AEBF602CCA}"/>
                  </a:ext>
                </a:extLst>
              </p:cNvPr>
              <p:cNvSpPr txBox="1"/>
              <p:nvPr/>
            </p:nvSpPr>
            <p:spPr>
              <a:xfrm>
                <a:off x="10059276" y="314624"/>
                <a:ext cx="1360714" cy="1569660"/>
              </a:xfrm>
              <a:prstGeom prst="rect">
                <a:avLst/>
              </a:prstGeom>
              <a:noFill/>
            </p:spPr>
            <p:txBody>
              <a:bodyPr wrap="square" rtlCol="0">
                <a:spAutoFit/>
              </a:bodyPr>
              <a:lstStyle/>
              <a:p>
                <a:pPr algn="ctr"/>
                <a:r>
                  <a:rPr lang="en-GB" sz="9600" b="1" dirty="0">
                    <a:solidFill>
                      <a:schemeClr val="bg1"/>
                    </a:solidFill>
                  </a:rPr>
                  <a:t>D</a:t>
                </a:r>
              </a:p>
            </p:txBody>
          </p:sp>
        </p:grpSp>
        <p:sp>
          <p:nvSpPr>
            <p:cNvPr id="33" name="TextBox 32">
              <a:extLst>
                <a:ext uri="{FF2B5EF4-FFF2-40B4-BE49-F238E27FC236}">
                  <a16:creationId xmlns:a16="http://schemas.microsoft.com/office/drawing/2014/main" id="{C2C174F9-CE0B-4DF1-B45A-E0ED9D9663B3}"/>
                </a:ext>
              </a:extLst>
            </p:cNvPr>
            <p:cNvSpPr txBox="1"/>
            <p:nvPr/>
          </p:nvSpPr>
          <p:spPr>
            <a:xfrm>
              <a:off x="9236866" y="2485749"/>
              <a:ext cx="3005534" cy="646331"/>
            </a:xfrm>
            <a:prstGeom prst="rect">
              <a:avLst/>
            </a:prstGeom>
            <a:noFill/>
          </p:spPr>
          <p:txBody>
            <a:bodyPr wrap="square" rtlCol="0">
              <a:spAutoFit/>
            </a:bodyPr>
            <a:lstStyle/>
            <a:p>
              <a:pPr algn="ctr"/>
              <a:r>
                <a:rPr lang="en-GB" sz="3600" b="1" dirty="0">
                  <a:solidFill>
                    <a:schemeClr val="bg1"/>
                  </a:solidFill>
                </a:rPr>
                <a:t>SUMMARY</a:t>
              </a:r>
            </a:p>
          </p:txBody>
        </p:sp>
      </p:grpSp>
      <p:grpSp>
        <p:nvGrpSpPr>
          <p:cNvPr id="47" name="Group 46">
            <a:extLst>
              <a:ext uri="{FF2B5EF4-FFF2-40B4-BE49-F238E27FC236}">
                <a16:creationId xmlns:a16="http://schemas.microsoft.com/office/drawing/2014/main" id="{12E57611-2C35-B393-C00E-BD27E7612F36}"/>
              </a:ext>
            </a:extLst>
          </p:cNvPr>
          <p:cNvGrpSpPr/>
          <p:nvPr/>
        </p:nvGrpSpPr>
        <p:grpSpPr>
          <a:xfrm>
            <a:off x="-3925714" y="-11"/>
            <a:ext cx="3443286" cy="6858000"/>
            <a:chOff x="6086474" y="-11"/>
            <a:chExt cx="3443286" cy="6858000"/>
          </a:xfrm>
        </p:grpSpPr>
        <p:grpSp>
          <p:nvGrpSpPr>
            <p:cNvPr id="48" name="Group 47">
              <a:extLst>
                <a:ext uri="{FF2B5EF4-FFF2-40B4-BE49-F238E27FC236}">
                  <a16:creationId xmlns:a16="http://schemas.microsoft.com/office/drawing/2014/main" id="{A36C37AB-0F7F-1104-F5B5-41BB5B7DEA48}"/>
                </a:ext>
              </a:extLst>
            </p:cNvPr>
            <p:cNvGrpSpPr/>
            <p:nvPr/>
          </p:nvGrpSpPr>
          <p:grpSpPr>
            <a:xfrm>
              <a:off x="6086474" y="-11"/>
              <a:ext cx="3443286" cy="6858000"/>
              <a:chOff x="6086474" y="-11"/>
              <a:chExt cx="3443286" cy="6858000"/>
            </a:xfrm>
          </p:grpSpPr>
          <p:grpSp>
            <p:nvGrpSpPr>
              <p:cNvPr id="50" name="Group 49">
                <a:extLst>
                  <a:ext uri="{FF2B5EF4-FFF2-40B4-BE49-F238E27FC236}">
                    <a16:creationId xmlns:a16="http://schemas.microsoft.com/office/drawing/2014/main" id="{1AC924A8-1188-5383-FD06-B17CE52C6319}"/>
                  </a:ext>
                </a:extLst>
              </p:cNvPr>
              <p:cNvGrpSpPr/>
              <p:nvPr/>
            </p:nvGrpSpPr>
            <p:grpSpPr>
              <a:xfrm>
                <a:off x="6086474" y="-11"/>
                <a:ext cx="3443286" cy="6858000"/>
                <a:chOff x="-6086476" y="0"/>
                <a:chExt cx="3443286" cy="6858000"/>
              </a:xfrm>
            </p:grpSpPr>
            <p:sp>
              <p:nvSpPr>
                <p:cNvPr id="53" name="Rectangle 52">
                  <a:extLst>
                    <a:ext uri="{FF2B5EF4-FFF2-40B4-BE49-F238E27FC236}">
                      <a16:creationId xmlns:a16="http://schemas.microsoft.com/office/drawing/2014/main" id="{C45131BE-F998-3BF0-F1F7-E5E6C4324B9D}"/>
                    </a:ext>
                  </a:extLst>
                </p:cNvPr>
                <p:cNvSpPr/>
                <p:nvPr/>
              </p:nvSpPr>
              <p:spPr>
                <a:xfrm>
                  <a:off x="-6086476" y="0"/>
                  <a:ext cx="3043238"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4" name="Isosceles Triangle 53">
                  <a:extLst>
                    <a:ext uri="{FF2B5EF4-FFF2-40B4-BE49-F238E27FC236}">
                      <a16:creationId xmlns:a16="http://schemas.microsoft.com/office/drawing/2014/main" id="{F5FC56A4-6313-739F-00F1-5D4A2FF74B64}"/>
                    </a:ext>
                  </a:extLst>
                </p:cNvPr>
                <p:cNvSpPr/>
                <p:nvPr/>
              </p:nvSpPr>
              <p:spPr>
                <a:xfrm rot="5400000">
                  <a:off x="-3407570" y="1264445"/>
                  <a:ext cx="1128712" cy="400048"/>
                </a:xfrm>
                <a:prstGeom prst="triangle">
                  <a:avLst>
                    <a:gd name="adj" fmla="val 50926"/>
                  </a:avLst>
                </a:prstGeom>
                <a:solidFill>
                  <a:srgbClr val="46B1E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51" name="Rectangle 50">
                <a:extLst>
                  <a:ext uri="{FF2B5EF4-FFF2-40B4-BE49-F238E27FC236}">
                    <a16:creationId xmlns:a16="http://schemas.microsoft.com/office/drawing/2014/main" id="{000A0052-A2EB-165B-164C-CEE8D5B427BF}"/>
                  </a:ext>
                </a:extLst>
              </p:cNvPr>
              <p:cNvSpPr/>
              <p:nvPr/>
            </p:nvSpPr>
            <p:spPr>
              <a:xfrm>
                <a:off x="6086474" y="2028801"/>
                <a:ext cx="3043238"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2" name="TextBox 51">
                <a:extLst>
                  <a:ext uri="{FF2B5EF4-FFF2-40B4-BE49-F238E27FC236}">
                    <a16:creationId xmlns:a16="http://schemas.microsoft.com/office/drawing/2014/main" id="{43F143CA-C3D8-8540-1264-D2091697A0A4}"/>
                  </a:ext>
                </a:extLst>
              </p:cNvPr>
              <p:cNvSpPr txBox="1"/>
              <p:nvPr/>
            </p:nvSpPr>
            <p:spPr>
              <a:xfrm>
                <a:off x="6927736" y="314624"/>
                <a:ext cx="1360714" cy="1569660"/>
              </a:xfrm>
              <a:prstGeom prst="rect">
                <a:avLst/>
              </a:prstGeom>
              <a:noFill/>
            </p:spPr>
            <p:txBody>
              <a:bodyPr wrap="square" rtlCol="0">
                <a:spAutoFit/>
              </a:bodyPr>
              <a:lstStyle/>
              <a:p>
                <a:pPr algn="ctr"/>
                <a:r>
                  <a:rPr lang="en-GB" sz="9600" b="1" dirty="0">
                    <a:solidFill>
                      <a:schemeClr val="bg1"/>
                    </a:solidFill>
                  </a:rPr>
                  <a:t>C</a:t>
                </a:r>
              </a:p>
            </p:txBody>
          </p:sp>
        </p:grpSp>
        <p:sp>
          <p:nvSpPr>
            <p:cNvPr id="49" name="TextBox 48">
              <a:extLst>
                <a:ext uri="{FF2B5EF4-FFF2-40B4-BE49-F238E27FC236}">
                  <a16:creationId xmlns:a16="http://schemas.microsoft.com/office/drawing/2014/main" id="{2DDE5A82-B913-C3BC-C008-CF746CDF835C}"/>
                </a:ext>
              </a:extLst>
            </p:cNvPr>
            <p:cNvSpPr txBox="1"/>
            <p:nvPr/>
          </p:nvSpPr>
          <p:spPr>
            <a:xfrm>
              <a:off x="6100167" y="2482965"/>
              <a:ext cx="3005534" cy="1200329"/>
            </a:xfrm>
            <a:prstGeom prst="rect">
              <a:avLst/>
            </a:prstGeom>
            <a:noFill/>
          </p:spPr>
          <p:txBody>
            <a:bodyPr wrap="square" rtlCol="0">
              <a:spAutoFit/>
            </a:bodyPr>
            <a:lstStyle/>
            <a:p>
              <a:pPr algn="ctr"/>
              <a:r>
                <a:rPr lang="en-GB" sz="3600" b="1" dirty="0">
                  <a:solidFill>
                    <a:schemeClr val="bg1"/>
                  </a:solidFill>
                </a:rPr>
                <a:t>NOTABLE</a:t>
              </a:r>
            </a:p>
            <a:p>
              <a:pPr algn="ctr"/>
              <a:r>
                <a:rPr lang="en-GB" sz="3600" b="1" dirty="0">
                  <a:solidFill>
                    <a:schemeClr val="bg1"/>
                  </a:solidFill>
                </a:rPr>
                <a:t>OPERATIONS</a:t>
              </a:r>
            </a:p>
          </p:txBody>
        </p:sp>
      </p:grpSp>
      <p:grpSp>
        <p:nvGrpSpPr>
          <p:cNvPr id="4" name="Group 3">
            <a:extLst>
              <a:ext uri="{FF2B5EF4-FFF2-40B4-BE49-F238E27FC236}">
                <a16:creationId xmlns:a16="http://schemas.microsoft.com/office/drawing/2014/main" id="{8C5EBC9F-627F-9469-9BF5-40B15102D6CB}"/>
              </a:ext>
            </a:extLst>
          </p:cNvPr>
          <p:cNvGrpSpPr/>
          <p:nvPr/>
        </p:nvGrpSpPr>
        <p:grpSpPr>
          <a:xfrm>
            <a:off x="-258169" y="0"/>
            <a:ext cx="3005534" cy="6858000"/>
            <a:chOff x="-258169" y="0"/>
            <a:chExt cx="3005534" cy="6858000"/>
          </a:xfrm>
        </p:grpSpPr>
        <p:sp>
          <p:nvSpPr>
            <p:cNvPr id="61" name="Rectangle 60">
              <a:extLst>
                <a:ext uri="{FF2B5EF4-FFF2-40B4-BE49-F238E27FC236}">
                  <a16:creationId xmlns:a16="http://schemas.microsoft.com/office/drawing/2014/main" id="{E956BADF-1AD5-FC43-8B10-DF67B33DE0B3}"/>
                </a:ext>
              </a:extLst>
            </p:cNvPr>
            <p:cNvSpPr/>
            <p:nvPr/>
          </p:nvSpPr>
          <p:spPr>
            <a:xfrm>
              <a:off x="6945" y="0"/>
              <a:ext cx="2420735"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7" name="TextBox 56">
              <a:extLst>
                <a:ext uri="{FF2B5EF4-FFF2-40B4-BE49-F238E27FC236}">
                  <a16:creationId xmlns:a16="http://schemas.microsoft.com/office/drawing/2014/main" id="{74A87B46-A701-52E5-D657-48B26BA4F32C}"/>
                </a:ext>
              </a:extLst>
            </p:cNvPr>
            <p:cNvSpPr txBox="1"/>
            <p:nvPr/>
          </p:nvSpPr>
          <p:spPr>
            <a:xfrm>
              <a:off x="-258169" y="2424935"/>
              <a:ext cx="3005534" cy="1815882"/>
            </a:xfrm>
            <a:prstGeom prst="rect">
              <a:avLst/>
            </a:prstGeom>
            <a:noFill/>
          </p:spPr>
          <p:txBody>
            <a:bodyPr wrap="square" rtlCol="0">
              <a:spAutoFit/>
            </a:bodyPr>
            <a:lstStyle/>
            <a:p>
              <a:pPr algn="ctr"/>
              <a:r>
                <a:rPr lang="en-GB" sz="2800" b="1" dirty="0">
                  <a:solidFill>
                    <a:schemeClr val="bg1"/>
                  </a:solidFill>
                </a:rPr>
                <a:t>KEY</a:t>
              </a:r>
            </a:p>
            <a:p>
              <a:pPr algn="ctr"/>
              <a:r>
                <a:rPr lang="en-GB" sz="2800" b="1" dirty="0">
                  <a:solidFill>
                    <a:schemeClr val="bg1"/>
                  </a:solidFill>
                </a:rPr>
                <a:t>LEGISLATION</a:t>
              </a:r>
            </a:p>
            <a:p>
              <a:pPr algn="ctr"/>
              <a:r>
                <a:rPr lang="en-GB" sz="2800" b="1" dirty="0">
                  <a:solidFill>
                    <a:schemeClr val="bg1"/>
                  </a:solidFill>
                </a:rPr>
                <a:t>&amp; POLICY</a:t>
              </a:r>
            </a:p>
            <a:p>
              <a:pPr algn="ctr"/>
              <a:r>
                <a:rPr lang="en-GB" sz="2800" b="1" dirty="0">
                  <a:solidFill>
                    <a:schemeClr val="bg1"/>
                  </a:solidFill>
                </a:rPr>
                <a:t>CHANGES</a:t>
              </a:r>
            </a:p>
          </p:txBody>
        </p:sp>
      </p:grpSp>
      <p:sp>
        <p:nvSpPr>
          <p:cNvPr id="2" name="TextBox 1">
            <a:extLst>
              <a:ext uri="{FF2B5EF4-FFF2-40B4-BE49-F238E27FC236}">
                <a16:creationId xmlns:a16="http://schemas.microsoft.com/office/drawing/2014/main" id="{7A418C59-79A7-9442-C2A1-CF869E64461C}"/>
              </a:ext>
            </a:extLst>
          </p:cNvPr>
          <p:cNvSpPr txBox="1"/>
          <p:nvPr/>
        </p:nvSpPr>
        <p:spPr>
          <a:xfrm>
            <a:off x="2514600" y="126879"/>
            <a:ext cx="9004300" cy="646331"/>
          </a:xfrm>
          <a:prstGeom prst="rect">
            <a:avLst/>
          </a:prstGeom>
          <a:noFill/>
        </p:spPr>
        <p:txBody>
          <a:bodyPr wrap="square" rtlCol="0">
            <a:spAutoFit/>
          </a:bodyPr>
          <a:lstStyle/>
          <a:p>
            <a:r>
              <a:rPr lang="en-GB" sz="3600" b="1" dirty="0">
                <a:solidFill>
                  <a:schemeClr val="bg1"/>
                </a:solidFill>
              </a:rPr>
              <a:t>Historic Legislation Changes</a:t>
            </a:r>
          </a:p>
        </p:txBody>
      </p:sp>
      <p:sp>
        <p:nvSpPr>
          <p:cNvPr id="3" name="TextBox 2">
            <a:extLst>
              <a:ext uri="{FF2B5EF4-FFF2-40B4-BE49-F238E27FC236}">
                <a16:creationId xmlns:a16="http://schemas.microsoft.com/office/drawing/2014/main" id="{953841A8-B193-9B81-8DC7-CF2C29F22C05}"/>
              </a:ext>
            </a:extLst>
          </p:cNvPr>
          <p:cNvSpPr txBox="1"/>
          <p:nvPr/>
        </p:nvSpPr>
        <p:spPr>
          <a:xfrm>
            <a:off x="2514600" y="964165"/>
            <a:ext cx="8458200" cy="523220"/>
          </a:xfrm>
          <a:prstGeom prst="rect">
            <a:avLst/>
          </a:prstGeom>
          <a:noFill/>
        </p:spPr>
        <p:txBody>
          <a:bodyPr wrap="square" rtlCol="0">
            <a:spAutoFit/>
          </a:bodyPr>
          <a:lstStyle/>
          <a:p>
            <a:r>
              <a:rPr lang="en-GB" sz="2800" b="1" dirty="0"/>
              <a:t>How Stop and Search affected early county lines</a:t>
            </a:r>
          </a:p>
        </p:txBody>
      </p:sp>
      <p:sp>
        <p:nvSpPr>
          <p:cNvPr id="5" name="TextBox 4">
            <a:extLst>
              <a:ext uri="{FF2B5EF4-FFF2-40B4-BE49-F238E27FC236}">
                <a16:creationId xmlns:a16="http://schemas.microsoft.com/office/drawing/2014/main" id="{5DF39975-AEBF-7058-A955-F09CF7F57C72}"/>
              </a:ext>
            </a:extLst>
          </p:cNvPr>
          <p:cNvSpPr txBox="1"/>
          <p:nvPr/>
        </p:nvSpPr>
        <p:spPr>
          <a:xfrm>
            <a:off x="2754310" y="1642081"/>
            <a:ext cx="5505435" cy="19389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GB" sz="2000" b="1" dirty="0"/>
              <a:t>Various Legislative Powers;</a:t>
            </a:r>
          </a:p>
          <a:p>
            <a:endParaRPr lang="en-GB" sz="2000" b="1" dirty="0"/>
          </a:p>
          <a:p>
            <a:pPr marL="285750" indent="-285750">
              <a:buFont typeface="Wingdings" panose="05000000000000000000" pitchFamily="2" charset="2"/>
              <a:buChar char="Ø"/>
            </a:pPr>
            <a:r>
              <a:rPr lang="en-GB" sz="2000" b="1" dirty="0"/>
              <a:t>The Drug (Prevention of Misuse) Act (1964)</a:t>
            </a:r>
          </a:p>
          <a:p>
            <a:pPr marL="285750" indent="-285750">
              <a:buFont typeface="Wingdings" panose="05000000000000000000" pitchFamily="2" charset="2"/>
              <a:buChar char="Ø"/>
            </a:pPr>
            <a:r>
              <a:rPr lang="en-GB" sz="2000" b="1" dirty="0"/>
              <a:t>Misuse of Drugs Act (1971)</a:t>
            </a:r>
          </a:p>
          <a:p>
            <a:pPr marL="285750" indent="-285750">
              <a:buFont typeface="Wingdings" panose="05000000000000000000" pitchFamily="2" charset="2"/>
              <a:buChar char="Ø"/>
            </a:pPr>
            <a:r>
              <a:rPr lang="en-GB" sz="2000" b="1" dirty="0"/>
              <a:t>Police and Criminal Evidence Act (1984)</a:t>
            </a:r>
          </a:p>
          <a:p>
            <a:endParaRPr lang="en-GB" dirty="0"/>
          </a:p>
        </p:txBody>
      </p:sp>
      <p:pic>
        <p:nvPicPr>
          <p:cNvPr id="1026" name="Picture 2" descr="Police abuse of stop and search powers – Iain Gould – Actions Against the  Police Solicitor">
            <a:extLst>
              <a:ext uri="{FF2B5EF4-FFF2-40B4-BE49-F238E27FC236}">
                <a16:creationId xmlns:a16="http://schemas.microsoft.com/office/drawing/2014/main" id="{D260516F-83E2-2F63-CE8C-995BCDCADE2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513" b="321"/>
          <a:stretch/>
        </p:blipFill>
        <p:spPr bwMode="auto">
          <a:xfrm>
            <a:off x="8710743" y="1642081"/>
            <a:ext cx="3030257" cy="5215897"/>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38ABE12-9A50-C971-331E-682374BEF3E2}"/>
              </a:ext>
            </a:extLst>
          </p:cNvPr>
          <p:cNvSpPr txBox="1"/>
          <p:nvPr/>
        </p:nvSpPr>
        <p:spPr>
          <a:xfrm>
            <a:off x="2754310" y="4026860"/>
            <a:ext cx="5505435" cy="163121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GB" sz="2000" b="1" dirty="0"/>
              <a:t>Urban Focus</a:t>
            </a:r>
          </a:p>
          <a:p>
            <a:pPr marL="342900" indent="-342900">
              <a:buFont typeface="Wingdings" panose="05000000000000000000" pitchFamily="2" charset="2"/>
              <a:buChar char="Ø"/>
            </a:pPr>
            <a:r>
              <a:rPr lang="en-GB" sz="2000" b="1" dirty="0"/>
              <a:t>Major city concentration</a:t>
            </a:r>
          </a:p>
          <a:p>
            <a:endParaRPr lang="en-GB" sz="2000" b="1" dirty="0"/>
          </a:p>
          <a:p>
            <a:r>
              <a:rPr lang="en-GB" sz="2000" b="1" dirty="0"/>
              <a:t>Community Relations</a:t>
            </a:r>
          </a:p>
          <a:p>
            <a:pPr marL="342900" indent="-342900">
              <a:buFont typeface="Wingdings" panose="05000000000000000000" pitchFamily="2" charset="2"/>
              <a:buChar char="Ø"/>
            </a:pPr>
            <a:r>
              <a:rPr lang="en-GB" sz="2000" b="1" dirty="0"/>
              <a:t>Stop &amp; Search community strain</a:t>
            </a:r>
          </a:p>
        </p:txBody>
      </p:sp>
    </p:spTree>
    <p:extLst>
      <p:ext uri="{BB962C8B-B14F-4D97-AF65-F5344CB8AC3E}">
        <p14:creationId xmlns:p14="http://schemas.microsoft.com/office/powerpoint/2010/main" val="3296423838"/>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B36B15-9213-0F20-C88B-85B645919928}"/>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0996199F-D841-F9E4-D991-841C3CE45577}"/>
              </a:ext>
            </a:extLst>
          </p:cNvPr>
          <p:cNvSpPr>
            <a:spLocks noGrp="1" noRot="1" noMove="1" noResize="1" noEditPoints="1" noAdjustHandles="1" noChangeArrowheads="1" noChangeShapeType="1"/>
          </p:cNvSpPr>
          <p:nvPr/>
        </p:nvSpPr>
        <p:spPr>
          <a:xfrm>
            <a:off x="-1"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sp>
        <p:nvSpPr>
          <p:cNvPr id="71" name="Rectangle 70">
            <a:extLst>
              <a:ext uri="{FF2B5EF4-FFF2-40B4-BE49-F238E27FC236}">
                <a16:creationId xmlns:a16="http://schemas.microsoft.com/office/drawing/2014/main" id="{0A08B4C7-F4F4-0C82-5D6D-4E2ABFAA78E4}"/>
              </a:ext>
            </a:extLst>
          </p:cNvPr>
          <p:cNvSpPr/>
          <p:nvPr/>
        </p:nvSpPr>
        <p:spPr>
          <a:xfrm>
            <a:off x="0" y="0"/>
            <a:ext cx="12192000" cy="900090"/>
          </a:xfrm>
          <a:prstGeom prst="rect">
            <a:avLst/>
          </a:prstGeom>
          <a:solidFill>
            <a:schemeClr val="accent4">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2" name="TextBox 71">
            <a:extLst>
              <a:ext uri="{FF2B5EF4-FFF2-40B4-BE49-F238E27FC236}">
                <a16:creationId xmlns:a16="http://schemas.microsoft.com/office/drawing/2014/main" id="{DF830049-91D7-023A-8138-BAEEB19D5E86}"/>
              </a:ext>
            </a:extLst>
          </p:cNvPr>
          <p:cNvSpPr txBox="1"/>
          <p:nvPr/>
        </p:nvSpPr>
        <p:spPr>
          <a:xfrm>
            <a:off x="-289917" y="2551815"/>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grpSp>
        <p:nvGrpSpPr>
          <p:cNvPr id="22" name="Group 21">
            <a:extLst>
              <a:ext uri="{FF2B5EF4-FFF2-40B4-BE49-F238E27FC236}">
                <a16:creationId xmlns:a16="http://schemas.microsoft.com/office/drawing/2014/main" id="{60CDDB87-16A1-75A0-079D-F600B611585D}"/>
              </a:ext>
            </a:extLst>
          </p:cNvPr>
          <p:cNvGrpSpPr/>
          <p:nvPr/>
        </p:nvGrpSpPr>
        <p:grpSpPr>
          <a:xfrm>
            <a:off x="-3918347" y="-22"/>
            <a:ext cx="3600449" cy="6858000"/>
            <a:chOff x="9028510" y="-22"/>
            <a:chExt cx="3600449" cy="6858000"/>
          </a:xfrm>
        </p:grpSpPr>
        <p:grpSp>
          <p:nvGrpSpPr>
            <p:cNvPr id="23" name="Group 22">
              <a:extLst>
                <a:ext uri="{FF2B5EF4-FFF2-40B4-BE49-F238E27FC236}">
                  <a16:creationId xmlns:a16="http://schemas.microsoft.com/office/drawing/2014/main" id="{0C064771-5B4E-5D0D-157D-638B30B1627A}"/>
                </a:ext>
              </a:extLst>
            </p:cNvPr>
            <p:cNvGrpSpPr/>
            <p:nvPr/>
          </p:nvGrpSpPr>
          <p:grpSpPr>
            <a:xfrm>
              <a:off x="9028510" y="-22"/>
              <a:ext cx="3600449" cy="6858000"/>
              <a:chOff x="9028510" y="-22"/>
              <a:chExt cx="3600449" cy="6858000"/>
            </a:xfrm>
          </p:grpSpPr>
          <p:grpSp>
            <p:nvGrpSpPr>
              <p:cNvPr id="34" name="Group 33">
                <a:extLst>
                  <a:ext uri="{FF2B5EF4-FFF2-40B4-BE49-F238E27FC236}">
                    <a16:creationId xmlns:a16="http://schemas.microsoft.com/office/drawing/2014/main" id="{98A9D5FB-D489-BC6D-D647-EFA9102D0131}"/>
                  </a:ext>
                </a:extLst>
              </p:cNvPr>
              <p:cNvGrpSpPr/>
              <p:nvPr/>
            </p:nvGrpSpPr>
            <p:grpSpPr>
              <a:xfrm>
                <a:off x="9028512" y="-22"/>
                <a:ext cx="3600447" cy="6858000"/>
                <a:chOff x="-3043238" y="0"/>
                <a:chExt cx="3443286" cy="6858000"/>
              </a:xfrm>
            </p:grpSpPr>
            <p:sp>
              <p:nvSpPr>
                <p:cNvPr id="45" name="Rectangle 44">
                  <a:extLst>
                    <a:ext uri="{FF2B5EF4-FFF2-40B4-BE49-F238E27FC236}">
                      <a16:creationId xmlns:a16="http://schemas.microsoft.com/office/drawing/2014/main" id="{D757F6F5-FAFD-F6A8-982C-8870420EB93F}"/>
                    </a:ext>
                  </a:extLst>
                </p:cNvPr>
                <p:cNvSpPr/>
                <p:nvPr/>
              </p:nvSpPr>
              <p:spPr>
                <a:xfrm>
                  <a:off x="-3043238" y="0"/>
                  <a:ext cx="3043238"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6" name="Isosceles Triangle 45">
                  <a:extLst>
                    <a:ext uri="{FF2B5EF4-FFF2-40B4-BE49-F238E27FC236}">
                      <a16:creationId xmlns:a16="http://schemas.microsoft.com/office/drawing/2014/main" id="{0A938333-6B68-88FE-8460-961B03D8BCE2}"/>
                    </a:ext>
                  </a:extLst>
                </p:cNvPr>
                <p:cNvSpPr/>
                <p:nvPr/>
              </p:nvSpPr>
              <p:spPr>
                <a:xfrm rot="5400000">
                  <a:off x="-364332" y="1264445"/>
                  <a:ext cx="1128712" cy="400048"/>
                </a:xfrm>
                <a:prstGeom prst="triangle">
                  <a:avLst>
                    <a:gd name="adj" fmla="val 50926"/>
                  </a:avLst>
                </a:prstGeom>
                <a:solidFill>
                  <a:srgbClr val="83CBE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3" name="Rectangle 42">
                <a:extLst>
                  <a:ext uri="{FF2B5EF4-FFF2-40B4-BE49-F238E27FC236}">
                    <a16:creationId xmlns:a16="http://schemas.microsoft.com/office/drawing/2014/main" id="{8B5A0787-11AA-8B4D-97A9-66735CFC2DA0}"/>
                  </a:ext>
                </a:extLst>
              </p:cNvPr>
              <p:cNvSpPr/>
              <p:nvPr/>
            </p:nvSpPr>
            <p:spPr>
              <a:xfrm>
                <a:off x="9028510" y="2028801"/>
                <a:ext cx="3182139" cy="1416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4" name="TextBox 43">
                <a:extLst>
                  <a:ext uri="{FF2B5EF4-FFF2-40B4-BE49-F238E27FC236}">
                    <a16:creationId xmlns:a16="http://schemas.microsoft.com/office/drawing/2014/main" id="{83D7B2DE-1525-8682-B64C-350AC1B58901}"/>
                  </a:ext>
                </a:extLst>
              </p:cNvPr>
              <p:cNvSpPr txBox="1"/>
              <p:nvPr/>
            </p:nvSpPr>
            <p:spPr>
              <a:xfrm>
                <a:off x="10059276" y="314624"/>
                <a:ext cx="1360714" cy="1569660"/>
              </a:xfrm>
              <a:prstGeom prst="rect">
                <a:avLst/>
              </a:prstGeom>
              <a:noFill/>
            </p:spPr>
            <p:txBody>
              <a:bodyPr wrap="square" rtlCol="0">
                <a:spAutoFit/>
              </a:bodyPr>
              <a:lstStyle/>
              <a:p>
                <a:pPr algn="ctr"/>
                <a:r>
                  <a:rPr lang="en-GB" sz="9600" b="1" dirty="0">
                    <a:solidFill>
                      <a:schemeClr val="bg1"/>
                    </a:solidFill>
                  </a:rPr>
                  <a:t>D</a:t>
                </a:r>
              </a:p>
            </p:txBody>
          </p:sp>
        </p:grpSp>
        <p:sp>
          <p:nvSpPr>
            <p:cNvPr id="33" name="TextBox 32">
              <a:extLst>
                <a:ext uri="{FF2B5EF4-FFF2-40B4-BE49-F238E27FC236}">
                  <a16:creationId xmlns:a16="http://schemas.microsoft.com/office/drawing/2014/main" id="{885E3CB9-138E-9718-0A61-3FD41035D2C5}"/>
                </a:ext>
              </a:extLst>
            </p:cNvPr>
            <p:cNvSpPr txBox="1"/>
            <p:nvPr/>
          </p:nvSpPr>
          <p:spPr>
            <a:xfrm>
              <a:off x="9236866" y="2485749"/>
              <a:ext cx="3005534" cy="646331"/>
            </a:xfrm>
            <a:prstGeom prst="rect">
              <a:avLst/>
            </a:prstGeom>
            <a:noFill/>
          </p:spPr>
          <p:txBody>
            <a:bodyPr wrap="square" rtlCol="0">
              <a:spAutoFit/>
            </a:bodyPr>
            <a:lstStyle/>
            <a:p>
              <a:pPr algn="ctr"/>
              <a:r>
                <a:rPr lang="en-GB" sz="3600" b="1" dirty="0">
                  <a:solidFill>
                    <a:schemeClr val="bg1"/>
                  </a:solidFill>
                </a:rPr>
                <a:t>SUMMARY</a:t>
              </a:r>
            </a:p>
          </p:txBody>
        </p:sp>
      </p:grpSp>
      <p:sp>
        <p:nvSpPr>
          <p:cNvPr id="2" name="TextBox 1">
            <a:extLst>
              <a:ext uri="{FF2B5EF4-FFF2-40B4-BE49-F238E27FC236}">
                <a16:creationId xmlns:a16="http://schemas.microsoft.com/office/drawing/2014/main" id="{A85991E8-AA58-5D1F-7FE1-A5E70302D8D8}"/>
              </a:ext>
            </a:extLst>
          </p:cNvPr>
          <p:cNvSpPr txBox="1"/>
          <p:nvPr/>
        </p:nvSpPr>
        <p:spPr>
          <a:xfrm>
            <a:off x="2514600" y="126879"/>
            <a:ext cx="9004300" cy="646331"/>
          </a:xfrm>
          <a:prstGeom prst="rect">
            <a:avLst/>
          </a:prstGeom>
          <a:noFill/>
        </p:spPr>
        <p:txBody>
          <a:bodyPr wrap="square" rtlCol="0">
            <a:spAutoFit/>
          </a:bodyPr>
          <a:lstStyle/>
          <a:p>
            <a:r>
              <a:rPr lang="en-GB" sz="3600" b="1" dirty="0">
                <a:solidFill>
                  <a:schemeClr val="bg1"/>
                </a:solidFill>
              </a:rPr>
              <a:t>Operational Success</a:t>
            </a:r>
          </a:p>
        </p:txBody>
      </p:sp>
      <p:sp>
        <p:nvSpPr>
          <p:cNvPr id="5" name="TextBox 4">
            <a:extLst>
              <a:ext uri="{FF2B5EF4-FFF2-40B4-BE49-F238E27FC236}">
                <a16:creationId xmlns:a16="http://schemas.microsoft.com/office/drawing/2014/main" id="{91FA41C3-A67F-4F59-925B-6AF2B94F3B89}"/>
              </a:ext>
            </a:extLst>
          </p:cNvPr>
          <p:cNvSpPr txBox="1"/>
          <p:nvPr/>
        </p:nvSpPr>
        <p:spPr>
          <a:xfrm>
            <a:off x="12524585" y="1642081"/>
            <a:ext cx="5505435" cy="19389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GB" sz="2000" b="1" dirty="0"/>
              <a:t>Various Legislative Powers;</a:t>
            </a:r>
          </a:p>
          <a:p>
            <a:endParaRPr lang="en-GB" sz="2000" b="1" dirty="0"/>
          </a:p>
          <a:p>
            <a:pPr marL="285750" indent="-285750">
              <a:buFont typeface="Wingdings" panose="05000000000000000000" pitchFamily="2" charset="2"/>
              <a:buChar char="Ø"/>
            </a:pPr>
            <a:r>
              <a:rPr lang="en-GB" sz="2000" b="1" dirty="0"/>
              <a:t>The Drug (Prevention of Misuse) Act (1964)</a:t>
            </a:r>
          </a:p>
          <a:p>
            <a:pPr marL="285750" indent="-285750">
              <a:buFont typeface="Wingdings" panose="05000000000000000000" pitchFamily="2" charset="2"/>
              <a:buChar char="Ø"/>
            </a:pPr>
            <a:r>
              <a:rPr lang="en-GB" sz="2000" b="1" dirty="0"/>
              <a:t>Misuse of Drugs Act (1971)</a:t>
            </a:r>
          </a:p>
          <a:p>
            <a:pPr marL="285750" indent="-285750">
              <a:buFont typeface="Wingdings" panose="05000000000000000000" pitchFamily="2" charset="2"/>
              <a:buChar char="Ø"/>
            </a:pPr>
            <a:r>
              <a:rPr lang="en-GB" sz="2000" b="1" dirty="0"/>
              <a:t>Police and Criminal Evidence Act (1984)</a:t>
            </a:r>
          </a:p>
          <a:p>
            <a:endParaRPr lang="en-GB" dirty="0"/>
          </a:p>
        </p:txBody>
      </p:sp>
      <p:pic>
        <p:nvPicPr>
          <p:cNvPr id="1026" name="Picture 2" descr="Police abuse of stop and search powers – Iain Gould – Actions Against the  Police Solicitor">
            <a:extLst>
              <a:ext uri="{FF2B5EF4-FFF2-40B4-BE49-F238E27FC236}">
                <a16:creationId xmlns:a16="http://schemas.microsoft.com/office/drawing/2014/main" id="{919E27C1-429C-DBE8-602E-2A0445B7C6F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678"/>
          <a:stretch/>
        </p:blipFill>
        <p:spPr bwMode="auto">
          <a:xfrm>
            <a:off x="12528773" y="1617304"/>
            <a:ext cx="3030257" cy="5240674"/>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DBC3FF0-9D2A-E0E4-0183-FA7AA4DA233D}"/>
              </a:ext>
            </a:extLst>
          </p:cNvPr>
          <p:cNvSpPr txBox="1"/>
          <p:nvPr/>
        </p:nvSpPr>
        <p:spPr>
          <a:xfrm>
            <a:off x="12518628" y="4026860"/>
            <a:ext cx="5505435" cy="163121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GB" sz="2000" b="1" dirty="0"/>
              <a:t>Urban Focus</a:t>
            </a:r>
          </a:p>
          <a:p>
            <a:pPr marL="342900" indent="-342900">
              <a:buFont typeface="Wingdings" panose="05000000000000000000" pitchFamily="2" charset="2"/>
              <a:buChar char="Ø"/>
            </a:pPr>
            <a:r>
              <a:rPr lang="en-GB" sz="2000" b="1" dirty="0"/>
              <a:t>Major city concentration</a:t>
            </a:r>
          </a:p>
          <a:p>
            <a:endParaRPr lang="en-GB" sz="2000" b="1" dirty="0"/>
          </a:p>
          <a:p>
            <a:r>
              <a:rPr lang="en-GB" sz="2000" b="1" dirty="0"/>
              <a:t>Community Relations</a:t>
            </a:r>
          </a:p>
          <a:p>
            <a:pPr marL="342900" indent="-342900">
              <a:buFont typeface="Wingdings" panose="05000000000000000000" pitchFamily="2" charset="2"/>
              <a:buChar char="Ø"/>
            </a:pPr>
            <a:r>
              <a:rPr lang="en-GB" sz="2000" b="1" dirty="0"/>
              <a:t>Stop &amp; Search community strain</a:t>
            </a:r>
          </a:p>
        </p:txBody>
      </p:sp>
      <p:sp>
        <p:nvSpPr>
          <p:cNvPr id="7" name="TextBox 6">
            <a:extLst>
              <a:ext uri="{FF2B5EF4-FFF2-40B4-BE49-F238E27FC236}">
                <a16:creationId xmlns:a16="http://schemas.microsoft.com/office/drawing/2014/main" id="{406244F3-F0C3-5210-85D8-4820F5DA08C2}"/>
              </a:ext>
            </a:extLst>
          </p:cNvPr>
          <p:cNvSpPr txBox="1"/>
          <p:nvPr/>
        </p:nvSpPr>
        <p:spPr>
          <a:xfrm>
            <a:off x="12440391" y="941226"/>
            <a:ext cx="8458200" cy="523220"/>
          </a:xfrm>
          <a:prstGeom prst="rect">
            <a:avLst/>
          </a:prstGeom>
          <a:noFill/>
        </p:spPr>
        <p:txBody>
          <a:bodyPr wrap="square" rtlCol="0">
            <a:spAutoFit/>
          </a:bodyPr>
          <a:lstStyle/>
          <a:p>
            <a:r>
              <a:rPr lang="en-GB" sz="2800" b="1" dirty="0"/>
              <a:t>How Stop and Search affected early county lines</a:t>
            </a:r>
          </a:p>
        </p:txBody>
      </p:sp>
      <p:sp>
        <p:nvSpPr>
          <p:cNvPr id="53" name="Rectangle 52">
            <a:extLst>
              <a:ext uri="{FF2B5EF4-FFF2-40B4-BE49-F238E27FC236}">
                <a16:creationId xmlns:a16="http://schemas.microsoft.com/office/drawing/2014/main" id="{76FB954F-FDEB-C1D8-8B45-6F202467FB8C}"/>
              </a:ext>
            </a:extLst>
          </p:cNvPr>
          <p:cNvSpPr/>
          <p:nvPr/>
        </p:nvSpPr>
        <p:spPr>
          <a:xfrm>
            <a:off x="-1981" y="1"/>
            <a:ext cx="2427681" cy="6857988"/>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9" name="TextBox 48">
            <a:extLst>
              <a:ext uri="{FF2B5EF4-FFF2-40B4-BE49-F238E27FC236}">
                <a16:creationId xmlns:a16="http://schemas.microsoft.com/office/drawing/2014/main" id="{0C3F9228-95E4-FC7C-3C1A-715C0E47740D}"/>
              </a:ext>
            </a:extLst>
          </p:cNvPr>
          <p:cNvSpPr txBox="1"/>
          <p:nvPr/>
        </p:nvSpPr>
        <p:spPr>
          <a:xfrm>
            <a:off x="-294381" y="2798754"/>
            <a:ext cx="3005534" cy="954107"/>
          </a:xfrm>
          <a:prstGeom prst="rect">
            <a:avLst/>
          </a:prstGeom>
          <a:noFill/>
        </p:spPr>
        <p:txBody>
          <a:bodyPr wrap="square" rtlCol="0">
            <a:spAutoFit/>
          </a:bodyPr>
          <a:lstStyle/>
          <a:p>
            <a:pPr algn="ctr"/>
            <a:r>
              <a:rPr lang="en-GB" sz="2800" b="1" dirty="0">
                <a:solidFill>
                  <a:schemeClr val="bg1"/>
                </a:solidFill>
              </a:rPr>
              <a:t>NOTABLE</a:t>
            </a:r>
          </a:p>
          <a:p>
            <a:pPr algn="ctr"/>
            <a:r>
              <a:rPr lang="en-GB" sz="2800" b="1" dirty="0">
                <a:solidFill>
                  <a:schemeClr val="bg1"/>
                </a:solidFill>
              </a:rPr>
              <a:t>OPERATIONS</a:t>
            </a:r>
          </a:p>
        </p:txBody>
      </p:sp>
      <p:sp>
        <p:nvSpPr>
          <p:cNvPr id="8" name="TextBox 7">
            <a:extLst>
              <a:ext uri="{FF2B5EF4-FFF2-40B4-BE49-F238E27FC236}">
                <a16:creationId xmlns:a16="http://schemas.microsoft.com/office/drawing/2014/main" id="{5B7069D2-C65C-460A-C3EB-4AC00EE77ADE}"/>
              </a:ext>
            </a:extLst>
          </p:cNvPr>
          <p:cNvSpPr txBox="1"/>
          <p:nvPr/>
        </p:nvSpPr>
        <p:spPr>
          <a:xfrm>
            <a:off x="12472280" y="126879"/>
            <a:ext cx="9004300" cy="646331"/>
          </a:xfrm>
          <a:prstGeom prst="rect">
            <a:avLst/>
          </a:prstGeom>
          <a:noFill/>
        </p:spPr>
        <p:txBody>
          <a:bodyPr wrap="square" rtlCol="0">
            <a:spAutoFit/>
          </a:bodyPr>
          <a:lstStyle/>
          <a:p>
            <a:r>
              <a:rPr lang="en-GB" sz="3600" b="1" dirty="0">
                <a:solidFill>
                  <a:schemeClr val="bg1"/>
                </a:solidFill>
              </a:rPr>
              <a:t>Historic Legislation Changes</a:t>
            </a:r>
          </a:p>
        </p:txBody>
      </p:sp>
      <p:sp>
        <p:nvSpPr>
          <p:cNvPr id="9" name="TextBox 8">
            <a:extLst>
              <a:ext uri="{FF2B5EF4-FFF2-40B4-BE49-F238E27FC236}">
                <a16:creationId xmlns:a16="http://schemas.microsoft.com/office/drawing/2014/main" id="{8956A8E4-218B-DC6B-B9F5-84A22F28788F}"/>
              </a:ext>
            </a:extLst>
          </p:cNvPr>
          <p:cNvSpPr txBox="1"/>
          <p:nvPr/>
        </p:nvSpPr>
        <p:spPr>
          <a:xfrm>
            <a:off x="2425700" y="914329"/>
            <a:ext cx="8458200" cy="523220"/>
          </a:xfrm>
          <a:prstGeom prst="rect">
            <a:avLst/>
          </a:prstGeom>
          <a:noFill/>
        </p:spPr>
        <p:txBody>
          <a:bodyPr wrap="square" rtlCol="0">
            <a:spAutoFit/>
          </a:bodyPr>
          <a:lstStyle/>
          <a:p>
            <a:r>
              <a:rPr lang="en-GB" sz="2800" b="1" dirty="0"/>
              <a:t>Howard Marks </a:t>
            </a:r>
          </a:p>
        </p:txBody>
      </p:sp>
      <p:pic>
        <p:nvPicPr>
          <p:cNvPr id="2050" name="Picture 2" descr="Howard Marks - Wikipedia">
            <a:extLst>
              <a:ext uri="{FF2B5EF4-FFF2-40B4-BE49-F238E27FC236}">
                <a16:creationId xmlns:a16="http://schemas.microsoft.com/office/drawing/2014/main" id="{1296F382-494C-C191-AD0E-68A22F14B4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7600" y="1175938"/>
            <a:ext cx="4371975" cy="534895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B2E1B77-E912-C2D6-29E2-5DC8229BC1DC}"/>
              </a:ext>
            </a:extLst>
          </p:cNvPr>
          <p:cNvSpPr txBox="1"/>
          <p:nvPr/>
        </p:nvSpPr>
        <p:spPr>
          <a:xfrm>
            <a:off x="3193368" y="3057853"/>
            <a:ext cx="3404426" cy="52322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800" b="1" dirty="0"/>
              <a:t>Operation Eclectic</a:t>
            </a:r>
          </a:p>
        </p:txBody>
      </p:sp>
    </p:spTree>
    <p:extLst>
      <p:ext uri="{BB962C8B-B14F-4D97-AF65-F5344CB8AC3E}">
        <p14:creationId xmlns:p14="http://schemas.microsoft.com/office/powerpoint/2010/main" val="2333736814"/>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8E9D5C-A644-2DEA-DD10-3DA7FEB7DE77}"/>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AF8140EF-4CC1-F76C-B5F2-F6000A499EAD}"/>
              </a:ext>
            </a:extLst>
          </p:cNvPr>
          <p:cNvSpPr>
            <a:spLocks noGrp="1" noRot="1" noMove="1" noResize="1" noEditPoints="1" noAdjustHandles="1" noChangeArrowheads="1" noChangeShapeType="1"/>
          </p:cNvSpPr>
          <p:nvPr/>
        </p:nvSpPr>
        <p:spPr>
          <a:xfrm>
            <a:off x="-1" y="0"/>
            <a:ext cx="12192000" cy="6858000"/>
          </a:xfrm>
          <a:prstGeom prst="rect">
            <a:avLst/>
          </a:prstGeom>
          <a:solidFill>
            <a:srgbClr val="F4F6F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F4F6F4"/>
                </a:solidFill>
              </a:ln>
            </a:endParaRPr>
          </a:p>
        </p:txBody>
      </p:sp>
      <p:grpSp>
        <p:nvGrpSpPr>
          <p:cNvPr id="24" name="Group 23">
            <a:extLst>
              <a:ext uri="{FF2B5EF4-FFF2-40B4-BE49-F238E27FC236}">
                <a16:creationId xmlns:a16="http://schemas.microsoft.com/office/drawing/2014/main" id="{15818C1A-A592-3FCA-B161-A81B085E89E7}"/>
              </a:ext>
            </a:extLst>
          </p:cNvPr>
          <p:cNvGrpSpPr/>
          <p:nvPr/>
        </p:nvGrpSpPr>
        <p:grpSpPr>
          <a:xfrm>
            <a:off x="2877769" y="-22"/>
            <a:ext cx="8674117" cy="6858022"/>
            <a:chOff x="2834226" y="-22"/>
            <a:chExt cx="8674117" cy="6858022"/>
          </a:xfrm>
        </p:grpSpPr>
        <p:sp>
          <p:nvSpPr>
            <p:cNvPr id="11" name="Rectangle 10">
              <a:extLst>
                <a:ext uri="{FF2B5EF4-FFF2-40B4-BE49-F238E27FC236}">
                  <a16:creationId xmlns:a16="http://schemas.microsoft.com/office/drawing/2014/main" id="{C319D2B7-42C2-EB4A-8454-CC73BB6CDAAA}"/>
                </a:ext>
              </a:extLst>
            </p:cNvPr>
            <p:cNvSpPr/>
            <p:nvPr/>
          </p:nvSpPr>
          <p:spPr>
            <a:xfrm>
              <a:off x="3147933" y="900090"/>
              <a:ext cx="2425700" cy="595791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2" name="Group 11">
              <a:extLst>
                <a:ext uri="{FF2B5EF4-FFF2-40B4-BE49-F238E27FC236}">
                  <a16:creationId xmlns:a16="http://schemas.microsoft.com/office/drawing/2014/main" id="{FFE2AC54-ADDA-1B28-E413-252978ADE711}"/>
                </a:ext>
              </a:extLst>
            </p:cNvPr>
            <p:cNvGrpSpPr/>
            <p:nvPr/>
          </p:nvGrpSpPr>
          <p:grpSpPr>
            <a:xfrm>
              <a:off x="5707203" y="-22"/>
              <a:ext cx="3005534" cy="6858000"/>
              <a:chOff x="-258169" y="0"/>
              <a:chExt cx="3005534" cy="6858000"/>
            </a:xfrm>
          </p:grpSpPr>
          <p:sp>
            <p:nvSpPr>
              <p:cNvPr id="13" name="Rectangle 12">
                <a:extLst>
                  <a:ext uri="{FF2B5EF4-FFF2-40B4-BE49-F238E27FC236}">
                    <a16:creationId xmlns:a16="http://schemas.microsoft.com/office/drawing/2014/main" id="{DAA1D916-5940-5399-EA82-087747E9BC99}"/>
                  </a:ext>
                </a:extLst>
              </p:cNvPr>
              <p:cNvSpPr/>
              <p:nvPr/>
            </p:nvSpPr>
            <p:spPr>
              <a:xfrm>
                <a:off x="6945" y="0"/>
                <a:ext cx="2420735"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73CB8B47-94BC-B16F-53C6-300C00E2E352}"/>
                  </a:ext>
                </a:extLst>
              </p:cNvPr>
              <p:cNvSpPr txBox="1"/>
              <p:nvPr/>
            </p:nvSpPr>
            <p:spPr>
              <a:xfrm>
                <a:off x="-258169" y="2424935"/>
                <a:ext cx="3005534" cy="1815882"/>
              </a:xfrm>
              <a:prstGeom prst="rect">
                <a:avLst/>
              </a:prstGeom>
              <a:noFill/>
            </p:spPr>
            <p:txBody>
              <a:bodyPr wrap="square" rtlCol="0">
                <a:spAutoFit/>
              </a:bodyPr>
              <a:lstStyle/>
              <a:p>
                <a:pPr algn="ctr"/>
                <a:r>
                  <a:rPr lang="en-GB" sz="2800" b="1" dirty="0">
                    <a:solidFill>
                      <a:schemeClr val="bg1"/>
                    </a:solidFill>
                  </a:rPr>
                  <a:t>KEY</a:t>
                </a:r>
              </a:p>
              <a:p>
                <a:pPr algn="ctr"/>
                <a:r>
                  <a:rPr lang="en-GB" sz="2800" b="1" dirty="0">
                    <a:solidFill>
                      <a:schemeClr val="bg1"/>
                    </a:solidFill>
                  </a:rPr>
                  <a:t>LEGISLATION</a:t>
                </a:r>
              </a:p>
              <a:p>
                <a:pPr algn="ctr"/>
                <a:r>
                  <a:rPr lang="en-GB" sz="2800" b="1" dirty="0">
                    <a:solidFill>
                      <a:schemeClr val="bg1"/>
                    </a:solidFill>
                  </a:rPr>
                  <a:t>&amp; POLICY</a:t>
                </a:r>
              </a:p>
              <a:p>
                <a:pPr algn="ctr"/>
                <a:r>
                  <a:rPr lang="en-GB" sz="2800" b="1" dirty="0">
                    <a:solidFill>
                      <a:schemeClr val="bg1"/>
                    </a:solidFill>
                  </a:rPr>
                  <a:t>CHANGES</a:t>
                </a:r>
              </a:p>
            </p:txBody>
          </p:sp>
        </p:grpSp>
        <p:sp>
          <p:nvSpPr>
            <p:cNvPr id="16" name="Rectangle 15">
              <a:extLst>
                <a:ext uri="{FF2B5EF4-FFF2-40B4-BE49-F238E27FC236}">
                  <a16:creationId xmlns:a16="http://schemas.microsoft.com/office/drawing/2014/main" id="{3BEA35C1-CEF8-218A-223E-3001A96B764B}"/>
                </a:ext>
              </a:extLst>
            </p:cNvPr>
            <p:cNvSpPr/>
            <p:nvPr/>
          </p:nvSpPr>
          <p:spPr>
            <a:xfrm>
              <a:off x="8791736" y="900088"/>
              <a:ext cx="2427681" cy="5957911"/>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id="{FE35C2EA-5730-D24E-DCBB-B9E068C4413B}"/>
                </a:ext>
              </a:extLst>
            </p:cNvPr>
            <p:cNvSpPr txBox="1"/>
            <p:nvPr/>
          </p:nvSpPr>
          <p:spPr>
            <a:xfrm>
              <a:off x="8502809" y="2951154"/>
              <a:ext cx="3005534" cy="954107"/>
            </a:xfrm>
            <a:prstGeom prst="rect">
              <a:avLst/>
            </a:prstGeom>
            <a:noFill/>
          </p:spPr>
          <p:txBody>
            <a:bodyPr wrap="square" rtlCol="0">
              <a:spAutoFit/>
            </a:bodyPr>
            <a:lstStyle/>
            <a:p>
              <a:pPr algn="ctr"/>
              <a:r>
                <a:rPr lang="en-GB" sz="2800" b="1" dirty="0">
                  <a:solidFill>
                    <a:schemeClr val="bg1"/>
                  </a:solidFill>
                </a:rPr>
                <a:t>NOTABLE</a:t>
              </a:r>
            </a:p>
            <a:p>
              <a:pPr algn="ctr"/>
              <a:r>
                <a:rPr lang="en-GB" sz="2800" b="1" dirty="0">
                  <a:solidFill>
                    <a:schemeClr val="bg1"/>
                  </a:solidFill>
                </a:rPr>
                <a:t>OPERATIONS</a:t>
              </a:r>
            </a:p>
          </p:txBody>
        </p:sp>
        <p:sp>
          <p:nvSpPr>
            <p:cNvPr id="19" name="TextBox 18">
              <a:extLst>
                <a:ext uri="{FF2B5EF4-FFF2-40B4-BE49-F238E27FC236}">
                  <a16:creationId xmlns:a16="http://schemas.microsoft.com/office/drawing/2014/main" id="{90CD0933-4AB6-2C92-D26E-C8D752FB8423}"/>
                </a:ext>
              </a:extLst>
            </p:cNvPr>
            <p:cNvSpPr txBox="1"/>
            <p:nvPr/>
          </p:nvSpPr>
          <p:spPr>
            <a:xfrm>
              <a:off x="2834226" y="2551044"/>
              <a:ext cx="3005534" cy="1754326"/>
            </a:xfrm>
            <a:prstGeom prst="rect">
              <a:avLst/>
            </a:prstGeom>
            <a:noFill/>
          </p:spPr>
          <p:txBody>
            <a:bodyPr wrap="square" rtlCol="0">
              <a:spAutoFit/>
            </a:bodyPr>
            <a:lstStyle/>
            <a:p>
              <a:pPr algn="ctr"/>
              <a:r>
                <a:rPr lang="en-GB" sz="3600" b="1" dirty="0">
                  <a:solidFill>
                    <a:schemeClr val="bg1"/>
                  </a:solidFill>
                </a:rPr>
                <a:t>EARLY</a:t>
              </a:r>
            </a:p>
            <a:p>
              <a:pPr algn="ctr"/>
              <a:r>
                <a:rPr lang="en-GB" sz="3600" b="1" dirty="0">
                  <a:solidFill>
                    <a:schemeClr val="bg1"/>
                  </a:solidFill>
                </a:rPr>
                <a:t>COUNTY</a:t>
              </a:r>
            </a:p>
            <a:p>
              <a:pPr algn="ctr"/>
              <a:r>
                <a:rPr lang="en-GB" sz="3600" b="1" dirty="0">
                  <a:solidFill>
                    <a:schemeClr val="bg1"/>
                  </a:solidFill>
                </a:rPr>
                <a:t>LINES</a:t>
              </a:r>
            </a:p>
          </p:txBody>
        </p:sp>
      </p:grpSp>
      <p:sp>
        <p:nvSpPr>
          <p:cNvPr id="71" name="Rectangle 70">
            <a:extLst>
              <a:ext uri="{FF2B5EF4-FFF2-40B4-BE49-F238E27FC236}">
                <a16:creationId xmlns:a16="http://schemas.microsoft.com/office/drawing/2014/main" id="{15D813F3-47CF-143C-FC8F-5DBD9240B8D9}"/>
              </a:ext>
            </a:extLst>
          </p:cNvPr>
          <p:cNvSpPr/>
          <p:nvPr/>
        </p:nvSpPr>
        <p:spPr>
          <a:xfrm>
            <a:off x="0" y="0"/>
            <a:ext cx="12192000" cy="900090"/>
          </a:xfrm>
          <a:prstGeom prst="rect">
            <a:avLst/>
          </a:prstGeom>
          <a:solidFill>
            <a:schemeClr val="accent4">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5" name="Group 14">
            <a:extLst>
              <a:ext uri="{FF2B5EF4-FFF2-40B4-BE49-F238E27FC236}">
                <a16:creationId xmlns:a16="http://schemas.microsoft.com/office/drawing/2014/main" id="{4EE96BB3-3581-D177-C5FE-5D688B1A5747}"/>
              </a:ext>
            </a:extLst>
          </p:cNvPr>
          <p:cNvGrpSpPr/>
          <p:nvPr/>
        </p:nvGrpSpPr>
        <p:grpSpPr>
          <a:xfrm>
            <a:off x="-278507" y="0"/>
            <a:ext cx="3005534" cy="6857977"/>
            <a:chOff x="-278507" y="-22"/>
            <a:chExt cx="3005534" cy="6858000"/>
          </a:xfrm>
        </p:grpSpPr>
        <p:sp>
          <p:nvSpPr>
            <p:cNvPr id="45" name="Rectangle 44">
              <a:extLst>
                <a:ext uri="{FF2B5EF4-FFF2-40B4-BE49-F238E27FC236}">
                  <a16:creationId xmlns:a16="http://schemas.microsoft.com/office/drawing/2014/main" id="{C4B7B0B7-7DC2-C1C1-8AD6-859D9C7652F0}"/>
                </a:ext>
              </a:extLst>
            </p:cNvPr>
            <p:cNvSpPr/>
            <p:nvPr/>
          </p:nvSpPr>
          <p:spPr>
            <a:xfrm>
              <a:off x="-6446" y="-22"/>
              <a:ext cx="2432145" cy="6858000"/>
            </a:xfrm>
            <a:prstGeom prst="rect">
              <a:avLst/>
            </a:pr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TextBox 32">
              <a:extLst>
                <a:ext uri="{FF2B5EF4-FFF2-40B4-BE49-F238E27FC236}">
                  <a16:creationId xmlns:a16="http://schemas.microsoft.com/office/drawing/2014/main" id="{40018E75-55D0-776C-EA21-8187430F2A57}"/>
                </a:ext>
              </a:extLst>
            </p:cNvPr>
            <p:cNvSpPr txBox="1"/>
            <p:nvPr/>
          </p:nvSpPr>
          <p:spPr>
            <a:xfrm>
              <a:off x="-278507" y="3009710"/>
              <a:ext cx="3005534" cy="646331"/>
            </a:xfrm>
            <a:prstGeom prst="rect">
              <a:avLst/>
            </a:prstGeom>
            <a:noFill/>
          </p:spPr>
          <p:txBody>
            <a:bodyPr wrap="square" rtlCol="0">
              <a:spAutoFit/>
            </a:bodyPr>
            <a:lstStyle/>
            <a:p>
              <a:pPr algn="ctr"/>
              <a:r>
                <a:rPr lang="en-GB" sz="3600" b="1" dirty="0">
                  <a:solidFill>
                    <a:schemeClr val="bg1"/>
                  </a:solidFill>
                </a:rPr>
                <a:t>SUMMARY</a:t>
              </a:r>
            </a:p>
          </p:txBody>
        </p:sp>
      </p:grpSp>
    </p:spTree>
    <p:extLst>
      <p:ext uri="{BB962C8B-B14F-4D97-AF65-F5344CB8AC3E}">
        <p14:creationId xmlns:p14="http://schemas.microsoft.com/office/powerpoint/2010/main" val="161018650"/>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BA13F358-2374-E9D9-4F84-622D0C6A0FDA}"/>
              </a:ext>
            </a:extLst>
          </p:cNvPr>
          <p:cNvSpPr>
            <a:spLocks noChangeArrowheads="1"/>
          </p:cNvSpPr>
          <p:nvPr/>
        </p:nvSpPr>
        <p:spPr bwMode="auto">
          <a:xfrm>
            <a:off x="119684" y="461112"/>
            <a:ext cx="12146402" cy="54540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mj-lt"/>
                <a:cs typeface="Times New Roman" panose="02020603050405020304" pitchFamily="18" charset="0"/>
              </a:rPr>
              <a:t>Reference list</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Black, D.C. (2020) </a:t>
            </a:r>
            <a:r>
              <a:rPr kumimoji="0" lang="en-US" altLang="en-US" sz="1400" b="0" i="1" u="none" strike="noStrike" cap="none" normalizeH="0" baseline="0" dirty="0">
                <a:ln>
                  <a:noFill/>
                </a:ln>
                <a:solidFill>
                  <a:schemeClr val="tx1"/>
                </a:solidFill>
                <a:effectLst/>
                <a:latin typeface="+mj-lt"/>
                <a:cs typeface="Times New Roman" panose="02020603050405020304" pitchFamily="18" charset="0"/>
              </a:rPr>
              <a:t>Review of drugs: Summary </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 </a:t>
            </a:r>
            <a:r>
              <a:rPr kumimoji="0" lang="en-US" altLang="en-US" sz="1400" b="0" i="1" u="none" strike="noStrike" cap="none" normalizeH="0" baseline="0" dirty="0">
                <a:ln>
                  <a:noFill/>
                </a:ln>
                <a:solidFill>
                  <a:schemeClr val="tx1"/>
                </a:solidFill>
                <a:effectLst/>
                <a:latin typeface="+mj-lt"/>
                <a:cs typeface="Times New Roman" panose="02020603050405020304" pitchFamily="18" charset="0"/>
              </a:rPr>
              <a:t>GOV.UK</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 Home Office. </a:t>
            </a: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Available at: </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hlinkClick r:id="rId2"/>
              </a:rPr>
              <a:t>https://www.gov.uk/government/publications/review-of-drugs-phase-one-report/review-of-drugs-summary</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900" b="0" i="0" u="none" strike="noStrike" cap="none" normalizeH="0" baseline="0" dirty="0">
              <a:ln>
                <a:noFill/>
              </a:ln>
              <a:solidFill>
                <a:schemeClr val="tx1"/>
              </a:solidFill>
              <a:effectLst/>
              <a:latin typeface="+mj-l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1" u="none" strike="noStrike" cap="none" normalizeH="0" baseline="0" dirty="0">
                <a:ln>
                  <a:noFill/>
                </a:ln>
                <a:solidFill>
                  <a:schemeClr val="tx1"/>
                </a:solidFill>
                <a:effectLst/>
                <a:latin typeface="+mj-lt"/>
                <a:cs typeface="Times New Roman" panose="02020603050405020304" pitchFamily="18" charset="0"/>
              </a:rPr>
              <a:t>Drugs (Prevention of Misuse) Act 1964</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 </a:t>
            </a:r>
            <a:r>
              <a:rPr kumimoji="0" lang="en-US" altLang="en-US" sz="1400" b="0" i="1" u="none" strike="noStrike" cap="none" normalizeH="0" baseline="0" dirty="0">
                <a:ln>
                  <a:noFill/>
                </a:ln>
                <a:solidFill>
                  <a:schemeClr val="tx1"/>
                </a:solidFill>
                <a:effectLst/>
                <a:latin typeface="+mj-lt"/>
                <a:cs typeface="Times New Roman" panose="02020603050405020304" pitchFamily="18" charset="0"/>
              </a:rPr>
              <a:t>www.parliament.uk</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 A</a:t>
            </a: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Available at: </a:t>
            </a: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chemeClr val="tx1"/>
                </a:solidFill>
                <a:effectLst/>
                <a:latin typeface="+mj-lt"/>
                <a:cs typeface="Times New Roman" panose="02020603050405020304" pitchFamily="18" charset="0"/>
                <a:hlinkClick r:id="rId3"/>
              </a:rPr>
              <a:t>https://www.parliament.uk/about/living-heritage/transformingsociety/private-lives/relationships/collections1/parliament-and-the-1960s/dangerous-drugs-act-1964/</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900" b="0" i="0" u="none" strike="noStrike" cap="none" normalizeH="0" baseline="0" dirty="0">
              <a:ln>
                <a:noFill/>
              </a:ln>
              <a:solidFill>
                <a:schemeClr val="tx1"/>
              </a:solidFill>
              <a:effectLst/>
              <a:latin typeface="+mj-l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GOV.UK (1984) </a:t>
            </a:r>
            <a:r>
              <a:rPr kumimoji="0" lang="en-US" altLang="en-US" sz="1400" b="0" i="1" u="none" strike="noStrike" cap="none" normalizeH="0" baseline="0" dirty="0">
                <a:ln>
                  <a:noFill/>
                </a:ln>
                <a:solidFill>
                  <a:schemeClr val="tx1"/>
                </a:solidFill>
                <a:effectLst/>
                <a:latin typeface="+mj-lt"/>
                <a:cs typeface="Times New Roman" panose="02020603050405020304" pitchFamily="18" charset="0"/>
              </a:rPr>
              <a:t>Police and Criminal Evidence Act 1984</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 </a:t>
            </a:r>
            <a:r>
              <a:rPr kumimoji="0" lang="en-US" altLang="en-US" sz="1400" b="0" i="1" u="none" strike="noStrike" cap="none" normalizeH="0" baseline="0" dirty="0">
                <a:ln>
                  <a:noFill/>
                </a:ln>
                <a:solidFill>
                  <a:schemeClr val="tx1"/>
                </a:solidFill>
                <a:effectLst/>
                <a:latin typeface="+mj-lt"/>
                <a:cs typeface="Times New Roman" panose="02020603050405020304" pitchFamily="18" charset="0"/>
              </a:rPr>
              <a:t>Legislation.gov.uk</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 GOV.UK. </a:t>
            </a: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Available at: </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hlinkClick r:id="rId4"/>
              </a:rPr>
              <a:t>https://www.legislation.gov.uk/ukpga/1984/60/section/1</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900" b="0" i="0" u="none" strike="noStrike" cap="none" normalizeH="0" baseline="0" dirty="0">
              <a:ln>
                <a:noFill/>
              </a:ln>
              <a:solidFill>
                <a:schemeClr val="tx1"/>
              </a:solidFill>
              <a:effectLst/>
              <a:latin typeface="+mj-l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Legislation.gov.uk (1971) </a:t>
            </a:r>
            <a:r>
              <a:rPr kumimoji="0" lang="en-US" altLang="en-US" sz="1400" b="0" i="1" u="none" strike="noStrike" cap="none" normalizeH="0" baseline="0" dirty="0">
                <a:ln>
                  <a:noFill/>
                </a:ln>
                <a:solidFill>
                  <a:schemeClr val="tx1"/>
                </a:solidFill>
                <a:effectLst/>
                <a:latin typeface="+mj-lt"/>
                <a:cs typeface="Times New Roman" panose="02020603050405020304" pitchFamily="18" charset="0"/>
              </a:rPr>
              <a:t>Misuse of Drugs Act 1971</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 </a:t>
            </a:r>
            <a:r>
              <a:rPr kumimoji="0" lang="en-US" altLang="en-US" sz="1400" b="0" i="1" u="none" strike="noStrike" cap="none" normalizeH="0" baseline="0" dirty="0">
                <a:ln>
                  <a:noFill/>
                </a:ln>
                <a:solidFill>
                  <a:schemeClr val="tx1"/>
                </a:solidFill>
                <a:effectLst/>
                <a:latin typeface="+mj-lt"/>
                <a:cs typeface="Times New Roman" panose="02020603050405020304" pitchFamily="18" charset="0"/>
              </a:rPr>
              <a:t>Legislation.gov.uk</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 </a:t>
            </a: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Available at: </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hlinkClick r:id="rId5"/>
              </a:rPr>
              <a:t>https://www.legislation.gov.uk/ukpga/1971/38/contents</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900" b="0" i="0" u="none" strike="noStrike" cap="none" normalizeH="0" baseline="0" dirty="0">
              <a:ln>
                <a:noFill/>
              </a:ln>
              <a:solidFill>
                <a:schemeClr val="tx1"/>
              </a:solidFill>
              <a:effectLst/>
              <a:latin typeface="+mj-l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National Crime Agency (2018) </a:t>
            </a:r>
            <a:r>
              <a:rPr kumimoji="0" lang="en-US" altLang="en-US" sz="1400" b="0" i="1" u="none" strike="noStrike" cap="none" normalizeH="0" baseline="0" dirty="0">
                <a:ln>
                  <a:noFill/>
                </a:ln>
                <a:solidFill>
                  <a:schemeClr val="tx1"/>
                </a:solidFill>
                <a:effectLst/>
                <a:latin typeface="+mj-lt"/>
                <a:cs typeface="Times New Roman" panose="02020603050405020304" pitchFamily="18" charset="0"/>
              </a:rPr>
              <a:t>County Lines</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 </a:t>
            </a:r>
            <a:r>
              <a:rPr kumimoji="0" lang="en-US" altLang="en-US" sz="1400" b="0" i="1" u="none" strike="noStrike" cap="none" normalizeH="0" baseline="0" dirty="0">
                <a:ln>
                  <a:noFill/>
                </a:ln>
                <a:solidFill>
                  <a:schemeClr val="tx1"/>
                </a:solidFill>
                <a:effectLst/>
                <a:latin typeface="+mj-lt"/>
                <a:cs typeface="Times New Roman" panose="02020603050405020304" pitchFamily="18" charset="0"/>
              </a:rPr>
              <a:t>National Crime Agency</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 </a:t>
            </a: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Available at: </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hlinkClick r:id="rId6"/>
              </a:rPr>
              <a:t>https://www.nationalcrimeagency.gov.uk/what-we-do/crime-threats/drug-trafficking/county-lines</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900" b="0" i="0" u="none" strike="noStrike" cap="none" normalizeH="0" baseline="0" dirty="0">
              <a:ln>
                <a:noFill/>
              </a:ln>
              <a:solidFill>
                <a:schemeClr val="tx1"/>
              </a:solidFill>
              <a:effectLst/>
              <a:latin typeface="+mj-l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Parker, H. (no date) </a:t>
            </a:r>
            <a:r>
              <a:rPr kumimoji="0" lang="en-US" altLang="en-US" sz="1400" b="0" i="1" u="none" strike="noStrike" cap="none" normalizeH="0" baseline="0" dirty="0">
                <a:ln>
                  <a:noFill/>
                </a:ln>
                <a:solidFill>
                  <a:schemeClr val="tx1"/>
                </a:solidFill>
                <a:effectLst/>
                <a:latin typeface="+mj-lt"/>
                <a:cs typeface="Times New Roman" panose="02020603050405020304" pitchFamily="18" charset="0"/>
              </a:rPr>
              <a:t>HOW YOUNG BRITONS OBTAIN THEIR DRUGS: DRUGS TRANSACTIONS AT THE POINT OF CONSUMPTION</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 </a:t>
            </a: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Available at: </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hlinkClick r:id="rId7"/>
              </a:rPr>
              <a:t>https://popcenter.asu.edu/sites/default/files/library/CrimePrevention/Volume_11/03-Parker-2.pdf</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900" b="0" i="0" u="none" strike="noStrike" cap="none" normalizeH="0" baseline="0" dirty="0">
              <a:ln>
                <a:noFill/>
              </a:ln>
              <a:solidFill>
                <a:schemeClr val="tx1"/>
              </a:solidFill>
              <a:effectLst/>
              <a:latin typeface="+mj-l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STIMSON, G.V. (1987) ‘British Drug Policies in the 1980s: a preliminary analysis and suggestions for research’, </a:t>
            </a:r>
            <a:r>
              <a:rPr kumimoji="0" lang="en-US" altLang="en-US" sz="1400" b="0" i="1" u="none" strike="noStrike" cap="none" normalizeH="0" baseline="0" dirty="0">
                <a:ln>
                  <a:noFill/>
                </a:ln>
                <a:solidFill>
                  <a:schemeClr val="tx1"/>
                </a:solidFill>
                <a:effectLst/>
                <a:latin typeface="+mj-lt"/>
                <a:cs typeface="Times New Roman" panose="02020603050405020304" pitchFamily="18" charset="0"/>
              </a:rPr>
              <a:t>Addiction</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 82(5), pp. 477–488. </a:t>
            </a: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Available at: </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hlinkClick r:id="rId8"/>
              </a:rPr>
              <a:t>https://doi.org/10.1111/j.1360-0443.1987.tb01504.x</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900" b="0" i="0" u="none" strike="noStrike" cap="none" normalizeH="0" baseline="0" dirty="0">
              <a:ln>
                <a:noFill/>
              </a:ln>
              <a:solidFill>
                <a:schemeClr val="tx1"/>
              </a:solidFill>
              <a:effectLst/>
              <a:latin typeface="+mj-l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Transform Drug Policy Foundation (2023) Available at: </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hlinkClick r:id="rId9"/>
              </a:rPr>
              <a:t>https://transformdrugs.org/timeline</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900" b="0" i="0" u="none" strike="noStrike" cap="none" normalizeH="0" baseline="0" dirty="0">
              <a:ln>
                <a:noFill/>
              </a:ln>
              <a:solidFill>
                <a:schemeClr val="tx1"/>
              </a:solidFill>
              <a:effectLst/>
              <a:latin typeface="+mj-l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United Nations (1961) </a:t>
            </a:r>
            <a:r>
              <a:rPr kumimoji="0" lang="en-US" altLang="en-US" sz="1400" b="0" i="1" u="none" strike="noStrike" cap="none" normalizeH="0" baseline="0" dirty="0">
                <a:ln>
                  <a:noFill/>
                </a:ln>
                <a:solidFill>
                  <a:schemeClr val="tx1"/>
                </a:solidFill>
                <a:effectLst/>
                <a:latin typeface="+mj-lt"/>
                <a:cs typeface="Times New Roman" panose="02020603050405020304" pitchFamily="18" charset="0"/>
              </a:rPr>
              <a:t>FINAL ACT OF THE UNITED NATIONS CONFERENCE FOR THE ADOPTION OF A SINGLE CONVENTION ON NARCOTIC DRUGS</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 </a:t>
            </a: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Available at: </a:t>
            </a:r>
            <a:r>
              <a:rPr kumimoji="0" lang="en-US" altLang="en-US" sz="1400" b="0" i="0" u="none" strike="noStrike" cap="none" normalizeH="0" baseline="0" dirty="0">
                <a:ln>
                  <a:noFill/>
                </a:ln>
                <a:solidFill>
                  <a:schemeClr val="tx1"/>
                </a:solidFill>
                <a:effectLst/>
                <a:latin typeface="+mj-lt"/>
                <a:cs typeface="Times New Roman" panose="02020603050405020304" pitchFamily="18" charset="0"/>
                <a:hlinkClick r:id="rId10"/>
              </a:rPr>
              <a:t>https://www.unodc.org/pdf/convention_1961_en.pdf</a:t>
            </a:r>
            <a:endParaRPr kumimoji="0" lang="en-US" altLang="en-US" sz="1400" b="0" i="0" u="none" strike="noStrike" cap="none" normalizeH="0" baseline="0" dirty="0">
              <a:ln>
                <a:noFill/>
              </a:ln>
              <a:solidFill>
                <a:schemeClr val="tx1"/>
              </a:solidFill>
              <a:effectLst/>
              <a:latin typeface="+mj-lt"/>
              <a:cs typeface="Times New Roman" panose="02020603050405020304" pitchFamily="18" charset="0"/>
            </a:endParaRPr>
          </a:p>
        </p:txBody>
      </p:sp>
    </p:spTree>
    <p:extLst>
      <p:ext uri="{BB962C8B-B14F-4D97-AF65-F5344CB8AC3E}">
        <p14:creationId xmlns:p14="http://schemas.microsoft.com/office/powerpoint/2010/main" val="37085693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3" ma:contentTypeDescription="Create a new document." ma:contentTypeScope="" ma:versionID="9476a5f841044dee4c5ca1d24116846b">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446c0e368440699b06325a817fb11a0b"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DateTaken"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SystemTags" ma:index="19" nillable="true" ma:displayName="MediaServiceSystemTags" ma:hidden="true" ma:internalName="MediaServiceSystemTags" ma:readOnly="true">
      <xsd:simpleType>
        <xsd:restriction base="dms:Note"/>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5646259-3F81-4081-820F-7B5EE6068279}">
  <ds:schemaRefs>
    <ds:schemaRef ds:uri="http://purl.org/dc/dcmitype/"/>
    <ds:schemaRef ds:uri="http://purl.org/dc/elements/1.1/"/>
    <ds:schemaRef ds:uri="http://purl.org/dc/terms/"/>
    <ds:schemaRef ds:uri="http://schemas.microsoft.com/office/2006/metadata/properties"/>
    <ds:schemaRef ds:uri="550816ce-8156-4f45-b1c4-24236a73d01f"/>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0ebdf10f-b5a3-45b6-acdb-7dc1eb398785"/>
  </ds:schemaRefs>
</ds:datastoreItem>
</file>

<file path=customXml/itemProps2.xml><?xml version="1.0" encoding="utf-8"?>
<ds:datastoreItem xmlns:ds="http://schemas.openxmlformats.org/officeDocument/2006/customXml" ds:itemID="{D07669DE-0C5A-4474-8F38-9B7BAD20440D}">
  <ds:schemaRefs>
    <ds:schemaRef ds:uri="http://schemas.microsoft.com/sharepoint/v3/contenttype/forms"/>
  </ds:schemaRefs>
</ds:datastoreItem>
</file>

<file path=customXml/itemProps3.xml><?xml version="1.0" encoding="utf-8"?>
<ds:datastoreItem xmlns:ds="http://schemas.openxmlformats.org/officeDocument/2006/customXml" ds:itemID="{E2606097-ED71-48B5-B890-193C11E46F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8789</TotalTime>
  <Words>1244</Words>
  <Application>Microsoft Office PowerPoint</Application>
  <PresentationFormat>Widescreen</PresentationFormat>
  <Paragraphs>423</Paragraphs>
  <Slides>24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Aptos</vt:lpstr>
      <vt:lpstr>Aptos Black</vt:lpstr>
      <vt:lpstr>Aptos Display</vt:lpstr>
      <vt:lpstr>Arial</vt:lpstr>
      <vt:lpstr>Bodoni MT Black</vt:lpstr>
      <vt:lpstr>Wingdings</vt:lpstr>
      <vt:lpstr>Office Theme</vt:lpstr>
      <vt:lpstr>County Lines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Ellis Rees (2312256)</dc:creator>
  <cp:lastModifiedBy>Ellis Rees (2312256)</cp:lastModifiedBy>
  <cp:revision>2</cp:revision>
  <dcterms:created xsi:type="dcterms:W3CDTF">2025-02-17T17:39:37Z</dcterms:created>
  <dcterms:modified xsi:type="dcterms:W3CDTF">2025-02-28T13:23:29Z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