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12"/>
  </p:notesMasterIdLst>
  <p:sldIdLst>
    <p:sldId id="256" r:id="rId2"/>
    <p:sldId id="259" r:id="rId3"/>
    <p:sldId id="257" r:id="rId4"/>
    <p:sldId id="260" r:id="rId5"/>
    <p:sldId id="263" r:id="rId6"/>
    <p:sldId id="262" r:id="rId7"/>
    <p:sldId id="265" r:id="rId8"/>
    <p:sldId id="264" r:id="rId9"/>
    <p:sldId id="266" r:id="rId10"/>
    <p:sldId id="25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36141"/>
    <a:srgbClr val="6D735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0D856E-CF18-421E-A1A1-79C72C0FCDCD}" type="datetimeFigureOut">
              <a:rPr lang="en-US" smtClean="0"/>
              <a:t>5/16/2018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A366C2-E64B-4CF8-878B-FEB18250DF7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A366C2-E64B-4CF8-878B-FEB18250DF71}" type="slidenum">
              <a:rPr lang="en-GB" smtClean="0"/>
              <a:t>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t>5/15/2018</a:t>
            </a:fld>
            <a:endParaRPr lang="en-GB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t>5/15/2018</a:t>
            </a:fld>
            <a:endParaRPr lang="en-GB" dirty="0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E44D63B-A06D-4F74-9662-F6DB9D8F45E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t>5/15/2018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t>5/15/2018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t>5/15/2018</a:t>
            </a:fld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t>5/15/2018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t>5/15/2018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t>5/15/2018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t>5/15/2018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t>5/15/2018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78125-805E-4BC4-8B03-53C8AA775184}" type="datetimeFigureOut">
              <a:rPr lang="en-US" smtClean="0"/>
              <a:t>5/15/2018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4D63B-A06D-4F74-9662-F6DB9D8F45E5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3678125-805E-4BC4-8B03-53C8AA775184}" type="datetimeFigureOut">
              <a:rPr lang="en-US" smtClean="0"/>
              <a:t>5/15/2018</a:t>
            </a:fld>
            <a:endParaRPr lang="en-GB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E44D63B-A06D-4F74-9662-F6DB9D8F45E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2000240"/>
            <a:ext cx="7772400" cy="2370145"/>
          </a:xfrm>
        </p:spPr>
        <p:txBody>
          <a:bodyPr>
            <a:normAutofit fontScale="90000"/>
          </a:bodyPr>
          <a:lstStyle/>
          <a:p>
            <a:r>
              <a:rPr lang="en-GB" u="sng" dirty="0">
                <a:latin typeface="Aharoni" pitchFamily="2" charset="-79"/>
                <a:cs typeface="Aharoni" pitchFamily="2" charset="-79"/>
              </a:rPr>
              <a:t>The battle of </a:t>
            </a:r>
            <a:r>
              <a:rPr lang="en-GB" u="sng" dirty="0" smtClean="0">
                <a:latin typeface="Aharoni" pitchFamily="2" charset="-79"/>
                <a:cs typeface="Aharoni" pitchFamily="2" charset="-79"/>
              </a:rPr>
              <a:t>Cynoscephalae: </a:t>
            </a:r>
            <a:r>
              <a:rPr lang="en-GB" u="sng" dirty="0">
                <a:latin typeface="Aharoni" pitchFamily="2" charset="-79"/>
                <a:cs typeface="Aharoni" pitchFamily="2" charset="-79"/>
              </a:rPr>
              <a:t>Was the Greek Phalanx </a:t>
            </a:r>
            <a:r>
              <a:rPr lang="en-GB" u="sng" dirty="0" smtClean="0">
                <a:latin typeface="Aharoni" pitchFamily="2" charset="-79"/>
                <a:cs typeface="Aharoni" pitchFamily="2" charset="-79"/>
              </a:rPr>
              <a:t>too outdated </a:t>
            </a:r>
            <a:r>
              <a:rPr lang="en-GB" u="sng" dirty="0">
                <a:latin typeface="Aharoni" pitchFamily="2" charset="-79"/>
                <a:cs typeface="Aharoni" pitchFamily="2" charset="-79"/>
              </a:rPr>
              <a:t>to </a:t>
            </a:r>
            <a:r>
              <a:rPr lang="en-GB" u="sng" dirty="0" smtClean="0">
                <a:latin typeface="Aharoni" pitchFamily="2" charset="-79"/>
                <a:cs typeface="Aharoni" pitchFamily="2" charset="-79"/>
              </a:rPr>
              <a:t>effectively face the Roman </a:t>
            </a:r>
            <a:r>
              <a:rPr lang="en-GB" u="sng" dirty="0">
                <a:latin typeface="Aharoni" pitchFamily="2" charset="-79"/>
                <a:cs typeface="Aharoni" pitchFamily="2" charset="-79"/>
              </a:rPr>
              <a:t>Maniple or could </a:t>
            </a:r>
            <a:r>
              <a:rPr lang="en-GB" u="sng" dirty="0" smtClean="0">
                <a:latin typeface="Aharoni" pitchFamily="2" charset="-79"/>
                <a:cs typeface="Aharoni" pitchFamily="2" charset="-79"/>
              </a:rPr>
              <a:t>it have </a:t>
            </a:r>
            <a:r>
              <a:rPr lang="en-GB" u="sng" dirty="0">
                <a:latin typeface="Aharoni" pitchFamily="2" charset="-79"/>
                <a:cs typeface="Aharoni" pitchFamily="2" charset="-79"/>
              </a:rPr>
              <a:t>been effective if different tactics </a:t>
            </a:r>
            <a:r>
              <a:rPr lang="en-GB" u="sng" dirty="0" smtClean="0">
                <a:latin typeface="Aharoni" pitchFamily="2" charset="-79"/>
                <a:cs typeface="Aharoni" pitchFamily="2" charset="-79"/>
              </a:rPr>
              <a:t>were implemented?</a:t>
            </a:r>
            <a:endParaRPr lang="en-GB" u="sng" dirty="0"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43050"/>
            <a:ext cx="9144000" cy="4500594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1400" dirty="0" smtClean="0">
              <a:latin typeface="Aharoni" pitchFamily="2" charset="-79"/>
              <a:cs typeface="Aharoni" pitchFamily="2" charset="-79"/>
            </a:endParaRPr>
          </a:p>
          <a:p>
            <a:pPr>
              <a:buFont typeface="Wingdings" pitchFamily="2" charset="2"/>
              <a:buChar char="v"/>
            </a:pPr>
            <a:r>
              <a:rPr lang="en-GB" sz="2000" dirty="0" smtClean="0">
                <a:latin typeface="Aharoni" pitchFamily="2" charset="-79"/>
                <a:cs typeface="Aharoni" pitchFamily="2" charset="-79"/>
              </a:rPr>
              <a:t>Are sources credible?</a:t>
            </a:r>
          </a:p>
          <a:p>
            <a:pPr>
              <a:buFont typeface="Wingdings" pitchFamily="2" charset="2"/>
              <a:buChar char="v"/>
            </a:pPr>
            <a:r>
              <a:rPr lang="en-GB" sz="2000" dirty="0" smtClean="0">
                <a:latin typeface="Aharoni" pitchFamily="2" charset="-79"/>
                <a:cs typeface="Aharoni" pitchFamily="2" charset="-79"/>
              </a:rPr>
              <a:t>Political </a:t>
            </a:r>
            <a:r>
              <a:rPr lang="en-GB" sz="2000" dirty="0">
                <a:latin typeface="Aharoni" pitchFamily="2" charset="-79"/>
                <a:cs typeface="Aharoni" pitchFamily="2" charset="-79"/>
              </a:rPr>
              <a:t>p</a:t>
            </a:r>
            <a:r>
              <a:rPr lang="en-GB" sz="2000" dirty="0" smtClean="0">
                <a:latin typeface="Aharoni" pitchFamily="2" charset="-79"/>
                <a:cs typeface="Aharoni" pitchFamily="2" charset="-79"/>
              </a:rPr>
              <a:t>raeludium</a:t>
            </a:r>
            <a:r>
              <a:rPr lang="en-GB" sz="2000" dirty="0" smtClean="0">
                <a:latin typeface="Aharoni" pitchFamily="2" charset="-79"/>
                <a:cs typeface="Aharoni" pitchFamily="2" charset="-79"/>
              </a:rPr>
              <a:t> to the battle</a:t>
            </a:r>
          </a:p>
          <a:p>
            <a:pPr>
              <a:buFont typeface="Wingdings" pitchFamily="2" charset="2"/>
              <a:buChar char="v"/>
            </a:pPr>
            <a:r>
              <a:rPr lang="en-GB" sz="2000" dirty="0" smtClean="0">
                <a:latin typeface="Aharoni" pitchFamily="2" charset="-79"/>
                <a:cs typeface="Aharoni" pitchFamily="2" charset="-79"/>
              </a:rPr>
              <a:t>Description of the battle</a:t>
            </a:r>
          </a:p>
          <a:p>
            <a:pPr>
              <a:buFont typeface="Wingdings" pitchFamily="2" charset="2"/>
              <a:buChar char="v"/>
            </a:pPr>
            <a:r>
              <a:rPr lang="en-GB" sz="2000" dirty="0" smtClean="0">
                <a:latin typeface="Aharoni" pitchFamily="2" charset="-79"/>
                <a:cs typeface="Aharoni" pitchFamily="2" charset="-79"/>
              </a:rPr>
              <a:t>Description of the armies and Commanders</a:t>
            </a:r>
          </a:p>
          <a:p>
            <a:pPr>
              <a:buFont typeface="Wingdings" pitchFamily="2" charset="2"/>
              <a:buChar char="v"/>
            </a:pPr>
            <a:r>
              <a:rPr lang="en-GB" sz="2000" dirty="0" smtClean="0">
                <a:latin typeface="Aharoni" pitchFamily="2" charset="-79"/>
                <a:cs typeface="Aharoni" pitchFamily="2" charset="-79"/>
              </a:rPr>
              <a:t>Main argument: in popular view the Roman Maniple made the Greek Phalanx obsolete, however how did commanders’ skills or mistakes contribute to that judgment and is that judgment even legit?</a:t>
            </a:r>
          </a:p>
          <a:p>
            <a:pPr>
              <a:buFont typeface="Wingdings" pitchFamily="2" charset="2"/>
              <a:buChar char="v"/>
            </a:pPr>
            <a:r>
              <a:rPr lang="en-GB" sz="2000" dirty="0" smtClean="0">
                <a:latin typeface="Aharoni" pitchFamily="2" charset="-79"/>
                <a:cs typeface="Aharoni" pitchFamily="2" charset="-79"/>
              </a:rPr>
              <a:t>What would be the result of the battle if different tactics were implemented?</a:t>
            </a:r>
          </a:p>
          <a:p>
            <a:pPr>
              <a:buFont typeface="Wingdings" pitchFamily="2" charset="2"/>
              <a:buChar char="v"/>
            </a:pPr>
            <a:r>
              <a:rPr lang="en-GB" sz="2000" dirty="0" smtClean="0">
                <a:latin typeface="Aharoni" pitchFamily="2" charset="-79"/>
                <a:cs typeface="Aharoni" pitchFamily="2" charset="-79"/>
              </a:rPr>
              <a:t>Can we judge historical facts with theoretical simulation?</a:t>
            </a:r>
          </a:p>
          <a:p>
            <a:pPr>
              <a:buFont typeface="Wingdings" pitchFamily="2" charset="2"/>
              <a:buChar char="v"/>
            </a:pPr>
            <a:endParaRPr lang="en-GB" sz="1400" dirty="0" smtClean="0">
              <a:latin typeface="Aharoni" pitchFamily="2" charset="-79"/>
              <a:cs typeface="Aharoni" pitchFamily="2" charset="-79"/>
            </a:endParaRPr>
          </a:p>
          <a:p>
            <a:pPr>
              <a:buFont typeface="Wingdings" pitchFamily="2" charset="2"/>
              <a:buChar char="v"/>
            </a:pPr>
            <a:endParaRPr lang="en-GB" sz="14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785794"/>
          </a:xfrm>
        </p:spPr>
        <p:txBody>
          <a:bodyPr>
            <a:normAutofit/>
          </a:bodyPr>
          <a:lstStyle/>
          <a:p>
            <a:r>
              <a:rPr lang="en-GB" sz="3200" b="1" u="sng" dirty="0" smtClean="0">
                <a:latin typeface="Aharoni" pitchFamily="2" charset="-79"/>
                <a:cs typeface="Aharoni" pitchFamily="2" charset="-79"/>
              </a:rPr>
              <a:t>Objectives</a:t>
            </a:r>
            <a:endParaRPr lang="en-GB" sz="3200" b="1" u="sng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15362" name="Picture 2" descr="Image result for question mar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357166"/>
            <a:ext cx="2276477" cy="1928803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6286512" y="2285992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>
                <a:latin typeface="Aharoni" pitchFamily="2" charset="-79"/>
                <a:cs typeface="Aharoni" pitchFamily="2" charset="-79"/>
              </a:rPr>
              <a:t>https://encrypted-tbn0.gstatic.com/images?q=tbn:ANd9GcT7nVI4GtLVXOIs1hsqRYL2UEcv27AZUxsOAbmiJ1kVzec4cgqTQQ</a:t>
            </a:r>
            <a:endParaRPr lang="en-GB" sz="800" dirty="0"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571480"/>
            <a:ext cx="2643174" cy="62865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GB" sz="1600" b="1" dirty="0" smtClean="0">
                <a:latin typeface="Aharoni" pitchFamily="2" charset="-79"/>
                <a:cs typeface="Aharoni" pitchFamily="2" charset="-79"/>
              </a:rPr>
              <a:t>Polybius </a:t>
            </a:r>
            <a:r>
              <a:rPr lang="en-GB" sz="1600" b="1" i="1" dirty="0" smtClean="0">
                <a:latin typeface="Aharoni" pitchFamily="2" charset="-79"/>
                <a:cs typeface="Aharoni" pitchFamily="2" charset="-79"/>
              </a:rPr>
              <a:t>The Histories </a:t>
            </a:r>
            <a:r>
              <a:rPr lang="en-GB" sz="1600" b="1" dirty="0" smtClean="0">
                <a:latin typeface="Aharoni" pitchFamily="2" charset="-79"/>
                <a:cs typeface="Aharoni" pitchFamily="2" charset="-79"/>
              </a:rPr>
              <a:t>is the only detailed account of the battle</a:t>
            </a:r>
          </a:p>
          <a:p>
            <a:pPr>
              <a:buFont typeface="Wingdings" pitchFamily="2" charset="2"/>
              <a:buChar char="v"/>
            </a:pPr>
            <a:r>
              <a:rPr lang="en-GB" sz="1600" b="1" dirty="0" smtClean="0">
                <a:latin typeface="Aharoni" pitchFamily="2" charset="-79"/>
                <a:cs typeface="Aharoni" pitchFamily="2" charset="-79"/>
              </a:rPr>
              <a:t>He was Greek and one of the prisoners of war</a:t>
            </a:r>
          </a:p>
          <a:p>
            <a:pPr>
              <a:buFont typeface="Wingdings" pitchFamily="2" charset="2"/>
              <a:buChar char="v"/>
            </a:pPr>
            <a:r>
              <a:rPr lang="en-GB" sz="1600" b="1" dirty="0" smtClean="0">
                <a:latin typeface="Aharoni" pitchFamily="2" charset="-79"/>
                <a:cs typeface="Aharoni" pitchFamily="2" charset="-79"/>
              </a:rPr>
              <a:t>He had access to Roman state documents from the </a:t>
            </a:r>
            <a:r>
              <a:rPr lang="en-GB" sz="1600" b="1" dirty="0" err="1" smtClean="0">
                <a:latin typeface="Aharoni" pitchFamily="2" charset="-79"/>
                <a:cs typeface="Aharoni" pitchFamily="2" charset="-79"/>
              </a:rPr>
              <a:t>aerarium</a:t>
            </a:r>
            <a:r>
              <a:rPr lang="en-GB" sz="1600" b="1" dirty="0" smtClean="0">
                <a:latin typeface="Aharoni" pitchFamily="2" charset="-79"/>
                <a:cs typeface="Aharoni" pitchFamily="2" charset="-79"/>
              </a:rPr>
              <a:t>, possibly Achaean League, Megalopolis and Argos. He probably read Philip’s royal day logs.</a:t>
            </a:r>
          </a:p>
          <a:p>
            <a:pPr>
              <a:buFont typeface="Wingdings" pitchFamily="2" charset="2"/>
              <a:buChar char="v"/>
            </a:pPr>
            <a:r>
              <a:rPr lang="en-GB" sz="1600" b="1" dirty="0" smtClean="0">
                <a:latin typeface="Aharoni" pitchFamily="2" charset="-79"/>
                <a:cs typeface="Aharoni" pitchFamily="2" charset="-79"/>
              </a:rPr>
              <a:t>He was able to speak to contemporary witnesses     </a:t>
            </a:r>
          </a:p>
          <a:p>
            <a:pPr>
              <a:buFont typeface="Wingdings" pitchFamily="2" charset="2"/>
              <a:buChar char="v"/>
            </a:pPr>
            <a:r>
              <a:rPr lang="en-GB" sz="1600" b="1" dirty="0" smtClean="0">
                <a:latin typeface="Aharoni" pitchFamily="2" charset="-79"/>
                <a:cs typeface="Aharoni" pitchFamily="2" charset="-79"/>
              </a:rPr>
              <a:t>He never participated in battle but had military training</a:t>
            </a:r>
          </a:p>
          <a:p>
            <a:pPr>
              <a:buNone/>
            </a:pPr>
            <a:r>
              <a:rPr lang="en-GB" sz="800" b="1" dirty="0" smtClean="0">
                <a:latin typeface="Aharoni" pitchFamily="2" charset="-79"/>
                <a:cs typeface="Aharoni" pitchFamily="2" charset="-79"/>
              </a:rPr>
              <a:t>Polybius, https</a:t>
            </a:r>
            <a:r>
              <a:rPr lang="en-GB" sz="800" b="1" dirty="0" smtClean="0">
                <a:latin typeface="Aharoni" pitchFamily="2" charset="-79"/>
                <a:cs typeface="Aharoni" pitchFamily="2" charset="-79"/>
              </a:rPr>
              <a:t>://cdn.britannica.com/300x300/80/158580-004-28F6301A.jpg</a:t>
            </a:r>
            <a:endParaRPr lang="en-GB" sz="800" b="1" dirty="0">
              <a:latin typeface="Aharoni" pitchFamily="2" charset="-79"/>
              <a:cs typeface="Aharoni" pitchFamily="2" charset="-79"/>
            </a:endParaRPr>
          </a:p>
          <a:p>
            <a:pPr>
              <a:buFont typeface="Wingdings" pitchFamily="2" charset="2"/>
              <a:buChar char="v"/>
            </a:pPr>
            <a:endParaRPr lang="en-GB" sz="1600" b="1" dirty="0" smtClean="0">
              <a:latin typeface="Aharoni" pitchFamily="2" charset="-79"/>
              <a:cs typeface="Aharoni" pitchFamily="2" charset="-79"/>
            </a:endParaRPr>
          </a:p>
          <a:p>
            <a:pPr>
              <a:buFont typeface="Wingdings" pitchFamily="2" charset="2"/>
              <a:buChar char="v"/>
            </a:pPr>
            <a:endParaRPr lang="en-GB" sz="1600" b="1" dirty="0">
              <a:latin typeface="Aharoni" pitchFamily="2" charset="-79"/>
              <a:cs typeface="Aharoni" pitchFamily="2" charset="-79"/>
            </a:endParaRPr>
          </a:p>
          <a:p>
            <a:pPr>
              <a:buFont typeface="Wingdings" pitchFamily="2" charset="2"/>
              <a:buChar char="v"/>
            </a:pPr>
            <a:endParaRPr lang="en-GB" sz="1600" b="1" dirty="0" smtClean="0">
              <a:latin typeface="Aharoni" pitchFamily="2" charset="-79"/>
              <a:cs typeface="Aharoni" pitchFamily="2" charset="-79"/>
            </a:endParaRPr>
          </a:p>
          <a:p>
            <a:pPr>
              <a:buFont typeface="Wingdings" pitchFamily="2" charset="2"/>
              <a:buChar char="v"/>
            </a:pPr>
            <a:endParaRPr lang="en-GB" sz="1600" b="1" dirty="0">
              <a:latin typeface="Aharoni" pitchFamily="2" charset="-79"/>
              <a:cs typeface="Aharoni" pitchFamily="2" charset="-79"/>
            </a:endParaRPr>
          </a:p>
          <a:p>
            <a:pPr>
              <a:buFont typeface="Wingdings" pitchFamily="2" charset="2"/>
              <a:buChar char="v"/>
            </a:pPr>
            <a:endParaRPr lang="en-GB" sz="1600" b="1" dirty="0" smtClean="0">
              <a:latin typeface="Aharoni" pitchFamily="2" charset="-79"/>
              <a:cs typeface="Aharoni" pitchFamily="2" charset="-79"/>
            </a:endParaRPr>
          </a:p>
          <a:p>
            <a:pPr>
              <a:buFont typeface="Wingdings" pitchFamily="2" charset="2"/>
              <a:buChar char="v"/>
            </a:pPr>
            <a:endParaRPr lang="en-GB" sz="1600" b="1" dirty="0">
              <a:latin typeface="Aharoni" pitchFamily="2" charset="-79"/>
              <a:cs typeface="Aharoni" pitchFamily="2" charset="-79"/>
            </a:endParaRPr>
          </a:p>
          <a:p>
            <a:pPr>
              <a:buFont typeface="Wingdings" pitchFamily="2" charset="2"/>
              <a:buChar char="v"/>
            </a:pPr>
            <a:endParaRPr lang="en-GB" sz="1600" b="1" dirty="0" smtClean="0">
              <a:latin typeface="Aharoni" pitchFamily="2" charset="-79"/>
              <a:cs typeface="Aharoni" pitchFamily="2" charset="-79"/>
            </a:endParaRPr>
          </a:p>
          <a:p>
            <a:pPr>
              <a:buFont typeface="Wingdings" pitchFamily="2" charset="2"/>
              <a:buChar char="v"/>
            </a:pPr>
            <a:endParaRPr lang="en-GB" sz="1600" b="1" dirty="0">
              <a:latin typeface="Aharoni" pitchFamily="2" charset="-79"/>
              <a:cs typeface="Aharoni" pitchFamily="2" charset="-79"/>
            </a:endParaRPr>
          </a:p>
          <a:p>
            <a:pPr>
              <a:buNone/>
            </a:pPr>
            <a:endParaRPr lang="en-GB" sz="1600" dirty="0" smtClean="0">
              <a:latin typeface="Aharoni" pitchFamily="2" charset="-79"/>
              <a:cs typeface="Aharoni" pitchFamily="2" charset="-79"/>
            </a:endParaRPr>
          </a:p>
          <a:p>
            <a:pPr>
              <a:buNone/>
            </a:pPr>
            <a:endParaRPr lang="en-GB" sz="1600" dirty="0">
              <a:latin typeface="Aharoni" pitchFamily="2" charset="-79"/>
              <a:cs typeface="Aharoni" pitchFamily="2" charset="-79"/>
            </a:endParaRPr>
          </a:p>
          <a:p>
            <a:pPr>
              <a:buNone/>
            </a:pPr>
            <a:endParaRPr lang="en-GB" sz="1600" dirty="0" smtClean="0">
              <a:latin typeface="Aharoni" pitchFamily="2" charset="-79"/>
              <a:cs typeface="Aharoni" pitchFamily="2" charset="-79"/>
            </a:endParaRPr>
          </a:p>
          <a:p>
            <a:pPr>
              <a:buNone/>
            </a:pPr>
            <a:endParaRPr lang="en-GB" sz="1600" dirty="0">
              <a:latin typeface="Aharoni" pitchFamily="2" charset="-79"/>
              <a:cs typeface="Aharoni" pitchFamily="2" charset="-79"/>
            </a:endParaRPr>
          </a:p>
          <a:p>
            <a:pPr>
              <a:buNone/>
            </a:pPr>
            <a:endParaRPr lang="en-GB" sz="1600" dirty="0" smtClean="0">
              <a:latin typeface="Aharoni" pitchFamily="2" charset="-79"/>
              <a:cs typeface="Aharoni" pitchFamily="2" charset="-79"/>
            </a:endParaRPr>
          </a:p>
          <a:p>
            <a:pPr>
              <a:buNone/>
            </a:pPr>
            <a:endParaRPr lang="en-GB" sz="1600" dirty="0">
              <a:latin typeface="Aharoni" pitchFamily="2" charset="-79"/>
              <a:cs typeface="Aharoni" pitchFamily="2" charset="-79"/>
            </a:endParaRPr>
          </a:p>
          <a:p>
            <a:pPr>
              <a:buNone/>
            </a:pPr>
            <a:endParaRPr lang="en-GB" sz="1600" dirty="0" smtClean="0">
              <a:latin typeface="Aharoni" pitchFamily="2" charset="-79"/>
              <a:cs typeface="Aharoni" pitchFamily="2" charset="-79"/>
            </a:endParaRPr>
          </a:p>
          <a:p>
            <a:pPr>
              <a:buNone/>
            </a:pPr>
            <a:endParaRPr lang="en-GB" sz="1600" dirty="0">
              <a:latin typeface="Aharoni" pitchFamily="2" charset="-79"/>
              <a:cs typeface="Aharoni" pitchFamily="2" charset="-79"/>
            </a:endParaRPr>
          </a:p>
          <a:p>
            <a:pPr>
              <a:buNone/>
            </a:pPr>
            <a:endParaRPr lang="en-GB" sz="1600" dirty="0" smtClean="0">
              <a:latin typeface="Aharoni" pitchFamily="2" charset="-79"/>
              <a:cs typeface="Aharoni" pitchFamily="2" charset="-79"/>
            </a:endParaRPr>
          </a:p>
          <a:p>
            <a:pPr>
              <a:buFont typeface="Wingdings" pitchFamily="2" charset="2"/>
              <a:buChar char="v"/>
            </a:pPr>
            <a:endParaRPr lang="en-GB" sz="16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0800000" flipH="1" flipV="1">
            <a:off x="2928926" y="0"/>
            <a:ext cx="5143504" cy="642918"/>
          </a:xfrm>
        </p:spPr>
        <p:txBody>
          <a:bodyPr>
            <a:normAutofit/>
          </a:bodyPr>
          <a:lstStyle/>
          <a:p>
            <a:r>
              <a:rPr lang="en-GB" sz="3200" b="1" u="sng" dirty="0" smtClean="0">
                <a:latin typeface="Aharoni" pitchFamily="2" charset="-79"/>
                <a:cs typeface="Aharoni" pitchFamily="2" charset="-79"/>
              </a:rPr>
              <a:t>The </a:t>
            </a:r>
            <a:r>
              <a:rPr lang="en-GB" sz="3200" b="1" u="sng" dirty="0">
                <a:latin typeface="Aharoni" pitchFamily="2" charset="-79"/>
                <a:cs typeface="Aharoni" pitchFamily="2" charset="-79"/>
              </a:rPr>
              <a:t>p</a:t>
            </a:r>
            <a:r>
              <a:rPr lang="en-GB" sz="3200" b="1" u="sng" dirty="0" smtClean="0">
                <a:latin typeface="Aharoni" pitchFamily="2" charset="-79"/>
                <a:cs typeface="Aharoni" pitchFamily="2" charset="-79"/>
              </a:rPr>
              <a:t>roblem with sources</a:t>
            </a:r>
            <a:endParaRPr lang="en-GB" sz="3200" b="1" u="sng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10242" name="Picture 2" descr="Polybius, statue in Vienna.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55732" y="857232"/>
            <a:ext cx="5688268" cy="60007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s://upload.wikimedia.org/wikipedia/commons/3/39/Macedonia_and_the_Aegean_World_c.200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43208" y="4929198"/>
            <a:ext cx="6000792" cy="1928802"/>
          </a:xfrm>
          <a:solidFill>
            <a:srgbClr val="6D735D"/>
          </a:solidFill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en-GB" sz="1500" dirty="0" smtClean="0">
                <a:latin typeface="Aharoni" pitchFamily="2" charset="-79"/>
                <a:cs typeface="Aharoni" pitchFamily="2" charset="-79"/>
              </a:rPr>
              <a:t>Philip V joined Cartage in their efforts against Rome in 215 BC., he saw opportunity to weaken Rome and gain hegemony in Greece</a:t>
            </a:r>
          </a:p>
          <a:p>
            <a:pPr>
              <a:buFont typeface="Wingdings" pitchFamily="2" charset="2"/>
              <a:buChar char="v"/>
            </a:pPr>
            <a:r>
              <a:rPr lang="en-GB" sz="1500" dirty="0" smtClean="0">
                <a:latin typeface="Aharoni" pitchFamily="2" charset="-79"/>
                <a:cs typeface="Aharoni" pitchFamily="2" charset="-79"/>
              </a:rPr>
              <a:t>After </a:t>
            </a:r>
            <a:r>
              <a:rPr lang="en-GB" sz="1500" dirty="0" smtClean="0">
                <a:latin typeface="Aharoni" pitchFamily="2" charset="-79"/>
                <a:cs typeface="Aharoni" pitchFamily="2" charset="-79"/>
              </a:rPr>
              <a:t>defeating Cartage </a:t>
            </a:r>
            <a:r>
              <a:rPr lang="en-GB" sz="1500" dirty="0" smtClean="0">
                <a:latin typeface="Aharoni" pitchFamily="2" charset="-79"/>
                <a:cs typeface="Aharoni" pitchFamily="2" charset="-79"/>
              </a:rPr>
              <a:t>the Romans sought revenge on Philip and territorial expansion in Greece</a:t>
            </a:r>
          </a:p>
          <a:p>
            <a:pPr>
              <a:buFont typeface="Wingdings" pitchFamily="2" charset="2"/>
              <a:buChar char="v"/>
            </a:pPr>
            <a:r>
              <a:rPr lang="en-GB" sz="1500" dirty="0" smtClean="0">
                <a:latin typeface="Aharoni" pitchFamily="2" charset="-79"/>
                <a:cs typeface="Aharoni" pitchFamily="2" charset="-79"/>
              </a:rPr>
              <a:t>In 200 BC Pergamum asked Rome for help, this began the II Macedonian War</a:t>
            </a:r>
          </a:p>
          <a:p>
            <a:pPr>
              <a:buFont typeface="Wingdings" pitchFamily="2" charset="2"/>
              <a:buChar char="v"/>
            </a:pPr>
            <a:r>
              <a:rPr lang="en-GB" sz="1500" dirty="0" smtClean="0">
                <a:latin typeface="Aharoni" pitchFamily="2" charset="-79"/>
                <a:cs typeface="Aharoni" pitchFamily="2" charset="-79"/>
              </a:rPr>
              <a:t>The Greeks hated Philip and therefore in majority supported Rome</a:t>
            </a:r>
          </a:p>
          <a:p>
            <a:pPr>
              <a:buFont typeface="Wingdings" pitchFamily="2" charset="2"/>
              <a:buChar char="v"/>
            </a:pPr>
            <a:r>
              <a:rPr lang="en-GB" sz="1500" dirty="0" smtClean="0">
                <a:latin typeface="Aharoni" pitchFamily="2" charset="-79"/>
                <a:cs typeface="Aharoni" pitchFamily="2" charset="-79"/>
              </a:rPr>
              <a:t>In 198 BC Titus </a:t>
            </a:r>
            <a:r>
              <a:rPr lang="en-GB" sz="1500" dirty="0" err="1" smtClean="0">
                <a:latin typeface="Aharoni" pitchFamily="2" charset="-79"/>
                <a:cs typeface="Aharoni" pitchFamily="2" charset="-79"/>
              </a:rPr>
              <a:t>Quinctius</a:t>
            </a:r>
            <a:r>
              <a:rPr lang="en-GB" sz="15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1500" dirty="0" err="1" smtClean="0">
                <a:latin typeface="Aharoni" pitchFamily="2" charset="-79"/>
                <a:cs typeface="Aharoni" pitchFamily="2" charset="-79"/>
              </a:rPr>
              <a:t>Flamininus</a:t>
            </a:r>
            <a:r>
              <a:rPr lang="en-GB" sz="15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1500" dirty="0" smtClean="0">
                <a:latin typeface="Aharoni" pitchFamily="2" charset="-79"/>
                <a:cs typeface="Aharoni" pitchFamily="2" charset="-79"/>
              </a:rPr>
              <a:t>took command over Roman forces </a:t>
            </a:r>
          </a:p>
          <a:p>
            <a:pPr>
              <a:buFont typeface="Wingdings" pitchFamily="2" charset="2"/>
              <a:buChar char="v"/>
            </a:pPr>
            <a:endParaRPr lang="en-GB" sz="1400" dirty="0" smtClean="0">
              <a:latin typeface="Aharoni" pitchFamily="2" charset="-79"/>
              <a:cs typeface="Aharoni" pitchFamily="2" charset="-79"/>
            </a:endParaRPr>
          </a:p>
          <a:p>
            <a:pPr>
              <a:buFont typeface="Wingdings" pitchFamily="2" charset="2"/>
              <a:buChar char="v"/>
            </a:pPr>
            <a:endParaRPr lang="en-GB" sz="1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6400816" cy="642918"/>
          </a:xfrm>
        </p:spPr>
        <p:txBody>
          <a:bodyPr>
            <a:normAutofit/>
          </a:bodyPr>
          <a:lstStyle/>
          <a:p>
            <a:pPr algn="l"/>
            <a:r>
              <a:rPr lang="en-GB" sz="3200" b="1" u="sng" dirty="0" smtClean="0">
                <a:latin typeface="Aharoni" pitchFamily="2" charset="-79"/>
                <a:cs typeface="Aharoni" pitchFamily="2" charset="-79"/>
              </a:rPr>
              <a:t>Political Landscape</a:t>
            </a:r>
            <a:endParaRPr lang="en-GB" sz="3200" b="1" u="sng" dirty="0"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500042"/>
            <a:ext cx="8501122" cy="607223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GB" dirty="0" smtClean="0"/>
              <a:t>Philip’s forces: </a:t>
            </a:r>
            <a:r>
              <a:rPr lang="en-GB" dirty="0" smtClean="0"/>
              <a:t>~</a:t>
            </a:r>
            <a:r>
              <a:rPr lang="en-GB" dirty="0" smtClean="0"/>
              <a:t>16000 </a:t>
            </a:r>
            <a:r>
              <a:rPr lang="en-GB" dirty="0" err="1" smtClean="0"/>
              <a:t>P</a:t>
            </a:r>
            <a:r>
              <a:rPr lang="en-GB" dirty="0" err="1" smtClean="0"/>
              <a:t>halangites</a:t>
            </a:r>
            <a:r>
              <a:rPr lang="en-GB" dirty="0" smtClean="0"/>
              <a:t>, </a:t>
            </a:r>
            <a:r>
              <a:rPr lang="en-GB" dirty="0" smtClean="0"/>
              <a:t>~</a:t>
            </a:r>
            <a:r>
              <a:rPr lang="en-GB" dirty="0" smtClean="0"/>
              <a:t>2,000 </a:t>
            </a:r>
            <a:r>
              <a:rPr lang="en-GB" dirty="0" err="1" smtClean="0"/>
              <a:t>P</a:t>
            </a:r>
            <a:r>
              <a:rPr lang="en-GB" dirty="0" err="1" smtClean="0"/>
              <a:t>eltasts</a:t>
            </a:r>
            <a:r>
              <a:rPr lang="en-GB" dirty="0" smtClean="0"/>
              <a:t>, </a:t>
            </a:r>
            <a:r>
              <a:rPr lang="en-GB" dirty="0" smtClean="0"/>
              <a:t>~</a:t>
            </a:r>
            <a:r>
              <a:rPr lang="en-GB" dirty="0" smtClean="0"/>
              <a:t>2,000 Thracians, </a:t>
            </a:r>
            <a:r>
              <a:rPr lang="en-GB" dirty="0" smtClean="0"/>
              <a:t>~</a:t>
            </a:r>
            <a:r>
              <a:rPr lang="en-GB" dirty="0" smtClean="0"/>
              <a:t>2,000 </a:t>
            </a:r>
            <a:r>
              <a:rPr lang="en-GB" dirty="0" err="1" smtClean="0"/>
              <a:t>Tralles</a:t>
            </a:r>
            <a:r>
              <a:rPr lang="en-GB" dirty="0" smtClean="0"/>
              <a:t>, </a:t>
            </a:r>
            <a:r>
              <a:rPr lang="en-GB" dirty="0" smtClean="0"/>
              <a:t>~</a:t>
            </a:r>
            <a:r>
              <a:rPr lang="en-GB" dirty="0" smtClean="0"/>
              <a:t>1,500 and </a:t>
            </a:r>
            <a:r>
              <a:rPr lang="en-GB" dirty="0" smtClean="0"/>
              <a:t>~</a:t>
            </a:r>
            <a:r>
              <a:rPr lang="en-GB" dirty="0" smtClean="0"/>
              <a:t>2,000 </a:t>
            </a:r>
            <a:r>
              <a:rPr lang="en-GB" dirty="0" smtClean="0"/>
              <a:t>cavalry, for a total strength of 25,500 </a:t>
            </a:r>
            <a:r>
              <a:rPr lang="en-GB" dirty="0" smtClean="0"/>
              <a:t>men</a:t>
            </a:r>
          </a:p>
          <a:p>
            <a:pPr>
              <a:buFont typeface="Wingdings" pitchFamily="2" charset="2"/>
              <a:buChar char="v"/>
            </a:pPr>
            <a:r>
              <a:rPr lang="en-GB" dirty="0" err="1" smtClean="0"/>
              <a:t>Flamininus</a:t>
            </a:r>
            <a:r>
              <a:rPr lang="en-GB" dirty="0" smtClean="0"/>
              <a:t> forces: ~22000 </a:t>
            </a:r>
            <a:r>
              <a:rPr lang="en-GB" dirty="0" err="1" smtClean="0"/>
              <a:t>L</a:t>
            </a:r>
            <a:r>
              <a:rPr lang="en-GB" dirty="0" err="1" smtClean="0"/>
              <a:t>egionares</a:t>
            </a:r>
            <a:r>
              <a:rPr lang="en-GB" dirty="0" smtClean="0"/>
              <a:t> (50% </a:t>
            </a:r>
            <a:r>
              <a:rPr lang="en-GB" i="1" dirty="0" err="1" smtClean="0"/>
              <a:t>S</a:t>
            </a:r>
            <a:r>
              <a:rPr lang="en-GB" i="1" dirty="0" err="1" smtClean="0"/>
              <a:t>ocii</a:t>
            </a:r>
            <a:r>
              <a:rPr lang="en-GB" dirty="0" smtClean="0"/>
              <a:t>), </a:t>
            </a:r>
            <a:r>
              <a:rPr lang="en-GB" dirty="0" err="1" smtClean="0"/>
              <a:t>Aetolian</a:t>
            </a:r>
            <a:r>
              <a:rPr lang="en-GB" dirty="0" smtClean="0"/>
              <a:t> Greek </a:t>
            </a:r>
            <a:r>
              <a:rPr lang="en-GB" dirty="0" smtClean="0"/>
              <a:t>allies 6000 infantry and 400 cavalry, </a:t>
            </a:r>
            <a:r>
              <a:rPr lang="en-GB" dirty="0" err="1" smtClean="0"/>
              <a:t>Athamanian</a:t>
            </a:r>
            <a:r>
              <a:rPr lang="en-GB" dirty="0" smtClean="0"/>
              <a:t> </a:t>
            </a:r>
            <a:r>
              <a:rPr lang="en-GB" dirty="0" smtClean="0"/>
              <a:t>Greeks </a:t>
            </a:r>
            <a:r>
              <a:rPr lang="en-GB" dirty="0" smtClean="0"/>
              <a:t>1,200 infantry, Crete 800 archers, 2400 cavalry, in total 32000, and 18-20 war elephants</a:t>
            </a:r>
          </a:p>
          <a:p>
            <a:pPr>
              <a:buFont typeface="Wingdings" pitchFamily="2" charset="2"/>
              <a:buChar char="v"/>
            </a:pPr>
            <a:r>
              <a:rPr lang="en-GB" dirty="0" smtClean="0"/>
              <a:t>The </a:t>
            </a:r>
            <a:r>
              <a:rPr lang="en-GB" dirty="0" err="1" smtClean="0"/>
              <a:t>Phalangites</a:t>
            </a:r>
            <a:r>
              <a:rPr lang="en-GB" dirty="0" smtClean="0"/>
              <a:t> probably wore full panoply (helmet, breastplate, greaves and shield)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571480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 smtClean="0">
                <a:latin typeface="Aharoni" pitchFamily="2" charset="-79"/>
                <a:cs typeface="Aharoni" pitchFamily="2" charset="-79"/>
              </a:rPr>
              <a:t>Armies</a:t>
            </a:r>
            <a:endParaRPr lang="en-GB" sz="3200" b="1" u="sng" dirty="0"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642918"/>
          </a:xfrm>
        </p:spPr>
        <p:txBody>
          <a:bodyPr>
            <a:normAutofit/>
          </a:bodyPr>
          <a:lstStyle/>
          <a:p>
            <a:r>
              <a:rPr lang="en-GB" sz="3200" b="1" u="sng" dirty="0" smtClean="0">
                <a:latin typeface="Aharoni" pitchFamily="2" charset="-79"/>
                <a:cs typeface="Aharoni" pitchFamily="2" charset="-79"/>
              </a:rPr>
              <a:t>The battle</a:t>
            </a:r>
            <a:endParaRPr lang="en-GB" sz="3200" b="1" u="sng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642918"/>
            <a:ext cx="9144000" cy="6215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4214810" y="142852"/>
            <a:ext cx="49291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>
                <a:latin typeface="Aharoni" pitchFamily="2" charset="-79"/>
                <a:cs typeface="Aharoni" pitchFamily="2" charset="-79"/>
              </a:rPr>
              <a:t>Last phase of the battle, http://www.emersonkent.com/map_archive/battle_of_cynoscephalae_197_bc_phase_iv.htm</a:t>
            </a:r>
            <a:endParaRPr lang="en-GB" sz="800" dirty="0"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582594"/>
          </a:xfrm>
        </p:spPr>
        <p:txBody>
          <a:bodyPr>
            <a:normAutofit/>
          </a:bodyPr>
          <a:lstStyle/>
          <a:p>
            <a:r>
              <a:rPr lang="en-GB" sz="3200" b="1" u="sng" dirty="0" smtClean="0">
                <a:latin typeface="Aharoni" pitchFamily="2" charset="-79"/>
                <a:cs typeface="Aharoni" pitchFamily="2" charset="-79"/>
              </a:rPr>
              <a:t>What if?</a:t>
            </a:r>
            <a:endParaRPr lang="en-GB" sz="3200" b="1" u="sng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642918"/>
            <a:ext cx="9144000" cy="6215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3929058" y="214290"/>
            <a:ext cx="5214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Topological map of Greece, https://www.google.co.uk/maps/search/Phthiotic+Thebesscephalae/@39.4747489,22.3274948,10.75z/data=!5m1!1e4</a:t>
            </a:r>
            <a:endParaRPr lang="en-GB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GB" dirty="0" err="1" smtClean="0"/>
              <a:t>Flamininius</a:t>
            </a:r>
            <a:r>
              <a:rPr lang="en-GB" dirty="0" smtClean="0"/>
              <a:t>: brilliant commander, patient, knows when use the situation</a:t>
            </a:r>
          </a:p>
          <a:p>
            <a:pPr>
              <a:buFont typeface="Wingdings" pitchFamily="2" charset="2"/>
              <a:buChar char="v"/>
            </a:pPr>
            <a:r>
              <a:rPr lang="en-GB" dirty="0" smtClean="0"/>
              <a:t>Philip: ambitious, careless 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642918"/>
          </a:xfrm>
        </p:spPr>
        <p:txBody>
          <a:bodyPr>
            <a:normAutofit/>
          </a:bodyPr>
          <a:lstStyle/>
          <a:p>
            <a:r>
              <a:rPr lang="en-GB" sz="3200" b="1" u="sng" dirty="0" smtClean="0">
                <a:latin typeface="Aharoni" pitchFamily="2" charset="-79"/>
                <a:cs typeface="Aharoni" pitchFamily="2" charset="-79"/>
              </a:rPr>
              <a:t>Commanders (according to battle)</a:t>
            </a:r>
            <a:endParaRPr lang="en-GB" sz="3200" b="1" u="sng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34818" name="Picture 2" descr="Image result for flamininu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928934"/>
            <a:ext cx="3500462" cy="3500462"/>
          </a:xfrm>
          <a:prstGeom prst="rect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pic>
      <p:sp>
        <p:nvSpPr>
          <p:cNvPr id="5" name="TextBox 4"/>
          <p:cNvSpPr txBox="1"/>
          <p:nvPr/>
        </p:nvSpPr>
        <p:spPr>
          <a:xfrm>
            <a:off x="642910" y="6519446"/>
            <a:ext cx="350046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>
                <a:latin typeface="Aharoni" pitchFamily="2" charset="-79"/>
                <a:cs typeface="Aharoni" pitchFamily="2" charset="-79"/>
              </a:rPr>
              <a:t>Titus </a:t>
            </a:r>
            <a:r>
              <a:rPr lang="en-GB" sz="800" dirty="0" err="1" smtClean="0">
                <a:latin typeface="Aharoni" pitchFamily="2" charset="-79"/>
                <a:cs typeface="Aharoni" pitchFamily="2" charset="-79"/>
              </a:rPr>
              <a:t>Flamininus</a:t>
            </a:r>
            <a:r>
              <a:rPr lang="en-GB" sz="800" dirty="0" smtClean="0">
                <a:latin typeface="Aharoni" pitchFamily="2" charset="-79"/>
                <a:cs typeface="Aharoni" pitchFamily="2" charset="-79"/>
              </a:rPr>
              <a:t> coin, http://www.numismeo.com/en/roman-republic/234-denier-de-quinctia.html</a:t>
            </a:r>
            <a:endParaRPr lang="en-GB" sz="800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34820" name="Picture 4" descr="Philip V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28" y="2928934"/>
            <a:ext cx="3523101" cy="3500462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5000628" y="6519446"/>
            <a:ext cx="350046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>
                <a:latin typeface="Aharoni" pitchFamily="2" charset="-79"/>
                <a:cs typeface="Aharoni" pitchFamily="2" charset="-79"/>
              </a:rPr>
              <a:t>Philip V coin, https://cdn.britannica.com/300x300/26/132526-004-7A388FF2.jpg</a:t>
            </a:r>
            <a:endParaRPr lang="en-GB" sz="800" dirty="0"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1504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GB" dirty="0" smtClean="0"/>
              <a:t>Perhaps Philip undertook a few bad strategic and tactical decisions which resulted in defeat</a:t>
            </a:r>
          </a:p>
          <a:p>
            <a:pPr>
              <a:buFont typeface="Wingdings" pitchFamily="2" charset="2"/>
              <a:buChar char="v"/>
            </a:pPr>
            <a:r>
              <a:rPr lang="en-GB" dirty="0" smtClean="0"/>
              <a:t>O</a:t>
            </a:r>
            <a:r>
              <a:rPr lang="en-GB" dirty="0" smtClean="0"/>
              <a:t>n the other hand </a:t>
            </a:r>
            <a:r>
              <a:rPr lang="en-GB" dirty="0" err="1" smtClean="0"/>
              <a:t>Flamininus</a:t>
            </a:r>
            <a:r>
              <a:rPr lang="en-GB" dirty="0" smtClean="0"/>
              <a:t> secured strategic positions and provoked the battle in suitable ground</a:t>
            </a:r>
          </a:p>
          <a:p>
            <a:pPr>
              <a:buFont typeface="Wingdings" pitchFamily="2" charset="2"/>
              <a:buChar char="v"/>
            </a:pPr>
            <a:r>
              <a:rPr lang="en-GB" dirty="0" smtClean="0"/>
              <a:t>H</a:t>
            </a:r>
            <a:r>
              <a:rPr lang="en-GB" dirty="0" smtClean="0"/>
              <a:t>owever Philip’s mistakes, rather than devaluating the effectiveness of the phalanx, tells us that this formation had to be used in certain conditions first worked out by the commander 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642918"/>
          </a:xfrm>
        </p:spPr>
        <p:txBody>
          <a:bodyPr>
            <a:normAutofit/>
          </a:bodyPr>
          <a:lstStyle/>
          <a:p>
            <a:r>
              <a:rPr lang="en-GB" sz="3200" b="1" u="sng" dirty="0" smtClean="0">
                <a:latin typeface="Aharoni" pitchFamily="2" charset="-79"/>
                <a:cs typeface="Aharoni" pitchFamily="2" charset="-79"/>
              </a:rPr>
              <a:t>Conclusion</a:t>
            </a:r>
            <a:endParaRPr lang="en-GB" sz="3200" b="1" u="sng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33794" name="Picture 2" descr="Image result for labyrinth solve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4214818"/>
            <a:ext cx="2381240" cy="238124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6357950" y="6143644"/>
            <a:ext cx="23574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>
                <a:latin typeface="Aharoni" pitchFamily="2" charset="-79"/>
                <a:cs typeface="Aharoni" pitchFamily="2" charset="-79"/>
              </a:rPr>
              <a:t>https://blogs.mathworks.com/images/steve/2014/Maze5_Solution.png</a:t>
            </a:r>
            <a:endParaRPr lang="en-GB" sz="800" dirty="0"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GB" sz="1400" dirty="0" err="1" smtClean="0">
                <a:latin typeface="Aharoni" pitchFamily="2" charset="-79"/>
                <a:cs typeface="Aharoni" pitchFamily="2" charset="-79"/>
              </a:rPr>
              <a:t>Keciek</a:t>
            </a:r>
            <a:r>
              <a:rPr lang="en-GB" sz="1400" dirty="0" smtClean="0">
                <a:latin typeface="Aharoni" pitchFamily="2" charset="-79"/>
                <a:cs typeface="Aharoni" pitchFamily="2" charset="-79"/>
              </a:rPr>
              <a:t>, K., 2002, </a:t>
            </a:r>
            <a:r>
              <a:rPr lang="en-GB" sz="1400" i="1" dirty="0" smtClean="0">
                <a:latin typeface="Aharoni" pitchFamily="2" charset="-79"/>
                <a:cs typeface="Aharoni" pitchFamily="2" charset="-79"/>
              </a:rPr>
              <a:t>The Cynoscephalae</a:t>
            </a:r>
            <a:r>
              <a:rPr lang="en-GB" sz="1400" dirty="0" smtClean="0">
                <a:latin typeface="Aharoni" pitchFamily="2" charset="-79"/>
                <a:cs typeface="Aharoni" pitchFamily="2" charset="-79"/>
              </a:rPr>
              <a:t>, Bellona</a:t>
            </a:r>
            <a:endParaRPr lang="en-GB" sz="1400" dirty="0">
              <a:latin typeface="Aharoni" pitchFamily="2" charset="-79"/>
              <a:cs typeface="Aharoni" pitchFamily="2" charset="-79"/>
            </a:endParaRPr>
          </a:p>
          <a:p>
            <a:pPr>
              <a:buFont typeface="Wingdings" pitchFamily="2" charset="2"/>
              <a:buChar char="v"/>
            </a:pPr>
            <a:r>
              <a:rPr lang="en-GB" sz="1400" dirty="0" smtClean="0">
                <a:latin typeface="Aharoni" pitchFamily="2" charset="-79"/>
                <a:cs typeface="Aharoni" pitchFamily="2" charset="-79"/>
              </a:rPr>
              <a:t>Polybius, </a:t>
            </a:r>
            <a:r>
              <a:rPr lang="en-GB" sz="1400" i="1" dirty="0" smtClean="0">
                <a:latin typeface="Aharoni" pitchFamily="2" charset="-79"/>
                <a:cs typeface="Aharoni" pitchFamily="2" charset="-79"/>
              </a:rPr>
              <a:t>The Histories: Fragments of book XVIII</a:t>
            </a:r>
            <a:r>
              <a:rPr lang="en-GB" sz="1400" dirty="0" smtClean="0">
                <a:latin typeface="Aharoni" pitchFamily="2" charset="-79"/>
                <a:cs typeface="Aharoni" pitchFamily="2" charset="-79"/>
              </a:rPr>
              <a:t>, http://penelope.uchicago.edu/Thayer/E/Roman/Texts/Polybius/18*.html, [accessed 15 April 2018]</a:t>
            </a:r>
          </a:p>
          <a:p>
            <a:pPr>
              <a:buFont typeface="Wingdings" pitchFamily="2" charset="2"/>
              <a:buChar char="v"/>
            </a:pPr>
            <a:r>
              <a:rPr lang="en-GB" sz="1400" dirty="0" smtClean="0">
                <a:latin typeface="Aharoni" pitchFamily="2" charset="-79"/>
                <a:cs typeface="Aharoni" pitchFamily="2" charset="-79"/>
              </a:rPr>
              <a:t>Eckstein, A., 2012, </a:t>
            </a:r>
            <a:r>
              <a:rPr lang="en-GB" sz="1400" b="1" i="1" dirty="0" smtClean="0">
                <a:latin typeface="Aharoni" pitchFamily="2" charset="-79"/>
                <a:cs typeface="Aharoni" pitchFamily="2" charset="-79"/>
              </a:rPr>
              <a:t>Rome </a:t>
            </a:r>
            <a:r>
              <a:rPr lang="en-GB" sz="1400" b="1" i="1" dirty="0">
                <a:latin typeface="Aharoni" pitchFamily="2" charset="-79"/>
                <a:cs typeface="Aharoni" pitchFamily="2" charset="-79"/>
              </a:rPr>
              <a:t>enters the Greek east : from anarchy to hierarchy in the </a:t>
            </a:r>
            <a:r>
              <a:rPr lang="en-GB" sz="1400" b="1" i="1" dirty="0">
                <a:latin typeface="Aharoni" pitchFamily="2" charset="-79"/>
                <a:cs typeface="Aharoni" pitchFamily="2" charset="-79"/>
              </a:rPr>
              <a:t>hellenistic</a:t>
            </a:r>
            <a:r>
              <a:rPr lang="en-GB" sz="1400" b="1" i="1" dirty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1400" b="1" i="1" dirty="0">
                <a:latin typeface="Aharoni" pitchFamily="2" charset="-79"/>
                <a:cs typeface="Aharoni" pitchFamily="2" charset="-79"/>
              </a:rPr>
              <a:t>mediterranean</a:t>
            </a:r>
            <a:r>
              <a:rPr lang="en-GB" sz="1400" b="1" i="1" dirty="0">
                <a:latin typeface="Aharoni" pitchFamily="2" charset="-79"/>
                <a:cs typeface="Aharoni" pitchFamily="2" charset="-79"/>
              </a:rPr>
              <a:t>, 230-170 </a:t>
            </a:r>
            <a:r>
              <a:rPr lang="en-GB" sz="1400" b="1" i="1" dirty="0" smtClean="0">
                <a:latin typeface="Aharoni" pitchFamily="2" charset="-79"/>
                <a:cs typeface="Aharoni" pitchFamily="2" charset="-79"/>
              </a:rPr>
              <a:t>bc</a:t>
            </a:r>
            <a:r>
              <a:rPr lang="en-GB" sz="1400" b="1" dirty="0" smtClean="0">
                <a:latin typeface="Aharoni" pitchFamily="2" charset="-79"/>
                <a:cs typeface="Aharoni" pitchFamily="2" charset="-79"/>
              </a:rPr>
              <a:t>, </a:t>
            </a:r>
            <a:r>
              <a:rPr lang="en-GB" sz="1400" dirty="0" smtClean="0">
                <a:latin typeface="Aharoni" pitchFamily="2" charset="-79"/>
                <a:cs typeface="Aharoni" pitchFamily="2" charset="-79"/>
              </a:rPr>
              <a:t>Wiley-Blackwell</a:t>
            </a:r>
          </a:p>
          <a:p>
            <a:pPr>
              <a:buFont typeface="Wingdings" pitchFamily="2" charset="2"/>
              <a:buChar char="v"/>
            </a:pPr>
            <a:r>
              <a:rPr lang="en-GB" sz="1400" b="1" dirty="0" smtClean="0">
                <a:latin typeface="Aharoni" pitchFamily="2" charset="-79"/>
                <a:cs typeface="Aharoni" pitchFamily="2" charset="-79"/>
              </a:rPr>
              <a:t>Hammond, N.G.L., 1988, </a:t>
            </a:r>
            <a:r>
              <a:rPr lang="en-GB" sz="1400" dirty="0" smtClean="0">
                <a:latin typeface="Aharoni" pitchFamily="2" charset="-79"/>
                <a:cs typeface="Aharoni" pitchFamily="2" charset="-79"/>
              </a:rPr>
              <a:t>The Campaign and the Battle of Cynoscephalae in 197 BC, </a:t>
            </a:r>
            <a:r>
              <a:rPr lang="en-GB" sz="1400" i="1" dirty="0" smtClean="0">
                <a:latin typeface="Aharoni" pitchFamily="2" charset="-79"/>
                <a:cs typeface="Aharoni" pitchFamily="2" charset="-79"/>
              </a:rPr>
              <a:t>The Journal of Hellenic Studies</a:t>
            </a:r>
            <a:r>
              <a:rPr lang="en-GB" sz="1400" dirty="0" smtClean="0">
                <a:latin typeface="Aharoni" pitchFamily="2" charset="-79"/>
                <a:cs typeface="Aharoni" pitchFamily="2" charset="-79"/>
              </a:rPr>
              <a:t>, Vol. 108, &lt;http://www.jstor.org/stable/632631&gt;,  [accessed 11 May 2018]</a:t>
            </a:r>
          </a:p>
          <a:p>
            <a:pPr>
              <a:buFont typeface="Wingdings" pitchFamily="2" charset="2"/>
              <a:buChar char="v"/>
            </a:pPr>
            <a:r>
              <a:rPr lang="en-GB" sz="1400" dirty="0" smtClean="0">
                <a:latin typeface="Aharoni" pitchFamily="2" charset="-79"/>
                <a:cs typeface="Aharoni" pitchFamily="2" charset="-79"/>
              </a:rPr>
              <a:t>Polybius, </a:t>
            </a:r>
            <a:r>
              <a:rPr lang="en-GB" sz="1400" i="1" dirty="0" smtClean="0">
                <a:latin typeface="Aharoni" pitchFamily="2" charset="-79"/>
                <a:cs typeface="Aharoni" pitchFamily="2" charset="-79"/>
              </a:rPr>
              <a:t>Histories</a:t>
            </a:r>
            <a:r>
              <a:rPr lang="en-GB" sz="1400" dirty="0" smtClean="0">
                <a:latin typeface="Aharoni" pitchFamily="2" charset="-79"/>
                <a:cs typeface="Aharoni" pitchFamily="2" charset="-79"/>
              </a:rPr>
              <a:t>, &lt;http://www.perseus.tufts.edu/hopper/text?doc=Perseus%3Atext%3A1999.01.0234%3Abook%3D18%3Achapter%3D23&gt; , [accessed 12 May 2018]</a:t>
            </a:r>
          </a:p>
          <a:p>
            <a:pPr>
              <a:buFont typeface="Wingdings" pitchFamily="2" charset="2"/>
              <a:buChar char="v"/>
            </a:pPr>
            <a:r>
              <a:rPr lang="en-GB" sz="1400" b="1" dirty="0" smtClean="0">
                <a:latin typeface="Aharoni" pitchFamily="2" charset="-79"/>
                <a:cs typeface="Aharoni" pitchFamily="2" charset="-79"/>
              </a:rPr>
              <a:t>Taylor, M.J., 2004, </a:t>
            </a:r>
            <a:r>
              <a:rPr lang="en-GB" sz="1400" dirty="0" smtClean="0">
                <a:latin typeface="Aharoni" pitchFamily="2" charset="-79"/>
                <a:cs typeface="Aharoni" pitchFamily="2" charset="-79"/>
              </a:rPr>
              <a:t>ROMAN </a:t>
            </a:r>
            <a:r>
              <a:rPr lang="en-GB" sz="1400" dirty="0">
                <a:latin typeface="Aharoni" pitchFamily="2" charset="-79"/>
                <a:cs typeface="Aharoni" pitchFamily="2" charset="-79"/>
              </a:rPr>
              <a:t>INFANTRY TACTICS IN THE MID-REPUBLIC: A </a:t>
            </a:r>
            <a:r>
              <a:rPr lang="en-GB" sz="1400" dirty="0" smtClean="0">
                <a:latin typeface="Aharoni" pitchFamily="2" charset="-79"/>
                <a:cs typeface="Aharoni" pitchFamily="2" charset="-79"/>
              </a:rPr>
              <a:t>REASSESSMENT, </a:t>
            </a:r>
            <a:r>
              <a:rPr lang="de-DE" sz="1400" i="1" dirty="0">
                <a:latin typeface="Aharoni" pitchFamily="2" charset="-79"/>
                <a:cs typeface="Aharoni" pitchFamily="2" charset="-79"/>
              </a:rPr>
              <a:t>Historia : Zeitschrift für alte Geschichte; </a:t>
            </a:r>
            <a:r>
              <a:rPr lang="de-DE" sz="1400" i="1" dirty="0" smtClean="0">
                <a:latin typeface="Aharoni" pitchFamily="2" charset="-79"/>
                <a:cs typeface="Aharoni" pitchFamily="2" charset="-79"/>
              </a:rPr>
              <a:t>Stuttgart,</a:t>
            </a:r>
            <a:r>
              <a:rPr lang="de-DE" sz="1400" dirty="0" smtClean="0">
                <a:latin typeface="Aharoni" pitchFamily="2" charset="-79"/>
                <a:cs typeface="Aharoni" pitchFamily="2" charset="-79"/>
              </a:rPr>
              <a:t> vol. 63, iss. 3, &lt;https://search-proquest-com.ezproxy.uwtsd.ac.uk/docview/1544897550?accountid=130472&amp;rfr_id=info%3Axri%2Fsid%3Aprimo&gt;, [accessed 17 April 2018]</a:t>
            </a:r>
            <a:endParaRPr lang="de-DE" sz="1400" i="1" dirty="0">
              <a:latin typeface="Aharoni" pitchFamily="2" charset="-79"/>
              <a:cs typeface="Aharoni" pitchFamily="2" charset="-79"/>
            </a:endParaRPr>
          </a:p>
          <a:p>
            <a:pPr>
              <a:buFont typeface="Wingdings" pitchFamily="2" charset="2"/>
              <a:buChar char="v"/>
            </a:pPr>
            <a:endParaRPr lang="en-GB" sz="1400" dirty="0">
              <a:latin typeface="Aharoni" pitchFamily="2" charset="-79"/>
              <a:cs typeface="Aharoni" pitchFamily="2" charset="-79"/>
            </a:endParaRPr>
          </a:p>
          <a:p>
            <a:pPr>
              <a:buFont typeface="Wingdings" pitchFamily="2" charset="2"/>
              <a:buChar char="v"/>
            </a:pPr>
            <a:endParaRPr lang="en-GB" sz="1400" b="1" dirty="0">
              <a:latin typeface="Aharoni" pitchFamily="2" charset="-79"/>
              <a:cs typeface="Aharoni" pitchFamily="2" charset="-79"/>
            </a:endParaRPr>
          </a:p>
          <a:p>
            <a:pPr>
              <a:buFont typeface="Wingdings" pitchFamily="2" charset="2"/>
              <a:buChar char="v"/>
            </a:pPr>
            <a:endParaRPr lang="en-GB" sz="1400" dirty="0" smtClean="0">
              <a:latin typeface="Aharoni" pitchFamily="2" charset="-79"/>
              <a:cs typeface="Aharoni" pitchFamily="2" charset="-79"/>
            </a:endParaRPr>
          </a:p>
          <a:p>
            <a:pPr>
              <a:buFont typeface="Wingdings" pitchFamily="2" charset="2"/>
              <a:buChar char="v"/>
            </a:pPr>
            <a:endParaRPr lang="en-GB" sz="14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u="sng" dirty="0" smtClean="0">
                <a:latin typeface="Aharoni" pitchFamily="2" charset="-79"/>
                <a:cs typeface="Aharoni" pitchFamily="2" charset="-79"/>
              </a:rPr>
              <a:t>Bibliography</a:t>
            </a:r>
            <a:endParaRPr lang="en-GB" sz="2000" b="1" u="sng" dirty="0"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er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809</TotalTime>
  <Words>633</Words>
  <Application>Microsoft Office PowerPoint</Application>
  <PresentationFormat>On-screen Show (4:3)</PresentationFormat>
  <Paragraphs>70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Paper</vt:lpstr>
      <vt:lpstr>The battle of Cynoscephalae: Was the Greek Phalanx too outdated to effectively face the Roman Maniple or could it have been effective if different tactics were implemented?</vt:lpstr>
      <vt:lpstr>Objectives</vt:lpstr>
      <vt:lpstr>The problem with sources</vt:lpstr>
      <vt:lpstr>Political Landscape</vt:lpstr>
      <vt:lpstr>Armies</vt:lpstr>
      <vt:lpstr>The battle</vt:lpstr>
      <vt:lpstr>What if?</vt:lpstr>
      <vt:lpstr>Commanders (according to battle)</vt:lpstr>
      <vt:lpstr>Conclusion</vt:lpstr>
      <vt:lpstr>Bibliography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battle of Cynoscephalae: Was the Greek Phalanx obsolete to face effectively Roman Maniple or could have been effective if different tactics would be implied?</dc:title>
  <dc:creator>marcin</dc:creator>
  <cp:lastModifiedBy>marcin</cp:lastModifiedBy>
  <cp:revision>80</cp:revision>
  <dcterms:created xsi:type="dcterms:W3CDTF">2018-05-15T13:39:22Z</dcterms:created>
  <dcterms:modified xsi:type="dcterms:W3CDTF">2018-05-16T03:08:54Z</dcterms:modified>
</cp:coreProperties>
</file>