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8" r:id="rId4"/>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38" d="100"/>
          <a:sy n="38" d="100"/>
        </p:scale>
        <p:origin x="169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BD299B-EE2D-4D21-8677-70B00D13B318}"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2852828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BD299B-EE2D-4D21-8677-70B00D13B318}"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242678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BD299B-EE2D-4D21-8677-70B00D13B318}"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105339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BD299B-EE2D-4D21-8677-70B00D13B318}"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4187401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BD299B-EE2D-4D21-8677-70B00D13B318}" type="datetimeFigureOut">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17721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BD299B-EE2D-4D21-8677-70B00D13B318}" type="datetimeFigureOut">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358488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BD299B-EE2D-4D21-8677-70B00D13B318}" type="datetimeFigureOut">
              <a:rPr lang="en-GB" smtClean="0"/>
              <a:t>13/03/2022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4203393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E1BD299B-EE2D-4D21-8677-70B00D13B318}"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4104669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E1BD299B-EE2D-4D21-8677-70B00D13B318}"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797443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BD299B-EE2D-4D21-8677-70B00D13B318}"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1473159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BD299B-EE2D-4D21-8677-70B00D13B318}"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68D63-48C8-40DB-8830-E40EBC594ED1}" type="slidenum">
              <a:rPr lang="en-GB" smtClean="0"/>
              <a:t>‹#›</a:t>
            </a:fld>
            <a:endParaRPr lang="en-GB"/>
          </a:p>
        </p:txBody>
      </p:sp>
    </p:spTree>
    <p:extLst>
      <p:ext uri="{BB962C8B-B14F-4D97-AF65-F5344CB8AC3E}">
        <p14:creationId xmlns:p14="http://schemas.microsoft.com/office/powerpoint/2010/main" val="61528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E1BD299B-EE2D-4D21-8677-70B00D13B318}" type="datetimeFigureOut">
              <a:rPr lang="en-GB" smtClean="0"/>
              <a:t>13/03/2022</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89168D63-48C8-40DB-8830-E40EBC594ED1}" type="slidenum">
              <a:rPr lang="en-GB" smtClean="0"/>
              <a:t>‹#›</a:t>
            </a:fld>
            <a:endParaRPr lang="en-GB"/>
          </a:p>
        </p:txBody>
      </p:sp>
    </p:spTree>
    <p:extLst>
      <p:ext uri="{BB962C8B-B14F-4D97-AF65-F5344CB8AC3E}">
        <p14:creationId xmlns:p14="http://schemas.microsoft.com/office/powerpoint/2010/main" val="1231369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funeralguide.co.uk/help-resources/arranging-a-funeral/religious-funerals" TargetMode="External"/><Relationship Id="rId13" Type="http://schemas.openxmlformats.org/officeDocument/2006/relationships/hyperlink" Target="https://www.learnreligions.com/sikhs-believe-about-the-afterlife-2993490" TargetMode="External"/><Relationship Id="rId3" Type="http://schemas.openxmlformats.org/officeDocument/2006/relationships/hyperlink" Target="https://th.bing.com/th/id/R.b6d5ca40cdee48d821c3153e22a1fe3d?rik=fzy2xp9dA1lj6g&amp;riu=http%3a%2f%2fdonatequran.com%2fwp-content%2fuploads%2fIslamic-funeral.jpg&amp;ehk=nQPI81VGX6C7VV%2b3ue2F3CDGQDG2bmoJa7U9hCaOGxk%3d&amp;risl=&amp;pid=ImgRaw&amp;r=0" TargetMode="External"/><Relationship Id="rId7" Type="http://schemas.openxmlformats.org/officeDocument/2006/relationships/hyperlink" Target="https://www.terragalleria.com/images/vietnam/viet8092.jpeg" TargetMode="External"/><Relationship Id="rId12" Type="http://schemas.openxmlformats.org/officeDocument/2006/relationships/hyperlink" Target="https://www.funeralpartners.co.uk/help-advice/arranging-a-funeral/types-of-funerals/hindu-funeral-rites-and-death-rituals/" TargetMode="External"/><Relationship Id="rId2" Type="http://schemas.openxmlformats.org/officeDocument/2006/relationships/hyperlink" Target="https://www.thoughtco.com/thmb/btTLCB1h3YMt8tuQDVw_Gbu7Bz8=/5100x3825/filters:fill(auto,1)/people-at-a-funeral-104302974-5a557655f1300a0037f1f503.jpg" TargetMode="External"/><Relationship Id="rId16" Type="http://schemas.openxmlformats.org/officeDocument/2006/relationships/hyperlink" Target="https://www.econdolence.com/learning-center/religion-and-culture/buddhism/buddhism-periods-of-mourning/" TargetMode="External"/><Relationship Id="rId1" Type="http://schemas.openxmlformats.org/officeDocument/2006/relationships/slideLayout" Target="../slideLayouts/slideLayout2.xml"/><Relationship Id="rId6" Type="http://schemas.openxmlformats.org/officeDocument/2006/relationships/hyperlink" Target="https://th.bing.com/th/id/R.0b19e7e24b6d94b9c8be9128caef6739?rik=b1pklGyiNfUZWg&amp;riu=http%3a%2f%2fi.dailymail.co.uk%2fi%2fpix%2f2011%2f04%2f25%2farticle-1380402-0BC406A500000578-768" TargetMode="External"/><Relationship Id="rId11" Type="http://schemas.openxmlformats.org/officeDocument/2006/relationships/hyperlink" Target="https://www.econdolence.com/learning-center/religion-and-culture/islam/islam-periods-of-mourning/" TargetMode="External"/><Relationship Id="rId5" Type="http://schemas.openxmlformats.org/officeDocument/2006/relationships/hyperlink" Target="https://jewishfunerals.com/wp-content/uploads/2017/02/men-wall-1.jpeg" TargetMode="External"/><Relationship Id="rId15" Type="http://schemas.openxmlformats.org/officeDocument/2006/relationships/hyperlink" Target="https://www.bbc.co.uk/bitesize/guides/zh67xfr/revision/6" TargetMode="External"/><Relationship Id="rId10" Type="http://schemas.openxmlformats.org/officeDocument/2006/relationships/hyperlink" Target="https://religionfacts.com/judaism/mourning" TargetMode="External"/><Relationship Id="rId4" Type="http://schemas.openxmlformats.org/officeDocument/2006/relationships/hyperlink" Target="https://c8.alamy.com/comp/A691FB/bardford-sikh-funeral-A691FB.jpg" TargetMode="External"/><Relationship Id="rId9" Type="http://schemas.openxmlformats.org/officeDocument/2006/relationships/hyperlink" Target="https://everloved.com/articles/funeral-customs/christian-funeral-traditions-customs-and-beliefs/" TargetMode="External"/><Relationship Id="rId14" Type="http://schemas.openxmlformats.org/officeDocument/2006/relationships/hyperlink" Target="https://www.funeralpartners.co.uk/help-advice/arranging-a-funeral/types-of-funerals/sikh-funer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Box 4">
            <a:extLst>
              <a:ext uri="{FF2B5EF4-FFF2-40B4-BE49-F238E27FC236}">
                <a16:creationId xmlns:a16="http://schemas.microsoft.com/office/drawing/2014/main" id="{FEA5591D-9A96-4CA7-9353-4A1CDC816C68}"/>
              </a:ext>
            </a:extLst>
          </p:cNvPr>
          <p:cNvSpPr txBox="1"/>
          <p:nvPr/>
        </p:nvSpPr>
        <p:spPr>
          <a:xfrm>
            <a:off x="173243" y="5617404"/>
            <a:ext cx="1781120" cy="404624"/>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JUDAISM</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 Box 4">
            <a:extLst>
              <a:ext uri="{FF2B5EF4-FFF2-40B4-BE49-F238E27FC236}">
                <a16:creationId xmlns:a16="http://schemas.microsoft.com/office/drawing/2014/main" id="{3B6FE5A9-6763-43FA-8A99-4A354C413175}"/>
              </a:ext>
            </a:extLst>
          </p:cNvPr>
          <p:cNvSpPr txBox="1"/>
          <p:nvPr/>
        </p:nvSpPr>
        <p:spPr>
          <a:xfrm>
            <a:off x="4152923" y="75378"/>
            <a:ext cx="1316990" cy="426271"/>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ISLAM</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6E298CC7-1D82-4C33-A57C-4EAD9996B040}"/>
              </a:ext>
            </a:extLst>
          </p:cNvPr>
          <p:cNvSpPr txBox="1"/>
          <p:nvPr/>
        </p:nvSpPr>
        <p:spPr>
          <a:xfrm>
            <a:off x="181476" y="1006399"/>
            <a:ext cx="3444240" cy="623248"/>
          </a:xfrm>
          <a:prstGeom prst="rect">
            <a:avLst/>
          </a:prstGeom>
          <a:noFill/>
        </p:spPr>
        <p:txBody>
          <a:bodyPr wrap="square" rtlCol="0">
            <a:spAutoFit/>
          </a:bodyPr>
          <a:lstStyle/>
          <a:p>
            <a:pPr marL="171450" indent="-171450">
              <a:buFont typeface="Arial" panose="020B0604020202020204" pitchFamily="34" charset="0"/>
              <a:buChar char="•"/>
            </a:pPr>
            <a:r>
              <a:rPr lang="en-GB" sz="1150" dirty="0"/>
              <a:t>The prayer, sermons are recited and hymns are sung. It is usually he Lord’s prayer, psalm 50 or other death related scriptures that are recited.</a:t>
            </a:r>
          </a:p>
        </p:txBody>
      </p:sp>
      <p:sp>
        <p:nvSpPr>
          <p:cNvPr id="4" name="TextBox 3">
            <a:extLst>
              <a:ext uri="{FF2B5EF4-FFF2-40B4-BE49-F238E27FC236}">
                <a16:creationId xmlns:a16="http://schemas.microsoft.com/office/drawing/2014/main" id="{9464F132-B7DB-44FB-93A6-5C8C6F765B0D}"/>
              </a:ext>
            </a:extLst>
          </p:cNvPr>
          <p:cNvSpPr txBox="1"/>
          <p:nvPr/>
        </p:nvSpPr>
        <p:spPr>
          <a:xfrm>
            <a:off x="212324" y="3129908"/>
            <a:ext cx="3738880" cy="1015663"/>
          </a:xfrm>
          <a:prstGeom prst="rect">
            <a:avLst/>
          </a:prstGeom>
          <a:noFill/>
        </p:spPr>
        <p:txBody>
          <a:bodyPr wrap="square" rtlCol="0">
            <a:spAutoFit/>
          </a:bodyPr>
          <a:lstStyle/>
          <a:p>
            <a:pPr marL="171450" indent="-171450">
              <a:buFont typeface="Arial" panose="020B0604020202020204" pitchFamily="34" charset="0"/>
              <a:buChar char="•"/>
            </a:pPr>
            <a:r>
              <a:rPr lang="en-GB" sz="1150" dirty="0"/>
              <a:t> Christians believe in the after life and that each individual’s soul will go on to either heaven or hell. This is an important belief for Christians and therefore, it is paramount that they repent for their sins so that they can enter heaven.</a:t>
            </a:r>
          </a:p>
        </p:txBody>
      </p:sp>
      <p:sp>
        <p:nvSpPr>
          <p:cNvPr id="5" name="TextBox 4">
            <a:extLst>
              <a:ext uri="{FF2B5EF4-FFF2-40B4-BE49-F238E27FC236}">
                <a16:creationId xmlns:a16="http://schemas.microsoft.com/office/drawing/2014/main" id="{603D3DFE-8B1B-4974-9001-6F6E87D6DE0C}"/>
              </a:ext>
            </a:extLst>
          </p:cNvPr>
          <p:cNvSpPr txBox="1"/>
          <p:nvPr/>
        </p:nvSpPr>
        <p:spPr>
          <a:xfrm>
            <a:off x="196740" y="2252185"/>
            <a:ext cx="3515178" cy="807913"/>
          </a:xfrm>
          <a:prstGeom prst="rect">
            <a:avLst/>
          </a:prstGeom>
          <a:noFill/>
        </p:spPr>
        <p:txBody>
          <a:bodyPr wrap="square" rtlCol="0">
            <a:spAutoFit/>
          </a:bodyPr>
          <a:lstStyle/>
          <a:p>
            <a:pPr marL="171450" indent="-171450">
              <a:buFont typeface="Arial" panose="020B0604020202020204" pitchFamily="34" charset="0"/>
              <a:buChar char="•"/>
            </a:pPr>
            <a:r>
              <a:rPr lang="en-GB" sz="1200" dirty="0"/>
              <a:t> </a:t>
            </a:r>
            <a:r>
              <a:rPr lang="en-GB" sz="1150" dirty="0"/>
              <a:t>There is no set mourning period within Christianity in comparison to other religions, it is considered that as Christian funerals typically help within a week of the death, that this is the mourning period.</a:t>
            </a:r>
          </a:p>
        </p:txBody>
      </p:sp>
      <p:sp>
        <p:nvSpPr>
          <p:cNvPr id="15" name="Text Box 4">
            <a:extLst>
              <a:ext uri="{FF2B5EF4-FFF2-40B4-BE49-F238E27FC236}">
                <a16:creationId xmlns:a16="http://schemas.microsoft.com/office/drawing/2014/main" id="{594E5B99-FD01-4541-B0CE-5CA213E8C06D}"/>
              </a:ext>
            </a:extLst>
          </p:cNvPr>
          <p:cNvSpPr txBox="1"/>
          <p:nvPr/>
        </p:nvSpPr>
        <p:spPr>
          <a:xfrm>
            <a:off x="261951" y="158855"/>
            <a:ext cx="1574800" cy="429260"/>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CHRISTIANITY</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6DF7EC46-984F-43A6-AB10-FE698FC75C45}"/>
              </a:ext>
            </a:extLst>
          </p:cNvPr>
          <p:cNvPicPr>
            <a:picLocks noChangeAspect="1"/>
          </p:cNvPicPr>
          <p:nvPr/>
        </p:nvPicPr>
        <p:blipFill rotWithShape="1">
          <a:blip r:embed="rId2"/>
          <a:srcRect l="37167" t="35111" r="37509" b="36593"/>
          <a:stretch/>
        </p:blipFill>
        <p:spPr>
          <a:xfrm>
            <a:off x="3853240" y="2937504"/>
            <a:ext cx="4097919" cy="2142772"/>
          </a:xfrm>
          <a:prstGeom prst="rect">
            <a:avLst/>
          </a:prstGeom>
        </p:spPr>
      </p:pic>
      <p:sp>
        <p:nvSpPr>
          <p:cNvPr id="7" name="TextBox 6">
            <a:extLst>
              <a:ext uri="{FF2B5EF4-FFF2-40B4-BE49-F238E27FC236}">
                <a16:creationId xmlns:a16="http://schemas.microsoft.com/office/drawing/2014/main" id="{5DB83DEA-B6AE-4B60-9BBF-B1C9B9FBD25C}"/>
              </a:ext>
            </a:extLst>
          </p:cNvPr>
          <p:cNvSpPr txBox="1"/>
          <p:nvPr/>
        </p:nvSpPr>
        <p:spPr>
          <a:xfrm>
            <a:off x="196740" y="6326163"/>
            <a:ext cx="4109434" cy="830997"/>
          </a:xfrm>
          <a:prstGeom prst="rect">
            <a:avLst/>
          </a:prstGeom>
          <a:noFill/>
        </p:spPr>
        <p:txBody>
          <a:bodyPr wrap="square" rtlCol="0">
            <a:spAutoFit/>
          </a:bodyPr>
          <a:lstStyle/>
          <a:p>
            <a:pPr marL="171450" indent="-171450">
              <a:buFont typeface="Arial" panose="020B0604020202020204" pitchFamily="34" charset="0"/>
              <a:buChar char="•"/>
            </a:pPr>
            <a:r>
              <a:rPr lang="en-GB" sz="1150" dirty="0"/>
              <a:t>It is Jewish tradition for grief to be expressed through the tearing of a piece of clothing. This is called “keriyah” the bereaved will then wear the torn clothing throughout the first seven days of mourning known as “shiva”. </a:t>
            </a:r>
          </a:p>
        </p:txBody>
      </p:sp>
      <p:sp>
        <p:nvSpPr>
          <p:cNvPr id="11" name="TextBox 10">
            <a:extLst>
              <a:ext uri="{FF2B5EF4-FFF2-40B4-BE49-F238E27FC236}">
                <a16:creationId xmlns:a16="http://schemas.microsoft.com/office/drawing/2014/main" id="{9BE5150B-EC7B-46A8-9A53-6AF3EAA024F8}"/>
              </a:ext>
            </a:extLst>
          </p:cNvPr>
          <p:cNvSpPr txBox="1"/>
          <p:nvPr/>
        </p:nvSpPr>
        <p:spPr>
          <a:xfrm>
            <a:off x="248493" y="7193319"/>
            <a:ext cx="3827678"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Throughout this event, mourners will sit on low stools or on the floor instead of chairs. All the mirrors in the households are covered. They do not wear leather shoes, shave or cut their hair, wear cosmetics, work, bathe, have sex, put on fresh clothing, or study Torah (Holy Book).</a:t>
            </a:r>
            <a:endParaRPr lang="en-GB" sz="1150" dirty="0"/>
          </a:p>
        </p:txBody>
      </p:sp>
      <p:sp>
        <p:nvSpPr>
          <p:cNvPr id="14" name="TextBox 13">
            <a:extLst>
              <a:ext uri="{FF2B5EF4-FFF2-40B4-BE49-F238E27FC236}">
                <a16:creationId xmlns:a16="http://schemas.microsoft.com/office/drawing/2014/main" id="{B6DB0723-F44C-4BA0-BA87-2ECE2F4A7AEC}"/>
              </a:ext>
            </a:extLst>
          </p:cNvPr>
          <p:cNvSpPr txBox="1"/>
          <p:nvPr/>
        </p:nvSpPr>
        <p:spPr>
          <a:xfrm>
            <a:off x="249937" y="8092256"/>
            <a:ext cx="4003040" cy="446276"/>
          </a:xfrm>
          <a:prstGeom prst="rect">
            <a:avLst/>
          </a:prstGeom>
          <a:noFill/>
        </p:spPr>
        <p:txBody>
          <a:bodyPr wrap="square" rtlCol="0">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A close relative then recites a blessing describing God as the true Judge, according to Jewish beliefs.</a:t>
            </a:r>
          </a:p>
        </p:txBody>
      </p:sp>
      <p:sp>
        <p:nvSpPr>
          <p:cNvPr id="17" name="TextBox 16">
            <a:extLst>
              <a:ext uri="{FF2B5EF4-FFF2-40B4-BE49-F238E27FC236}">
                <a16:creationId xmlns:a16="http://schemas.microsoft.com/office/drawing/2014/main" id="{D1B89A6E-E123-4192-BA23-D75D4D91A773}"/>
              </a:ext>
            </a:extLst>
          </p:cNvPr>
          <p:cNvSpPr txBox="1"/>
          <p:nvPr/>
        </p:nvSpPr>
        <p:spPr>
          <a:xfrm>
            <a:off x="212324" y="8566316"/>
            <a:ext cx="3803521" cy="830997"/>
          </a:xfrm>
          <a:prstGeom prst="rect">
            <a:avLst/>
          </a:prstGeom>
          <a:noFill/>
        </p:spPr>
        <p:txBody>
          <a:bodyPr wrap="square" rtlCol="0">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Once the burial has happened, a relative or friend of the deceased person will prepare a meal known as the “meal of condolence.” This meal consists of eggs and bread (symbolising life). </a:t>
            </a:r>
          </a:p>
        </p:txBody>
      </p:sp>
      <p:sp>
        <p:nvSpPr>
          <p:cNvPr id="18" name="TextBox 17">
            <a:extLst>
              <a:ext uri="{FF2B5EF4-FFF2-40B4-BE49-F238E27FC236}">
                <a16:creationId xmlns:a16="http://schemas.microsoft.com/office/drawing/2014/main" id="{433355C5-A185-4F35-B9C6-C4E3CBBA834D}"/>
              </a:ext>
            </a:extLst>
          </p:cNvPr>
          <p:cNvSpPr txBox="1"/>
          <p:nvPr/>
        </p:nvSpPr>
        <p:spPr>
          <a:xfrm>
            <a:off x="221311" y="1627886"/>
            <a:ext cx="3230880" cy="623248"/>
          </a:xfrm>
          <a:prstGeom prst="rect">
            <a:avLst/>
          </a:prstGeom>
          <a:noFill/>
        </p:spPr>
        <p:txBody>
          <a:bodyPr wrap="square" rtlCol="0">
            <a:spAutoFit/>
          </a:bodyPr>
          <a:lstStyle/>
          <a:p>
            <a:pPr marL="171450" indent="-171450">
              <a:buFont typeface="Arial" panose="020B0604020202020204" pitchFamily="34" charset="0"/>
              <a:buChar char="•"/>
            </a:pPr>
            <a:r>
              <a:rPr lang="en-GB" sz="1150" dirty="0"/>
              <a:t>Sometimes there is a wake where close family and friends will offer emotional support to one another.</a:t>
            </a:r>
          </a:p>
        </p:txBody>
      </p:sp>
      <p:sp>
        <p:nvSpPr>
          <p:cNvPr id="21" name="TextBox 20">
            <a:extLst>
              <a:ext uri="{FF2B5EF4-FFF2-40B4-BE49-F238E27FC236}">
                <a16:creationId xmlns:a16="http://schemas.microsoft.com/office/drawing/2014/main" id="{901687B4-F4A0-48D3-A181-B50620C2D6AE}"/>
              </a:ext>
            </a:extLst>
          </p:cNvPr>
          <p:cNvSpPr txBox="1"/>
          <p:nvPr/>
        </p:nvSpPr>
        <p:spPr>
          <a:xfrm>
            <a:off x="3936537" y="924313"/>
            <a:ext cx="3983297" cy="623248"/>
          </a:xfrm>
          <a:prstGeom prst="rect">
            <a:avLst/>
          </a:prstGeom>
          <a:noFill/>
        </p:spPr>
        <p:txBody>
          <a:bodyPr wrap="square">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 Prayers are from the Qur’an. This mourning period is believed to be a time for reflection of life and the goodness of God. </a:t>
            </a:r>
            <a:endParaRPr lang="en-GB" sz="1150" dirty="0"/>
          </a:p>
        </p:txBody>
      </p:sp>
      <p:sp>
        <p:nvSpPr>
          <p:cNvPr id="22" name="TextBox 21">
            <a:extLst>
              <a:ext uri="{FF2B5EF4-FFF2-40B4-BE49-F238E27FC236}">
                <a16:creationId xmlns:a16="http://schemas.microsoft.com/office/drawing/2014/main" id="{3AAA8ADD-76CD-4362-B286-CF8AA0A7CC3F}"/>
              </a:ext>
            </a:extLst>
          </p:cNvPr>
          <p:cNvSpPr txBox="1"/>
          <p:nvPr/>
        </p:nvSpPr>
        <p:spPr>
          <a:xfrm>
            <a:off x="4306174" y="6320970"/>
            <a:ext cx="3916317" cy="800219"/>
          </a:xfrm>
          <a:prstGeom prst="rect">
            <a:avLst/>
          </a:prstGeom>
          <a:noFill/>
        </p:spPr>
        <p:txBody>
          <a:bodyPr wrap="square" rtlCol="0">
            <a:spAutoFit/>
          </a:bodyPr>
          <a:lstStyle/>
          <a:p>
            <a:pPr marL="171450" indent="-171450">
              <a:buFont typeface="Arial" panose="020B0604020202020204" pitchFamily="34" charset="0"/>
              <a:buChar char="•"/>
            </a:pPr>
            <a:r>
              <a:rPr lang="en-GB" sz="1150" dirty="0"/>
              <a:t>Within Hinduism, there is belief in reincarnation meaning that when the individual dies, there soul will be reborn as a different form. Each time this is done Hindus believe that they will get closer to the Hindu God Brahma.</a:t>
            </a:r>
          </a:p>
        </p:txBody>
      </p:sp>
      <p:sp>
        <p:nvSpPr>
          <p:cNvPr id="24" name="TextBox 23">
            <a:extLst>
              <a:ext uri="{FF2B5EF4-FFF2-40B4-BE49-F238E27FC236}">
                <a16:creationId xmlns:a16="http://schemas.microsoft.com/office/drawing/2014/main" id="{5B9FD8E3-4FBD-45A0-96CB-6073180F1721}"/>
              </a:ext>
            </a:extLst>
          </p:cNvPr>
          <p:cNvSpPr txBox="1"/>
          <p:nvPr/>
        </p:nvSpPr>
        <p:spPr>
          <a:xfrm>
            <a:off x="3825068" y="1517836"/>
            <a:ext cx="4109433" cy="623248"/>
          </a:xfrm>
          <a:prstGeom prst="rect">
            <a:avLst/>
          </a:prstGeom>
          <a:noFill/>
        </p:spPr>
        <p:txBody>
          <a:bodyPr wrap="square">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The general mourning period in Islam is three days after death  and this is when the responsibilities of the immediate family are kept to a minimum. </a:t>
            </a:r>
            <a:endParaRPr lang="en-GB" sz="1150" dirty="0"/>
          </a:p>
        </p:txBody>
      </p:sp>
      <p:sp>
        <p:nvSpPr>
          <p:cNvPr id="26" name="Text Box 4">
            <a:extLst>
              <a:ext uri="{FF2B5EF4-FFF2-40B4-BE49-F238E27FC236}">
                <a16:creationId xmlns:a16="http://schemas.microsoft.com/office/drawing/2014/main" id="{A7D0F63E-22C3-42DE-98C6-6C7FF23189AB}"/>
              </a:ext>
            </a:extLst>
          </p:cNvPr>
          <p:cNvSpPr txBox="1"/>
          <p:nvPr/>
        </p:nvSpPr>
        <p:spPr>
          <a:xfrm>
            <a:off x="4424441" y="5665941"/>
            <a:ext cx="1316990" cy="383721"/>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HINDUISM</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BE24DFBC-EF25-4E7A-9E12-FC3D5017758A}"/>
              </a:ext>
            </a:extLst>
          </p:cNvPr>
          <p:cNvSpPr txBox="1"/>
          <p:nvPr/>
        </p:nvSpPr>
        <p:spPr>
          <a:xfrm>
            <a:off x="3894903" y="2085226"/>
            <a:ext cx="3916317" cy="800219"/>
          </a:xfrm>
          <a:prstGeom prst="rect">
            <a:avLst/>
          </a:prstGeom>
          <a:noFill/>
        </p:spPr>
        <p:txBody>
          <a:bodyPr wrap="square">
            <a:spAutoFit/>
          </a:bodyPr>
          <a:lstStyle/>
          <a:p>
            <a:pPr marL="171450" indent="-171450">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Muslims are expected to wear darker colours. Women should wear ankle length skirts with either socks or stockings, high-necked tops, and a headscarf. They must also remove their shoes whilst attending the funeral.</a:t>
            </a:r>
            <a:endParaRPr lang="en-GB" sz="1150" dirty="0"/>
          </a:p>
        </p:txBody>
      </p:sp>
      <p:sp>
        <p:nvSpPr>
          <p:cNvPr id="31" name="TextBox 30">
            <a:extLst>
              <a:ext uri="{FF2B5EF4-FFF2-40B4-BE49-F238E27FC236}">
                <a16:creationId xmlns:a16="http://schemas.microsoft.com/office/drawing/2014/main" id="{6E46E55E-EC31-4584-949A-1AE23688B52C}"/>
              </a:ext>
            </a:extLst>
          </p:cNvPr>
          <p:cNvSpPr txBox="1"/>
          <p:nvPr/>
        </p:nvSpPr>
        <p:spPr>
          <a:xfrm>
            <a:off x="4282090" y="7924420"/>
            <a:ext cx="4448055"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Rituals are then performed during the ceremony such as washing the body with ghee, honey, milk and yoghurt, placing essential oils on the head of the deceased, placing a garland of flowers and “</a:t>
            </a:r>
            <a:r>
              <a:rPr lang="en-GB" sz="1150" dirty="0" err="1"/>
              <a:t>pinda</a:t>
            </a:r>
            <a:r>
              <a:rPr lang="en-GB" sz="1150" dirty="0"/>
              <a:t>” (rice balls) around mourners, and wrapping the deceased’s body in a traditional white sheet or smart clothing.</a:t>
            </a:r>
          </a:p>
        </p:txBody>
      </p:sp>
      <p:sp>
        <p:nvSpPr>
          <p:cNvPr id="32" name="TextBox 31">
            <a:extLst>
              <a:ext uri="{FF2B5EF4-FFF2-40B4-BE49-F238E27FC236}">
                <a16:creationId xmlns:a16="http://schemas.microsoft.com/office/drawing/2014/main" id="{A73BFD2F-3F11-40A5-86A9-7D7909DA0C0E}"/>
              </a:ext>
            </a:extLst>
          </p:cNvPr>
          <p:cNvSpPr txBox="1"/>
          <p:nvPr/>
        </p:nvSpPr>
        <p:spPr>
          <a:xfrm>
            <a:off x="4299416" y="7204350"/>
            <a:ext cx="3814605" cy="623248"/>
          </a:xfrm>
          <a:prstGeom prst="rect">
            <a:avLst/>
          </a:prstGeom>
          <a:noFill/>
        </p:spPr>
        <p:txBody>
          <a:bodyPr wrap="square" rtlCol="0">
            <a:spAutoFit/>
          </a:bodyPr>
          <a:lstStyle/>
          <a:p>
            <a:pPr marL="171450" indent="-171450">
              <a:buFont typeface="Arial" panose="020B0604020202020204" pitchFamily="34" charset="0"/>
              <a:buChar char="•"/>
            </a:pPr>
            <a:r>
              <a:rPr lang="en-GB" sz="1150" dirty="0"/>
              <a:t>The Hindu mourning period ranges between 10 and 30 days. During the 13</a:t>
            </a:r>
            <a:r>
              <a:rPr lang="en-GB" sz="1150" baseline="30000" dirty="0"/>
              <a:t>th</a:t>
            </a:r>
            <a:r>
              <a:rPr lang="en-GB" sz="1150" dirty="0"/>
              <a:t> day of mourning, a ceremony is held called “</a:t>
            </a:r>
            <a:r>
              <a:rPr lang="en-GB" sz="1150" dirty="0" err="1"/>
              <a:t>preta</a:t>
            </a:r>
            <a:r>
              <a:rPr lang="en-GB" sz="1150" dirty="0"/>
              <a:t>-karma”.</a:t>
            </a:r>
          </a:p>
        </p:txBody>
      </p:sp>
      <p:sp>
        <p:nvSpPr>
          <p:cNvPr id="34" name="TextBox 33">
            <a:extLst>
              <a:ext uri="{FF2B5EF4-FFF2-40B4-BE49-F238E27FC236}">
                <a16:creationId xmlns:a16="http://schemas.microsoft.com/office/drawing/2014/main" id="{8B9B3A28-04AB-47E4-8A26-37157C2EF610}"/>
              </a:ext>
            </a:extLst>
          </p:cNvPr>
          <p:cNvSpPr txBox="1"/>
          <p:nvPr/>
        </p:nvSpPr>
        <p:spPr>
          <a:xfrm>
            <a:off x="4299416" y="8855823"/>
            <a:ext cx="4546796" cy="446276"/>
          </a:xfrm>
          <a:prstGeom prst="rect">
            <a:avLst/>
          </a:prstGeom>
          <a:noFill/>
        </p:spPr>
        <p:txBody>
          <a:bodyPr wrap="square" rtlCol="0">
            <a:spAutoFit/>
          </a:bodyPr>
          <a:lstStyle/>
          <a:p>
            <a:pPr marL="171450" indent="-171450">
              <a:buFont typeface="Arial" panose="020B0604020202020204" pitchFamily="34" charset="0"/>
              <a:buChar char="•"/>
            </a:pPr>
            <a:r>
              <a:rPr lang="en-GB" sz="1150" dirty="0"/>
              <a:t>These are done in order to help release the soul of the deceased in preparation for reincarnation.</a:t>
            </a:r>
          </a:p>
        </p:txBody>
      </p:sp>
      <p:sp>
        <p:nvSpPr>
          <p:cNvPr id="35" name="Text Box 4">
            <a:extLst>
              <a:ext uri="{FF2B5EF4-FFF2-40B4-BE49-F238E27FC236}">
                <a16:creationId xmlns:a16="http://schemas.microsoft.com/office/drawing/2014/main" id="{A17C3727-1B40-4F53-8C34-8BA47051309F}"/>
              </a:ext>
            </a:extLst>
          </p:cNvPr>
          <p:cNvSpPr txBox="1"/>
          <p:nvPr/>
        </p:nvSpPr>
        <p:spPr>
          <a:xfrm>
            <a:off x="8253932" y="62405"/>
            <a:ext cx="1316990" cy="419379"/>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SIKHISM</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639A890C-E0AF-4C28-9456-811E4C8C74C4}"/>
              </a:ext>
            </a:extLst>
          </p:cNvPr>
          <p:cNvSpPr txBox="1"/>
          <p:nvPr/>
        </p:nvSpPr>
        <p:spPr>
          <a:xfrm>
            <a:off x="8245305" y="1004638"/>
            <a:ext cx="4107898" cy="623248"/>
          </a:xfrm>
          <a:prstGeom prst="rect">
            <a:avLst/>
          </a:prstGeom>
          <a:noFill/>
        </p:spPr>
        <p:txBody>
          <a:bodyPr wrap="square" rtlCol="0">
            <a:spAutoFit/>
          </a:bodyPr>
          <a:lstStyle/>
          <a:p>
            <a:pPr marL="171450" indent="-171450">
              <a:buFont typeface="Arial" panose="020B0604020202020204" pitchFamily="34" charset="0"/>
              <a:buChar char="•"/>
            </a:pPr>
            <a:r>
              <a:rPr lang="en-GB" sz="1150" dirty="0"/>
              <a:t>In Sikhism, there is no belief in heaven or hell. Instead like Hinduism and Buddhism, they believe that the soul reincarnates when the body dies. </a:t>
            </a:r>
          </a:p>
        </p:txBody>
      </p:sp>
      <p:sp>
        <p:nvSpPr>
          <p:cNvPr id="37" name="TextBox 36">
            <a:extLst>
              <a:ext uri="{FF2B5EF4-FFF2-40B4-BE49-F238E27FC236}">
                <a16:creationId xmlns:a16="http://schemas.microsoft.com/office/drawing/2014/main" id="{D7AF48B9-5CF0-4E91-AA17-D310B34D971E}"/>
              </a:ext>
            </a:extLst>
          </p:cNvPr>
          <p:cNvSpPr txBox="1"/>
          <p:nvPr/>
        </p:nvSpPr>
        <p:spPr>
          <a:xfrm>
            <a:off x="8233303" y="1599803"/>
            <a:ext cx="4107898"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They believe that human life is an opportunity for the soul to break out of the cycle of karma in order to unite with the wonderous giver of knowledge. This is the Sikh name for God (Waheguru) which is the focus of a Sikh funeral known as “</a:t>
            </a:r>
            <a:r>
              <a:rPr lang="en-GB" sz="1150" dirty="0" err="1"/>
              <a:t>antam</a:t>
            </a:r>
            <a:r>
              <a:rPr lang="en-GB" sz="1150" dirty="0"/>
              <a:t> sanskaar”.</a:t>
            </a:r>
          </a:p>
        </p:txBody>
      </p:sp>
      <p:sp>
        <p:nvSpPr>
          <p:cNvPr id="38" name="TextBox 37">
            <a:extLst>
              <a:ext uri="{FF2B5EF4-FFF2-40B4-BE49-F238E27FC236}">
                <a16:creationId xmlns:a16="http://schemas.microsoft.com/office/drawing/2014/main" id="{36A1AEC5-7B35-4F4D-B1B2-B7772AB5359A}"/>
              </a:ext>
            </a:extLst>
          </p:cNvPr>
          <p:cNvSpPr txBox="1"/>
          <p:nvPr/>
        </p:nvSpPr>
        <p:spPr>
          <a:xfrm>
            <a:off x="8285848" y="2446370"/>
            <a:ext cx="4213843" cy="800219"/>
          </a:xfrm>
          <a:prstGeom prst="rect">
            <a:avLst/>
          </a:prstGeom>
          <a:noFill/>
        </p:spPr>
        <p:txBody>
          <a:bodyPr wrap="square" rtlCol="0">
            <a:spAutoFit/>
          </a:bodyPr>
          <a:lstStyle/>
          <a:p>
            <a:pPr marL="171450" indent="-171450">
              <a:buFont typeface="Arial" panose="020B0604020202020204" pitchFamily="34" charset="0"/>
              <a:buChar char="•"/>
            </a:pPr>
            <a:r>
              <a:rPr lang="en-GB" sz="1150" dirty="0"/>
              <a:t>There are no set mourning rituals or a mourning period. </a:t>
            </a:r>
          </a:p>
          <a:p>
            <a:r>
              <a:rPr lang="en-GB" sz="1150" dirty="0"/>
              <a:t>They do however, repeat the name of their God (Waheguru) for comfort and peace of mind. This is so mourners do not focus so much on their pain and grief, but instead focus on God’s will.</a:t>
            </a:r>
          </a:p>
        </p:txBody>
      </p:sp>
      <p:sp>
        <p:nvSpPr>
          <p:cNvPr id="39" name="Text Box 4">
            <a:extLst>
              <a:ext uri="{FF2B5EF4-FFF2-40B4-BE49-F238E27FC236}">
                <a16:creationId xmlns:a16="http://schemas.microsoft.com/office/drawing/2014/main" id="{E5855560-8661-4ED3-88E3-F2307D483D44}"/>
              </a:ext>
            </a:extLst>
          </p:cNvPr>
          <p:cNvSpPr txBox="1"/>
          <p:nvPr/>
        </p:nvSpPr>
        <p:spPr>
          <a:xfrm>
            <a:off x="8730145" y="5542480"/>
            <a:ext cx="1316990" cy="383721"/>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400"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BUDDHISM</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2" name="TextBox 41">
            <a:extLst>
              <a:ext uri="{FF2B5EF4-FFF2-40B4-BE49-F238E27FC236}">
                <a16:creationId xmlns:a16="http://schemas.microsoft.com/office/drawing/2014/main" id="{DD18A65E-374A-41FC-AF16-FF6B400B7FC1}"/>
              </a:ext>
            </a:extLst>
          </p:cNvPr>
          <p:cNvSpPr txBox="1"/>
          <p:nvPr/>
        </p:nvSpPr>
        <p:spPr>
          <a:xfrm>
            <a:off x="8199671" y="3225365"/>
            <a:ext cx="4199166"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Sikhs do not have a mourning period but from the day of the death, the family of the deceased will carry out a devotional reading from the entire Sikh scripture called the “Sri guru granth sahib". This reading takes 3 days but can be done over a period of 10 days.</a:t>
            </a:r>
          </a:p>
        </p:txBody>
      </p:sp>
      <p:sp>
        <p:nvSpPr>
          <p:cNvPr id="44" name="TextBox 43">
            <a:extLst>
              <a:ext uri="{FF2B5EF4-FFF2-40B4-BE49-F238E27FC236}">
                <a16:creationId xmlns:a16="http://schemas.microsoft.com/office/drawing/2014/main" id="{765C0BFE-F632-4EB9-83E9-C78A00768D13}"/>
              </a:ext>
            </a:extLst>
          </p:cNvPr>
          <p:cNvSpPr txBox="1"/>
          <p:nvPr/>
        </p:nvSpPr>
        <p:spPr>
          <a:xfrm>
            <a:off x="8222491" y="4143967"/>
            <a:ext cx="3969963"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During  Sikh funeral, guests should wear smart and subdued clothing. There should be no bright colours or patterns. As a sign of respect, Sikhs will cover their heads and dress modestly. For men they should wear a cap or hat and women must wear a headscarf.  </a:t>
            </a:r>
          </a:p>
        </p:txBody>
      </p:sp>
      <p:sp>
        <p:nvSpPr>
          <p:cNvPr id="45" name="TextBox 44">
            <a:extLst>
              <a:ext uri="{FF2B5EF4-FFF2-40B4-BE49-F238E27FC236}">
                <a16:creationId xmlns:a16="http://schemas.microsoft.com/office/drawing/2014/main" id="{5B9D481F-7E29-4B68-8387-189903955D9E}"/>
              </a:ext>
            </a:extLst>
          </p:cNvPr>
          <p:cNvSpPr txBox="1"/>
          <p:nvPr/>
        </p:nvSpPr>
        <p:spPr>
          <a:xfrm>
            <a:off x="8623525" y="6129117"/>
            <a:ext cx="3775312" cy="800219"/>
          </a:xfrm>
          <a:prstGeom prst="rect">
            <a:avLst/>
          </a:prstGeom>
          <a:noFill/>
        </p:spPr>
        <p:txBody>
          <a:bodyPr wrap="square" rtlCol="0">
            <a:spAutoFit/>
          </a:bodyPr>
          <a:lstStyle/>
          <a:p>
            <a:pPr marL="171450" indent="-171450">
              <a:buFont typeface="Arial" panose="020B0604020202020204" pitchFamily="34" charset="0"/>
              <a:buChar char="•"/>
            </a:pPr>
            <a:r>
              <a:rPr lang="en-GB" sz="1150" dirty="0"/>
              <a:t>The central concept of Buddhism is “samsara” this is the Buddhist cycle of life, death and rebirth. Therefore, death is an important part of Buddhism, and it enables the individual in order to achieve enlightenment.</a:t>
            </a:r>
          </a:p>
        </p:txBody>
      </p:sp>
      <p:sp>
        <p:nvSpPr>
          <p:cNvPr id="46" name="TextBox 45">
            <a:extLst>
              <a:ext uri="{FF2B5EF4-FFF2-40B4-BE49-F238E27FC236}">
                <a16:creationId xmlns:a16="http://schemas.microsoft.com/office/drawing/2014/main" id="{3E40F42C-6DE7-4F80-9851-76D074B118F8}"/>
              </a:ext>
            </a:extLst>
          </p:cNvPr>
          <p:cNvSpPr txBox="1"/>
          <p:nvPr/>
        </p:nvSpPr>
        <p:spPr>
          <a:xfrm>
            <a:off x="8669185" y="6845536"/>
            <a:ext cx="3814604" cy="623248"/>
          </a:xfrm>
          <a:prstGeom prst="rect">
            <a:avLst/>
          </a:prstGeom>
          <a:noFill/>
        </p:spPr>
        <p:txBody>
          <a:bodyPr wrap="square" rtlCol="0">
            <a:spAutoFit/>
          </a:bodyPr>
          <a:lstStyle/>
          <a:p>
            <a:pPr marL="171450" indent="-171450">
              <a:buFont typeface="Arial" panose="020B0604020202020204" pitchFamily="34" charset="0"/>
              <a:buChar char="•"/>
            </a:pPr>
            <a:r>
              <a:rPr lang="en-GB" sz="1150" dirty="0"/>
              <a:t>Similar to the Hinduism and Sikhism Buddhists have the belief of death being a transition rather than the end of a life.</a:t>
            </a:r>
          </a:p>
        </p:txBody>
      </p:sp>
      <p:sp>
        <p:nvSpPr>
          <p:cNvPr id="47" name="TextBox 46">
            <a:extLst>
              <a:ext uri="{FF2B5EF4-FFF2-40B4-BE49-F238E27FC236}">
                <a16:creationId xmlns:a16="http://schemas.microsoft.com/office/drawing/2014/main" id="{7E2FAA99-FFEC-4316-8F32-547C3D945F37}"/>
              </a:ext>
            </a:extLst>
          </p:cNvPr>
          <p:cNvSpPr txBox="1"/>
          <p:nvPr/>
        </p:nvSpPr>
        <p:spPr>
          <a:xfrm>
            <a:off x="8623525" y="7458719"/>
            <a:ext cx="4155654"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During the death of a Buddhist, an image of the deceased is surrounded by a shrine which is a small and special place dedicated to the Buddha where close family and friends will offer charity to either monks or a monastery in order to gain positive karma for on behalf of the deceased individual.</a:t>
            </a:r>
          </a:p>
        </p:txBody>
      </p:sp>
      <p:sp>
        <p:nvSpPr>
          <p:cNvPr id="48" name="TextBox 47">
            <a:extLst>
              <a:ext uri="{FF2B5EF4-FFF2-40B4-BE49-F238E27FC236}">
                <a16:creationId xmlns:a16="http://schemas.microsoft.com/office/drawing/2014/main" id="{7597A1AC-05FC-41D9-9ED7-4B6F7D3848D5}"/>
              </a:ext>
            </a:extLst>
          </p:cNvPr>
          <p:cNvSpPr txBox="1"/>
          <p:nvPr/>
        </p:nvSpPr>
        <p:spPr>
          <a:xfrm>
            <a:off x="8669185" y="8435910"/>
            <a:ext cx="4034848" cy="977191"/>
          </a:xfrm>
          <a:prstGeom prst="rect">
            <a:avLst/>
          </a:prstGeom>
          <a:noFill/>
        </p:spPr>
        <p:txBody>
          <a:bodyPr wrap="square" rtlCol="0">
            <a:spAutoFit/>
          </a:bodyPr>
          <a:lstStyle/>
          <a:p>
            <a:pPr marL="171450" indent="-171450">
              <a:buFont typeface="Arial" panose="020B0604020202020204" pitchFamily="34" charset="0"/>
              <a:buChar char="•"/>
            </a:pPr>
            <a:r>
              <a:rPr lang="en-GB" sz="1150" dirty="0"/>
              <a:t>Once the body is buried, prayers and blessings are recited and offered by monks and priests. Many Buddhist traditionally  follow 90 days mourning period were rituals are performed such as wearing plain white clothing and a household shrine 35 days following the death. </a:t>
            </a:r>
          </a:p>
        </p:txBody>
      </p:sp>
      <p:sp>
        <p:nvSpPr>
          <p:cNvPr id="50" name="TextBox 49">
            <a:extLst>
              <a:ext uri="{FF2B5EF4-FFF2-40B4-BE49-F238E27FC236}">
                <a16:creationId xmlns:a16="http://schemas.microsoft.com/office/drawing/2014/main" id="{F9A16780-A089-44AE-A390-1F977C59E090}"/>
              </a:ext>
            </a:extLst>
          </p:cNvPr>
          <p:cNvSpPr txBox="1"/>
          <p:nvPr/>
        </p:nvSpPr>
        <p:spPr>
          <a:xfrm>
            <a:off x="173243" y="4152517"/>
            <a:ext cx="3216014" cy="841321"/>
          </a:xfrm>
          <a:prstGeom prst="rect">
            <a:avLst/>
          </a:prstGeom>
          <a:noFill/>
        </p:spPr>
        <p:txBody>
          <a:bodyPr wrap="square" rtlCol="0">
            <a:spAutoFit/>
          </a:bodyPr>
          <a:lstStyle/>
          <a:p>
            <a:pPr marL="171450" indent="-171450">
              <a:lnSpc>
                <a:spcPct val="107000"/>
              </a:lnSpc>
              <a:spcAft>
                <a:spcPts val="800"/>
              </a:spcAft>
              <a:buFont typeface="Arial" panose="020B0604020202020204" pitchFamily="34" charset="0"/>
              <a:buChar char="•"/>
            </a:pPr>
            <a:r>
              <a:rPr lang="en-GB" sz="1150" dirty="0">
                <a:latin typeface="Calibri" panose="020F0502020204030204" pitchFamily="34" charset="0"/>
                <a:ea typeface="Calibri" panose="020F0502020204030204" pitchFamily="34" charset="0"/>
                <a:cs typeface="Times New Roman" panose="02020603050405020304" pitchFamily="18" charset="0"/>
              </a:rPr>
              <a:t>I</a:t>
            </a:r>
            <a:r>
              <a:rPr lang="en-GB" sz="1150" dirty="0">
                <a:effectLst/>
                <a:latin typeface="Calibri" panose="020F0502020204030204" pitchFamily="34" charset="0"/>
                <a:ea typeface="Calibri" panose="020F0502020204030204" pitchFamily="34" charset="0"/>
                <a:cs typeface="Times New Roman" panose="02020603050405020304" pitchFamily="18" charset="0"/>
              </a:rPr>
              <a:t>t is Christian tradition for the body to be washed whether it is cremated or buried. This is so the body can be cleansed before entering into the </a:t>
            </a:r>
            <a:r>
              <a:rPr lang="en-GB" sz="1150" dirty="0">
                <a:latin typeface="Calibri" panose="020F0502020204030204" pitchFamily="34" charset="0"/>
                <a:ea typeface="Calibri" panose="020F0502020204030204" pitchFamily="34" charset="0"/>
                <a:cs typeface="Times New Roman" panose="02020603050405020304" pitchFamily="18" charset="0"/>
              </a:rPr>
              <a:t>k</a:t>
            </a:r>
            <a:r>
              <a:rPr lang="en-GB" sz="1150" dirty="0">
                <a:effectLst/>
                <a:latin typeface="Calibri" panose="020F0502020204030204" pitchFamily="34" charset="0"/>
                <a:ea typeface="Calibri" panose="020F0502020204030204" pitchFamily="34" charset="0"/>
                <a:cs typeface="Times New Roman" panose="02020603050405020304" pitchFamily="18" charset="0"/>
              </a:rPr>
              <a:t>ingdom of heaven.</a:t>
            </a:r>
            <a:endParaRPr lang="en-GB" dirty="0"/>
          </a:p>
        </p:txBody>
      </p:sp>
      <p:pic>
        <p:nvPicPr>
          <p:cNvPr id="1026" name="Picture 2" descr="See the source image">
            <a:extLst>
              <a:ext uri="{FF2B5EF4-FFF2-40B4-BE49-F238E27FC236}">
                <a16:creationId xmlns:a16="http://schemas.microsoft.com/office/drawing/2014/main" id="{B39DDA8A-1F7C-48ED-8C3B-9AABCE6073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1764" y="44182"/>
            <a:ext cx="1352910" cy="1013255"/>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2" descr="See the source image">
            <a:extLst>
              <a:ext uri="{FF2B5EF4-FFF2-40B4-BE49-F238E27FC236}">
                <a16:creationId xmlns:a16="http://schemas.microsoft.com/office/drawing/2014/main" id="{1F2D8C9B-7261-457A-9051-429563658E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3638" y="-19241"/>
            <a:ext cx="1509790" cy="9994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B28F954B-D99A-4432-BEB1-1548A342B4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9254" y="0"/>
            <a:ext cx="1444978" cy="106261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DC5E6ACF-199B-44E9-8D5F-F0EFEE9ADBD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2167" y="5070964"/>
            <a:ext cx="1832103" cy="121753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764BD219-D149-486E-B486-FA155CF5E6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95783" y="5107878"/>
            <a:ext cx="1738718" cy="118549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306B475F-7E39-44AA-8F57-104512DFC8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531534" y="4909915"/>
            <a:ext cx="1764111" cy="1203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056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8AE0-83B5-4F15-AED7-870137991702}"/>
              </a:ext>
            </a:extLst>
          </p:cNvPr>
          <p:cNvSpPr>
            <a:spLocks noGrp="1"/>
          </p:cNvSpPr>
          <p:nvPr>
            <p:ph type="title"/>
          </p:nvPr>
        </p:nvSpPr>
        <p:spPr/>
        <p:txBody>
          <a:bodyPr/>
          <a:lstStyle/>
          <a:p>
            <a:r>
              <a:rPr lang="en-GB" dirty="0"/>
              <a:t>COMPARE AND CONTRAST</a:t>
            </a:r>
          </a:p>
        </p:txBody>
      </p:sp>
      <p:sp>
        <p:nvSpPr>
          <p:cNvPr id="3" name="Content Placeholder 2">
            <a:extLst>
              <a:ext uri="{FF2B5EF4-FFF2-40B4-BE49-F238E27FC236}">
                <a16:creationId xmlns:a16="http://schemas.microsoft.com/office/drawing/2014/main" id="{F71E26A5-9AE4-4131-9649-24F00A47D895}"/>
              </a:ext>
            </a:extLst>
          </p:cNvPr>
          <p:cNvSpPr>
            <a:spLocks noGrp="1"/>
          </p:cNvSpPr>
          <p:nvPr>
            <p:ph idx="1"/>
          </p:nvPr>
        </p:nvSpPr>
        <p:spPr/>
        <p:txBody>
          <a:bodyPr>
            <a:normAutofit fontScale="55000" lnSpcReduction="20000"/>
          </a:bodyPr>
          <a:lstStyle/>
          <a:p>
            <a:pPr marL="0" indent="0">
              <a:buNone/>
            </a:pPr>
            <a:r>
              <a:rPr lang="en-GB" dirty="0"/>
              <a:t>When comparing and contrasting each of the religions, there are clear similarities and differences amongst each of the religions. For example, unlike Christianity, Muslims do not have a wake nor do they view the body. It is Islamic tradition for the body to be buried as soon as the death becomes known. The Islamic funeral service known as “salat ul janazah” which consists of a prayer service asks God for forgiveness for the sins committed by the deceased. This is a similar ritual and belief found within Christianity.</a:t>
            </a:r>
          </a:p>
          <a:p>
            <a:pPr marL="0" indent="0">
              <a:buNone/>
            </a:pPr>
            <a:r>
              <a:rPr lang="en-GB" dirty="0"/>
              <a:t>Within Islam it would be considered inappropriate for those grieving to express this through loud wailing or prolonged outbursts of grief. This is because Muslims view this as a weakness if their faith. In comparison, this is the comparison of the Jewish religion as reflected through “shiva” which occurs 30 days after burial and they go on to mourn through “Avelut”( a 12 month mourning period). They also make it a priority to remember the first year anniversary of the death which is known as “Yahrzeit”</a:t>
            </a:r>
          </a:p>
          <a:p>
            <a:pPr marL="0" indent="0">
              <a:buNone/>
            </a:pPr>
            <a:r>
              <a:rPr lang="en-GB" dirty="0"/>
              <a:t>Once again, there is a comparison highlighted between the Jewish and Islamic mourning clothing. Whereas in Judaism, the clothing is to be torn and worn during shiva. In Islam, this is not the case and Muslims are believe that clothing should be more conservative, and presentable. Sikhs also share a similar clothing ritual as Muslims in terms of wearing smart and modest clothing as a sign of respect.</a:t>
            </a:r>
          </a:p>
          <a:p>
            <a:pPr marL="0" indent="0">
              <a:buNone/>
            </a:pPr>
            <a:r>
              <a:rPr lang="en-GB" dirty="0"/>
              <a:t>Whereas in Judaism and Sikhism, it is said that the family should be left to grieve and they would prefer to mourn privately, in Christianity , Islam, Buddhism, and Hinduism, condolences are offered to the bereaved  family through sympathy cards, and phone calls. </a:t>
            </a:r>
          </a:p>
        </p:txBody>
      </p:sp>
    </p:spTree>
    <p:extLst>
      <p:ext uri="{BB962C8B-B14F-4D97-AF65-F5344CB8AC3E}">
        <p14:creationId xmlns:p14="http://schemas.microsoft.com/office/powerpoint/2010/main" val="2509476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3FD276-9895-47D8-8F83-6BB45DB9BD6D}"/>
              </a:ext>
            </a:extLst>
          </p:cNvPr>
          <p:cNvSpPr>
            <a:spLocks noGrp="1"/>
          </p:cNvSpPr>
          <p:nvPr>
            <p:ph idx="1"/>
          </p:nvPr>
        </p:nvSpPr>
        <p:spPr>
          <a:xfrm>
            <a:off x="304800" y="1371600"/>
            <a:ext cx="4978400" cy="897467"/>
          </a:xfrm>
        </p:spPr>
        <p:txBody>
          <a:bodyPr>
            <a:normAutofit/>
          </a:bodyPr>
          <a:lstStyle/>
          <a:p>
            <a:pPr marL="0" indent="0">
              <a:lnSpc>
                <a:spcPct val="107000"/>
              </a:lnSpc>
              <a:spcAft>
                <a:spcPts val="800"/>
              </a:spcAft>
              <a:buNone/>
            </a:pPr>
            <a:r>
              <a:rPr lang="en-GB" sz="2800" dirty="0">
                <a:latin typeface="Calibri" panose="020F0502020204030204" pitchFamily="34" charset="0"/>
                <a:ea typeface="Calibri" panose="020F0502020204030204" pitchFamily="34" charset="0"/>
                <a:cs typeface="Times New Roman" panose="02020603050405020304" pitchFamily="18" charset="0"/>
              </a:rPr>
              <a:t>References- Images </a:t>
            </a:r>
          </a:p>
        </p:txBody>
      </p:sp>
      <p:sp>
        <p:nvSpPr>
          <p:cNvPr id="6" name="TextBox 5">
            <a:extLst>
              <a:ext uri="{FF2B5EF4-FFF2-40B4-BE49-F238E27FC236}">
                <a16:creationId xmlns:a16="http://schemas.microsoft.com/office/drawing/2014/main" id="{EA3B7321-3193-4478-96AD-35C6762B0B0B}"/>
              </a:ext>
            </a:extLst>
          </p:cNvPr>
          <p:cNvSpPr txBox="1"/>
          <p:nvPr/>
        </p:nvSpPr>
        <p:spPr>
          <a:xfrm>
            <a:off x="411018" y="2512444"/>
            <a:ext cx="6400800" cy="923330"/>
          </a:xfrm>
          <a:prstGeom prst="rect">
            <a:avLst/>
          </a:prstGeom>
          <a:noFill/>
        </p:spPr>
        <p:txBody>
          <a:bodyPr wrap="square">
            <a:spAutoFit/>
          </a:bodyPr>
          <a:lstStyle/>
          <a:p>
            <a:r>
              <a:rPr lang="en-GB" dirty="0">
                <a:hlinkClick r:id="rId2"/>
              </a:rPr>
              <a:t>https://www.thoughtco.com/thmb/btTLCB1h3YMt8tuQDVw_Gbu7Bz8=/5100x3825/filters:fill(auto,1)/people-at-a-funeral-104302974-5a557655f1300a0037f1f503.jpg</a:t>
            </a:r>
            <a:r>
              <a:rPr lang="en-GB" dirty="0"/>
              <a:t> (Christian mourning)</a:t>
            </a:r>
          </a:p>
        </p:txBody>
      </p:sp>
      <p:sp>
        <p:nvSpPr>
          <p:cNvPr id="9" name="TextBox 8">
            <a:extLst>
              <a:ext uri="{FF2B5EF4-FFF2-40B4-BE49-F238E27FC236}">
                <a16:creationId xmlns:a16="http://schemas.microsoft.com/office/drawing/2014/main" id="{079385AC-8E02-4C89-9B6D-6CC0CCC4F5A5}"/>
              </a:ext>
            </a:extLst>
          </p:cNvPr>
          <p:cNvSpPr txBox="1"/>
          <p:nvPr/>
        </p:nvSpPr>
        <p:spPr>
          <a:xfrm>
            <a:off x="411018" y="3833336"/>
            <a:ext cx="6400800" cy="1477328"/>
          </a:xfrm>
          <a:prstGeom prst="rect">
            <a:avLst/>
          </a:prstGeom>
          <a:noFill/>
        </p:spPr>
        <p:txBody>
          <a:bodyPr wrap="square">
            <a:spAutoFit/>
          </a:bodyPr>
          <a:lstStyle/>
          <a:p>
            <a:r>
              <a:rPr lang="en-GB" dirty="0">
                <a:hlinkClick r:id="rId3"/>
              </a:rPr>
              <a:t>https://th.bing.com/th/id/R.b6d5ca40cdee48d821c3153e22a1fe3d?rik=fzy2xp9dA1lj6g&amp;riu=http%3a%2f%2fdonatequran.com%2fwp-content%2fuploads%2fIslamic-funeral.jpg&amp;ehk=nQPI81VGX6C7VV%2b3ue2F3CDGQDG2bmoJa7U9hCaOGxk%3d&amp;risl=&amp;pid=ImgRaw&amp;r=0</a:t>
            </a:r>
            <a:r>
              <a:rPr lang="en-GB" dirty="0"/>
              <a:t> (Islam mourning)</a:t>
            </a:r>
          </a:p>
        </p:txBody>
      </p:sp>
      <p:sp>
        <p:nvSpPr>
          <p:cNvPr id="11" name="TextBox 10">
            <a:extLst>
              <a:ext uri="{FF2B5EF4-FFF2-40B4-BE49-F238E27FC236}">
                <a16:creationId xmlns:a16="http://schemas.microsoft.com/office/drawing/2014/main" id="{D604CEB8-7162-4381-8FDF-F64FF4B8F4CD}"/>
              </a:ext>
            </a:extLst>
          </p:cNvPr>
          <p:cNvSpPr txBox="1"/>
          <p:nvPr/>
        </p:nvSpPr>
        <p:spPr>
          <a:xfrm>
            <a:off x="411018" y="5519096"/>
            <a:ext cx="6400800" cy="646331"/>
          </a:xfrm>
          <a:prstGeom prst="rect">
            <a:avLst/>
          </a:prstGeom>
          <a:noFill/>
        </p:spPr>
        <p:txBody>
          <a:bodyPr wrap="square">
            <a:spAutoFit/>
          </a:bodyPr>
          <a:lstStyle/>
          <a:p>
            <a:r>
              <a:rPr lang="en-GB" dirty="0">
                <a:hlinkClick r:id="rId4"/>
              </a:rPr>
              <a:t>https://c8.alamy.com/comp/A691FB/bardford-sikh-funeral-A691FB.jpg</a:t>
            </a:r>
            <a:r>
              <a:rPr lang="en-GB" dirty="0"/>
              <a:t> (Sikhism mourning)</a:t>
            </a:r>
          </a:p>
        </p:txBody>
      </p:sp>
      <p:sp>
        <p:nvSpPr>
          <p:cNvPr id="13" name="TextBox 12">
            <a:extLst>
              <a:ext uri="{FF2B5EF4-FFF2-40B4-BE49-F238E27FC236}">
                <a16:creationId xmlns:a16="http://schemas.microsoft.com/office/drawing/2014/main" id="{F2234DD5-567E-48B1-B1FF-69D63B629E33}"/>
              </a:ext>
            </a:extLst>
          </p:cNvPr>
          <p:cNvSpPr txBox="1"/>
          <p:nvPr/>
        </p:nvSpPr>
        <p:spPr>
          <a:xfrm>
            <a:off x="411018" y="6492501"/>
            <a:ext cx="6400800" cy="646331"/>
          </a:xfrm>
          <a:prstGeom prst="rect">
            <a:avLst/>
          </a:prstGeom>
          <a:noFill/>
        </p:spPr>
        <p:txBody>
          <a:bodyPr wrap="square">
            <a:spAutoFit/>
          </a:bodyPr>
          <a:lstStyle/>
          <a:p>
            <a:r>
              <a:rPr lang="en-GB" dirty="0">
                <a:hlinkClick r:id="rId5"/>
              </a:rPr>
              <a:t>https://jewishfunerals.com/wp-content/uploads/2017/02/men-wall-1.jpeg</a:t>
            </a:r>
            <a:r>
              <a:rPr lang="en-GB" dirty="0"/>
              <a:t> (Judaism mourning)</a:t>
            </a:r>
          </a:p>
        </p:txBody>
      </p:sp>
      <p:sp>
        <p:nvSpPr>
          <p:cNvPr id="17" name="TextBox 16">
            <a:extLst>
              <a:ext uri="{FF2B5EF4-FFF2-40B4-BE49-F238E27FC236}">
                <a16:creationId xmlns:a16="http://schemas.microsoft.com/office/drawing/2014/main" id="{91E663FC-2C3E-46BB-9A06-2A480A227500}"/>
              </a:ext>
            </a:extLst>
          </p:cNvPr>
          <p:cNvSpPr txBox="1"/>
          <p:nvPr/>
        </p:nvSpPr>
        <p:spPr>
          <a:xfrm>
            <a:off x="394085" y="7270709"/>
            <a:ext cx="7506085" cy="923330"/>
          </a:xfrm>
          <a:prstGeom prst="rect">
            <a:avLst/>
          </a:prstGeom>
          <a:noFill/>
        </p:spPr>
        <p:txBody>
          <a:bodyPr wrap="square">
            <a:spAutoFit/>
          </a:bodyPr>
          <a:lstStyle/>
          <a:p>
            <a:r>
              <a:rPr lang="en-GB" dirty="0">
                <a:hlinkClick r:id="rId6"/>
              </a:rPr>
              <a:t>https://th.bing.com/th/id/R.0b19e7e24b6d94b9c8be9128caef6739?rik=b1pklGyiNfUZWg&amp;riu=http%3a%2f%2fi.dailymail.co.uk%2fi%2fpix%2f2011%2f04%2f25%2farticle-1380402-0BC406A500000578-768</a:t>
            </a:r>
            <a:r>
              <a:rPr lang="en-GB" dirty="0"/>
              <a:t> (Hinduism mourning)</a:t>
            </a:r>
          </a:p>
        </p:txBody>
      </p:sp>
      <p:sp>
        <p:nvSpPr>
          <p:cNvPr id="19" name="TextBox 18">
            <a:extLst>
              <a:ext uri="{FF2B5EF4-FFF2-40B4-BE49-F238E27FC236}">
                <a16:creationId xmlns:a16="http://schemas.microsoft.com/office/drawing/2014/main" id="{77FC7AC3-0562-44A4-9939-83B45289CA15}"/>
              </a:ext>
            </a:extLst>
          </p:cNvPr>
          <p:cNvSpPr txBox="1"/>
          <p:nvPr/>
        </p:nvSpPr>
        <p:spPr>
          <a:xfrm>
            <a:off x="394085" y="8437416"/>
            <a:ext cx="6400800" cy="646331"/>
          </a:xfrm>
          <a:prstGeom prst="rect">
            <a:avLst/>
          </a:prstGeom>
          <a:noFill/>
        </p:spPr>
        <p:txBody>
          <a:bodyPr wrap="square">
            <a:spAutoFit/>
          </a:bodyPr>
          <a:lstStyle/>
          <a:p>
            <a:r>
              <a:rPr lang="en-GB" dirty="0">
                <a:hlinkClick r:id="rId7"/>
              </a:rPr>
              <a:t>https://www.terragalleria.com/images/vietnam/viet8092.jpeg</a:t>
            </a:r>
            <a:r>
              <a:rPr lang="en-GB" dirty="0"/>
              <a:t> (Buddhism mourning)</a:t>
            </a:r>
          </a:p>
        </p:txBody>
      </p:sp>
      <p:sp>
        <p:nvSpPr>
          <p:cNvPr id="18" name="TextBox 17">
            <a:extLst>
              <a:ext uri="{FF2B5EF4-FFF2-40B4-BE49-F238E27FC236}">
                <a16:creationId xmlns:a16="http://schemas.microsoft.com/office/drawing/2014/main" id="{BF10F4F9-EE65-43CC-91D1-37F6AC087966}"/>
              </a:ext>
            </a:extLst>
          </p:cNvPr>
          <p:cNvSpPr txBox="1"/>
          <p:nvPr/>
        </p:nvSpPr>
        <p:spPr>
          <a:xfrm>
            <a:off x="8415867" y="1253067"/>
            <a:ext cx="3974715" cy="523220"/>
          </a:xfrm>
          <a:prstGeom prst="rect">
            <a:avLst/>
          </a:prstGeom>
          <a:noFill/>
        </p:spPr>
        <p:txBody>
          <a:bodyPr wrap="square" rtlCol="0">
            <a:spAutoFit/>
          </a:bodyPr>
          <a:lstStyle/>
          <a:p>
            <a:r>
              <a:rPr lang="en-GB" sz="2800" dirty="0"/>
              <a:t>References - Text</a:t>
            </a:r>
          </a:p>
        </p:txBody>
      </p:sp>
      <p:sp>
        <p:nvSpPr>
          <p:cNvPr id="20" name="TextBox 19">
            <a:extLst>
              <a:ext uri="{FF2B5EF4-FFF2-40B4-BE49-F238E27FC236}">
                <a16:creationId xmlns:a16="http://schemas.microsoft.com/office/drawing/2014/main" id="{53D5BBB2-6C7B-4A3A-A412-450CFD7325BB}"/>
              </a:ext>
            </a:extLst>
          </p:cNvPr>
          <p:cNvSpPr txBox="1"/>
          <p:nvPr/>
        </p:nvSpPr>
        <p:spPr>
          <a:xfrm>
            <a:off x="8415867" y="2100063"/>
            <a:ext cx="3302000" cy="5632311"/>
          </a:xfrm>
          <a:prstGeom prst="rect">
            <a:avLst/>
          </a:prstGeom>
          <a:noFill/>
        </p:spPr>
        <p:txBody>
          <a:bodyPr wrap="square" rtlCol="0">
            <a:spAutoFit/>
          </a:bodyPr>
          <a:lstStyle/>
          <a:p>
            <a:r>
              <a:rPr lang="en-GB" dirty="0"/>
              <a:t> </a:t>
            </a:r>
            <a:r>
              <a:rPr lang="en-GB" dirty="0">
                <a:hlinkClick r:id="rId8"/>
              </a:rPr>
              <a:t>Religious Funerals - Funeral Guide</a:t>
            </a:r>
            <a:endParaRPr lang="en-GB" dirty="0"/>
          </a:p>
          <a:p>
            <a:r>
              <a:rPr lang="en-GB" dirty="0">
                <a:hlinkClick r:id="rId9"/>
              </a:rPr>
              <a:t>Christian Funeral Traditions, Customs, And Beliefs | Ever Loved</a:t>
            </a:r>
            <a:endParaRPr lang="en-GB" dirty="0"/>
          </a:p>
          <a:p>
            <a:r>
              <a:rPr lang="en-GB" dirty="0">
                <a:hlinkClick r:id="rId10"/>
              </a:rPr>
              <a:t>Jewish Mourning Rituals – </a:t>
            </a:r>
            <a:r>
              <a:rPr lang="en-GB" dirty="0" err="1">
                <a:hlinkClick r:id="rId10"/>
              </a:rPr>
              <a:t>ReligionFacts</a:t>
            </a:r>
            <a:endParaRPr lang="en-GB" dirty="0"/>
          </a:p>
          <a:p>
            <a:r>
              <a:rPr lang="en-GB" dirty="0">
                <a:hlinkClick r:id="rId11"/>
              </a:rPr>
              <a:t>Islam: Periods of Mourning | Grieving | eCondolence.com</a:t>
            </a:r>
            <a:endParaRPr lang="en-GB" dirty="0"/>
          </a:p>
          <a:p>
            <a:r>
              <a:rPr lang="en-GB" dirty="0">
                <a:hlinkClick r:id="rId12"/>
              </a:rPr>
              <a:t>Hindu Funeral Rites and Death Rituals | Funeral Partners</a:t>
            </a:r>
            <a:endParaRPr lang="en-GB" dirty="0"/>
          </a:p>
          <a:p>
            <a:r>
              <a:rPr lang="en-GB" dirty="0">
                <a:hlinkClick r:id="rId13"/>
              </a:rPr>
              <a:t>Sikhism and Its View of the Afterlife (learnreligions.com)</a:t>
            </a:r>
            <a:endParaRPr lang="en-GB" dirty="0"/>
          </a:p>
          <a:p>
            <a:r>
              <a:rPr lang="en-GB" dirty="0">
                <a:hlinkClick r:id="rId14"/>
              </a:rPr>
              <a:t>Sikh Funerals | Funeral Partners</a:t>
            </a:r>
            <a:endParaRPr lang="en-GB" dirty="0"/>
          </a:p>
          <a:p>
            <a:r>
              <a:rPr lang="en-GB" dirty="0">
                <a:hlinkClick r:id="rId15"/>
              </a:rPr>
              <a:t>Death and mourning - Practices in Buddhism - GCSE Religious Studies Revision - </a:t>
            </a:r>
            <a:r>
              <a:rPr lang="en-GB" dirty="0" err="1">
                <a:hlinkClick r:id="rId15"/>
              </a:rPr>
              <a:t>Eduqas</a:t>
            </a:r>
            <a:r>
              <a:rPr lang="en-GB" dirty="0">
                <a:hlinkClick r:id="rId15"/>
              </a:rPr>
              <a:t> - BBC Bitesize</a:t>
            </a:r>
            <a:endParaRPr lang="en-GB" dirty="0"/>
          </a:p>
          <a:p>
            <a:r>
              <a:rPr lang="en-GB" dirty="0">
                <a:hlinkClick r:id="rId16"/>
              </a:rPr>
              <a:t>Buddhism: Periods of Mourning | eCondolence.com</a:t>
            </a:r>
            <a:endParaRPr lang="en-GB" dirty="0"/>
          </a:p>
        </p:txBody>
      </p:sp>
    </p:spTree>
    <p:extLst>
      <p:ext uri="{BB962C8B-B14F-4D97-AF65-F5344CB8AC3E}">
        <p14:creationId xmlns:p14="http://schemas.microsoft.com/office/powerpoint/2010/main" val="34999508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400</TotalTime>
  <Words>1589</Words>
  <Application>Microsoft Office PowerPoint</Application>
  <PresentationFormat>A3 Paper (297x420 mm)</PresentationFormat>
  <Paragraphs>54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COMPARE AND CONTRAST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Nora</dc:creator>
  <cp:lastModifiedBy>Nora</cp:lastModifiedBy>
  <cp:revision>18</cp:revision>
  <dcterms:created xsi:type="dcterms:W3CDTF">2022-03-12T20:30:27Z</dcterms:created>
  <dcterms:modified xsi:type="dcterms:W3CDTF">2022-03-13T23:44:57Z</dcterms:modified>
</cp:coreProperties>
</file>