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9"/>
  </p:notesMasterIdLst>
  <p:sldIdLst>
    <p:sldId id="256" r:id="rId2"/>
    <p:sldId id="261" r:id="rId3"/>
    <p:sldId id="257"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4B5"/>
    <a:srgbClr val="F88609"/>
    <a:srgbClr val="FFFFFF"/>
    <a:srgbClr val="57881B"/>
    <a:srgbClr val="8FCF04"/>
    <a:srgbClr val="90CF04"/>
    <a:srgbClr val="FFB941"/>
    <a:srgbClr val="85086B"/>
    <a:srgbClr val="85096B"/>
    <a:srgbClr val="FFAA1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710" autoAdjust="0"/>
    <p:restoredTop sz="79906" autoAdjust="0"/>
  </p:normalViewPr>
  <p:slideViewPr>
    <p:cSldViewPr snapToGrid="0">
      <p:cViewPr varScale="1">
        <p:scale>
          <a:sx n="114" d="100"/>
          <a:sy n="114" d="100"/>
        </p:scale>
        <p:origin x="60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2EF1A4-B797-44B6-BDB4-E076BCF63369}" type="datetimeFigureOut">
              <a:rPr lang="en-GB" smtClean="0"/>
              <a:t>13/03/2021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D94EE-F1DF-4E4F-8B66-36191EF0BE8E}" type="slidenum">
              <a:rPr lang="en-GB" smtClean="0"/>
              <a:t>‹#›</a:t>
            </a:fld>
            <a:endParaRPr lang="en-GB"/>
          </a:p>
        </p:txBody>
      </p:sp>
    </p:spTree>
    <p:extLst>
      <p:ext uri="{BB962C8B-B14F-4D97-AF65-F5344CB8AC3E}">
        <p14:creationId xmlns:p14="http://schemas.microsoft.com/office/powerpoint/2010/main" val="2639835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findings of this scoping review demonstrate that, in the UK and many other countries, the abuse and protection of disabled children has not received the attention it deserves at research, policy or practice levels. Despite heightened awareness of childhood abuse in general, maltreatment of disabled children remains relatively hidden. This should be a matter of concern for policy-makers, practitioners, parents and indeed the general public</a:t>
            </a:r>
          </a:p>
        </p:txBody>
      </p:sp>
      <p:sp>
        <p:nvSpPr>
          <p:cNvPr id="4" name="Slide Number Placeholder 3"/>
          <p:cNvSpPr>
            <a:spLocks noGrp="1"/>
          </p:cNvSpPr>
          <p:nvPr>
            <p:ph type="sldNum" sz="quarter" idx="5"/>
          </p:nvPr>
        </p:nvSpPr>
        <p:spPr/>
        <p:txBody>
          <a:bodyPr/>
          <a:lstStyle/>
          <a:p>
            <a:fld id="{837D94EE-F1DF-4E4F-8B66-36191EF0BE8E}" type="slidenum">
              <a:rPr lang="en-GB" smtClean="0"/>
              <a:t>3</a:t>
            </a:fld>
            <a:endParaRPr lang="en-GB"/>
          </a:p>
        </p:txBody>
      </p:sp>
    </p:spTree>
    <p:extLst>
      <p:ext uri="{BB962C8B-B14F-4D97-AF65-F5344CB8AC3E}">
        <p14:creationId xmlns:p14="http://schemas.microsoft.com/office/powerpoint/2010/main" val="958166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 statement is a legally binding document which sets out the specialist provision rights that child has. Each one is individualised. </a:t>
            </a:r>
          </a:p>
          <a:p>
            <a:pPr marL="0" indent="0">
              <a:buNone/>
            </a:pPr>
            <a:endParaRPr lang="en-GB" dirty="0"/>
          </a:p>
          <a:p>
            <a:pPr marL="228600" indent="-228600">
              <a:buAutoNum type="arabicPeriod"/>
            </a:pPr>
            <a:endParaRPr lang="en-GB" dirty="0"/>
          </a:p>
          <a:p>
            <a:pPr marL="228600" indent="-228600">
              <a:buAutoNum type="arabicPeriod"/>
            </a:pPr>
            <a:r>
              <a:rPr lang="en-GB" dirty="0"/>
              <a:t>Statemented pupils experienced segregation within the classroom by having an individual workstation away from others. ‘Stereo-teaching’ happens as a result: where interactions happen through the LSA or TA, replaced and reduced opportunities for statemented pupils to interact with the teacher and their peers. </a:t>
            </a:r>
          </a:p>
          <a:p>
            <a:pPr marL="228600" indent="-228600">
              <a:buAutoNum type="arabicPeriod"/>
            </a:pPr>
            <a:r>
              <a:rPr lang="en-GB" dirty="0"/>
              <a:t>Ta’s assumed much of the responsibility for planning and teaching pupils with statements, making decisions on the basis of what the TA thought the pupil would be able to access or achieve. </a:t>
            </a:r>
          </a:p>
          <a:p>
            <a:pPr marL="228600" indent="-228600">
              <a:buAutoNum type="arabicPeriod"/>
            </a:pPr>
            <a:r>
              <a:rPr lang="en-GB" dirty="0"/>
              <a:t>There were considerable gaps in teachers’ and TAs’ knowledge concerning meeting the needs of pupils with statement, Many staff unaware of how to deal with the challenges and complex difficulties posed by some pupils. Teachers reported having had no training on meeting the specific needs of pupils with statements. </a:t>
            </a:r>
          </a:p>
        </p:txBody>
      </p:sp>
      <p:sp>
        <p:nvSpPr>
          <p:cNvPr id="4" name="Slide Number Placeholder 3"/>
          <p:cNvSpPr>
            <a:spLocks noGrp="1"/>
          </p:cNvSpPr>
          <p:nvPr>
            <p:ph type="sldNum" sz="quarter" idx="5"/>
          </p:nvPr>
        </p:nvSpPr>
        <p:spPr/>
        <p:txBody>
          <a:bodyPr/>
          <a:lstStyle/>
          <a:p>
            <a:fld id="{837D94EE-F1DF-4E4F-8B66-36191EF0BE8E}" type="slidenum">
              <a:rPr lang="en-GB" smtClean="0"/>
              <a:t>4</a:t>
            </a:fld>
            <a:endParaRPr lang="en-GB"/>
          </a:p>
        </p:txBody>
      </p:sp>
    </p:spTree>
    <p:extLst>
      <p:ext uri="{BB962C8B-B14F-4D97-AF65-F5344CB8AC3E}">
        <p14:creationId xmlns:p14="http://schemas.microsoft.com/office/powerpoint/2010/main" val="185697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(Welsh Government, 2016) UNCRC can be summarised into seven core aims, 2 of which are:</a:t>
            </a:r>
          </a:p>
          <a:p>
            <a:endParaRPr lang="en-GB" dirty="0"/>
          </a:p>
          <a:p>
            <a:r>
              <a:rPr lang="en-GB" dirty="0"/>
              <a:t>1. Have a comprehensive range of education and learning opportunities </a:t>
            </a:r>
          </a:p>
          <a:p>
            <a:r>
              <a:rPr lang="en-GB" dirty="0"/>
              <a:t>2. Enjoy the best possible health and are free from abuse, victimisation and exploitation </a:t>
            </a:r>
          </a:p>
          <a:p>
            <a:endParaRPr lang="en-GB" dirty="0"/>
          </a:p>
        </p:txBody>
      </p:sp>
      <p:sp>
        <p:nvSpPr>
          <p:cNvPr id="4" name="Slide Number Placeholder 3"/>
          <p:cNvSpPr>
            <a:spLocks noGrp="1"/>
          </p:cNvSpPr>
          <p:nvPr>
            <p:ph type="sldNum" sz="quarter" idx="5"/>
          </p:nvPr>
        </p:nvSpPr>
        <p:spPr/>
        <p:txBody>
          <a:bodyPr/>
          <a:lstStyle/>
          <a:p>
            <a:fld id="{837D94EE-F1DF-4E4F-8B66-36191EF0BE8E}" type="slidenum">
              <a:rPr lang="en-GB" smtClean="0"/>
              <a:t>5</a:t>
            </a:fld>
            <a:endParaRPr lang="en-GB"/>
          </a:p>
        </p:txBody>
      </p:sp>
    </p:spTree>
    <p:extLst>
      <p:ext uri="{BB962C8B-B14F-4D97-AF65-F5344CB8AC3E}">
        <p14:creationId xmlns:p14="http://schemas.microsoft.com/office/powerpoint/2010/main" val="4046758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200" dirty="0"/>
              <a:t>Disabled people, whatever the origin, nature and seriousness of their handicaps and disabilities, have the same fundamental rights as their fellow citizens of the same age, which implies first and foremost the right to enjoy a decent life, as normal and full as possible. </a:t>
            </a:r>
          </a:p>
          <a:p>
            <a:pPr marL="0" indent="0" algn="l">
              <a:buNone/>
            </a:pPr>
            <a:r>
              <a:rPr lang="en-GB" sz="1200" dirty="0"/>
              <a:t>United Nations (1975) The Declaration on the Rights of Disabled Persons</a:t>
            </a:r>
          </a:p>
          <a:p>
            <a:endParaRPr lang="en-GB" dirty="0"/>
          </a:p>
        </p:txBody>
      </p:sp>
      <p:sp>
        <p:nvSpPr>
          <p:cNvPr id="4" name="Slide Number Placeholder 3"/>
          <p:cNvSpPr>
            <a:spLocks noGrp="1"/>
          </p:cNvSpPr>
          <p:nvPr>
            <p:ph type="sldNum" sz="quarter" idx="5"/>
          </p:nvPr>
        </p:nvSpPr>
        <p:spPr/>
        <p:txBody>
          <a:bodyPr/>
          <a:lstStyle/>
          <a:p>
            <a:fld id="{837D94EE-F1DF-4E4F-8B66-36191EF0BE8E}" type="slidenum">
              <a:rPr lang="en-GB" smtClean="0"/>
              <a:t>6</a:t>
            </a:fld>
            <a:endParaRPr lang="en-GB"/>
          </a:p>
        </p:txBody>
      </p:sp>
    </p:spTree>
    <p:extLst>
      <p:ext uri="{BB962C8B-B14F-4D97-AF65-F5344CB8AC3E}">
        <p14:creationId xmlns:p14="http://schemas.microsoft.com/office/powerpoint/2010/main" val="1885227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D94EE-F1DF-4E4F-8B66-36191EF0BE8E}" type="slidenum">
              <a:rPr lang="en-GB" smtClean="0"/>
              <a:t>7</a:t>
            </a:fld>
            <a:endParaRPr lang="en-GB"/>
          </a:p>
        </p:txBody>
      </p:sp>
    </p:spTree>
    <p:extLst>
      <p:ext uri="{BB962C8B-B14F-4D97-AF65-F5344CB8AC3E}">
        <p14:creationId xmlns:p14="http://schemas.microsoft.com/office/powerpoint/2010/main" val="1570071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3/13/2021</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9990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3/13/2021</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2913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092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2581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095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1282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082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7957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9752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3501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3/13/2021</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1097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3/13/2021</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526583732"/>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mperosoftware.com/uk/virtual-safeguarding-roundtabl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stphilipstjames.org/home/safegua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929049-E4CA-42C4-BA4C-3F109F25CC72}"/>
              </a:ext>
            </a:extLst>
          </p:cNvPr>
          <p:cNvSpPr>
            <a:spLocks noGrp="1"/>
          </p:cNvSpPr>
          <p:nvPr>
            <p:ph type="ctrTitle"/>
          </p:nvPr>
        </p:nvSpPr>
        <p:spPr>
          <a:xfrm>
            <a:off x="6417732" y="957715"/>
            <a:ext cx="5130798" cy="2750419"/>
          </a:xfrm>
        </p:spPr>
        <p:txBody>
          <a:bodyPr>
            <a:normAutofit/>
          </a:bodyPr>
          <a:lstStyle/>
          <a:p>
            <a:r>
              <a:rPr lang="en-GB" dirty="0"/>
              <a:t>Child Protection</a:t>
            </a:r>
          </a:p>
        </p:txBody>
      </p:sp>
      <p:sp>
        <p:nvSpPr>
          <p:cNvPr id="3" name="Subtitle 2">
            <a:extLst>
              <a:ext uri="{FF2B5EF4-FFF2-40B4-BE49-F238E27FC236}">
                <a16:creationId xmlns:a16="http://schemas.microsoft.com/office/drawing/2014/main" id="{EE32D4D3-F401-409E-9B05-EF1694E3DAB2}"/>
              </a:ext>
            </a:extLst>
          </p:cNvPr>
          <p:cNvSpPr>
            <a:spLocks noGrp="1"/>
          </p:cNvSpPr>
          <p:nvPr>
            <p:ph type="subTitle" idx="1"/>
          </p:nvPr>
        </p:nvSpPr>
        <p:spPr>
          <a:xfrm>
            <a:off x="6417732" y="3800209"/>
            <a:ext cx="5130798" cy="2307022"/>
          </a:xfrm>
        </p:spPr>
        <p:txBody>
          <a:bodyPr>
            <a:normAutofit/>
          </a:bodyPr>
          <a:lstStyle/>
          <a:p>
            <a:r>
              <a:rPr lang="en-GB" dirty="0"/>
              <a:t>UNCRC Articles 23, 28, 29 </a:t>
            </a:r>
          </a:p>
        </p:txBody>
      </p:sp>
      <p:pic>
        <p:nvPicPr>
          <p:cNvPr id="4" name="Picture 3" descr="A hand of two adults and a kid on top of each other">
            <a:extLst>
              <a:ext uri="{FF2B5EF4-FFF2-40B4-BE49-F238E27FC236}">
                <a16:creationId xmlns:a16="http://schemas.microsoft.com/office/drawing/2014/main" id="{4F03A259-53B7-4215-8307-52DC977F9C07}"/>
              </a:ext>
            </a:extLst>
          </p:cNvPr>
          <p:cNvPicPr>
            <a:picLocks noChangeAspect="1"/>
          </p:cNvPicPr>
          <p:nvPr/>
        </p:nvPicPr>
        <p:blipFill>
          <a:blip r:embed="rId2"/>
          <a:stretch>
            <a:fillRect/>
          </a:stretch>
        </p:blipFill>
        <p:spPr>
          <a:xfrm>
            <a:off x="0" y="1476434"/>
            <a:ext cx="5850384" cy="3905131"/>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5486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Arc 74">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Arc 78">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Virtual Roundtable - Safeguarding during the pandemic and beyond - Impero UK">
            <a:extLst>
              <a:ext uri="{FF2B5EF4-FFF2-40B4-BE49-F238E27FC236}">
                <a16:creationId xmlns:a16="http://schemas.microsoft.com/office/drawing/2014/main" id="{ECE48165-8A9A-4774-8E13-7BB99CEDC2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9333" y="-85562"/>
            <a:ext cx="3762084" cy="3762084"/>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a:noFill/>
          <a:extLst>
            <a:ext uri="{909E8E84-426E-40DD-AFC4-6F175D3DCCD1}">
              <a14:hiddenFill xmlns:a14="http://schemas.microsoft.com/office/drawing/2010/main">
                <a:solidFill>
                  <a:srgbClr val="FFFFFF"/>
                </a:solidFill>
              </a14:hiddenFill>
            </a:ext>
          </a:extLst>
        </p:spPr>
      </p:pic>
      <p:sp>
        <p:nvSpPr>
          <p:cNvPr id="85" name="Oval 84">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descr="Safeguarding – St Philip &amp; St James Church">
            <a:extLst>
              <a:ext uri="{FF2B5EF4-FFF2-40B4-BE49-F238E27FC236}">
                <a16:creationId xmlns:a16="http://schemas.microsoft.com/office/drawing/2014/main" id="{A3C14968-9A9A-480A-9CA3-1EB454120D3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95129" y="4567001"/>
            <a:ext cx="4096871" cy="1567053"/>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1E353D7-87BF-44E0-8D54-3AF382B9995C}"/>
              </a:ext>
            </a:extLst>
          </p:cNvPr>
          <p:cNvSpPr txBox="1"/>
          <p:nvPr/>
        </p:nvSpPr>
        <p:spPr>
          <a:xfrm>
            <a:off x="9875821" y="6568330"/>
            <a:ext cx="2935880" cy="32877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200" kern="1200" dirty="0">
                <a:solidFill>
                  <a:schemeClr val="tx1">
                    <a:lumMod val="95000"/>
                    <a:lumOff val="5000"/>
                  </a:schemeClr>
                </a:solidFill>
                <a:latin typeface="+mj-lt"/>
                <a:ea typeface="+mj-ea"/>
                <a:cs typeface="+mj-cs"/>
              </a:rPr>
              <a:t>St Phillip  &amp; St James Church (2018)</a:t>
            </a:r>
          </a:p>
        </p:txBody>
      </p:sp>
      <p:sp>
        <p:nvSpPr>
          <p:cNvPr id="31" name="TextBox 30">
            <a:extLst>
              <a:ext uri="{FF2B5EF4-FFF2-40B4-BE49-F238E27FC236}">
                <a16:creationId xmlns:a16="http://schemas.microsoft.com/office/drawing/2014/main" id="{1882B574-630E-461F-A793-4E0854D1C069}"/>
              </a:ext>
            </a:extLst>
          </p:cNvPr>
          <p:cNvSpPr txBox="1"/>
          <p:nvPr/>
        </p:nvSpPr>
        <p:spPr>
          <a:xfrm>
            <a:off x="7022572" y="2147868"/>
            <a:ext cx="1341499" cy="32877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200" kern="1200" dirty="0" err="1">
                <a:solidFill>
                  <a:schemeClr val="tx1">
                    <a:lumMod val="95000"/>
                    <a:lumOff val="5000"/>
                  </a:schemeClr>
                </a:solidFill>
                <a:latin typeface="+mj-lt"/>
                <a:ea typeface="+mj-ea"/>
                <a:cs typeface="+mj-cs"/>
              </a:rPr>
              <a:t>Impero</a:t>
            </a:r>
            <a:r>
              <a:rPr lang="en-US" sz="1200" kern="1200" dirty="0">
                <a:solidFill>
                  <a:schemeClr val="tx1">
                    <a:lumMod val="95000"/>
                    <a:lumOff val="5000"/>
                  </a:schemeClr>
                </a:solidFill>
                <a:latin typeface="+mj-lt"/>
                <a:ea typeface="+mj-ea"/>
                <a:cs typeface="+mj-cs"/>
              </a:rPr>
              <a:t> (no date)</a:t>
            </a:r>
          </a:p>
        </p:txBody>
      </p:sp>
      <p:sp>
        <p:nvSpPr>
          <p:cNvPr id="13" name="Content Placeholder 2">
            <a:extLst>
              <a:ext uri="{FF2B5EF4-FFF2-40B4-BE49-F238E27FC236}">
                <a16:creationId xmlns:a16="http://schemas.microsoft.com/office/drawing/2014/main" id="{17953DD0-5DDE-42A9-BC91-20D5D54579A7}"/>
              </a:ext>
            </a:extLst>
          </p:cNvPr>
          <p:cNvSpPr>
            <a:spLocks noGrp="1"/>
          </p:cNvSpPr>
          <p:nvPr>
            <p:ph idx="1"/>
          </p:nvPr>
        </p:nvSpPr>
        <p:spPr>
          <a:xfrm>
            <a:off x="1388136" y="3782214"/>
            <a:ext cx="4534753" cy="1918273"/>
          </a:xfrm>
          <a:noFill/>
          <a:ln w="38100">
            <a:noFill/>
          </a:ln>
          <a:effectLst>
            <a:softEdge rad="31750"/>
          </a:effectLst>
        </p:spPr>
        <p:style>
          <a:lnRef idx="2">
            <a:schemeClr val="accent3"/>
          </a:lnRef>
          <a:fillRef idx="1">
            <a:schemeClr val="lt1"/>
          </a:fillRef>
          <a:effectRef idx="0">
            <a:schemeClr val="accent3"/>
          </a:effectRef>
          <a:fontRef idx="minor">
            <a:schemeClr val="dk1"/>
          </a:fontRef>
        </p:style>
        <p:txBody>
          <a:bodyPr anchor="t">
            <a:normAutofit fontScale="77500" lnSpcReduction="20000"/>
          </a:bodyPr>
          <a:lstStyle/>
          <a:p>
            <a:pPr marL="0" indent="0" algn="ctr">
              <a:buNone/>
            </a:pPr>
            <a:endParaRPr lang="en-GB" sz="2000" dirty="0"/>
          </a:p>
          <a:p>
            <a:pPr marL="0" indent="0" algn="just">
              <a:buNone/>
            </a:pPr>
            <a:r>
              <a:rPr lang="en-GB" sz="3200" b="1" dirty="0"/>
              <a:t>“There is obviously no room for complacency and there is so much still to do”. </a:t>
            </a:r>
          </a:p>
          <a:p>
            <a:pPr marL="0" indent="0" algn="just">
              <a:buNone/>
            </a:pPr>
            <a:r>
              <a:rPr lang="en-GB" sz="3200" b="1" dirty="0"/>
              <a:t>(All Wales Child Protection Procedures, 2008, p. 2).</a:t>
            </a:r>
          </a:p>
          <a:p>
            <a:pPr marL="0" indent="0">
              <a:buNone/>
            </a:pPr>
            <a:endParaRPr lang="en-GB" dirty="0"/>
          </a:p>
        </p:txBody>
      </p:sp>
    </p:spTree>
    <p:extLst>
      <p:ext uri="{BB962C8B-B14F-4D97-AF65-F5344CB8AC3E}">
        <p14:creationId xmlns:p14="http://schemas.microsoft.com/office/powerpoint/2010/main" val="837975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36">
            <a:extLst>
              <a:ext uri="{FF2B5EF4-FFF2-40B4-BE49-F238E27FC236}">
                <a16:creationId xmlns:a16="http://schemas.microsoft.com/office/drawing/2014/main" id="{739AFA31-79A7-4638-9CEC-FA4EB3042853}"/>
              </a:ext>
            </a:extLst>
          </p:cNvPr>
          <p:cNvGrpSpPr/>
          <p:nvPr/>
        </p:nvGrpSpPr>
        <p:grpSpPr>
          <a:xfrm>
            <a:off x="5961055" y="3284270"/>
            <a:ext cx="5642298" cy="851339"/>
            <a:chOff x="6192350" y="809295"/>
            <a:chExt cx="4442362" cy="620112"/>
          </a:xfrm>
          <a:solidFill>
            <a:srgbClr val="009DD9"/>
          </a:solidFill>
        </p:grpSpPr>
        <p:sp>
          <p:nvSpPr>
            <p:cNvPr id="38" name="Arrow: Chevron 37">
              <a:extLst>
                <a:ext uri="{FF2B5EF4-FFF2-40B4-BE49-F238E27FC236}">
                  <a16:creationId xmlns:a16="http://schemas.microsoft.com/office/drawing/2014/main" id="{43B5B496-F34C-4AEB-BF7D-3E6780A94B35}"/>
                </a:ext>
              </a:extLst>
            </p:cNvPr>
            <p:cNvSpPr/>
            <p:nvPr/>
          </p:nvSpPr>
          <p:spPr>
            <a:xfrm rot="10800000">
              <a:off x="9657374" y="809295"/>
              <a:ext cx="977338" cy="620111"/>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9" name="Flowchart: Process 38">
              <a:extLst>
                <a:ext uri="{FF2B5EF4-FFF2-40B4-BE49-F238E27FC236}">
                  <a16:creationId xmlns:a16="http://schemas.microsoft.com/office/drawing/2014/main" id="{5EC2AA29-EEC8-4C5D-B123-A3368105729D}"/>
                </a:ext>
              </a:extLst>
            </p:cNvPr>
            <p:cNvSpPr/>
            <p:nvPr/>
          </p:nvSpPr>
          <p:spPr>
            <a:xfrm>
              <a:off x="6568966" y="809296"/>
              <a:ext cx="3689131" cy="620111"/>
            </a:xfrm>
            <a:prstGeom prst="flowChartProcess">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Flowchart: Connector 39">
              <a:extLst>
                <a:ext uri="{FF2B5EF4-FFF2-40B4-BE49-F238E27FC236}">
                  <a16:creationId xmlns:a16="http://schemas.microsoft.com/office/drawing/2014/main" id="{3F555F1F-E486-45D5-ADB4-C804ABD8A7EA}"/>
                </a:ext>
              </a:extLst>
            </p:cNvPr>
            <p:cNvSpPr/>
            <p:nvPr/>
          </p:nvSpPr>
          <p:spPr>
            <a:xfrm>
              <a:off x="6192350" y="809296"/>
              <a:ext cx="754988" cy="620111"/>
            </a:xfrm>
            <a:prstGeom prst="flowChartConnector">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7"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629ED-ED57-4D80-9392-16B374D9DBD3}"/>
              </a:ext>
            </a:extLst>
          </p:cNvPr>
          <p:cNvSpPr>
            <a:spLocks noGrp="1"/>
          </p:cNvSpPr>
          <p:nvPr>
            <p:ph type="title"/>
          </p:nvPr>
        </p:nvSpPr>
        <p:spPr>
          <a:xfrm>
            <a:off x="1033003" y="1296536"/>
            <a:ext cx="3784943" cy="3719883"/>
          </a:xfrm>
          <a:noFill/>
          <a:ln>
            <a:noFill/>
          </a:ln>
          <a:effectLst>
            <a:outerShdw blurRad="149987" dist="250190" dir="8460000" algn="ctr">
              <a:srgbClr val="000000">
                <a:alpha val="28000"/>
              </a:srgbClr>
            </a:outerShdw>
          </a:effectLst>
        </p:spPr>
        <p:txBody>
          <a:bodyPr>
            <a:normAutofit/>
          </a:bodyPr>
          <a:lstStyle/>
          <a:p>
            <a:br>
              <a:rPr lang="en-GB" dirty="0">
                <a:solidFill>
                  <a:srgbClr val="FFFFFF"/>
                </a:solidFill>
              </a:rPr>
            </a:br>
            <a:r>
              <a:rPr lang="en-GB" dirty="0">
                <a:solidFill>
                  <a:srgbClr val="FFFFFF"/>
                </a:solidFill>
              </a:rPr>
              <a:t>Article 23</a:t>
            </a:r>
            <a:br>
              <a:rPr lang="en-GB" dirty="0">
                <a:solidFill>
                  <a:srgbClr val="FFFFFF"/>
                </a:solidFill>
              </a:rPr>
            </a:br>
            <a:r>
              <a:rPr lang="en-GB" sz="2800" dirty="0">
                <a:solidFill>
                  <a:srgbClr val="FFFFFF"/>
                </a:solidFill>
              </a:rPr>
              <a:t>Children With Disabilities</a:t>
            </a:r>
            <a:br>
              <a:rPr lang="en-GB" sz="2800" dirty="0">
                <a:solidFill>
                  <a:srgbClr val="FFFFFF"/>
                </a:solidFill>
              </a:rPr>
            </a:br>
            <a:br>
              <a:rPr lang="en-GB" sz="2800" dirty="0">
                <a:solidFill>
                  <a:srgbClr val="FFFFFF"/>
                </a:solidFill>
              </a:rPr>
            </a:br>
            <a:endParaRPr lang="en-GB" dirty="0">
              <a:solidFill>
                <a:srgbClr val="FFFFFF"/>
              </a:solidFill>
            </a:endParaRP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E3BE8231-A316-4A28-80BF-1DA3C17B5622}"/>
              </a:ext>
            </a:extLst>
          </p:cNvPr>
          <p:cNvGrpSpPr/>
          <p:nvPr/>
        </p:nvGrpSpPr>
        <p:grpSpPr>
          <a:xfrm>
            <a:off x="5189917" y="1161125"/>
            <a:ext cx="5642298" cy="851339"/>
            <a:chOff x="6192350" y="809295"/>
            <a:chExt cx="4442362" cy="620112"/>
          </a:xfrm>
          <a:solidFill>
            <a:srgbClr val="009DD9"/>
          </a:solidFill>
        </p:grpSpPr>
        <p:sp>
          <p:nvSpPr>
            <p:cNvPr id="4" name="Arrow: Chevron 3">
              <a:extLst>
                <a:ext uri="{FF2B5EF4-FFF2-40B4-BE49-F238E27FC236}">
                  <a16:creationId xmlns:a16="http://schemas.microsoft.com/office/drawing/2014/main" id="{76B22751-EB1D-41C0-BC0D-908F9F27A7EE}"/>
                </a:ext>
              </a:extLst>
            </p:cNvPr>
            <p:cNvSpPr/>
            <p:nvPr/>
          </p:nvSpPr>
          <p:spPr>
            <a:xfrm rot="10800000">
              <a:off x="9657374" y="809295"/>
              <a:ext cx="977338" cy="620111"/>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Flowchart: Process 4">
              <a:extLst>
                <a:ext uri="{FF2B5EF4-FFF2-40B4-BE49-F238E27FC236}">
                  <a16:creationId xmlns:a16="http://schemas.microsoft.com/office/drawing/2014/main" id="{692C2B0F-89E3-4325-90E1-485D9EDAC31C}"/>
                </a:ext>
              </a:extLst>
            </p:cNvPr>
            <p:cNvSpPr/>
            <p:nvPr/>
          </p:nvSpPr>
          <p:spPr>
            <a:xfrm>
              <a:off x="6568966" y="809296"/>
              <a:ext cx="3689131" cy="620111"/>
            </a:xfrm>
            <a:prstGeom prst="flowChartProcess">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BA80579F-5F66-4C80-BDD3-9E4641AD1805}"/>
                </a:ext>
              </a:extLst>
            </p:cNvPr>
            <p:cNvSpPr/>
            <p:nvPr/>
          </p:nvSpPr>
          <p:spPr>
            <a:xfrm>
              <a:off x="6192350" y="809296"/>
              <a:ext cx="754988" cy="620111"/>
            </a:xfrm>
            <a:prstGeom prst="flowChartConnector">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1" name="Group 20">
            <a:extLst>
              <a:ext uri="{FF2B5EF4-FFF2-40B4-BE49-F238E27FC236}">
                <a16:creationId xmlns:a16="http://schemas.microsoft.com/office/drawing/2014/main" id="{5034DDF4-19D7-48A7-818E-86DD256AED31}"/>
              </a:ext>
            </a:extLst>
          </p:cNvPr>
          <p:cNvGrpSpPr/>
          <p:nvPr/>
        </p:nvGrpSpPr>
        <p:grpSpPr>
          <a:xfrm>
            <a:off x="5536316" y="2214055"/>
            <a:ext cx="5642298" cy="851339"/>
            <a:chOff x="6192350" y="809295"/>
            <a:chExt cx="4442362" cy="620112"/>
          </a:xfrm>
          <a:solidFill>
            <a:srgbClr val="7CCA62"/>
          </a:solidFill>
        </p:grpSpPr>
        <p:sp>
          <p:nvSpPr>
            <p:cNvPr id="23" name="Arrow: Chevron 22">
              <a:extLst>
                <a:ext uri="{FF2B5EF4-FFF2-40B4-BE49-F238E27FC236}">
                  <a16:creationId xmlns:a16="http://schemas.microsoft.com/office/drawing/2014/main" id="{B7C7CB01-05C5-461F-B0C2-977AC429755A}"/>
                </a:ext>
              </a:extLst>
            </p:cNvPr>
            <p:cNvSpPr/>
            <p:nvPr/>
          </p:nvSpPr>
          <p:spPr>
            <a:xfrm rot="10800000">
              <a:off x="9657374" y="809295"/>
              <a:ext cx="977338" cy="620111"/>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Flowchart: Process 23">
              <a:extLst>
                <a:ext uri="{FF2B5EF4-FFF2-40B4-BE49-F238E27FC236}">
                  <a16:creationId xmlns:a16="http://schemas.microsoft.com/office/drawing/2014/main" id="{AF5ED089-4D68-4B18-8CAB-A8727C85B355}"/>
                </a:ext>
              </a:extLst>
            </p:cNvPr>
            <p:cNvSpPr/>
            <p:nvPr/>
          </p:nvSpPr>
          <p:spPr>
            <a:xfrm>
              <a:off x="6568966" y="809296"/>
              <a:ext cx="3689131" cy="620111"/>
            </a:xfrm>
            <a:prstGeom prst="flowChartProcess">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Connector 24">
              <a:extLst>
                <a:ext uri="{FF2B5EF4-FFF2-40B4-BE49-F238E27FC236}">
                  <a16:creationId xmlns:a16="http://schemas.microsoft.com/office/drawing/2014/main" id="{F141602F-6B18-4552-85AE-2AEA8AF15B7E}"/>
                </a:ext>
              </a:extLst>
            </p:cNvPr>
            <p:cNvSpPr/>
            <p:nvPr/>
          </p:nvSpPr>
          <p:spPr>
            <a:xfrm>
              <a:off x="6192350" y="809296"/>
              <a:ext cx="754988" cy="620111"/>
            </a:xfrm>
            <a:prstGeom prst="flowChartConnector">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8" name="TextBox 7">
            <a:extLst>
              <a:ext uri="{FF2B5EF4-FFF2-40B4-BE49-F238E27FC236}">
                <a16:creationId xmlns:a16="http://schemas.microsoft.com/office/drawing/2014/main" id="{AE2B9FE6-6475-4B85-BB22-BBCC49460863}"/>
              </a:ext>
            </a:extLst>
          </p:cNvPr>
          <p:cNvSpPr txBox="1"/>
          <p:nvPr/>
        </p:nvSpPr>
        <p:spPr>
          <a:xfrm>
            <a:off x="6096000" y="1290723"/>
            <a:ext cx="4753586" cy="861774"/>
          </a:xfrm>
          <a:prstGeom prst="rect">
            <a:avLst/>
          </a:prstGeom>
          <a:noFill/>
        </p:spPr>
        <p:txBody>
          <a:bodyPr wrap="square" rtlCol="0">
            <a:spAutoFit/>
          </a:bodyPr>
          <a:lstStyle/>
          <a:p>
            <a:r>
              <a:rPr lang="en-GB" sz="1600" dirty="0"/>
              <a:t>Those with special needs more susceptible to bullying (Long </a:t>
            </a:r>
            <a:r>
              <a:rPr lang="en-GB" sz="1600" i="1" dirty="0"/>
              <a:t>et al.</a:t>
            </a:r>
            <a:r>
              <a:rPr lang="en-GB" sz="1600" dirty="0"/>
              <a:t> 2020). </a:t>
            </a:r>
          </a:p>
          <a:p>
            <a:endParaRPr lang="en-GB" dirty="0"/>
          </a:p>
        </p:txBody>
      </p:sp>
      <p:sp>
        <p:nvSpPr>
          <p:cNvPr id="34" name="TextBox 33">
            <a:extLst>
              <a:ext uri="{FF2B5EF4-FFF2-40B4-BE49-F238E27FC236}">
                <a16:creationId xmlns:a16="http://schemas.microsoft.com/office/drawing/2014/main" id="{FA6110BD-DB97-4937-9ABF-43B0A8E7A3A0}"/>
              </a:ext>
            </a:extLst>
          </p:cNvPr>
          <p:cNvSpPr txBox="1"/>
          <p:nvPr/>
        </p:nvSpPr>
        <p:spPr>
          <a:xfrm>
            <a:off x="6405411" y="2334200"/>
            <a:ext cx="4753586" cy="861774"/>
          </a:xfrm>
          <a:prstGeom prst="rect">
            <a:avLst/>
          </a:prstGeom>
          <a:noFill/>
        </p:spPr>
        <p:txBody>
          <a:bodyPr wrap="square" rtlCol="0">
            <a:spAutoFit/>
          </a:bodyPr>
          <a:lstStyle/>
          <a:p>
            <a:pPr marL="0" indent="0">
              <a:buNone/>
            </a:pPr>
            <a:r>
              <a:rPr lang="en-GB" sz="1600" dirty="0"/>
              <a:t>Especially those in mainstream settings (Fink </a:t>
            </a:r>
            <a:r>
              <a:rPr lang="en-GB" sz="1600" i="1" dirty="0"/>
              <a:t>et al.</a:t>
            </a:r>
            <a:r>
              <a:rPr lang="en-GB" sz="1600" dirty="0"/>
              <a:t> 2015)</a:t>
            </a:r>
          </a:p>
          <a:p>
            <a:endParaRPr lang="en-GB" dirty="0"/>
          </a:p>
        </p:txBody>
      </p:sp>
      <p:sp>
        <p:nvSpPr>
          <p:cNvPr id="35" name="TextBox 34">
            <a:extLst>
              <a:ext uri="{FF2B5EF4-FFF2-40B4-BE49-F238E27FC236}">
                <a16:creationId xmlns:a16="http://schemas.microsoft.com/office/drawing/2014/main" id="{1744D04A-FB48-4674-9219-5AE48D319C84}"/>
              </a:ext>
            </a:extLst>
          </p:cNvPr>
          <p:cNvSpPr txBox="1"/>
          <p:nvPr/>
        </p:nvSpPr>
        <p:spPr>
          <a:xfrm>
            <a:off x="6815781" y="3337484"/>
            <a:ext cx="4753586" cy="1107996"/>
          </a:xfrm>
          <a:prstGeom prst="rect">
            <a:avLst/>
          </a:prstGeom>
          <a:noFill/>
        </p:spPr>
        <p:txBody>
          <a:bodyPr wrap="square" rtlCol="0">
            <a:spAutoFit/>
          </a:bodyPr>
          <a:lstStyle/>
          <a:p>
            <a:pPr marL="0" indent="0">
              <a:buNone/>
            </a:pPr>
            <a:r>
              <a:rPr lang="en-GB" sz="1600" dirty="0"/>
              <a:t>Considerable development is required, at both policy and practice level (Stalker &amp; McArthur, 2012)</a:t>
            </a:r>
          </a:p>
          <a:p>
            <a:endParaRPr lang="en-GB" dirty="0"/>
          </a:p>
        </p:txBody>
      </p:sp>
      <p:grpSp>
        <p:nvGrpSpPr>
          <p:cNvPr id="41" name="Group 40">
            <a:extLst>
              <a:ext uri="{FF2B5EF4-FFF2-40B4-BE49-F238E27FC236}">
                <a16:creationId xmlns:a16="http://schemas.microsoft.com/office/drawing/2014/main" id="{D284F709-973F-483F-BD00-62CE2C16AB5F}"/>
              </a:ext>
            </a:extLst>
          </p:cNvPr>
          <p:cNvGrpSpPr/>
          <p:nvPr/>
        </p:nvGrpSpPr>
        <p:grpSpPr>
          <a:xfrm>
            <a:off x="6312164" y="4366551"/>
            <a:ext cx="5642298" cy="851339"/>
            <a:chOff x="6192350" y="809295"/>
            <a:chExt cx="4442362" cy="620112"/>
          </a:xfrm>
          <a:solidFill>
            <a:srgbClr val="7CCA62"/>
          </a:solidFill>
        </p:grpSpPr>
        <p:sp>
          <p:nvSpPr>
            <p:cNvPr id="42" name="Arrow: Chevron 41">
              <a:extLst>
                <a:ext uri="{FF2B5EF4-FFF2-40B4-BE49-F238E27FC236}">
                  <a16:creationId xmlns:a16="http://schemas.microsoft.com/office/drawing/2014/main" id="{F7456073-001D-4F30-8A01-E7D7975A37E6}"/>
                </a:ext>
              </a:extLst>
            </p:cNvPr>
            <p:cNvSpPr/>
            <p:nvPr/>
          </p:nvSpPr>
          <p:spPr>
            <a:xfrm rot="10800000">
              <a:off x="9657374" y="809295"/>
              <a:ext cx="977338" cy="620111"/>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3" name="Flowchart: Process 42">
              <a:extLst>
                <a:ext uri="{FF2B5EF4-FFF2-40B4-BE49-F238E27FC236}">
                  <a16:creationId xmlns:a16="http://schemas.microsoft.com/office/drawing/2014/main" id="{CAE7A5F3-EB21-4995-AC72-35AD9F2D9924}"/>
                </a:ext>
              </a:extLst>
            </p:cNvPr>
            <p:cNvSpPr/>
            <p:nvPr/>
          </p:nvSpPr>
          <p:spPr>
            <a:xfrm>
              <a:off x="6568966" y="809296"/>
              <a:ext cx="3689131" cy="620111"/>
            </a:xfrm>
            <a:prstGeom prst="flowChartProcess">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Flowchart: Connector 43">
              <a:extLst>
                <a:ext uri="{FF2B5EF4-FFF2-40B4-BE49-F238E27FC236}">
                  <a16:creationId xmlns:a16="http://schemas.microsoft.com/office/drawing/2014/main" id="{69788F67-7B92-41A9-9AC4-7BB170BA0264}"/>
                </a:ext>
              </a:extLst>
            </p:cNvPr>
            <p:cNvSpPr/>
            <p:nvPr/>
          </p:nvSpPr>
          <p:spPr>
            <a:xfrm>
              <a:off x="6192350" y="809296"/>
              <a:ext cx="754988" cy="620111"/>
            </a:xfrm>
            <a:prstGeom prst="flowChartConnector">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6" name="TextBox 35">
            <a:extLst>
              <a:ext uri="{FF2B5EF4-FFF2-40B4-BE49-F238E27FC236}">
                <a16:creationId xmlns:a16="http://schemas.microsoft.com/office/drawing/2014/main" id="{CED448EC-A97C-474D-84B1-8A8298B597A8}"/>
              </a:ext>
            </a:extLst>
          </p:cNvPr>
          <p:cNvSpPr txBox="1"/>
          <p:nvPr/>
        </p:nvSpPr>
        <p:spPr>
          <a:xfrm>
            <a:off x="7271083" y="4376664"/>
            <a:ext cx="4205036" cy="1107996"/>
          </a:xfrm>
          <a:prstGeom prst="rect">
            <a:avLst/>
          </a:prstGeom>
          <a:noFill/>
        </p:spPr>
        <p:txBody>
          <a:bodyPr wrap="square" rtlCol="0">
            <a:spAutoFit/>
          </a:bodyPr>
          <a:lstStyle/>
          <a:p>
            <a:pPr marL="0" indent="0">
              <a:buNone/>
            </a:pPr>
            <a:r>
              <a:rPr lang="en-GB" sz="1600" dirty="0"/>
              <a:t>Previously, research surrounding safeguarding and child protection across the UK was poor </a:t>
            </a:r>
            <a:r>
              <a:rPr lang="en-GB" sz="1400" dirty="0"/>
              <a:t>(Cooke and </a:t>
            </a:r>
            <a:r>
              <a:rPr lang="en-GB" sz="1400" dirty="0" err="1"/>
              <a:t>Standen</a:t>
            </a:r>
            <a:r>
              <a:rPr lang="en-GB" sz="1400" dirty="0"/>
              <a:t>, 2002).</a:t>
            </a:r>
          </a:p>
          <a:p>
            <a:endParaRPr lang="en-GB" dirty="0"/>
          </a:p>
        </p:txBody>
      </p:sp>
    </p:spTree>
    <p:extLst>
      <p:ext uri="{BB962C8B-B14F-4D97-AF65-F5344CB8AC3E}">
        <p14:creationId xmlns:p14="http://schemas.microsoft.com/office/powerpoint/2010/main" val="1764738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629ED-ED57-4D80-9392-16B374D9DBD3}"/>
              </a:ext>
            </a:extLst>
          </p:cNvPr>
          <p:cNvSpPr>
            <a:spLocks noGrp="1"/>
          </p:cNvSpPr>
          <p:nvPr>
            <p:ph type="title"/>
          </p:nvPr>
        </p:nvSpPr>
        <p:spPr>
          <a:xfrm>
            <a:off x="1389278" y="1233241"/>
            <a:ext cx="3240506" cy="4064628"/>
          </a:xfrm>
          <a:scene3d>
            <a:camera prst="orthographicFront">
              <a:rot lat="0" lon="0" rev="0"/>
            </a:camera>
            <a:lightRig rig="contrasting" dir="t">
              <a:rot lat="0" lon="0" rev="1500000"/>
            </a:lightRig>
          </a:scene3d>
        </p:spPr>
        <p:txBody>
          <a:bodyPr>
            <a:normAutofit/>
          </a:bodyPr>
          <a:lstStyle/>
          <a:p>
            <a:r>
              <a:rPr lang="en-GB" dirty="0">
                <a:solidFill>
                  <a:srgbClr val="FFFFFF"/>
                </a:solidFill>
              </a:rPr>
              <a:t>Article 28</a:t>
            </a:r>
            <a:br>
              <a:rPr lang="en-GB" dirty="0">
                <a:solidFill>
                  <a:srgbClr val="FFFFFF"/>
                </a:solidFill>
              </a:rPr>
            </a:br>
            <a:r>
              <a:rPr lang="en-GB" sz="2800" dirty="0">
                <a:solidFill>
                  <a:srgbClr val="FFFFFF"/>
                </a:solidFill>
              </a:rPr>
              <a:t>Access to Education</a:t>
            </a:r>
            <a:endParaRPr lang="en-GB" dirty="0">
              <a:solidFill>
                <a:srgbClr val="FFFFFF"/>
              </a:solidFill>
            </a:endParaRPr>
          </a:p>
        </p:txBody>
      </p:sp>
      <p:sp>
        <p:nvSpPr>
          <p:cNvPr id="31" name="Freeform: Shape 3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17E64C37-C7D7-4547-B801-A12D72FEB39D}"/>
              </a:ext>
            </a:extLst>
          </p:cNvPr>
          <p:cNvSpPr txBox="1"/>
          <p:nvPr/>
        </p:nvSpPr>
        <p:spPr>
          <a:xfrm>
            <a:off x="7370642" y="784389"/>
            <a:ext cx="2745590" cy="897704"/>
          </a:xfrm>
          <a:prstGeom prst="rect">
            <a:avLst/>
          </a:prstGeom>
          <a:noFill/>
        </p:spPr>
        <p:txBody>
          <a:bodyPr wrap="square" rtlCol="0">
            <a:spAutoFit/>
          </a:bodyPr>
          <a:lstStyle/>
          <a:p>
            <a:pPr algn="ctr"/>
            <a:r>
              <a:rPr lang="en-GB" sz="2600" dirty="0"/>
              <a:t>STATEMENTS</a:t>
            </a:r>
          </a:p>
        </p:txBody>
      </p:sp>
      <p:sp>
        <p:nvSpPr>
          <p:cNvPr id="17" name="TextBox 16">
            <a:extLst>
              <a:ext uri="{FF2B5EF4-FFF2-40B4-BE49-F238E27FC236}">
                <a16:creationId xmlns:a16="http://schemas.microsoft.com/office/drawing/2014/main" id="{527E72B2-D7E8-4233-8D76-BCB0927F4A5D}"/>
              </a:ext>
            </a:extLst>
          </p:cNvPr>
          <p:cNvSpPr txBox="1"/>
          <p:nvPr/>
        </p:nvSpPr>
        <p:spPr>
          <a:xfrm>
            <a:off x="5755545" y="6556832"/>
            <a:ext cx="6379822" cy="276999"/>
          </a:xfrm>
          <a:prstGeom prst="rect">
            <a:avLst/>
          </a:prstGeom>
          <a:noFill/>
        </p:spPr>
        <p:txBody>
          <a:bodyPr wrap="square" rtlCol="0">
            <a:spAutoFit/>
          </a:bodyPr>
          <a:lstStyle/>
          <a:p>
            <a:pPr algn="ctr"/>
            <a:r>
              <a:rPr lang="en-GB" sz="1200" dirty="0"/>
              <a:t>(Welsh Assembly Government, 2015) (Webster and Blatchford, 2015) </a:t>
            </a:r>
          </a:p>
        </p:txBody>
      </p:sp>
      <p:pic>
        <p:nvPicPr>
          <p:cNvPr id="9" name="Graphic 8" descr="Badge Tick1 outline">
            <a:extLst>
              <a:ext uri="{FF2B5EF4-FFF2-40B4-BE49-F238E27FC236}">
                <a16:creationId xmlns:a16="http://schemas.microsoft.com/office/drawing/2014/main" id="{7730E3D7-307E-4D28-8CC8-E74D64CB65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09216" y="3707144"/>
            <a:ext cx="1997782" cy="2133546"/>
          </a:xfrm>
          <a:prstGeom prst="rect">
            <a:avLst/>
          </a:prstGeom>
        </p:spPr>
      </p:pic>
      <p:pic>
        <p:nvPicPr>
          <p:cNvPr id="11" name="Graphic 10" descr="Badge Cross outline">
            <a:extLst>
              <a:ext uri="{FF2B5EF4-FFF2-40B4-BE49-F238E27FC236}">
                <a16:creationId xmlns:a16="http://schemas.microsoft.com/office/drawing/2014/main" id="{EBB9FB63-9666-4D41-A87F-50A7BA45CB7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693816" y="3707144"/>
            <a:ext cx="1997782" cy="2133546"/>
          </a:xfrm>
          <a:prstGeom prst="rect">
            <a:avLst/>
          </a:prstGeom>
        </p:spPr>
      </p:pic>
      <p:pic>
        <p:nvPicPr>
          <p:cNvPr id="21" name="Graphic 20" descr="Question Mark with solid fill">
            <a:extLst>
              <a:ext uri="{FF2B5EF4-FFF2-40B4-BE49-F238E27FC236}">
                <a16:creationId xmlns:a16="http://schemas.microsoft.com/office/drawing/2014/main" id="{E4875CA1-02E1-4ACB-A517-D26045CFCDD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043205" y="1865091"/>
            <a:ext cx="1400464" cy="1400464"/>
          </a:xfrm>
          <a:prstGeom prst="rect">
            <a:avLst/>
          </a:prstGeom>
        </p:spPr>
      </p:pic>
    </p:spTree>
    <p:extLst>
      <p:ext uri="{BB962C8B-B14F-4D97-AF65-F5344CB8AC3E}">
        <p14:creationId xmlns:p14="http://schemas.microsoft.com/office/powerpoint/2010/main" val="3551478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629ED-ED57-4D80-9392-16B374D9DBD3}"/>
              </a:ext>
            </a:extLst>
          </p:cNvPr>
          <p:cNvSpPr>
            <a:spLocks noGrp="1"/>
          </p:cNvSpPr>
          <p:nvPr>
            <p:ph type="title"/>
          </p:nvPr>
        </p:nvSpPr>
        <p:spPr>
          <a:xfrm>
            <a:off x="686834" y="1153572"/>
            <a:ext cx="3200400" cy="4461163"/>
          </a:xfrm>
          <a:scene3d>
            <a:camera prst="orthographicFront">
              <a:rot lat="0" lon="0" rev="0"/>
            </a:camera>
            <a:lightRig rig="contrasting" dir="t">
              <a:rot lat="0" lon="0" rev="1500000"/>
            </a:lightRig>
          </a:scene3d>
        </p:spPr>
        <p:txBody>
          <a:bodyPr>
            <a:normAutofit/>
          </a:bodyPr>
          <a:lstStyle/>
          <a:p>
            <a:r>
              <a:rPr lang="en-GB" dirty="0">
                <a:solidFill>
                  <a:srgbClr val="FFFFFF"/>
                </a:solidFill>
              </a:rPr>
              <a:t>Article 29</a:t>
            </a:r>
            <a:br>
              <a:rPr lang="en-GB" dirty="0">
                <a:solidFill>
                  <a:srgbClr val="FFFFFF"/>
                </a:solidFill>
              </a:rPr>
            </a:br>
            <a:r>
              <a:rPr lang="en-GB" sz="2800" dirty="0">
                <a:solidFill>
                  <a:srgbClr val="FFFFFF"/>
                </a:solidFill>
              </a:rPr>
              <a:t>Aims of Education</a:t>
            </a:r>
            <a:endParaRPr lang="en-GB" dirty="0">
              <a:solidFill>
                <a:srgbClr val="FFFFFF"/>
              </a:solidFill>
            </a:endParaRPr>
          </a:p>
        </p:txBody>
      </p:sp>
      <p:sp>
        <p:nvSpPr>
          <p:cNvPr id="50" name="Arc 4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720C0AEB-33CD-4026-96C6-BFA810163855}"/>
              </a:ext>
            </a:extLst>
          </p:cNvPr>
          <p:cNvSpPr txBox="1">
            <a:spLocks/>
          </p:cNvSpPr>
          <p:nvPr/>
        </p:nvSpPr>
        <p:spPr>
          <a:xfrm>
            <a:off x="66327" y="2877692"/>
            <a:ext cx="3929783" cy="1986013"/>
          </a:xfrm>
          <a:prstGeom prst="rect">
            <a:avLst/>
          </a:prstGeom>
          <a:noFill/>
          <a:ln w="38100" cap="flat" cmpd="sng" algn="ctr">
            <a:noFill/>
            <a:prstDash val="solid"/>
            <a:miter lim="800000"/>
          </a:ln>
          <a:effectLst>
            <a:softEdge rad="31750"/>
          </a:effectLst>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lgn="ctr">
              <a:buFont typeface="Arial" panose="020B0604020202020204" pitchFamily="34" charset="0"/>
              <a:buNone/>
            </a:pPr>
            <a:endParaRPr lang="en-GB" sz="2000" dirty="0"/>
          </a:p>
          <a:p>
            <a:pPr marL="0" indent="0" algn="ctr">
              <a:buFont typeface="Arial" panose="020B0604020202020204" pitchFamily="34" charset="0"/>
              <a:buNone/>
            </a:pPr>
            <a:endParaRPr lang="en-GB" sz="2000" dirty="0"/>
          </a:p>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6CAA63FC-F322-4239-8D78-2F48FC11850B}"/>
              </a:ext>
            </a:extLst>
          </p:cNvPr>
          <p:cNvSpPr txBox="1">
            <a:spLocks/>
          </p:cNvSpPr>
          <p:nvPr/>
        </p:nvSpPr>
        <p:spPr>
          <a:xfrm>
            <a:off x="66328" y="4666507"/>
            <a:ext cx="3929783" cy="1986013"/>
          </a:xfrm>
          <a:prstGeom prst="rect">
            <a:avLst/>
          </a:prstGeom>
          <a:noFill/>
          <a:ln w="38100" cap="flat" cmpd="sng" algn="ctr">
            <a:noFill/>
            <a:prstDash val="solid"/>
            <a:miter lim="800000"/>
          </a:ln>
          <a:effectLst>
            <a:softEdge rad="31750"/>
          </a:effectLst>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lgn="ctr">
              <a:buFont typeface="Arial" panose="020B0604020202020204" pitchFamily="34" charset="0"/>
              <a:buNone/>
            </a:pPr>
            <a:endParaRPr lang="en-GB" sz="2000" dirty="0"/>
          </a:p>
          <a:p>
            <a:pPr marL="0" indent="0" algn="ctr">
              <a:buFont typeface="Arial" panose="020B0604020202020204" pitchFamily="34" charset="0"/>
              <a:buNone/>
            </a:pPr>
            <a:endParaRPr lang="en-GB" sz="2000" dirty="0"/>
          </a:p>
          <a:p>
            <a:pPr marL="0" indent="0">
              <a:buFont typeface="Arial" panose="020B0604020202020204" pitchFamily="34" charset="0"/>
              <a:buNone/>
            </a:pPr>
            <a:endParaRPr lang="en-GB" dirty="0"/>
          </a:p>
        </p:txBody>
      </p:sp>
      <p:grpSp>
        <p:nvGrpSpPr>
          <p:cNvPr id="17" name="Group 16">
            <a:extLst>
              <a:ext uri="{FF2B5EF4-FFF2-40B4-BE49-F238E27FC236}">
                <a16:creationId xmlns:a16="http://schemas.microsoft.com/office/drawing/2014/main" id="{B79108C5-A838-412C-9114-D0C5819D6FE4}"/>
              </a:ext>
            </a:extLst>
          </p:cNvPr>
          <p:cNvGrpSpPr/>
          <p:nvPr/>
        </p:nvGrpSpPr>
        <p:grpSpPr>
          <a:xfrm>
            <a:off x="5436687" y="1531302"/>
            <a:ext cx="5473051" cy="3953267"/>
            <a:chOff x="5436687" y="1531302"/>
            <a:chExt cx="5473051" cy="3953267"/>
          </a:xfrm>
        </p:grpSpPr>
        <p:pic>
          <p:nvPicPr>
            <p:cNvPr id="6" name="Picture 5">
              <a:extLst>
                <a:ext uri="{FF2B5EF4-FFF2-40B4-BE49-F238E27FC236}">
                  <a16:creationId xmlns:a16="http://schemas.microsoft.com/office/drawing/2014/main" id="{3E9ADD6E-27CD-44A6-AD29-5ED204338B48}"/>
                </a:ext>
              </a:extLst>
            </p:cNvPr>
            <p:cNvPicPr>
              <a:picLocks noChangeAspect="1"/>
            </p:cNvPicPr>
            <p:nvPr/>
          </p:nvPicPr>
          <p:blipFill rotWithShape="1">
            <a:blip r:embed="rId3"/>
            <a:srcRect l="2669" t="21695" r="68117" b="40791"/>
            <a:stretch/>
          </p:blipFill>
          <p:spPr>
            <a:xfrm>
              <a:off x="5436687" y="1531302"/>
              <a:ext cx="5473051" cy="3953267"/>
            </a:xfrm>
            <a:prstGeom prst="rect">
              <a:avLst/>
            </a:prstGeom>
          </p:spPr>
        </p:pic>
        <p:sp>
          <p:nvSpPr>
            <p:cNvPr id="10" name="Flowchart: Connector 9">
              <a:extLst>
                <a:ext uri="{FF2B5EF4-FFF2-40B4-BE49-F238E27FC236}">
                  <a16:creationId xmlns:a16="http://schemas.microsoft.com/office/drawing/2014/main" id="{F76C3C8C-AC1A-4C7B-B640-76B8F54A06B1}"/>
                </a:ext>
              </a:extLst>
            </p:cNvPr>
            <p:cNvSpPr/>
            <p:nvPr/>
          </p:nvSpPr>
          <p:spPr>
            <a:xfrm>
              <a:off x="6968357" y="2354318"/>
              <a:ext cx="882869" cy="788275"/>
            </a:xfrm>
            <a:prstGeom prst="flowChartConnector">
              <a:avLst/>
            </a:prstGeom>
            <a:solidFill>
              <a:srgbClr val="D9D9D9"/>
            </a:solidFill>
            <a:ln>
              <a:solidFill>
                <a:srgbClr val="D6D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Connector 19">
              <a:extLst>
                <a:ext uri="{FF2B5EF4-FFF2-40B4-BE49-F238E27FC236}">
                  <a16:creationId xmlns:a16="http://schemas.microsoft.com/office/drawing/2014/main" id="{CF14AD79-DEBB-4582-BB1E-C630F36BC64D}"/>
                </a:ext>
              </a:extLst>
            </p:cNvPr>
            <p:cNvSpPr/>
            <p:nvPr/>
          </p:nvSpPr>
          <p:spPr>
            <a:xfrm>
              <a:off x="8232293" y="2352176"/>
              <a:ext cx="882869" cy="788275"/>
            </a:xfrm>
            <a:prstGeom prst="flowChartConnector">
              <a:avLst/>
            </a:prstGeom>
            <a:solidFill>
              <a:srgbClr val="D9D9D9"/>
            </a:solidFill>
            <a:ln>
              <a:solidFill>
                <a:srgbClr val="D6D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Connector 20">
              <a:extLst>
                <a:ext uri="{FF2B5EF4-FFF2-40B4-BE49-F238E27FC236}">
                  <a16:creationId xmlns:a16="http://schemas.microsoft.com/office/drawing/2014/main" id="{D36FA9FF-3263-45EA-8F6B-1F988D61FB98}"/>
                </a:ext>
              </a:extLst>
            </p:cNvPr>
            <p:cNvSpPr/>
            <p:nvPr/>
          </p:nvSpPr>
          <p:spPr>
            <a:xfrm>
              <a:off x="7574010" y="3415124"/>
              <a:ext cx="882869" cy="788275"/>
            </a:xfrm>
            <a:prstGeom prst="flowChartConnector">
              <a:avLst/>
            </a:prstGeom>
            <a:solidFill>
              <a:srgbClr val="D9D9D9"/>
            </a:solidFill>
            <a:ln>
              <a:solidFill>
                <a:srgbClr val="D6DA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8" name="TextBox 17">
            <a:extLst>
              <a:ext uri="{FF2B5EF4-FFF2-40B4-BE49-F238E27FC236}">
                <a16:creationId xmlns:a16="http://schemas.microsoft.com/office/drawing/2014/main" id="{C2D19121-1AF3-4A90-B934-415EB13E8235}"/>
              </a:ext>
            </a:extLst>
          </p:cNvPr>
          <p:cNvSpPr txBox="1"/>
          <p:nvPr/>
        </p:nvSpPr>
        <p:spPr>
          <a:xfrm>
            <a:off x="3887234" y="412268"/>
            <a:ext cx="2660711" cy="1661993"/>
          </a:xfrm>
          <a:prstGeom prst="rect">
            <a:avLst/>
          </a:prstGeom>
          <a:noFill/>
        </p:spPr>
        <p:txBody>
          <a:bodyPr wrap="square" rtlCol="0">
            <a:spAutoFit/>
          </a:bodyPr>
          <a:lstStyle/>
          <a:p>
            <a:pPr marL="0" indent="0" algn="ctr">
              <a:buNone/>
            </a:pPr>
            <a:r>
              <a:rPr lang="en-GB" sz="1200" dirty="0"/>
              <a:t>Strive to create a purposeful partnership between pupils and staff, which promotes better learning (School A, 2017)</a:t>
            </a:r>
          </a:p>
          <a:p>
            <a:pPr marL="0" indent="0" algn="ctr">
              <a:buNone/>
            </a:pPr>
            <a:endParaRPr lang="en-GB" sz="1200" dirty="0"/>
          </a:p>
          <a:p>
            <a:pPr algn="ctr"/>
            <a:r>
              <a:rPr lang="en-GB" sz="1200" dirty="0"/>
              <a:t>Better engagement</a:t>
            </a:r>
          </a:p>
          <a:p>
            <a:pPr algn="ctr"/>
            <a:r>
              <a:rPr lang="en-GB" sz="1200" dirty="0"/>
              <a:t>Improved learning outcomes</a:t>
            </a:r>
          </a:p>
          <a:p>
            <a:endParaRPr lang="en-GB" dirty="0"/>
          </a:p>
        </p:txBody>
      </p:sp>
      <p:sp>
        <p:nvSpPr>
          <p:cNvPr id="26" name="TextBox 25">
            <a:extLst>
              <a:ext uri="{FF2B5EF4-FFF2-40B4-BE49-F238E27FC236}">
                <a16:creationId xmlns:a16="http://schemas.microsoft.com/office/drawing/2014/main" id="{29DB5A1A-1747-47CD-85DC-6ABB7D071506}"/>
              </a:ext>
            </a:extLst>
          </p:cNvPr>
          <p:cNvSpPr txBox="1"/>
          <p:nvPr/>
        </p:nvSpPr>
        <p:spPr>
          <a:xfrm>
            <a:off x="9381316" y="977304"/>
            <a:ext cx="2660711" cy="1107996"/>
          </a:xfrm>
          <a:prstGeom prst="rect">
            <a:avLst/>
          </a:prstGeom>
          <a:noFill/>
        </p:spPr>
        <p:txBody>
          <a:bodyPr wrap="square" rtlCol="0">
            <a:spAutoFit/>
          </a:bodyPr>
          <a:lstStyle/>
          <a:p>
            <a:pPr marL="0" indent="0" algn="ctr">
              <a:buFont typeface="Arial" panose="020B0604020202020204" pitchFamily="34" charset="0"/>
              <a:buNone/>
            </a:pPr>
            <a:r>
              <a:rPr lang="en-GB" sz="1200" dirty="0"/>
              <a:t>To promote an inclusive society that provides a decent quality of life for all (All Wales People First, 2007).</a:t>
            </a:r>
          </a:p>
          <a:p>
            <a:endParaRPr lang="en-GB" dirty="0"/>
          </a:p>
        </p:txBody>
      </p:sp>
      <p:sp>
        <p:nvSpPr>
          <p:cNvPr id="27" name="TextBox 26">
            <a:extLst>
              <a:ext uri="{FF2B5EF4-FFF2-40B4-BE49-F238E27FC236}">
                <a16:creationId xmlns:a16="http://schemas.microsoft.com/office/drawing/2014/main" id="{9D9CBDB6-7FE6-4447-963D-00C7E3BD204C}"/>
              </a:ext>
            </a:extLst>
          </p:cNvPr>
          <p:cNvSpPr txBox="1"/>
          <p:nvPr/>
        </p:nvSpPr>
        <p:spPr>
          <a:xfrm>
            <a:off x="6767947" y="5859653"/>
            <a:ext cx="2660711" cy="1107996"/>
          </a:xfrm>
          <a:prstGeom prst="rect">
            <a:avLst/>
          </a:prstGeom>
          <a:noFill/>
        </p:spPr>
        <p:txBody>
          <a:bodyPr wrap="square" rtlCol="0">
            <a:spAutoFit/>
          </a:bodyPr>
          <a:lstStyle/>
          <a:p>
            <a:pPr marL="0" indent="0" algn="ctr">
              <a:buFont typeface="Arial" panose="020B0604020202020204" pitchFamily="34" charset="0"/>
              <a:buNone/>
            </a:pPr>
            <a:r>
              <a:rPr lang="en-GB" sz="1200" dirty="0"/>
              <a:t>IEPs set out to understand the aims, targets, strategies, provision and outcomes (Department for Education and Skills, 2001).</a:t>
            </a:r>
          </a:p>
          <a:p>
            <a:endParaRPr lang="en-GB" dirty="0"/>
          </a:p>
        </p:txBody>
      </p:sp>
      <p:sp>
        <p:nvSpPr>
          <p:cNvPr id="23" name="Arrow: Bent 22">
            <a:extLst>
              <a:ext uri="{FF2B5EF4-FFF2-40B4-BE49-F238E27FC236}">
                <a16:creationId xmlns:a16="http://schemas.microsoft.com/office/drawing/2014/main" id="{74A121A9-7EFC-414D-9E0E-CADD22BAFA1D}"/>
              </a:ext>
            </a:extLst>
          </p:cNvPr>
          <p:cNvSpPr/>
          <p:nvPr/>
        </p:nvSpPr>
        <p:spPr>
          <a:xfrm rot="16200000">
            <a:off x="5389162" y="2031195"/>
            <a:ext cx="422213" cy="694935"/>
          </a:xfrm>
          <a:prstGeom prst="bentArrow">
            <a:avLst/>
          </a:prstGeom>
          <a:solidFill>
            <a:srgbClr val="FFAA19"/>
          </a:solidFill>
          <a:ln>
            <a:solidFill>
              <a:srgbClr val="FFAA1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Arrow: Bent 28">
            <a:extLst>
              <a:ext uri="{FF2B5EF4-FFF2-40B4-BE49-F238E27FC236}">
                <a16:creationId xmlns:a16="http://schemas.microsoft.com/office/drawing/2014/main" id="{465192EE-E8C3-4505-9EA7-C81540F8AAE3}"/>
              </a:ext>
            </a:extLst>
          </p:cNvPr>
          <p:cNvSpPr/>
          <p:nvPr/>
        </p:nvSpPr>
        <p:spPr>
          <a:xfrm rot="5400000" flipH="1">
            <a:off x="10272144" y="2031195"/>
            <a:ext cx="422213" cy="694935"/>
          </a:xfrm>
          <a:prstGeom prst="bentArrow">
            <a:avLst/>
          </a:prstGeom>
          <a:solidFill>
            <a:srgbClr val="85096B"/>
          </a:solidFill>
          <a:ln>
            <a:solidFill>
              <a:srgbClr val="85086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Arrow: Down 23">
            <a:extLst>
              <a:ext uri="{FF2B5EF4-FFF2-40B4-BE49-F238E27FC236}">
                <a16:creationId xmlns:a16="http://schemas.microsoft.com/office/drawing/2014/main" id="{EBB187E5-94B3-409D-B985-F622A7041B73}"/>
              </a:ext>
            </a:extLst>
          </p:cNvPr>
          <p:cNvSpPr/>
          <p:nvPr/>
        </p:nvSpPr>
        <p:spPr>
          <a:xfrm>
            <a:off x="7973296" y="5220199"/>
            <a:ext cx="216849" cy="599576"/>
          </a:xfrm>
          <a:prstGeom prst="downArrow">
            <a:avLst/>
          </a:prstGeom>
          <a:solidFill>
            <a:srgbClr val="90CF04"/>
          </a:solidFill>
          <a:ln>
            <a:solidFill>
              <a:srgbClr val="8FCF0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27719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Arc 56">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59" name="Rectangle 58">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629ED-ED57-4D80-9392-16B374D9DBD3}"/>
              </a:ext>
            </a:extLst>
          </p:cNvPr>
          <p:cNvSpPr>
            <a:spLocks noGrp="1"/>
          </p:cNvSpPr>
          <p:nvPr>
            <p:ph type="title"/>
          </p:nvPr>
        </p:nvSpPr>
        <p:spPr>
          <a:xfrm>
            <a:off x="-274992" y="-187042"/>
            <a:ext cx="3243420" cy="1116728"/>
          </a:xfrm>
          <a:scene3d>
            <a:camera prst="orthographicFront">
              <a:rot lat="0" lon="0" rev="0"/>
            </a:camera>
            <a:lightRig rig="contrasting" dir="t">
              <a:rot lat="0" lon="0" rev="1500000"/>
            </a:lightRig>
          </a:scene3d>
        </p:spPr>
        <p:txBody>
          <a:bodyPr vert="horz" lIns="91440" tIns="45720" rIns="91440" bIns="45720" rtlCol="0" anchor="b">
            <a:normAutofit/>
          </a:bodyPr>
          <a:lstStyle/>
          <a:p>
            <a:pPr algn="r"/>
            <a:r>
              <a:rPr lang="en-US" sz="6000" kern="1200" dirty="0">
                <a:solidFill>
                  <a:schemeClr val="tx1"/>
                </a:solidFill>
                <a:latin typeface="+mj-lt"/>
                <a:ea typeface="+mj-ea"/>
                <a:cs typeface="+mj-cs"/>
              </a:rPr>
              <a:t>Su</a:t>
            </a:r>
            <a:r>
              <a:rPr lang="en-US" sz="6000" dirty="0"/>
              <a:t>mmary</a:t>
            </a:r>
            <a:endParaRPr lang="en-US" sz="6000" kern="1200" dirty="0">
              <a:solidFill>
                <a:schemeClr val="tx1"/>
              </a:solidFill>
              <a:latin typeface="+mj-lt"/>
              <a:ea typeface="+mj-ea"/>
              <a:cs typeface="+mj-cs"/>
            </a:endParaRPr>
          </a:p>
        </p:txBody>
      </p:sp>
      <p:sp>
        <p:nvSpPr>
          <p:cNvPr id="65" name="Oval 6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7" name="Arc 6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556307C5-3568-4FE8-9282-CC31BC559C7B}"/>
              </a:ext>
            </a:extLst>
          </p:cNvPr>
          <p:cNvGrpSpPr/>
          <p:nvPr/>
        </p:nvGrpSpPr>
        <p:grpSpPr>
          <a:xfrm>
            <a:off x="5191804" y="1751091"/>
            <a:ext cx="6219768" cy="4386805"/>
            <a:chOff x="5191804" y="1751091"/>
            <a:chExt cx="6219768" cy="4386805"/>
          </a:xfrm>
        </p:grpSpPr>
        <p:pic>
          <p:nvPicPr>
            <p:cNvPr id="8" name="Picture 7">
              <a:extLst>
                <a:ext uri="{FF2B5EF4-FFF2-40B4-BE49-F238E27FC236}">
                  <a16:creationId xmlns:a16="http://schemas.microsoft.com/office/drawing/2014/main" id="{4DB17BBD-DFF1-4E50-80DF-22102C127AC0}"/>
                </a:ext>
              </a:extLst>
            </p:cNvPr>
            <p:cNvPicPr>
              <a:picLocks noChangeAspect="1"/>
            </p:cNvPicPr>
            <p:nvPr/>
          </p:nvPicPr>
          <p:blipFill rotWithShape="1">
            <a:blip r:embed="rId3"/>
            <a:srcRect l="57163" t="21457" r="5643" b="31609"/>
            <a:stretch/>
          </p:blipFill>
          <p:spPr>
            <a:xfrm>
              <a:off x="5343302" y="1751091"/>
              <a:ext cx="5916772" cy="4199763"/>
            </a:xfrm>
            <a:prstGeom prst="rect">
              <a:avLst/>
            </a:prstGeom>
          </p:spPr>
        </p:pic>
        <p:sp>
          <p:nvSpPr>
            <p:cNvPr id="9" name="Rectangle 8">
              <a:extLst>
                <a:ext uri="{FF2B5EF4-FFF2-40B4-BE49-F238E27FC236}">
                  <a16:creationId xmlns:a16="http://schemas.microsoft.com/office/drawing/2014/main" id="{55A42601-DA20-4742-A0EE-F7E5113068E0}"/>
                </a:ext>
              </a:extLst>
            </p:cNvPr>
            <p:cNvSpPr/>
            <p:nvPr/>
          </p:nvSpPr>
          <p:spPr>
            <a:xfrm>
              <a:off x="5191804" y="4279561"/>
              <a:ext cx="1429713" cy="8687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F05311C-130E-47E5-A04A-1D9909C6F7E0}"/>
                </a:ext>
              </a:extLst>
            </p:cNvPr>
            <p:cNvSpPr/>
            <p:nvPr/>
          </p:nvSpPr>
          <p:spPr>
            <a:xfrm>
              <a:off x="7586831" y="5269195"/>
              <a:ext cx="1429713" cy="8687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5C4F8F6D-C9DC-4AE6-931B-87D0A7BE4069}"/>
                </a:ext>
              </a:extLst>
            </p:cNvPr>
            <p:cNvSpPr/>
            <p:nvPr/>
          </p:nvSpPr>
          <p:spPr>
            <a:xfrm>
              <a:off x="9981859" y="4355636"/>
              <a:ext cx="1429713" cy="8687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BF034853-0928-419E-B56C-206A16B46415}"/>
                </a:ext>
              </a:extLst>
            </p:cNvPr>
            <p:cNvSpPr/>
            <p:nvPr/>
          </p:nvSpPr>
          <p:spPr>
            <a:xfrm>
              <a:off x="9168750" y="2405528"/>
              <a:ext cx="1429713" cy="8687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Rectangle 11">
            <a:extLst>
              <a:ext uri="{FF2B5EF4-FFF2-40B4-BE49-F238E27FC236}">
                <a16:creationId xmlns:a16="http://schemas.microsoft.com/office/drawing/2014/main" id="{B4C8F5F4-3827-46DE-9D59-2B5443766FCA}"/>
              </a:ext>
            </a:extLst>
          </p:cNvPr>
          <p:cNvSpPr/>
          <p:nvPr/>
        </p:nvSpPr>
        <p:spPr>
          <a:xfrm>
            <a:off x="5430255" y="3893971"/>
            <a:ext cx="1079142" cy="923330"/>
          </a:xfrm>
          <a:prstGeom prst="rect">
            <a:avLst/>
          </a:prstGeom>
          <a:noFill/>
        </p:spPr>
        <p:txBody>
          <a:bodyPr wrap="none" lIns="91440" tIns="45720" rIns="91440" bIns="45720">
            <a:spAutoFit/>
          </a:bodyPr>
          <a:lstStyle/>
          <a:p>
            <a:pPr algn="ctr"/>
            <a:r>
              <a:rPr lang="en-US" sz="5400" b="1" cap="none" spc="0" dirty="0">
                <a:ln w="6600">
                  <a:solidFill>
                    <a:schemeClr val="tx1"/>
                  </a:solidFill>
                  <a:prstDash val="solid"/>
                </a:ln>
                <a:solidFill>
                  <a:srgbClr val="0084B5"/>
                </a:solidFill>
                <a:effectLst>
                  <a:outerShdw dist="38100" dir="2700000" algn="tl" rotWithShape="0">
                    <a:schemeClr val="accent2"/>
                  </a:outerShdw>
                </a:effectLst>
              </a:rPr>
              <a:t>23</a:t>
            </a:r>
          </a:p>
        </p:txBody>
      </p:sp>
      <p:sp>
        <p:nvSpPr>
          <p:cNvPr id="23" name="Rectangle 22">
            <a:extLst>
              <a:ext uri="{FF2B5EF4-FFF2-40B4-BE49-F238E27FC236}">
                <a16:creationId xmlns:a16="http://schemas.microsoft.com/office/drawing/2014/main" id="{D081C865-DFAF-4991-BCA2-11A7A2E45F3D}"/>
              </a:ext>
            </a:extLst>
          </p:cNvPr>
          <p:cNvSpPr/>
          <p:nvPr/>
        </p:nvSpPr>
        <p:spPr>
          <a:xfrm>
            <a:off x="7762117" y="5103329"/>
            <a:ext cx="1079142" cy="923330"/>
          </a:xfrm>
          <a:prstGeom prst="rect">
            <a:avLst/>
          </a:prstGeom>
          <a:noFill/>
        </p:spPr>
        <p:txBody>
          <a:bodyPr wrap="none" lIns="91440" tIns="45720" rIns="91440" bIns="45720">
            <a:spAutoFit/>
          </a:bodyPr>
          <a:lstStyle/>
          <a:p>
            <a:pPr algn="ctr"/>
            <a:r>
              <a:rPr lang="en-US" sz="5400" b="1" cap="none" spc="0" dirty="0">
                <a:ln w="6600">
                  <a:solidFill>
                    <a:schemeClr val="tx1"/>
                  </a:solidFill>
                  <a:prstDash val="solid"/>
                </a:ln>
                <a:solidFill>
                  <a:srgbClr val="57881B"/>
                </a:solidFill>
                <a:effectLst>
                  <a:outerShdw dist="38100" dir="2700000" algn="tl" rotWithShape="0">
                    <a:schemeClr val="accent2"/>
                  </a:outerShdw>
                </a:effectLst>
              </a:rPr>
              <a:t>28</a:t>
            </a:r>
          </a:p>
        </p:txBody>
      </p:sp>
      <p:sp>
        <p:nvSpPr>
          <p:cNvPr id="24" name="Rectangle 23">
            <a:extLst>
              <a:ext uri="{FF2B5EF4-FFF2-40B4-BE49-F238E27FC236}">
                <a16:creationId xmlns:a16="http://schemas.microsoft.com/office/drawing/2014/main" id="{30BD5DBB-0CB0-48D1-8B7F-2C8B603BF440}"/>
              </a:ext>
            </a:extLst>
          </p:cNvPr>
          <p:cNvSpPr/>
          <p:nvPr/>
        </p:nvSpPr>
        <p:spPr>
          <a:xfrm>
            <a:off x="10107324" y="3952742"/>
            <a:ext cx="1079142" cy="923330"/>
          </a:xfrm>
          <a:prstGeom prst="rect">
            <a:avLst/>
          </a:prstGeom>
          <a:noFill/>
        </p:spPr>
        <p:txBody>
          <a:bodyPr wrap="none" lIns="91440" tIns="45720" rIns="91440" bIns="45720">
            <a:spAutoFit/>
          </a:bodyPr>
          <a:lstStyle/>
          <a:p>
            <a:pPr algn="ctr"/>
            <a:r>
              <a:rPr lang="en-US" sz="5400" b="1" cap="none" spc="0" dirty="0">
                <a:ln w="6600">
                  <a:solidFill>
                    <a:schemeClr val="tx1"/>
                  </a:solidFill>
                  <a:prstDash val="solid"/>
                </a:ln>
                <a:solidFill>
                  <a:srgbClr val="F88609"/>
                </a:solidFill>
                <a:effectLst>
                  <a:outerShdw dist="38100" dir="2700000" algn="tl" rotWithShape="0">
                    <a:schemeClr val="accent2"/>
                  </a:outerShdw>
                </a:effectLst>
              </a:rPr>
              <a:t>29</a:t>
            </a:r>
          </a:p>
        </p:txBody>
      </p:sp>
      <p:sp>
        <p:nvSpPr>
          <p:cNvPr id="25" name="Rectangle 24">
            <a:extLst>
              <a:ext uri="{FF2B5EF4-FFF2-40B4-BE49-F238E27FC236}">
                <a16:creationId xmlns:a16="http://schemas.microsoft.com/office/drawing/2014/main" id="{9A75FC28-66A5-4BD1-99E3-69C3A4525F00}"/>
              </a:ext>
            </a:extLst>
          </p:cNvPr>
          <p:cNvSpPr/>
          <p:nvPr/>
        </p:nvSpPr>
        <p:spPr>
          <a:xfrm>
            <a:off x="6096000" y="802949"/>
            <a:ext cx="4460922" cy="1200329"/>
          </a:xfrm>
          <a:prstGeom prst="rect">
            <a:avLst/>
          </a:prstGeom>
          <a:noFill/>
        </p:spPr>
        <p:txBody>
          <a:bodyPr wrap="square" lIns="91440" tIns="45720" rIns="91440" bIns="45720">
            <a:spAutoFit/>
          </a:bodyPr>
          <a:lstStyle/>
          <a:p>
            <a:pPr algn="ctr"/>
            <a:r>
              <a:rPr lang="en-US" sz="3600" b="1" cap="none" spc="0" dirty="0">
                <a:ln w="6600">
                  <a:solidFill>
                    <a:schemeClr val="accent2"/>
                  </a:solidFill>
                  <a:prstDash val="solid"/>
                </a:ln>
                <a:solidFill>
                  <a:srgbClr val="FFFF00"/>
                </a:solidFill>
                <a:effectLst>
                  <a:outerShdw dist="38100" dir="2700000" algn="tl" rotWithShape="0">
                    <a:schemeClr val="accent2"/>
                  </a:outerShdw>
                </a:effectLst>
              </a:rPr>
              <a:t>Safeguarding &amp; Child Protection</a:t>
            </a:r>
          </a:p>
        </p:txBody>
      </p:sp>
    </p:spTree>
    <p:extLst>
      <p:ext uri="{BB962C8B-B14F-4D97-AF65-F5344CB8AC3E}">
        <p14:creationId xmlns:p14="http://schemas.microsoft.com/office/powerpoint/2010/main" val="2569377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81264-1CCD-4CEA-B9BB-4C8940B47E25}"/>
              </a:ext>
            </a:extLst>
          </p:cNvPr>
          <p:cNvSpPr>
            <a:spLocks noGrp="1"/>
          </p:cNvSpPr>
          <p:nvPr>
            <p:ph type="title"/>
          </p:nvPr>
        </p:nvSpPr>
        <p:spPr>
          <a:xfrm>
            <a:off x="911772" y="-258762"/>
            <a:ext cx="10442027" cy="1325563"/>
          </a:xfrm>
        </p:spPr>
        <p:txBody>
          <a:bodyPr/>
          <a:lstStyle/>
          <a:p>
            <a:r>
              <a:rPr lang="en-GB" dirty="0"/>
              <a:t>References</a:t>
            </a:r>
          </a:p>
        </p:txBody>
      </p:sp>
      <p:sp>
        <p:nvSpPr>
          <p:cNvPr id="3" name="Content Placeholder 2">
            <a:extLst>
              <a:ext uri="{FF2B5EF4-FFF2-40B4-BE49-F238E27FC236}">
                <a16:creationId xmlns:a16="http://schemas.microsoft.com/office/drawing/2014/main" id="{3A625F1D-090E-4E25-B33E-B7F22E737A36}"/>
              </a:ext>
            </a:extLst>
          </p:cNvPr>
          <p:cNvSpPr>
            <a:spLocks noGrp="1"/>
          </p:cNvSpPr>
          <p:nvPr>
            <p:ph idx="1"/>
          </p:nvPr>
        </p:nvSpPr>
        <p:spPr>
          <a:xfrm>
            <a:off x="911773" y="809327"/>
            <a:ext cx="10515600" cy="4981872"/>
          </a:xfrm>
        </p:spPr>
        <p:txBody>
          <a:bodyPr>
            <a:normAutofit fontScale="40000" lnSpcReduction="20000"/>
          </a:bodyPr>
          <a:lstStyle/>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ALL WALES CHILD PROTECTION PROCEDURES. (2008)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All Wales Child Protection Procedures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ALL WALES PEOPLE FIRST. (2007)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Statement on Policy &amp; Practice for Adults with a Learning Disability.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COOKE P, STANDEN PJ. 2002. Abuse and disabled children: Hidden needs</a:t>
            </a:r>
            <a:r>
              <a:rPr lang="en-GB" sz="2000" i="1" dirty="0">
                <a:effectLst/>
                <a:latin typeface="Calibri" panose="020F0502020204030204" pitchFamily="34" charset="0"/>
                <a:ea typeface="Calibri" panose="020F0502020204030204" pitchFamily="34" charset="0"/>
                <a:cs typeface="Times New Roman" panose="02020603050405020304" pitchFamily="18" charset="0"/>
              </a:rPr>
              <a:t>.</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r>
              <a:rPr lang="en-GB" sz="2000" i="1" dirty="0">
                <a:effectLst/>
                <a:latin typeface="Calibri" panose="020F0502020204030204" pitchFamily="34" charset="0"/>
                <a:ea typeface="Calibri" panose="020F0502020204030204" pitchFamily="34" charset="0"/>
                <a:cs typeface="Times New Roman" panose="02020603050405020304" pitchFamily="18" charset="0"/>
              </a:rPr>
              <a:t> Child Abuse Review</a:t>
            </a:r>
            <a:r>
              <a:rPr lang="en-GB" sz="2000" dirty="0">
                <a:effectLst/>
                <a:latin typeface="Calibri" panose="020F0502020204030204" pitchFamily="34" charset="0"/>
                <a:ea typeface="Calibri" panose="020F0502020204030204" pitchFamily="34" charset="0"/>
                <a:cs typeface="Times New Roman" panose="02020603050405020304" pitchFamily="18" charset="0"/>
              </a:rPr>
              <a:t>,11, pp. 1-18.</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DEPARTMENT FOR EDUCATION AND SKILLS. (2001)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Special Education Needs Code Of Practice.</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FINK, E., DEIGHTON, J., HUMPHREY, N. and WOLPERT, M., (2015). Assessing the bullying and victimisation experiences of children with special educational needs in mainstream schools: Development and validation of the Bullying Behaviour and Experience Scale.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Research in developmental disabilities</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36</a:t>
            </a:r>
            <a:r>
              <a:rPr lang="en-GB" sz="2000" dirty="0">
                <a:effectLst/>
                <a:latin typeface="Calibri" panose="020F0502020204030204" pitchFamily="34" charset="0"/>
                <a:ea typeface="Calibri" panose="020F0502020204030204" pitchFamily="34" charset="0"/>
                <a:cs typeface="Times New Roman" panose="02020603050405020304" pitchFamily="18" charset="0"/>
              </a:rPr>
              <a:t>, pp.611-619.</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IMPERO. (No date).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School safeguarding during the pandemic and beyond.</a:t>
            </a:r>
            <a:r>
              <a:rPr lang="en-GB" sz="20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https://www.imperosoftware.com/uk/virtual-safeguarding-roundtable/</a:t>
            </a:r>
            <a:r>
              <a:rPr lang="en-GB" sz="2000" dirty="0">
                <a:effectLst/>
                <a:latin typeface="Calibri" panose="020F0502020204030204" pitchFamily="34" charset="0"/>
                <a:ea typeface="Calibri" panose="020F0502020204030204" pitchFamily="34" charset="0"/>
                <a:cs typeface="Times New Roman" panose="02020603050405020304" pitchFamily="18" charset="0"/>
              </a:rPr>
              <a:t> (Accessed 5</a:t>
            </a:r>
            <a:r>
              <a:rPr lang="en-GB" sz="2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dirty="0">
                <a:effectLst/>
                <a:latin typeface="Calibri" panose="020F0502020204030204" pitchFamily="34" charset="0"/>
                <a:ea typeface="Calibri" panose="020F0502020204030204" pitchFamily="34" charset="0"/>
                <a:cs typeface="Times New Roman" panose="02020603050405020304" pitchFamily="18" charset="0"/>
              </a:rPr>
              <a:t> March 2021).</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LONG, R., ROBERTS, N., LOFT, P. (2020)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Bullying in UK Schools</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SAINT PHILLIPS AND SAINT JAMES CHURCH. (2018)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Safeguarding</a:t>
            </a:r>
            <a:r>
              <a:rPr lang="en-GB" sz="20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https://www.stphilipstjames.org/home/safeguarding/</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SCHOOL A. (2017)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Policy Document for Pupil Participation.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STALKER K. and MCARTHUR, K., 2012. Child abuse, child protection and disabled children: A review of recent research.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Child Abuse Review</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21</a:t>
            </a:r>
            <a:r>
              <a:rPr lang="en-GB" sz="2000" dirty="0">
                <a:effectLst/>
                <a:latin typeface="Calibri" panose="020F0502020204030204" pitchFamily="34" charset="0"/>
                <a:ea typeface="Calibri" panose="020F0502020204030204" pitchFamily="34" charset="0"/>
                <a:cs typeface="Times New Roman" panose="02020603050405020304" pitchFamily="18" charset="0"/>
              </a:rPr>
              <a:t>(1), pp.24-40.</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UN GENERAL ASSEMBLY. (1975),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Declaration on the Rights of Disabled Persons</a:t>
            </a:r>
            <a:r>
              <a:rPr lang="en-GB" sz="2000" dirty="0">
                <a:effectLst/>
                <a:latin typeface="Calibri" panose="020F0502020204030204" pitchFamily="34" charset="0"/>
                <a:ea typeface="Calibri" panose="020F0502020204030204" pitchFamily="34" charset="0"/>
                <a:cs typeface="Times New Roman" panose="02020603050405020304" pitchFamily="18" charset="0"/>
              </a:rPr>
              <a:t>, 9 December 1975. </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UNICEF. (1989)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The United Nations Convention on the Rights of the Child.</a:t>
            </a:r>
            <a:r>
              <a:rPr lang="en-GB" sz="2000" dirty="0">
                <a:effectLst/>
                <a:latin typeface="Calibri" panose="020F0502020204030204" pitchFamily="34" charset="0"/>
                <a:ea typeface="Calibri" panose="020F0502020204030204" pitchFamily="34" charset="0"/>
                <a:cs typeface="Times New Roman" panose="02020603050405020304" pitchFamily="18" charset="0"/>
              </a:rPr>
              <a:t> ( Accessed 5</a:t>
            </a:r>
            <a:r>
              <a:rPr lang="en-GB" sz="20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2000" dirty="0">
                <a:effectLst/>
                <a:latin typeface="Calibri" panose="020F0502020204030204" pitchFamily="34" charset="0"/>
                <a:ea typeface="Calibri" panose="020F0502020204030204" pitchFamily="34" charset="0"/>
                <a:cs typeface="Times New Roman" panose="02020603050405020304" pitchFamily="18" charset="0"/>
              </a:rPr>
              <a:t> March 2021). </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WEBSTER, R. and BLATCHFORD, P., 2015. Worlds apart? The nature and quality of the educational experiences of pupils with a statement for special educational needs in mainstream primary schools.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British Educational Research Journal</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41</a:t>
            </a:r>
            <a:r>
              <a:rPr lang="en-GB" sz="2000" dirty="0">
                <a:effectLst/>
                <a:latin typeface="Calibri" panose="020F0502020204030204" pitchFamily="34" charset="0"/>
                <a:ea typeface="Calibri" panose="020F0502020204030204" pitchFamily="34" charset="0"/>
                <a:cs typeface="Times New Roman" panose="02020603050405020304" pitchFamily="18" charset="0"/>
              </a:rPr>
              <a:t>(2), pp.324-342.</a:t>
            </a: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WELSH GOVERNMENT. (2016) </a:t>
            </a:r>
            <a:r>
              <a:rPr lang="en-GB" sz="2000" i="1" dirty="0">
                <a:effectLst/>
                <a:latin typeface="Calibri" panose="020F0502020204030204" pitchFamily="34" charset="0"/>
                <a:ea typeface="Calibri" panose="020F0502020204030204" pitchFamily="34" charset="0"/>
                <a:cs typeface="Times New Roman" panose="02020603050405020304" pitchFamily="18" charset="0"/>
              </a:rPr>
              <a:t>Inclusion and Pupil Support</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1200" dirty="0">
              <a:solidFill>
                <a:srgbClr val="222222"/>
              </a:solidFill>
              <a:latin typeface="Calibri" panose="020F0502020204030204" pitchFamily="34" charset="0"/>
              <a:cs typeface="Calibri" panose="020F0502020204030204" pitchFamily="34" charset="0"/>
            </a:endParaRPr>
          </a:p>
          <a:p>
            <a:pPr marL="0" indent="0">
              <a:buNone/>
            </a:pPr>
            <a:endParaRPr lang="en-GB" sz="1200" b="0" dirty="0">
              <a:solidFill>
                <a:srgbClr val="222222"/>
              </a:solidFill>
              <a:effectLst/>
              <a:latin typeface="Calibri" panose="020F0502020204030204" pitchFamily="34" charset="0"/>
              <a:cs typeface="Calibri" panose="020F0502020204030204" pitchFamily="34" charset="0"/>
            </a:endParaRPr>
          </a:p>
          <a:p>
            <a:pPr marL="0" indent="0">
              <a:buNone/>
            </a:pP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p>
            <a:pPr marL="0" indent="0">
              <a:buNone/>
            </a:pPr>
            <a:endParaRPr lang="en-GB" sz="1200" i="1" dirty="0">
              <a:latin typeface="Calibri" panose="020F0502020204030204" pitchFamily="34" charset="0"/>
              <a:cs typeface="Calibri" panose="020F0502020204030204" pitchFamily="34" charset="0"/>
            </a:endParaRPr>
          </a:p>
          <a:p>
            <a:pPr marL="0" indent="0">
              <a:buNone/>
            </a:pPr>
            <a:endParaRPr lang="en-GB" sz="1100" dirty="0"/>
          </a:p>
        </p:txBody>
      </p:sp>
    </p:spTree>
    <p:extLst>
      <p:ext uri="{BB962C8B-B14F-4D97-AF65-F5344CB8AC3E}">
        <p14:creationId xmlns:p14="http://schemas.microsoft.com/office/powerpoint/2010/main" val="3930440851"/>
      </p:ext>
    </p:extLst>
  </p:cSld>
  <p:clrMapOvr>
    <a:masterClrMapping/>
  </p:clrMapOvr>
</p:sld>
</file>

<file path=ppt/theme/theme1.xml><?xml version="1.0" encoding="utf-8"?>
<a:theme xmlns:a="http://schemas.openxmlformats.org/drawingml/2006/main" name="ShapesVTI">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TotalTime>
  <Words>949</Words>
  <Application>Microsoft Office PowerPoint</Application>
  <PresentationFormat>Widescreen</PresentationFormat>
  <Paragraphs>65</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Avenir Next LT Pro</vt:lpstr>
      <vt:lpstr>Calibri</vt:lpstr>
      <vt:lpstr>Tw Cen MT</vt:lpstr>
      <vt:lpstr>ShapesVTI</vt:lpstr>
      <vt:lpstr>Child Protection</vt:lpstr>
      <vt:lpstr>PowerPoint Presentation</vt:lpstr>
      <vt:lpstr> Article 23 Children With Disabilities  </vt:lpstr>
      <vt:lpstr>Article 28 Access to Education</vt:lpstr>
      <vt:lpstr>Article 29 Aims of Education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Protection</dc:title>
  <dc:creator>Connor Planner</dc:creator>
  <cp:lastModifiedBy>Connor Planner</cp:lastModifiedBy>
  <cp:revision>37</cp:revision>
  <dcterms:created xsi:type="dcterms:W3CDTF">2021-03-02T17:18:30Z</dcterms:created>
  <dcterms:modified xsi:type="dcterms:W3CDTF">2021-03-13T12:18:41Z</dcterms:modified>
</cp:coreProperties>
</file>