
<file path=[Content_Types].xml><?xml version="1.0" encoding="utf-8"?>
<Types xmlns="http://schemas.openxmlformats.org/package/2006/content-types">
  <Default Extension="gif" ContentType="image/gif"/>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8" r:id="rId4"/>
    <p:sldId id="274" r:id="rId5"/>
    <p:sldId id="275" r:id="rId6"/>
    <p:sldId id="269" r:id="rId7"/>
    <p:sldId id="270" r:id="rId8"/>
    <p:sldId id="279" r:id="rId9"/>
    <p:sldId id="280" r:id="rId10"/>
    <p:sldId id="278" r:id="rId11"/>
    <p:sldId id="277" r:id="rId12"/>
    <p:sldId id="276" r:id="rId13"/>
    <p:sldId id="264" r:id="rId14"/>
    <p:sldId id="260" r:id="rId15"/>
    <p:sldId id="273" r:id="rId16"/>
    <p:sldId id="272"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98" autoAdjust="0"/>
    <p:restoredTop sz="94660"/>
  </p:normalViewPr>
  <p:slideViewPr>
    <p:cSldViewPr snapToGrid="0">
      <p:cViewPr varScale="1">
        <p:scale>
          <a:sx n="78" d="100"/>
          <a:sy n="78" d="100"/>
        </p:scale>
        <p:origin x="76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ABC867-D05B-47C5-8E3B-7E9CADDD025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20A4EC5F-EB21-4C67-AAFC-1B586795BAD5}">
      <dgm:prSet/>
      <dgm:spPr/>
      <dgm:t>
        <a:bodyPr/>
        <a:lstStyle/>
        <a:p>
          <a:r>
            <a:rPr lang="en-GB" dirty="0"/>
            <a:t>In the UK, several theories help explain how older adults adapt to ageing and support person centred care.</a:t>
          </a:r>
          <a:endParaRPr lang="en-US" dirty="0"/>
        </a:p>
      </dgm:t>
    </dgm:pt>
    <dgm:pt modelId="{0C2C756F-025B-41E7-843A-5201BCD50064}" type="parTrans" cxnId="{E3C5DD7A-3C69-4ADE-B86C-45D3C25C42F6}">
      <dgm:prSet/>
      <dgm:spPr/>
      <dgm:t>
        <a:bodyPr/>
        <a:lstStyle/>
        <a:p>
          <a:endParaRPr lang="en-US"/>
        </a:p>
      </dgm:t>
    </dgm:pt>
    <dgm:pt modelId="{D64BC19F-9254-4FF1-8ECA-774A1F30D81F}" type="sibTrans" cxnId="{E3C5DD7A-3C69-4ADE-B86C-45D3C25C42F6}">
      <dgm:prSet/>
      <dgm:spPr/>
      <dgm:t>
        <a:bodyPr/>
        <a:lstStyle/>
        <a:p>
          <a:endParaRPr lang="en-US"/>
        </a:p>
      </dgm:t>
    </dgm:pt>
    <dgm:pt modelId="{8CAEBBE2-AA0A-4ACB-B891-0A169ECA5EB7}">
      <dgm:prSet/>
      <dgm:spPr/>
      <dgm:t>
        <a:bodyPr/>
        <a:lstStyle/>
        <a:p>
          <a:r>
            <a:rPr lang="en-GB"/>
            <a:t>Disengagement Theory suggests that older adults naturally withdraw from social roles as they age, although this view is now considered outdated (Cumming and Henry, 1961).</a:t>
          </a:r>
          <a:endParaRPr lang="en-US"/>
        </a:p>
      </dgm:t>
    </dgm:pt>
    <dgm:pt modelId="{461BF7EA-0E26-4FC3-86D8-683FBB11EFEB}" type="parTrans" cxnId="{6BAE986F-11B9-4DC1-9D38-E137F5290C41}">
      <dgm:prSet/>
      <dgm:spPr/>
      <dgm:t>
        <a:bodyPr/>
        <a:lstStyle/>
        <a:p>
          <a:endParaRPr lang="en-US"/>
        </a:p>
      </dgm:t>
    </dgm:pt>
    <dgm:pt modelId="{EA61DB4B-9CEC-4260-9FFD-4FE8EAF3EE10}" type="sibTrans" cxnId="{6BAE986F-11B9-4DC1-9D38-E137F5290C41}">
      <dgm:prSet/>
      <dgm:spPr/>
      <dgm:t>
        <a:bodyPr/>
        <a:lstStyle/>
        <a:p>
          <a:endParaRPr lang="en-US"/>
        </a:p>
      </dgm:t>
    </dgm:pt>
    <dgm:pt modelId="{69FCD37E-47AB-4A8D-B1C8-561A1F5AF34C}">
      <dgm:prSet/>
      <dgm:spPr/>
      <dgm:t>
        <a:bodyPr/>
        <a:lstStyle/>
        <a:p>
          <a:r>
            <a:rPr lang="en-GB"/>
            <a:t>Activity Theory argues that staying socially and physically active leads to better wellbeing in later life (Havighurst, 1963).</a:t>
          </a:r>
          <a:endParaRPr lang="en-US"/>
        </a:p>
      </dgm:t>
    </dgm:pt>
    <dgm:pt modelId="{02BE82C4-A057-4645-AFC7-755FCD2DF1A2}" type="parTrans" cxnId="{1D6DC098-A7E2-45C8-B0BF-AAE2CE5794E3}">
      <dgm:prSet/>
      <dgm:spPr/>
      <dgm:t>
        <a:bodyPr/>
        <a:lstStyle/>
        <a:p>
          <a:endParaRPr lang="en-US"/>
        </a:p>
      </dgm:t>
    </dgm:pt>
    <dgm:pt modelId="{A102E18B-21DE-4B33-A8D0-020D04DEFC79}" type="sibTrans" cxnId="{1D6DC098-A7E2-45C8-B0BF-AAE2CE5794E3}">
      <dgm:prSet/>
      <dgm:spPr/>
      <dgm:t>
        <a:bodyPr/>
        <a:lstStyle/>
        <a:p>
          <a:endParaRPr lang="en-US"/>
        </a:p>
      </dgm:t>
    </dgm:pt>
    <dgm:pt modelId="{D21D4E17-DF67-4408-85B8-89829761C523}">
      <dgm:prSet/>
      <dgm:spPr/>
      <dgm:t>
        <a:bodyPr/>
        <a:lstStyle/>
        <a:p>
          <a:r>
            <a:rPr lang="en-GB"/>
            <a:t>Continuity Theory proposes that older adults cope best when they maintain familiar routines, roles, and behaviours, supporting identity and stability (Atchley, 1989).</a:t>
          </a:r>
          <a:endParaRPr lang="en-US"/>
        </a:p>
      </dgm:t>
    </dgm:pt>
    <dgm:pt modelId="{FFE8C933-C2D6-4E07-94F3-0C358DFABF88}" type="parTrans" cxnId="{39439BEA-E203-4D22-80DE-98834FAE19EA}">
      <dgm:prSet/>
      <dgm:spPr/>
      <dgm:t>
        <a:bodyPr/>
        <a:lstStyle/>
        <a:p>
          <a:endParaRPr lang="en-US"/>
        </a:p>
      </dgm:t>
    </dgm:pt>
    <dgm:pt modelId="{661D11AB-1ECA-44A6-94F9-628CE9AE9027}" type="sibTrans" cxnId="{39439BEA-E203-4D22-80DE-98834FAE19EA}">
      <dgm:prSet/>
      <dgm:spPr/>
      <dgm:t>
        <a:bodyPr/>
        <a:lstStyle/>
        <a:p>
          <a:endParaRPr lang="en-US"/>
        </a:p>
      </dgm:t>
    </dgm:pt>
    <dgm:pt modelId="{A33E7885-EDB9-457B-874F-5DCE83764042}">
      <dgm:prSet/>
      <dgm:spPr/>
      <dgm:t>
        <a:bodyPr/>
        <a:lstStyle/>
        <a:p>
          <a:r>
            <a:rPr lang="en-GB"/>
            <a:t>These theories influence UK practice by promoting independence, meaningful activity, and personalised care.</a:t>
          </a:r>
          <a:endParaRPr lang="en-US"/>
        </a:p>
      </dgm:t>
    </dgm:pt>
    <dgm:pt modelId="{E98EF63A-67EC-446C-A962-C3E069565CA7}" type="parTrans" cxnId="{C014254A-D712-464E-953B-598D1A3D086C}">
      <dgm:prSet/>
      <dgm:spPr/>
      <dgm:t>
        <a:bodyPr/>
        <a:lstStyle/>
        <a:p>
          <a:endParaRPr lang="en-US"/>
        </a:p>
      </dgm:t>
    </dgm:pt>
    <dgm:pt modelId="{0625B888-6542-4421-8E0B-056B938EF1A2}" type="sibTrans" cxnId="{C014254A-D712-464E-953B-598D1A3D086C}">
      <dgm:prSet/>
      <dgm:spPr/>
      <dgm:t>
        <a:bodyPr/>
        <a:lstStyle/>
        <a:p>
          <a:endParaRPr lang="en-US"/>
        </a:p>
      </dgm:t>
    </dgm:pt>
    <dgm:pt modelId="{CAB338F3-3502-4A8D-BC7E-4ABF09904B1D}" type="pres">
      <dgm:prSet presAssocID="{49ABC867-D05B-47C5-8E3B-7E9CADDD0259}" presName="diagram" presStyleCnt="0">
        <dgm:presLayoutVars>
          <dgm:dir/>
          <dgm:resizeHandles val="exact"/>
        </dgm:presLayoutVars>
      </dgm:prSet>
      <dgm:spPr/>
    </dgm:pt>
    <dgm:pt modelId="{95FC0336-FEAC-47FF-87B3-97BB1928A526}" type="pres">
      <dgm:prSet presAssocID="{20A4EC5F-EB21-4C67-AAFC-1B586795BAD5}" presName="node" presStyleLbl="node1" presStyleIdx="0" presStyleCnt="5">
        <dgm:presLayoutVars>
          <dgm:bulletEnabled val="1"/>
        </dgm:presLayoutVars>
      </dgm:prSet>
      <dgm:spPr/>
    </dgm:pt>
    <dgm:pt modelId="{5E619990-3CF8-4C06-9526-F4E8A2CC9364}" type="pres">
      <dgm:prSet presAssocID="{D64BC19F-9254-4FF1-8ECA-774A1F30D81F}" presName="sibTrans" presStyleCnt="0"/>
      <dgm:spPr/>
    </dgm:pt>
    <dgm:pt modelId="{5F7B8451-D232-4938-B91A-A82FC5E9E084}" type="pres">
      <dgm:prSet presAssocID="{8CAEBBE2-AA0A-4ACB-B891-0A169ECA5EB7}" presName="node" presStyleLbl="node1" presStyleIdx="1" presStyleCnt="5">
        <dgm:presLayoutVars>
          <dgm:bulletEnabled val="1"/>
        </dgm:presLayoutVars>
      </dgm:prSet>
      <dgm:spPr/>
    </dgm:pt>
    <dgm:pt modelId="{BDFEF4D9-EBA8-49B9-8621-6CC686C535B5}" type="pres">
      <dgm:prSet presAssocID="{EA61DB4B-9CEC-4260-9FFD-4FE8EAF3EE10}" presName="sibTrans" presStyleCnt="0"/>
      <dgm:spPr/>
    </dgm:pt>
    <dgm:pt modelId="{E1F6A7CD-A5F3-4BAC-BD07-3594AD635247}" type="pres">
      <dgm:prSet presAssocID="{69FCD37E-47AB-4A8D-B1C8-561A1F5AF34C}" presName="node" presStyleLbl="node1" presStyleIdx="2" presStyleCnt="5">
        <dgm:presLayoutVars>
          <dgm:bulletEnabled val="1"/>
        </dgm:presLayoutVars>
      </dgm:prSet>
      <dgm:spPr/>
    </dgm:pt>
    <dgm:pt modelId="{A88659F1-4601-4466-916E-EEFFC64E4EEF}" type="pres">
      <dgm:prSet presAssocID="{A102E18B-21DE-4B33-A8D0-020D04DEFC79}" presName="sibTrans" presStyleCnt="0"/>
      <dgm:spPr/>
    </dgm:pt>
    <dgm:pt modelId="{17FFDDE3-E3F5-478D-91F2-3E766C3F50B0}" type="pres">
      <dgm:prSet presAssocID="{D21D4E17-DF67-4408-85B8-89829761C523}" presName="node" presStyleLbl="node1" presStyleIdx="3" presStyleCnt="5">
        <dgm:presLayoutVars>
          <dgm:bulletEnabled val="1"/>
        </dgm:presLayoutVars>
      </dgm:prSet>
      <dgm:spPr/>
    </dgm:pt>
    <dgm:pt modelId="{017DE262-6AAA-4685-B200-5627CC746097}" type="pres">
      <dgm:prSet presAssocID="{661D11AB-1ECA-44A6-94F9-628CE9AE9027}" presName="sibTrans" presStyleCnt="0"/>
      <dgm:spPr/>
    </dgm:pt>
    <dgm:pt modelId="{2D240B85-5408-4F29-B836-92B6A98D226C}" type="pres">
      <dgm:prSet presAssocID="{A33E7885-EDB9-457B-874F-5DCE83764042}" presName="node" presStyleLbl="node1" presStyleIdx="4" presStyleCnt="5">
        <dgm:presLayoutVars>
          <dgm:bulletEnabled val="1"/>
        </dgm:presLayoutVars>
      </dgm:prSet>
      <dgm:spPr/>
    </dgm:pt>
  </dgm:ptLst>
  <dgm:cxnLst>
    <dgm:cxn modelId="{9C7AF32A-59CC-4101-A21C-E53AD217C8D0}" type="presOf" srcId="{8CAEBBE2-AA0A-4ACB-B891-0A169ECA5EB7}" destId="{5F7B8451-D232-4938-B91A-A82FC5E9E084}" srcOrd="0" destOrd="0" presId="urn:microsoft.com/office/officeart/2005/8/layout/default"/>
    <dgm:cxn modelId="{C014254A-D712-464E-953B-598D1A3D086C}" srcId="{49ABC867-D05B-47C5-8E3B-7E9CADDD0259}" destId="{A33E7885-EDB9-457B-874F-5DCE83764042}" srcOrd="4" destOrd="0" parTransId="{E98EF63A-67EC-446C-A962-C3E069565CA7}" sibTransId="{0625B888-6542-4421-8E0B-056B938EF1A2}"/>
    <dgm:cxn modelId="{6BAE986F-11B9-4DC1-9D38-E137F5290C41}" srcId="{49ABC867-D05B-47C5-8E3B-7E9CADDD0259}" destId="{8CAEBBE2-AA0A-4ACB-B891-0A169ECA5EB7}" srcOrd="1" destOrd="0" parTransId="{461BF7EA-0E26-4FC3-86D8-683FBB11EFEB}" sibTransId="{EA61DB4B-9CEC-4260-9FFD-4FE8EAF3EE10}"/>
    <dgm:cxn modelId="{DA974D72-112F-46D8-ACCD-FC6ED9FA39C1}" type="presOf" srcId="{69FCD37E-47AB-4A8D-B1C8-561A1F5AF34C}" destId="{E1F6A7CD-A5F3-4BAC-BD07-3594AD635247}" srcOrd="0" destOrd="0" presId="urn:microsoft.com/office/officeart/2005/8/layout/default"/>
    <dgm:cxn modelId="{E3C5DD7A-3C69-4ADE-B86C-45D3C25C42F6}" srcId="{49ABC867-D05B-47C5-8E3B-7E9CADDD0259}" destId="{20A4EC5F-EB21-4C67-AAFC-1B586795BAD5}" srcOrd="0" destOrd="0" parTransId="{0C2C756F-025B-41E7-843A-5201BCD50064}" sibTransId="{D64BC19F-9254-4FF1-8ECA-774A1F30D81F}"/>
    <dgm:cxn modelId="{1D6DC098-A7E2-45C8-B0BF-AAE2CE5794E3}" srcId="{49ABC867-D05B-47C5-8E3B-7E9CADDD0259}" destId="{69FCD37E-47AB-4A8D-B1C8-561A1F5AF34C}" srcOrd="2" destOrd="0" parTransId="{02BE82C4-A057-4645-AFC7-755FCD2DF1A2}" sibTransId="{A102E18B-21DE-4B33-A8D0-020D04DEFC79}"/>
    <dgm:cxn modelId="{DC61D4B3-E6C6-4607-A24F-7E0F4AF7D856}" type="presOf" srcId="{D21D4E17-DF67-4408-85B8-89829761C523}" destId="{17FFDDE3-E3F5-478D-91F2-3E766C3F50B0}" srcOrd="0" destOrd="0" presId="urn:microsoft.com/office/officeart/2005/8/layout/default"/>
    <dgm:cxn modelId="{03D8F7CD-C843-4A96-B954-AA4F5437E46C}" type="presOf" srcId="{49ABC867-D05B-47C5-8E3B-7E9CADDD0259}" destId="{CAB338F3-3502-4A8D-BC7E-4ABF09904B1D}" srcOrd="0" destOrd="0" presId="urn:microsoft.com/office/officeart/2005/8/layout/default"/>
    <dgm:cxn modelId="{7B278DE5-AFEC-4605-8561-469CE4CAA8F3}" type="presOf" srcId="{A33E7885-EDB9-457B-874F-5DCE83764042}" destId="{2D240B85-5408-4F29-B836-92B6A98D226C}" srcOrd="0" destOrd="0" presId="urn:microsoft.com/office/officeart/2005/8/layout/default"/>
    <dgm:cxn modelId="{39439BEA-E203-4D22-80DE-98834FAE19EA}" srcId="{49ABC867-D05B-47C5-8E3B-7E9CADDD0259}" destId="{D21D4E17-DF67-4408-85B8-89829761C523}" srcOrd="3" destOrd="0" parTransId="{FFE8C933-C2D6-4E07-94F3-0C358DFABF88}" sibTransId="{661D11AB-1ECA-44A6-94F9-628CE9AE9027}"/>
    <dgm:cxn modelId="{78839CFB-3640-4AB1-A276-FAF1EA7B61B4}" type="presOf" srcId="{20A4EC5F-EB21-4C67-AAFC-1B586795BAD5}" destId="{95FC0336-FEAC-47FF-87B3-97BB1928A526}" srcOrd="0" destOrd="0" presId="urn:microsoft.com/office/officeart/2005/8/layout/default"/>
    <dgm:cxn modelId="{8342202C-3FFC-4935-9085-92B0DBD2FA86}" type="presParOf" srcId="{CAB338F3-3502-4A8D-BC7E-4ABF09904B1D}" destId="{95FC0336-FEAC-47FF-87B3-97BB1928A526}" srcOrd="0" destOrd="0" presId="urn:microsoft.com/office/officeart/2005/8/layout/default"/>
    <dgm:cxn modelId="{EB93245D-A970-4005-AC96-C010FD3DDF25}" type="presParOf" srcId="{CAB338F3-3502-4A8D-BC7E-4ABF09904B1D}" destId="{5E619990-3CF8-4C06-9526-F4E8A2CC9364}" srcOrd="1" destOrd="0" presId="urn:microsoft.com/office/officeart/2005/8/layout/default"/>
    <dgm:cxn modelId="{15593D0D-759A-4833-8EBE-3E7047CF6520}" type="presParOf" srcId="{CAB338F3-3502-4A8D-BC7E-4ABF09904B1D}" destId="{5F7B8451-D232-4938-B91A-A82FC5E9E084}" srcOrd="2" destOrd="0" presId="urn:microsoft.com/office/officeart/2005/8/layout/default"/>
    <dgm:cxn modelId="{72CB441F-39E5-4750-81E3-84146C313E18}" type="presParOf" srcId="{CAB338F3-3502-4A8D-BC7E-4ABF09904B1D}" destId="{BDFEF4D9-EBA8-49B9-8621-6CC686C535B5}" srcOrd="3" destOrd="0" presId="urn:microsoft.com/office/officeart/2005/8/layout/default"/>
    <dgm:cxn modelId="{7872EE9E-4BE2-4AAF-941F-B53779298EEA}" type="presParOf" srcId="{CAB338F3-3502-4A8D-BC7E-4ABF09904B1D}" destId="{E1F6A7CD-A5F3-4BAC-BD07-3594AD635247}" srcOrd="4" destOrd="0" presId="urn:microsoft.com/office/officeart/2005/8/layout/default"/>
    <dgm:cxn modelId="{2818A20E-6C4F-469C-B26A-8A286B8BD524}" type="presParOf" srcId="{CAB338F3-3502-4A8D-BC7E-4ABF09904B1D}" destId="{A88659F1-4601-4466-916E-EEFFC64E4EEF}" srcOrd="5" destOrd="0" presId="urn:microsoft.com/office/officeart/2005/8/layout/default"/>
    <dgm:cxn modelId="{B0F64106-740A-492C-BA45-DC4A719BF807}" type="presParOf" srcId="{CAB338F3-3502-4A8D-BC7E-4ABF09904B1D}" destId="{17FFDDE3-E3F5-478D-91F2-3E766C3F50B0}" srcOrd="6" destOrd="0" presId="urn:microsoft.com/office/officeart/2005/8/layout/default"/>
    <dgm:cxn modelId="{8F14FE0E-0360-433B-84C7-41E6B2B87CE3}" type="presParOf" srcId="{CAB338F3-3502-4A8D-BC7E-4ABF09904B1D}" destId="{017DE262-6AAA-4685-B200-5627CC746097}" srcOrd="7" destOrd="0" presId="urn:microsoft.com/office/officeart/2005/8/layout/default"/>
    <dgm:cxn modelId="{AA0E5BE8-E18F-4689-81D6-455C140519C1}" type="presParOf" srcId="{CAB338F3-3502-4A8D-BC7E-4ABF09904B1D}" destId="{2D240B85-5408-4F29-B836-92B6A98D226C}"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50F826-446E-4825-875D-3774855E3A7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93382021-3928-4128-ABA5-A6652A81BFA1}">
      <dgm:prSet/>
      <dgm:spPr/>
      <dgm:t>
        <a:bodyPr/>
        <a:lstStyle/>
        <a:p>
          <a:r>
            <a:rPr lang="en-GB"/>
            <a:t>The Care Act 2014 sets out the wellbeing principle, emphasising personalisation, independence, and safeguarding for older people (Care Act, 2014).</a:t>
          </a:r>
          <a:endParaRPr lang="en-US"/>
        </a:p>
      </dgm:t>
    </dgm:pt>
    <dgm:pt modelId="{B4D454C8-DD7D-4761-ACF9-9745C5D2E239}" type="parTrans" cxnId="{16A752B8-A194-4917-9D1E-BE8C72A8EFF9}">
      <dgm:prSet/>
      <dgm:spPr/>
      <dgm:t>
        <a:bodyPr/>
        <a:lstStyle/>
        <a:p>
          <a:endParaRPr lang="en-US"/>
        </a:p>
      </dgm:t>
    </dgm:pt>
    <dgm:pt modelId="{65D82FEB-CAF7-420C-9AC7-3C78990FB4C3}" type="sibTrans" cxnId="{16A752B8-A194-4917-9D1E-BE8C72A8EFF9}">
      <dgm:prSet/>
      <dgm:spPr/>
      <dgm:t>
        <a:bodyPr/>
        <a:lstStyle/>
        <a:p>
          <a:endParaRPr lang="en-US"/>
        </a:p>
      </dgm:t>
    </dgm:pt>
    <dgm:pt modelId="{B024FAD7-554B-4D31-8DFC-554F34257FC2}">
      <dgm:prSet/>
      <dgm:spPr/>
      <dgm:t>
        <a:bodyPr/>
        <a:lstStyle/>
        <a:p>
          <a:r>
            <a:rPr lang="en-GB" dirty="0"/>
            <a:t>The Equality Act 2010 protects older adults from discrimination and ensures equal access to services (Equality Act, 2010). The NHS Long Term Plan focuses on improving care for older people through prevention, integrated community support, and better management of long‑term conditions (NHS, 2019). Together, these policies aim to promote dignity, autonomy, and high-quality, person-centred care for older adults in the UK.</a:t>
          </a:r>
          <a:endParaRPr lang="en-US" dirty="0"/>
        </a:p>
      </dgm:t>
    </dgm:pt>
    <dgm:pt modelId="{BB161CD8-A6D6-4EEA-9006-0C502B64451B}" type="parTrans" cxnId="{7B6EC567-7635-4F78-85CA-126CBE53EA50}">
      <dgm:prSet/>
      <dgm:spPr/>
      <dgm:t>
        <a:bodyPr/>
        <a:lstStyle/>
        <a:p>
          <a:endParaRPr lang="en-US"/>
        </a:p>
      </dgm:t>
    </dgm:pt>
    <dgm:pt modelId="{DE6F9AA5-2787-45E0-9E29-02777DBEC496}" type="sibTrans" cxnId="{7B6EC567-7635-4F78-85CA-126CBE53EA50}">
      <dgm:prSet/>
      <dgm:spPr/>
      <dgm:t>
        <a:bodyPr/>
        <a:lstStyle/>
        <a:p>
          <a:endParaRPr lang="en-US"/>
        </a:p>
      </dgm:t>
    </dgm:pt>
    <dgm:pt modelId="{85C4E969-E633-42C5-A4AD-F69D8C6854FB}" type="pres">
      <dgm:prSet presAssocID="{0A50F826-446E-4825-875D-3774855E3A7A}" presName="linear" presStyleCnt="0">
        <dgm:presLayoutVars>
          <dgm:animLvl val="lvl"/>
          <dgm:resizeHandles val="exact"/>
        </dgm:presLayoutVars>
      </dgm:prSet>
      <dgm:spPr/>
    </dgm:pt>
    <dgm:pt modelId="{92B5C297-F868-4E20-B26D-D4E1AEC8BC5C}" type="pres">
      <dgm:prSet presAssocID="{93382021-3928-4128-ABA5-A6652A81BFA1}" presName="parentText" presStyleLbl="node1" presStyleIdx="0" presStyleCnt="2">
        <dgm:presLayoutVars>
          <dgm:chMax val="0"/>
          <dgm:bulletEnabled val="1"/>
        </dgm:presLayoutVars>
      </dgm:prSet>
      <dgm:spPr/>
    </dgm:pt>
    <dgm:pt modelId="{4FC36BCA-CC6E-4610-AC3C-401CD0930126}" type="pres">
      <dgm:prSet presAssocID="{65D82FEB-CAF7-420C-9AC7-3C78990FB4C3}" presName="spacer" presStyleCnt="0"/>
      <dgm:spPr/>
    </dgm:pt>
    <dgm:pt modelId="{E238BC74-604A-4246-8B21-82C7EAEA77DB}" type="pres">
      <dgm:prSet presAssocID="{B024FAD7-554B-4D31-8DFC-554F34257FC2}" presName="parentText" presStyleLbl="node1" presStyleIdx="1" presStyleCnt="2">
        <dgm:presLayoutVars>
          <dgm:chMax val="0"/>
          <dgm:bulletEnabled val="1"/>
        </dgm:presLayoutVars>
      </dgm:prSet>
      <dgm:spPr/>
    </dgm:pt>
  </dgm:ptLst>
  <dgm:cxnLst>
    <dgm:cxn modelId="{F6D00208-F892-44F5-AF17-36A8B432A03A}" type="presOf" srcId="{0A50F826-446E-4825-875D-3774855E3A7A}" destId="{85C4E969-E633-42C5-A4AD-F69D8C6854FB}" srcOrd="0" destOrd="0" presId="urn:microsoft.com/office/officeart/2005/8/layout/vList2"/>
    <dgm:cxn modelId="{6CE78209-8DA1-41E0-BFE1-83527220F46C}" type="presOf" srcId="{B024FAD7-554B-4D31-8DFC-554F34257FC2}" destId="{E238BC74-604A-4246-8B21-82C7EAEA77DB}" srcOrd="0" destOrd="0" presId="urn:microsoft.com/office/officeart/2005/8/layout/vList2"/>
    <dgm:cxn modelId="{7B6EC567-7635-4F78-85CA-126CBE53EA50}" srcId="{0A50F826-446E-4825-875D-3774855E3A7A}" destId="{B024FAD7-554B-4D31-8DFC-554F34257FC2}" srcOrd="1" destOrd="0" parTransId="{BB161CD8-A6D6-4EEA-9006-0C502B64451B}" sibTransId="{DE6F9AA5-2787-45E0-9E29-02777DBEC496}"/>
    <dgm:cxn modelId="{16A752B8-A194-4917-9D1E-BE8C72A8EFF9}" srcId="{0A50F826-446E-4825-875D-3774855E3A7A}" destId="{93382021-3928-4128-ABA5-A6652A81BFA1}" srcOrd="0" destOrd="0" parTransId="{B4D454C8-DD7D-4761-ACF9-9745C5D2E239}" sibTransId="{65D82FEB-CAF7-420C-9AC7-3C78990FB4C3}"/>
    <dgm:cxn modelId="{EBDB2DDE-5159-4BF1-B736-5FCFD5637256}" type="presOf" srcId="{93382021-3928-4128-ABA5-A6652A81BFA1}" destId="{92B5C297-F868-4E20-B26D-D4E1AEC8BC5C}" srcOrd="0" destOrd="0" presId="urn:microsoft.com/office/officeart/2005/8/layout/vList2"/>
    <dgm:cxn modelId="{E0294775-1526-4FD9-B38B-C60CB2A797D3}" type="presParOf" srcId="{85C4E969-E633-42C5-A4AD-F69D8C6854FB}" destId="{92B5C297-F868-4E20-B26D-D4E1AEC8BC5C}" srcOrd="0" destOrd="0" presId="urn:microsoft.com/office/officeart/2005/8/layout/vList2"/>
    <dgm:cxn modelId="{03B904DB-56A2-4B9C-865F-F1A746B41EA9}" type="presParOf" srcId="{85C4E969-E633-42C5-A4AD-F69D8C6854FB}" destId="{4FC36BCA-CC6E-4610-AC3C-401CD0930126}" srcOrd="1" destOrd="0" presId="urn:microsoft.com/office/officeart/2005/8/layout/vList2"/>
    <dgm:cxn modelId="{AB687B33-98D7-47D5-AD7E-AD291683C6F7}" type="presParOf" srcId="{85C4E969-E633-42C5-A4AD-F69D8C6854FB}" destId="{E238BC74-604A-4246-8B21-82C7EAEA77DB}"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6F0D499-F911-4E69-BB67-D0D3D6CE0A7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72B9940-CB52-4BE0-AE0F-065A7D65768F}">
      <dgm:prSet/>
      <dgm:spPr/>
      <dgm:t>
        <a:bodyPr/>
        <a:lstStyle/>
        <a:p>
          <a:r>
            <a:rPr lang="en-GB" b="1" u="sng" dirty="0"/>
            <a:t>Person‑Centred Care: </a:t>
          </a:r>
          <a:r>
            <a:rPr lang="en-GB" dirty="0"/>
            <a:t>Involves older people in decisions and respects their preferences.</a:t>
          </a:r>
          <a:endParaRPr lang="en-US" dirty="0"/>
        </a:p>
      </dgm:t>
    </dgm:pt>
    <dgm:pt modelId="{B1BF1AA2-1772-4EE7-BAB2-F64845EF323C}" type="parTrans" cxnId="{6F19E24F-9114-4BF6-897B-B2CE31FF2CF4}">
      <dgm:prSet/>
      <dgm:spPr/>
      <dgm:t>
        <a:bodyPr/>
        <a:lstStyle/>
        <a:p>
          <a:endParaRPr lang="en-US"/>
        </a:p>
      </dgm:t>
    </dgm:pt>
    <dgm:pt modelId="{C7E0EAA8-704F-47A9-917C-1CA54F1D64BC}" type="sibTrans" cxnId="{6F19E24F-9114-4BF6-897B-B2CE31FF2CF4}">
      <dgm:prSet/>
      <dgm:spPr/>
      <dgm:t>
        <a:bodyPr/>
        <a:lstStyle/>
        <a:p>
          <a:endParaRPr lang="en-US"/>
        </a:p>
      </dgm:t>
    </dgm:pt>
    <dgm:pt modelId="{CCD34E71-4D9A-4361-9AC4-0BE415CF418F}">
      <dgm:prSet/>
      <dgm:spPr/>
      <dgm:t>
        <a:bodyPr/>
        <a:lstStyle/>
        <a:p>
          <a:r>
            <a:rPr lang="en-GB" b="1" u="sng" dirty="0"/>
            <a:t>Reablement &amp; Rehabilitation</a:t>
          </a:r>
          <a:r>
            <a:rPr lang="en-GB" dirty="0"/>
            <a:t>: Builds confidence and restores independence after illness or injury.</a:t>
          </a:r>
          <a:endParaRPr lang="en-US" dirty="0"/>
        </a:p>
      </dgm:t>
    </dgm:pt>
    <dgm:pt modelId="{73603A06-E1FD-4A82-821F-B199D04AA75F}" type="parTrans" cxnId="{90702E92-EF7F-45FA-8556-3CE7D80B4999}">
      <dgm:prSet/>
      <dgm:spPr/>
      <dgm:t>
        <a:bodyPr/>
        <a:lstStyle/>
        <a:p>
          <a:endParaRPr lang="en-US"/>
        </a:p>
      </dgm:t>
    </dgm:pt>
    <dgm:pt modelId="{F4296335-C5DF-4F8C-AE14-AA279EA4F613}" type="sibTrans" cxnId="{90702E92-EF7F-45FA-8556-3CE7D80B4999}">
      <dgm:prSet/>
      <dgm:spPr/>
      <dgm:t>
        <a:bodyPr/>
        <a:lstStyle/>
        <a:p>
          <a:endParaRPr lang="en-US"/>
        </a:p>
      </dgm:t>
    </dgm:pt>
    <dgm:pt modelId="{A23CC929-2AD1-4908-870D-B1E65B3C8A68}">
      <dgm:prSet/>
      <dgm:spPr/>
      <dgm:t>
        <a:bodyPr/>
        <a:lstStyle/>
        <a:p>
          <a:r>
            <a:rPr lang="en-GB" b="1" u="sng" dirty="0"/>
            <a:t>Digital &amp; Assistive Technology: </a:t>
          </a:r>
          <a:r>
            <a:rPr lang="en-GB" dirty="0"/>
            <a:t>Tools like telehealth, fall detectors, and medication reminders support safe self‑management.</a:t>
          </a:r>
          <a:endParaRPr lang="en-US" dirty="0"/>
        </a:p>
      </dgm:t>
    </dgm:pt>
    <dgm:pt modelId="{2B72536B-FFC1-4171-836A-B2E3182B9415}" type="parTrans" cxnId="{FE8DA989-35E6-4128-A078-49E87B8D1779}">
      <dgm:prSet/>
      <dgm:spPr/>
      <dgm:t>
        <a:bodyPr/>
        <a:lstStyle/>
        <a:p>
          <a:endParaRPr lang="en-US"/>
        </a:p>
      </dgm:t>
    </dgm:pt>
    <dgm:pt modelId="{1A4F0FA0-2D0D-4A80-942B-460099604824}" type="sibTrans" cxnId="{FE8DA989-35E6-4128-A078-49E87B8D1779}">
      <dgm:prSet/>
      <dgm:spPr/>
      <dgm:t>
        <a:bodyPr/>
        <a:lstStyle/>
        <a:p>
          <a:endParaRPr lang="en-US"/>
        </a:p>
      </dgm:t>
    </dgm:pt>
    <dgm:pt modelId="{E0BC48BF-F3B1-4A55-BA80-9696CE700206}">
      <dgm:prSet/>
      <dgm:spPr/>
      <dgm:t>
        <a:bodyPr/>
        <a:lstStyle/>
        <a:p>
          <a:r>
            <a:rPr lang="en-GB" b="1" u="sng" dirty="0"/>
            <a:t>Advocacy Services: </a:t>
          </a:r>
          <a:r>
            <a:rPr lang="en-GB" dirty="0"/>
            <a:t>Ensures rights, voice, and choice are upheld in care planning.</a:t>
          </a:r>
          <a:endParaRPr lang="en-US" dirty="0"/>
        </a:p>
      </dgm:t>
    </dgm:pt>
    <dgm:pt modelId="{267C60D5-959A-4981-8516-2F31113636B4}" type="parTrans" cxnId="{3416AEFE-FFEC-46D3-914A-B442159D137C}">
      <dgm:prSet/>
      <dgm:spPr/>
      <dgm:t>
        <a:bodyPr/>
        <a:lstStyle/>
        <a:p>
          <a:endParaRPr lang="en-US"/>
        </a:p>
      </dgm:t>
    </dgm:pt>
    <dgm:pt modelId="{A4120811-5812-4A28-87FD-0A097CE11563}" type="sibTrans" cxnId="{3416AEFE-FFEC-46D3-914A-B442159D137C}">
      <dgm:prSet/>
      <dgm:spPr/>
      <dgm:t>
        <a:bodyPr/>
        <a:lstStyle/>
        <a:p>
          <a:endParaRPr lang="en-US"/>
        </a:p>
      </dgm:t>
    </dgm:pt>
    <dgm:pt modelId="{5B5B8784-2D5A-4EA8-A410-6DFA1572217C}">
      <dgm:prSet/>
      <dgm:spPr/>
      <dgm:t>
        <a:bodyPr/>
        <a:lstStyle/>
        <a:p>
          <a:r>
            <a:rPr lang="en-GB" b="1" u="sng" dirty="0"/>
            <a:t>Community Support: </a:t>
          </a:r>
          <a:r>
            <a:rPr lang="en-GB" dirty="0"/>
            <a:t>Day centres, befriending, and social prescribing reduce isolation and promote wellbeing.</a:t>
          </a:r>
          <a:endParaRPr lang="en-US" dirty="0"/>
        </a:p>
      </dgm:t>
    </dgm:pt>
    <dgm:pt modelId="{4AC9B9FB-EAF7-462C-A41A-0D778D063A5A}" type="parTrans" cxnId="{42F18B66-78DB-4B22-BC25-3FD5804CE4FC}">
      <dgm:prSet/>
      <dgm:spPr/>
      <dgm:t>
        <a:bodyPr/>
        <a:lstStyle/>
        <a:p>
          <a:endParaRPr lang="en-US"/>
        </a:p>
      </dgm:t>
    </dgm:pt>
    <dgm:pt modelId="{9096AE09-9809-46CA-8CB3-2230C6E26999}" type="sibTrans" cxnId="{42F18B66-78DB-4B22-BC25-3FD5804CE4FC}">
      <dgm:prSet/>
      <dgm:spPr/>
      <dgm:t>
        <a:bodyPr/>
        <a:lstStyle/>
        <a:p>
          <a:endParaRPr lang="en-US"/>
        </a:p>
      </dgm:t>
    </dgm:pt>
    <dgm:pt modelId="{4702DA92-0F55-43F9-B0CD-F4FEF5430A00}">
      <dgm:prSet/>
      <dgm:spPr/>
      <dgm:t>
        <a:bodyPr/>
        <a:lstStyle/>
        <a:p>
          <a:r>
            <a:rPr lang="en-GB" b="1" u="sng" dirty="0"/>
            <a:t>Carer Support &amp; Respite: </a:t>
          </a:r>
          <a:r>
            <a:rPr lang="en-GB" dirty="0"/>
            <a:t>Strengthens informal care networks and improves overall quality of care.</a:t>
          </a:r>
          <a:endParaRPr lang="en-US" dirty="0"/>
        </a:p>
      </dgm:t>
    </dgm:pt>
    <dgm:pt modelId="{5BABBB83-2602-42A3-8264-99D2C6FF9DC9}" type="parTrans" cxnId="{0724D873-90EF-44E5-8D2D-92F33D34A38F}">
      <dgm:prSet/>
      <dgm:spPr/>
      <dgm:t>
        <a:bodyPr/>
        <a:lstStyle/>
        <a:p>
          <a:endParaRPr lang="en-US"/>
        </a:p>
      </dgm:t>
    </dgm:pt>
    <dgm:pt modelId="{EA524419-9A8A-41EA-9E96-1A1A24035B3B}" type="sibTrans" cxnId="{0724D873-90EF-44E5-8D2D-92F33D34A38F}">
      <dgm:prSet/>
      <dgm:spPr/>
      <dgm:t>
        <a:bodyPr/>
        <a:lstStyle/>
        <a:p>
          <a:endParaRPr lang="en-US"/>
        </a:p>
      </dgm:t>
    </dgm:pt>
    <dgm:pt modelId="{F27329E2-C03A-48DF-884A-05CA91E89A9D}" type="pres">
      <dgm:prSet presAssocID="{E6F0D499-F911-4E69-BB67-D0D3D6CE0A74}" presName="diagram" presStyleCnt="0">
        <dgm:presLayoutVars>
          <dgm:dir/>
          <dgm:resizeHandles val="exact"/>
        </dgm:presLayoutVars>
      </dgm:prSet>
      <dgm:spPr/>
    </dgm:pt>
    <dgm:pt modelId="{6BF0B4B9-65A9-4D9F-BBF6-D49DE13042CE}" type="pres">
      <dgm:prSet presAssocID="{972B9940-CB52-4BE0-AE0F-065A7D65768F}" presName="node" presStyleLbl="node1" presStyleIdx="0" presStyleCnt="6">
        <dgm:presLayoutVars>
          <dgm:bulletEnabled val="1"/>
        </dgm:presLayoutVars>
      </dgm:prSet>
      <dgm:spPr/>
    </dgm:pt>
    <dgm:pt modelId="{95C87BC9-B58A-4C0E-98C4-EFD681704921}" type="pres">
      <dgm:prSet presAssocID="{C7E0EAA8-704F-47A9-917C-1CA54F1D64BC}" presName="sibTrans" presStyleCnt="0"/>
      <dgm:spPr/>
    </dgm:pt>
    <dgm:pt modelId="{302665D9-1FD5-4C79-96FA-6D8D822C85AE}" type="pres">
      <dgm:prSet presAssocID="{CCD34E71-4D9A-4361-9AC4-0BE415CF418F}" presName="node" presStyleLbl="node1" presStyleIdx="1" presStyleCnt="6">
        <dgm:presLayoutVars>
          <dgm:bulletEnabled val="1"/>
        </dgm:presLayoutVars>
      </dgm:prSet>
      <dgm:spPr/>
    </dgm:pt>
    <dgm:pt modelId="{EA6B32F7-FCFC-4AC5-AB02-81091CF483EA}" type="pres">
      <dgm:prSet presAssocID="{F4296335-C5DF-4F8C-AE14-AA279EA4F613}" presName="sibTrans" presStyleCnt="0"/>
      <dgm:spPr/>
    </dgm:pt>
    <dgm:pt modelId="{B921A6B7-FB56-4119-9E90-EE30407B8AF6}" type="pres">
      <dgm:prSet presAssocID="{A23CC929-2AD1-4908-870D-B1E65B3C8A68}" presName="node" presStyleLbl="node1" presStyleIdx="2" presStyleCnt="6">
        <dgm:presLayoutVars>
          <dgm:bulletEnabled val="1"/>
        </dgm:presLayoutVars>
      </dgm:prSet>
      <dgm:spPr/>
    </dgm:pt>
    <dgm:pt modelId="{3E03482D-FF2D-40E9-9C73-815FB9DB530A}" type="pres">
      <dgm:prSet presAssocID="{1A4F0FA0-2D0D-4A80-942B-460099604824}" presName="sibTrans" presStyleCnt="0"/>
      <dgm:spPr/>
    </dgm:pt>
    <dgm:pt modelId="{47A43D98-2AF7-4C4B-B2F6-83D34DB8A8D5}" type="pres">
      <dgm:prSet presAssocID="{E0BC48BF-F3B1-4A55-BA80-9696CE700206}" presName="node" presStyleLbl="node1" presStyleIdx="3" presStyleCnt="6">
        <dgm:presLayoutVars>
          <dgm:bulletEnabled val="1"/>
        </dgm:presLayoutVars>
      </dgm:prSet>
      <dgm:spPr/>
    </dgm:pt>
    <dgm:pt modelId="{CFB4C4B7-1628-4D77-9CE6-53ACBC52D1FD}" type="pres">
      <dgm:prSet presAssocID="{A4120811-5812-4A28-87FD-0A097CE11563}" presName="sibTrans" presStyleCnt="0"/>
      <dgm:spPr/>
    </dgm:pt>
    <dgm:pt modelId="{A7B9A668-ECC4-4EA8-8817-9B1842CDC3A2}" type="pres">
      <dgm:prSet presAssocID="{5B5B8784-2D5A-4EA8-A410-6DFA1572217C}" presName="node" presStyleLbl="node1" presStyleIdx="4" presStyleCnt="6">
        <dgm:presLayoutVars>
          <dgm:bulletEnabled val="1"/>
        </dgm:presLayoutVars>
      </dgm:prSet>
      <dgm:spPr/>
    </dgm:pt>
    <dgm:pt modelId="{D2FDD530-B8C2-4C9A-B9ED-9FBB71D052B2}" type="pres">
      <dgm:prSet presAssocID="{9096AE09-9809-46CA-8CB3-2230C6E26999}" presName="sibTrans" presStyleCnt="0"/>
      <dgm:spPr/>
    </dgm:pt>
    <dgm:pt modelId="{1936F793-4F7A-47F4-98F8-BC72F2556960}" type="pres">
      <dgm:prSet presAssocID="{4702DA92-0F55-43F9-B0CD-F4FEF5430A00}" presName="node" presStyleLbl="node1" presStyleIdx="5" presStyleCnt="6">
        <dgm:presLayoutVars>
          <dgm:bulletEnabled val="1"/>
        </dgm:presLayoutVars>
      </dgm:prSet>
      <dgm:spPr/>
    </dgm:pt>
  </dgm:ptLst>
  <dgm:cxnLst>
    <dgm:cxn modelId="{7ED4B90D-968C-4503-BCBA-1E4D7D27D2A1}" type="presOf" srcId="{E6F0D499-F911-4E69-BB67-D0D3D6CE0A74}" destId="{F27329E2-C03A-48DF-884A-05CA91E89A9D}" srcOrd="0" destOrd="0" presId="urn:microsoft.com/office/officeart/2005/8/layout/default"/>
    <dgm:cxn modelId="{9518253B-47C9-440A-A170-648E1233E07A}" type="presOf" srcId="{5B5B8784-2D5A-4EA8-A410-6DFA1572217C}" destId="{A7B9A668-ECC4-4EA8-8817-9B1842CDC3A2}" srcOrd="0" destOrd="0" presId="urn:microsoft.com/office/officeart/2005/8/layout/default"/>
    <dgm:cxn modelId="{8DEAF53B-4EDA-4F62-B2E7-FDA092B2E5DD}" type="presOf" srcId="{972B9940-CB52-4BE0-AE0F-065A7D65768F}" destId="{6BF0B4B9-65A9-4D9F-BBF6-D49DE13042CE}" srcOrd="0" destOrd="0" presId="urn:microsoft.com/office/officeart/2005/8/layout/default"/>
    <dgm:cxn modelId="{42F18B66-78DB-4B22-BC25-3FD5804CE4FC}" srcId="{E6F0D499-F911-4E69-BB67-D0D3D6CE0A74}" destId="{5B5B8784-2D5A-4EA8-A410-6DFA1572217C}" srcOrd="4" destOrd="0" parTransId="{4AC9B9FB-EAF7-462C-A41A-0D778D063A5A}" sibTransId="{9096AE09-9809-46CA-8CB3-2230C6E26999}"/>
    <dgm:cxn modelId="{6F19E24F-9114-4BF6-897B-B2CE31FF2CF4}" srcId="{E6F0D499-F911-4E69-BB67-D0D3D6CE0A74}" destId="{972B9940-CB52-4BE0-AE0F-065A7D65768F}" srcOrd="0" destOrd="0" parTransId="{B1BF1AA2-1772-4EE7-BAB2-F64845EF323C}" sibTransId="{C7E0EAA8-704F-47A9-917C-1CA54F1D64BC}"/>
    <dgm:cxn modelId="{C934B471-1474-4D06-BD61-874270F6A52F}" type="presOf" srcId="{A23CC929-2AD1-4908-870D-B1E65B3C8A68}" destId="{B921A6B7-FB56-4119-9E90-EE30407B8AF6}" srcOrd="0" destOrd="0" presId="urn:microsoft.com/office/officeart/2005/8/layout/default"/>
    <dgm:cxn modelId="{5B6AA073-A8D5-4C9A-9BEE-7C17FFFB82EC}" type="presOf" srcId="{CCD34E71-4D9A-4361-9AC4-0BE415CF418F}" destId="{302665D9-1FD5-4C79-96FA-6D8D822C85AE}" srcOrd="0" destOrd="0" presId="urn:microsoft.com/office/officeart/2005/8/layout/default"/>
    <dgm:cxn modelId="{0724D873-90EF-44E5-8D2D-92F33D34A38F}" srcId="{E6F0D499-F911-4E69-BB67-D0D3D6CE0A74}" destId="{4702DA92-0F55-43F9-B0CD-F4FEF5430A00}" srcOrd="5" destOrd="0" parTransId="{5BABBB83-2602-42A3-8264-99D2C6FF9DC9}" sibTransId="{EA524419-9A8A-41EA-9E96-1A1A24035B3B}"/>
    <dgm:cxn modelId="{FE8DA989-35E6-4128-A078-49E87B8D1779}" srcId="{E6F0D499-F911-4E69-BB67-D0D3D6CE0A74}" destId="{A23CC929-2AD1-4908-870D-B1E65B3C8A68}" srcOrd="2" destOrd="0" parTransId="{2B72536B-FFC1-4171-836A-B2E3182B9415}" sibTransId="{1A4F0FA0-2D0D-4A80-942B-460099604824}"/>
    <dgm:cxn modelId="{90702E92-EF7F-45FA-8556-3CE7D80B4999}" srcId="{E6F0D499-F911-4E69-BB67-D0D3D6CE0A74}" destId="{CCD34E71-4D9A-4361-9AC4-0BE415CF418F}" srcOrd="1" destOrd="0" parTransId="{73603A06-E1FD-4A82-821F-B199D04AA75F}" sibTransId="{F4296335-C5DF-4F8C-AE14-AA279EA4F613}"/>
    <dgm:cxn modelId="{BF635FB1-E71F-4983-90DE-10F83A9194C2}" type="presOf" srcId="{4702DA92-0F55-43F9-B0CD-F4FEF5430A00}" destId="{1936F793-4F7A-47F4-98F8-BC72F2556960}" srcOrd="0" destOrd="0" presId="urn:microsoft.com/office/officeart/2005/8/layout/default"/>
    <dgm:cxn modelId="{C754EAEF-8227-41AF-BD99-5657FC37BE3E}" type="presOf" srcId="{E0BC48BF-F3B1-4A55-BA80-9696CE700206}" destId="{47A43D98-2AF7-4C4B-B2F6-83D34DB8A8D5}" srcOrd="0" destOrd="0" presId="urn:microsoft.com/office/officeart/2005/8/layout/default"/>
    <dgm:cxn modelId="{3416AEFE-FFEC-46D3-914A-B442159D137C}" srcId="{E6F0D499-F911-4E69-BB67-D0D3D6CE0A74}" destId="{E0BC48BF-F3B1-4A55-BA80-9696CE700206}" srcOrd="3" destOrd="0" parTransId="{267C60D5-959A-4981-8516-2F31113636B4}" sibTransId="{A4120811-5812-4A28-87FD-0A097CE11563}"/>
    <dgm:cxn modelId="{FEBDF090-6CE5-44A0-AF40-5782276E5BD9}" type="presParOf" srcId="{F27329E2-C03A-48DF-884A-05CA91E89A9D}" destId="{6BF0B4B9-65A9-4D9F-BBF6-D49DE13042CE}" srcOrd="0" destOrd="0" presId="urn:microsoft.com/office/officeart/2005/8/layout/default"/>
    <dgm:cxn modelId="{4DEFCCF8-D92A-4CCD-8D13-6DD2B62B19F9}" type="presParOf" srcId="{F27329E2-C03A-48DF-884A-05CA91E89A9D}" destId="{95C87BC9-B58A-4C0E-98C4-EFD681704921}" srcOrd="1" destOrd="0" presId="urn:microsoft.com/office/officeart/2005/8/layout/default"/>
    <dgm:cxn modelId="{FCFE7E2A-F4E6-47C8-A802-2EE4A7FAB85F}" type="presParOf" srcId="{F27329E2-C03A-48DF-884A-05CA91E89A9D}" destId="{302665D9-1FD5-4C79-96FA-6D8D822C85AE}" srcOrd="2" destOrd="0" presId="urn:microsoft.com/office/officeart/2005/8/layout/default"/>
    <dgm:cxn modelId="{2DC90FA0-0363-4B6C-A41D-76F7D37DD54A}" type="presParOf" srcId="{F27329E2-C03A-48DF-884A-05CA91E89A9D}" destId="{EA6B32F7-FCFC-4AC5-AB02-81091CF483EA}" srcOrd="3" destOrd="0" presId="urn:microsoft.com/office/officeart/2005/8/layout/default"/>
    <dgm:cxn modelId="{4E18389F-CA06-4235-8BA7-45E3723E8546}" type="presParOf" srcId="{F27329E2-C03A-48DF-884A-05CA91E89A9D}" destId="{B921A6B7-FB56-4119-9E90-EE30407B8AF6}" srcOrd="4" destOrd="0" presId="urn:microsoft.com/office/officeart/2005/8/layout/default"/>
    <dgm:cxn modelId="{0E59D7EA-FFE9-4611-A704-23AFB32C0274}" type="presParOf" srcId="{F27329E2-C03A-48DF-884A-05CA91E89A9D}" destId="{3E03482D-FF2D-40E9-9C73-815FB9DB530A}" srcOrd="5" destOrd="0" presId="urn:microsoft.com/office/officeart/2005/8/layout/default"/>
    <dgm:cxn modelId="{DFB1332C-0E8E-4A8D-A32C-F81575F8FE91}" type="presParOf" srcId="{F27329E2-C03A-48DF-884A-05CA91E89A9D}" destId="{47A43D98-2AF7-4C4B-B2F6-83D34DB8A8D5}" srcOrd="6" destOrd="0" presId="urn:microsoft.com/office/officeart/2005/8/layout/default"/>
    <dgm:cxn modelId="{A6D8B73E-7B30-4EAE-B279-1F26DA165908}" type="presParOf" srcId="{F27329E2-C03A-48DF-884A-05CA91E89A9D}" destId="{CFB4C4B7-1628-4D77-9CE6-53ACBC52D1FD}" srcOrd="7" destOrd="0" presId="urn:microsoft.com/office/officeart/2005/8/layout/default"/>
    <dgm:cxn modelId="{68D750A3-21DE-4064-94EB-5C7634C1EEB9}" type="presParOf" srcId="{F27329E2-C03A-48DF-884A-05CA91E89A9D}" destId="{A7B9A668-ECC4-4EA8-8817-9B1842CDC3A2}" srcOrd="8" destOrd="0" presId="urn:microsoft.com/office/officeart/2005/8/layout/default"/>
    <dgm:cxn modelId="{21A75E7A-80A0-4C0F-AA1E-6AB019BA0B3D}" type="presParOf" srcId="{F27329E2-C03A-48DF-884A-05CA91E89A9D}" destId="{D2FDD530-B8C2-4C9A-B9ED-9FBB71D052B2}" srcOrd="9" destOrd="0" presId="urn:microsoft.com/office/officeart/2005/8/layout/default"/>
    <dgm:cxn modelId="{D601EA8D-E244-4D18-9856-6BA94E8FEE6C}" type="presParOf" srcId="{F27329E2-C03A-48DF-884A-05CA91E89A9D}" destId="{1936F793-4F7A-47F4-98F8-BC72F2556960}"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72DAAC-A60D-4B70-ADAF-30D853406ED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0C04843-23D6-405E-852C-58BA4021CC2C}">
      <dgm:prSet/>
      <dgm:spPr/>
      <dgm:t>
        <a:bodyPr/>
        <a:lstStyle/>
        <a:p>
          <a:r>
            <a:rPr lang="en-GB"/>
            <a:t>Services should expand digital literacy programmes so older adults can confidently use and benefit from technological innovations.</a:t>
          </a:r>
          <a:endParaRPr lang="en-US"/>
        </a:p>
      </dgm:t>
    </dgm:pt>
    <dgm:pt modelId="{F110532C-5ECB-48CF-870A-6A2E9F5DC729}" type="parTrans" cxnId="{ACC4CAB3-ED02-4BDA-9FA2-3B9261FC7FE3}">
      <dgm:prSet/>
      <dgm:spPr/>
      <dgm:t>
        <a:bodyPr/>
        <a:lstStyle/>
        <a:p>
          <a:endParaRPr lang="en-US"/>
        </a:p>
      </dgm:t>
    </dgm:pt>
    <dgm:pt modelId="{2E534598-C968-46E3-8C99-E5858CD24E77}" type="sibTrans" cxnId="{ACC4CAB3-ED02-4BDA-9FA2-3B9261FC7FE3}">
      <dgm:prSet/>
      <dgm:spPr/>
      <dgm:t>
        <a:bodyPr/>
        <a:lstStyle/>
        <a:p>
          <a:endParaRPr lang="en-US"/>
        </a:p>
      </dgm:t>
    </dgm:pt>
    <dgm:pt modelId="{BF7C9040-7B7D-4F11-B0F7-FA07995C899F}">
      <dgm:prSet/>
      <dgm:spPr/>
      <dgm:t>
        <a:bodyPr/>
        <a:lstStyle/>
        <a:p>
          <a:r>
            <a:rPr lang="en-GB"/>
            <a:t>Workforce training needs to be strengthened to promote person‑centred, dementia‑informed, and compassionate care.</a:t>
          </a:r>
          <a:endParaRPr lang="en-US"/>
        </a:p>
      </dgm:t>
    </dgm:pt>
    <dgm:pt modelId="{84E2FBA7-06FB-4427-9DEF-9954C4FC1F7D}" type="parTrans" cxnId="{A10EEDDE-F60C-497E-8AD3-68B163151DE2}">
      <dgm:prSet/>
      <dgm:spPr/>
      <dgm:t>
        <a:bodyPr/>
        <a:lstStyle/>
        <a:p>
          <a:endParaRPr lang="en-US"/>
        </a:p>
      </dgm:t>
    </dgm:pt>
    <dgm:pt modelId="{59FB5898-F76D-4D4E-8BDC-ADF680522C55}" type="sibTrans" cxnId="{A10EEDDE-F60C-497E-8AD3-68B163151DE2}">
      <dgm:prSet/>
      <dgm:spPr/>
      <dgm:t>
        <a:bodyPr/>
        <a:lstStyle/>
        <a:p>
          <a:endParaRPr lang="en-US"/>
        </a:p>
      </dgm:t>
    </dgm:pt>
    <dgm:pt modelId="{6333BD09-9A89-46B4-B6D1-737A6B4469D5}">
      <dgm:prSet/>
      <dgm:spPr/>
      <dgm:t>
        <a:bodyPr/>
        <a:lstStyle/>
        <a:p>
          <a:r>
            <a:rPr lang="en-GB" dirty="0"/>
            <a:t>Greater investment in integrated care pathways is required to ensure  support across health and social care services.</a:t>
          </a:r>
          <a:endParaRPr lang="en-US" dirty="0"/>
        </a:p>
      </dgm:t>
    </dgm:pt>
    <dgm:pt modelId="{B5007A7E-ED13-487F-BA40-C3E9388BDF2C}" type="parTrans" cxnId="{0AA44FA3-47B9-4B12-89A0-F6FD97100CA2}">
      <dgm:prSet/>
      <dgm:spPr/>
      <dgm:t>
        <a:bodyPr/>
        <a:lstStyle/>
        <a:p>
          <a:endParaRPr lang="en-US"/>
        </a:p>
      </dgm:t>
    </dgm:pt>
    <dgm:pt modelId="{26982BF3-E755-4FFD-8856-3DACFD263D24}" type="sibTrans" cxnId="{0AA44FA3-47B9-4B12-89A0-F6FD97100CA2}">
      <dgm:prSet/>
      <dgm:spPr/>
      <dgm:t>
        <a:bodyPr/>
        <a:lstStyle/>
        <a:p>
          <a:endParaRPr lang="en-US"/>
        </a:p>
      </dgm:t>
    </dgm:pt>
    <dgm:pt modelId="{D96DD634-2994-46C4-BE62-1DF109CF49AC}">
      <dgm:prSet/>
      <dgm:spPr/>
      <dgm:t>
        <a:bodyPr/>
        <a:lstStyle/>
        <a:p>
          <a:r>
            <a:rPr lang="en-GB"/>
            <a:t>Preventative services and community‑based initiatives should be prioritised to reduce long‑term demand and support ageing in place.</a:t>
          </a:r>
          <a:endParaRPr lang="en-US"/>
        </a:p>
      </dgm:t>
    </dgm:pt>
    <dgm:pt modelId="{7BFC4257-BDAA-42A3-A807-5F3EC11F6366}" type="parTrans" cxnId="{59BD1197-CFCE-43C2-A17D-06A35172C7C3}">
      <dgm:prSet/>
      <dgm:spPr/>
      <dgm:t>
        <a:bodyPr/>
        <a:lstStyle/>
        <a:p>
          <a:endParaRPr lang="en-US"/>
        </a:p>
      </dgm:t>
    </dgm:pt>
    <dgm:pt modelId="{E7CB534E-F20D-4FD8-8882-9B607E38A869}" type="sibTrans" cxnId="{59BD1197-CFCE-43C2-A17D-06A35172C7C3}">
      <dgm:prSet/>
      <dgm:spPr/>
      <dgm:t>
        <a:bodyPr/>
        <a:lstStyle/>
        <a:p>
          <a:endParaRPr lang="en-US"/>
        </a:p>
      </dgm:t>
    </dgm:pt>
    <dgm:pt modelId="{B4EB0069-8E27-4BF3-AE73-35165045D69E}">
      <dgm:prSet/>
      <dgm:spPr/>
      <dgm:t>
        <a:bodyPr/>
        <a:lstStyle/>
        <a:p>
          <a:r>
            <a:rPr lang="en-GB"/>
            <a:t>Ethical considerations must guide the use of technology to protect older adults’ rights, privacy, and autonomy.</a:t>
          </a:r>
          <a:endParaRPr lang="en-US"/>
        </a:p>
      </dgm:t>
    </dgm:pt>
    <dgm:pt modelId="{DA1C3A54-8B92-49FE-90CF-8C1BD15743D3}" type="parTrans" cxnId="{E8C99010-D123-4C67-84BE-10943267D8A4}">
      <dgm:prSet/>
      <dgm:spPr/>
      <dgm:t>
        <a:bodyPr/>
        <a:lstStyle/>
        <a:p>
          <a:endParaRPr lang="en-US"/>
        </a:p>
      </dgm:t>
    </dgm:pt>
    <dgm:pt modelId="{34BC5403-5C96-4DBE-9061-C1A01110206C}" type="sibTrans" cxnId="{E8C99010-D123-4C67-84BE-10943267D8A4}">
      <dgm:prSet/>
      <dgm:spPr/>
      <dgm:t>
        <a:bodyPr/>
        <a:lstStyle/>
        <a:p>
          <a:endParaRPr lang="en-US"/>
        </a:p>
      </dgm:t>
    </dgm:pt>
    <dgm:pt modelId="{60239C5C-38A5-4403-9F3B-7B150E342D29}" type="pres">
      <dgm:prSet presAssocID="{DF72DAAC-A60D-4B70-ADAF-30D853406ED7}" presName="linear" presStyleCnt="0">
        <dgm:presLayoutVars>
          <dgm:animLvl val="lvl"/>
          <dgm:resizeHandles val="exact"/>
        </dgm:presLayoutVars>
      </dgm:prSet>
      <dgm:spPr/>
    </dgm:pt>
    <dgm:pt modelId="{EEAD9CC0-6713-4340-BC85-6EEEFC67F6F8}" type="pres">
      <dgm:prSet presAssocID="{60C04843-23D6-405E-852C-58BA4021CC2C}" presName="parentText" presStyleLbl="node1" presStyleIdx="0" presStyleCnt="5">
        <dgm:presLayoutVars>
          <dgm:chMax val="0"/>
          <dgm:bulletEnabled val="1"/>
        </dgm:presLayoutVars>
      </dgm:prSet>
      <dgm:spPr/>
    </dgm:pt>
    <dgm:pt modelId="{19CEEBD9-FF67-49A8-A8FE-6D0E8F326E70}" type="pres">
      <dgm:prSet presAssocID="{2E534598-C968-46E3-8C99-E5858CD24E77}" presName="spacer" presStyleCnt="0"/>
      <dgm:spPr/>
    </dgm:pt>
    <dgm:pt modelId="{A4091EDF-7578-4711-8886-52665506AB09}" type="pres">
      <dgm:prSet presAssocID="{BF7C9040-7B7D-4F11-B0F7-FA07995C899F}" presName="parentText" presStyleLbl="node1" presStyleIdx="1" presStyleCnt="5">
        <dgm:presLayoutVars>
          <dgm:chMax val="0"/>
          <dgm:bulletEnabled val="1"/>
        </dgm:presLayoutVars>
      </dgm:prSet>
      <dgm:spPr/>
    </dgm:pt>
    <dgm:pt modelId="{D236486D-C567-4682-A74B-05F0D9565BFB}" type="pres">
      <dgm:prSet presAssocID="{59FB5898-F76D-4D4E-8BDC-ADF680522C55}" presName="spacer" presStyleCnt="0"/>
      <dgm:spPr/>
    </dgm:pt>
    <dgm:pt modelId="{B5287191-5D94-45D3-85BC-78F73C371BEA}" type="pres">
      <dgm:prSet presAssocID="{6333BD09-9A89-46B4-B6D1-737A6B4469D5}" presName="parentText" presStyleLbl="node1" presStyleIdx="2" presStyleCnt="5">
        <dgm:presLayoutVars>
          <dgm:chMax val="0"/>
          <dgm:bulletEnabled val="1"/>
        </dgm:presLayoutVars>
      </dgm:prSet>
      <dgm:spPr/>
    </dgm:pt>
    <dgm:pt modelId="{BA0870EA-F472-4850-9C6D-76B933132790}" type="pres">
      <dgm:prSet presAssocID="{26982BF3-E755-4FFD-8856-3DACFD263D24}" presName="spacer" presStyleCnt="0"/>
      <dgm:spPr/>
    </dgm:pt>
    <dgm:pt modelId="{BAEC2EEF-AAB2-4461-A663-C64E2AF6906C}" type="pres">
      <dgm:prSet presAssocID="{D96DD634-2994-46C4-BE62-1DF109CF49AC}" presName="parentText" presStyleLbl="node1" presStyleIdx="3" presStyleCnt="5">
        <dgm:presLayoutVars>
          <dgm:chMax val="0"/>
          <dgm:bulletEnabled val="1"/>
        </dgm:presLayoutVars>
      </dgm:prSet>
      <dgm:spPr/>
    </dgm:pt>
    <dgm:pt modelId="{65A05B8F-7AB5-428A-9321-AD80F39A7559}" type="pres">
      <dgm:prSet presAssocID="{E7CB534E-F20D-4FD8-8882-9B607E38A869}" presName="spacer" presStyleCnt="0"/>
      <dgm:spPr/>
    </dgm:pt>
    <dgm:pt modelId="{096A08B5-7883-42D9-9F34-23289ECE8D19}" type="pres">
      <dgm:prSet presAssocID="{B4EB0069-8E27-4BF3-AE73-35165045D69E}" presName="parentText" presStyleLbl="node1" presStyleIdx="4" presStyleCnt="5">
        <dgm:presLayoutVars>
          <dgm:chMax val="0"/>
          <dgm:bulletEnabled val="1"/>
        </dgm:presLayoutVars>
      </dgm:prSet>
      <dgm:spPr/>
    </dgm:pt>
  </dgm:ptLst>
  <dgm:cxnLst>
    <dgm:cxn modelId="{E8C99010-D123-4C67-84BE-10943267D8A4}" srcId="{DF72DAAC-A60D-4B70-ADAF-30D853406ED7}" destId="{B4EB0069-8E27-4BF3-AE73-35165045D69E}" srcOrd="4" destOrd="0" parTransId="{DA1C3A54-8B92-49FE-90CF-8C1BD15743D3}" sibTransId="{34BC5403-5C96-4DBE-9061-C1A01110206C}"/>
    <dgm:cxn modelId="{BC8C6434-5810-4349-B540-34CA98EC0E5E}" type="presOf" srcId="{60C04843-23D6-405E-852C-58BA4021CC2C}" destId="{EEAD9CC0-6713-4340-BC85-6EEEFC67F6F8}" srcOrd="0" destOrd="0" presId="urn:microsoft.com/office/officeart/2005/8/layout/vList2"/>
    <dgm:cxn modelId="{3AD2BF64-A452-4555-A847-78C006D1216B}" type="presOf" srcId="{BF7C9040-7B7D-4F11-B0F7-FA07995C899F}" destId="{A4091EDF-7578-4711-8886-52665506AB09}" srcOrd="0" destOrd="0" presId="urn:microsoft.com/office/officeart/2005/8/layout/vList2"/>
    <dgm:cxn modelId="{60FB086D-B9FD-4DA9-954E-62461211319F}" type="presOf" srcId="{B4EB0069-8E27-4BF3-AE73-35165045D69E}" destId="{096A08B5-7883-42D9-9F34-23289ECE8D19}" srcOrd="0" destOrd="0" presId="urn:microsoft.com/office/officeart/2005/8/layout/vList2"/>
    <dgm:cxn modelId="{ABD51A70-7787-478E-BC73-85F9388786F2}" type="presOf" srcId="{6333BD09-9A89-46B4-B6D1-737A6B4469D5}" destId="{B5287191-5D94-45D3-85BC-78F73C371BEA}" srcOrd="0" destOrd="0" presId="urn:microsoft.com/office/officeart/2005/8/layout/vList2"/>
    <dgm:cxn modelId="{F6CA2D7A-CA5C-4897-A101-032003229B42}" type="presOf" srcId="{D96DD634-2994-46C4-BE62-1DF109CF49AC}" destId="{BAEC2EEF-AAB2-4461-A663-C64E2AF6906C}" srcOrd="0" destOrd="0" presId="urn:microsoft.com/office/officeart/2005/8/layout/vList2"/>
    <dgm:cxn modelId="{59BD1197-CFCE-43C2-A17D-06A35172C7C3}" srcId="{DF72DAAC-A60D-4B70-ADAF-30D853406ED7}" destId="{D96DD634-2994-46C4-BE62-1DF109CF49AC}" srcOrd="3" destOrd="0" parTransId="{7BFC4257-BDAA-42A3-A807-5F3EC11F6366}" sibTransId="{E7CB534E-F20D-4FD8-8882-9B607E38A869}"/>
    <dgm:cxn modelId="{0AA44FA3-47B9-4B12-89A0-F6FD97100CA2}" srcId="{DF72DAAC-A60D-4B70-ADAF-30D853406ED7}" destId="{6333BD09-9A89-46B4-B6D1-737A6B4469D5}" srcOrd="2" destOrd="0" parTransId="{B5007A7E-ED13-487F-BA40-C3E9388BDF2C}" sibTransId="{26982BF3-E755-4FFD-8856-3DACFD263D24}"/>
    <dgm:cxn modelId="{ACC4CAB3-ED02-4BDA-9FA2-3B9261FC7FE3}" srcId="{DF72DAAC-A60D-4B70-ADAF-30D853406ED7}" destId="{60C04843-23D6-405E-852C-58BA4021CC2C}" srcOrd="0" destOrd="0" parTransId="{F110532C-5ECB-48CF-870A-6A2E9F5DC729}" sibTransId="{2E534598-C968-46E3-8C99-E5858CD24E77}"/>
    <dgm:cxn modelId="{A10EEDDE-F60C-497E-8AD3-68B163151DE2}" srcId="{DF72DAAC-A60D-4B70-ADAF-30D853406ED7}" destId="{BF7C9040-7B7D-4F11-B0F7-FA07995C899F}" srcOrd="1" destOrd="0" parTransId="{84E2FBA7-06FB-4427-9DEF-9954C4FC1F7D}" sibTransId="{59FB5898-F76D-4D4E-8BDC-ADF680522C55}"/>
    <dgm:cxn modelId="{C38B04E4-1C23-41B4-9840-1E5495D91C8D}" type="presOf" srcId="{DF72DAAC-A60D-4B70-ADAF-30D853406ED7}" destId="{60239C5C-38A5-4403-9F3B-7B150E342D29}" srcOrd="0" destOrd="0" presId="urn:microsoft.com/office/officeart/2005/8/layout/vList2"/>
    <dgm:cxn modelId="{AD5E4532-F309-46B4-870A-5EE2800C5F88}" type="presParOf" srcId="{60239C5C-38A5-4403-9F3B-7B150E342D29}" destId="{EEAD9CC0-6713-4340-BC85-6EEEFC67F6F8}" srcOrd="0" destOrd="0" presId="urn:microsoft.com/office/officeart/2005/8/layout/vList2"/>
    <dgm:cxn modelId="{0A8868DD-36F2-42CF-9257-6C3C8BBB1D4D}" type="presParOf" srcId="{60239C5C-38A5-4403-9F3B-7B150E342D29}" destId="{19CEEBD9-FF67-49A8-A8FE-6D0E8F326E70}" srcOrd="1" destOrd="0" presId="urn:microsoft.com/office/officeart/2005/8/layout/vList2"/>
    <dgm:cxn modelId="{F077B51A-08A9-478F-BB1E-00A82A7344EF}" type="presParOf" srcId="{60239C5C-38A5-4403-9F3B-7B150E342D29}" destId="{A4091EDF-7578-4711-8886-52665506AB09}" srcOrd="2" destOrd="0" presId="urn:microsoft.com/office/officeart/2005/8/layout/vList2"/>
    <dgm:cxn modelId="{0FE45FC2-0D7E-4451-951A-67DAFC77EEB8}" type="presParOf" srcId="{60239C5C-38A5-4403-9F3B-7B150E342D29}" destId="{D236486D-C567-4682-A74B-05F0D9565BFB}" srcOrd="3" destOrd="0" presId="urn:microsoft.com/office/officeart/2005/8/layout/vList2"/>
    <dgm:cxn modelId="{C3FCCCC0-D5C2-4A92-94AF-D02345DFA6B2}" type="presParOf" srcId="{60239C5C-38A5-4403-9F3B-7B150E342D29}" destId="{B5287191-5D94-45D3-85BC-78F73C371BEA}" srcOrd="4" destOrd="0" presId="urn:microsoft.com/office/officeart/2005/8/layout/vList2"/>
    <dgm:cxn modelId="{C4F1CE7C-960D-48CD-A32A-68433677C558}" type="presParOf" srcId="{60239C5C-38A5-4403-9F3B-7B150E342D29}" destId="{BA0870EA-F472-4850-9C6D-76B933132790}" srcOrd="5" destOrd="0" presId="urn:microsoft.com/office/officeart/2005/8/layout/vList2"/>
    <dgm:cxn modelId="{2BC55D27-AA1F-47E0-8A5C-A250181D1409}" type="presParOf" srcId="{60239C5C-38A5-4403-9F3B-7B150E342D29}" destId="{BAEC2EEF-AAB2-4461-A663-C64E2AF6906C}" srcOrd="6" destOrd="0" presId="urn:microsoft.com/office/officeart/2005/8/layout/vList2"/>
    <dgm:cxn modelId="{644844DA-9410-48B0-8E05-F1EB37A801EC}" type="presParOf" srcId="{60239C5C-38A5-4403-9F3B-7B150E342D29}" destId="{65A05B8F-7AB5-428A-9321-AD80F39A7559}" srcOrd="7" destOrd="0" presId="urn:microsoft.com/office/officeart/2005/8/layout/vList2"/>
    <dgm:cxn modelId="{17C8CFF4-3640-463D-AECB-C111B73EFF47}" type="presParOf" srcId="{60239C5C-38A5-4403-9F3B-7B150E342D29}" destId="{096A08B5-7883-42D9-9F34-23289ECE8D19}"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C0336-FEAC-47FF-87B3-97BB1928A526}">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In the UK, several theories help explain how older adults adapt to ageing and support person centred care.</a:t>
          </a:r>
          <a:endParaRPr lang="en-US" sz="1800" kern="1200" dirty="0"/>
        </a:p>
      </dsp:txBody>
      <dsp:txXfrm>
        <a:off x="307345" y="1546"/>
        <a:ext cx="3222855" cy="1933713"/>
      </dsp:txXfrm>
    </dsp:sp>
    <dsp:sp modelId="{5F7B8451-D232-4938-B91A-A82FC5E9E084}">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Disengagement Theory suggests that older adults naturally withdraw from social roles as they age, although this view is now considered outdated (Cumming and Henry, 1961).</a:t>
          </a:r>
          <a:endParaRPr lang="en-US" sz="1800" kern="1200"/>
        </a:p>
      </dsp:txBody>
      <dsp:txXfrm>
        <a:off x="3852486" y="1546"/>
        <a:ext cx="3222855" cy="1933713"/>
      </dsp:txXfrm>
    </dsp:sp>
    <dsp:sp modelId="{E1F6A7CD-A5F3-4BAC-BD07-3594AD635247}">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Activity Theory argues that staying socially and physically active leads to better wellbeing in later life (Havighurst, 1963).</a:t>
          </a:r>
          <a:endParaRPr lang="en-US" sz="1800" kern="1200"/>
        </a:p>
      </dsp:txBody>
      <dsp:txXfrm>
        <a:off x="7397627" y="1546"/>
        <a:ext cx="3222855" cy="1933713"/>
      </dsp:txXfrm>
    </dsp:sp>
    <dsp:sp modelId="{17FFDDE3-E3F5-478D-91F2-3E766C3F50B0}">
      <dsp:nvSpPr>
        <dsp:cNvPr id="0" name=""/>
        <dsp:cNvSpPr/>
      </dsp:nvSpPr>
      <dsp:spPr>
        <a:xfrm>
          <a:off x="207991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Continuity Theory proposes that older adults cope best when they maintain familiar routines, roles, and behaviours, supporting identity and stability (Atchley, 1989).</a:t>
          </a:r>
          <a:endParaRPr lang="en-US" sz="1800" kern="1200"/>
        </a:p>
      </dsp:txBody>
      <dsp:txXfrm>
        <a:off x="2079915" y="2257545"/>
        <a:ext cx="3222855" cy="1933713"/>
      </dsp:txXfrm>
    </dsp:sp>
    <dsp:sp modelId="{2D240B85-5408-4F29-B836-92B6A98D226C}">
      <dsp:nvSpPr>
        <dsp:cNvPr id="0" name=""/>
        <dsp:cNvSpPr/>
      </dsp:nvSpPr>
      <dsp:spPr>
        <a:xfrm>
          <a:off x="5625057"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These theories influence UK practice by promoting independence, meaningful activity, and personalised care.</a:t>
          </a:r>
          <a:endParaRPr lang="en-US" sz="1800" kern="1200"/>
        </a:p>
      </dsp:txBody>
      <dsp:txXfrm>
        <a:off x="562505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5C297-F868-4E20-B26D-D4E1AEC8BC5C}">
      <dsp:nvSpPr>
        <dsp:cNvPr id="0" name=""/>
        <dsp:cNvSpPr/>
      </dsp:nvSpPr>
      <dsp:spPr>
        <a:xfrm>
          <a:off x="0" y="17397"/>
          <a:ext cx="6666833" cy="268076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Care Act 2014 sets out the wellbeing principle, emphasising personalisation, independence, and safeguarding for older people (Care Act, 2014).</a:t>
          </a:r>
          <a:endParaRPr lang="en-US" sz="2000" kern="1200"/>
        </a:p>
      </dsp:txBody>
      <dsp:txXfrm>
        <a:off x="130864" y="148261"/>
        <a:ext cx="6405105" cy="2419034"/>
      </dsp:txXfrm>
    </dsp:sp>
    <dsp:sp modelId="{E238BC74-604A-4246-8B21-82C7EAEA77DB}">
      <dsp:nvSpPr>
        <dsp:cNvPr id="0" name=""/>
        <dsp:cNvSpPr/>
      </dsp:nvSpPr>
      <dsp:spPr>
        <a:xfrm>
          <a:off x="0" y="2755759"/>
          <a:ext cx="6666833" cy="2680762"/>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Equality Act 2010 protects older adults from discrimination and ensures equal access to services (Equality Act, 2010). The NHS Long Term Plan focuses on improving care for older people through prevention, integrated community support, and better management of long‑term conditions (NHS, 2019). Together, these policies aim to promote dignity, autonomy, and high-quality, person-centred care for older adults in the UK.</a:t>
          </a:r>
          <a:endParaRPr lang="en-US" sz="2000" kern="1200" dirty="0"/>
        </a:p>
      </dsp:txBody>
      <dsp:txXfrm>
        <a:off x="130864" y="2886623"/>
        <a:ext cx="6405105" cy="24190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0B4B9-65A9-4D9F-BBF6-D49DE13042CE}">
      <dsp:nvSpPr>
        <dsp:cNvPr id="0" name=""/>
        <dsp:cNvSpPr/>
      </dsp:nvSpPr>
      <dsp:spPr>
        <a:xfrm>
          <a:off x="0" y="296640"/>
          <a:ext cx="2923783" cy="175427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Person‑Centred Care: </a:t>
          </a:r>
          <a:r>
            <a:rPr lang="en-GB" sz="1900" kern="1200" dirty="0"/>
            <a:t>Involves older people in decisions and respects their preferences.</a:t>
          </a:r>
          <a:endParaRPr lang="en-US" sz="1900" kern="1200" dirty="0"/>
        </a:p>
      </dsp:txBody>
      <dsp:txXfrm>
        <a:off x="0" y="296640"/>
        <a:ext cx="2923783" cy="1754270"/>
      </dsp:txXfrm>
    </dsp:sp>
    <dsp:sp modelId="{302665D9-1FD5-4C79-96FA-6D8D822C85AE}">
      <dsp:nvSpPr>
        <dsp:cNvPr id="0" name=""/>
        <dsp:cNvSpPr/>
      </dsp:nvSpPr>
      <dsp:spPr>
        <a:xfrm>
          <a:off x="3216161" y="296640"/>
          <a:ext cx="2923783" cy="1754270"/>
        </a:xfrm>
        <a:prstGeom prst="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Reablement &amp; Rehabilitation</a:t>
          </a:r>
          <a:r>
            <a:rPr lang="en-GB" sz="1900" kern="1200" dirty="0"/>
            <a:t>: Builds confidence and restores independence after illness or injury.</a:t>
          </a:r>
          <a:endParaRPr lang="en-US" sz="1900" kern="1200" dirty="0"/>
        </a:p>
      </dsp:txBody>
      <dsp:txXfrm>
        <a:off x="3216161" y="296640"/>
        <a:ext cx="2923783" cy="1754270"/>
      </dsp:txXfrm>
    </dsp:sp>
    <dsp:sp modelId="{B921A6B7-FB56-4119-9E90-EE30407B8AF6}">
      <dsp:nvSpPr>
        <dsp:cNvPr id="0" name=""/>
        <dsp:cNvSpPr/>
      </dsp:nvSpPr>
      <dsp:spPr>
        <a:xfrm>
          <a:off x="6432323" y="296640"/>
          <a:ext cx="2923783" cy="1754270"/>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Digital &amp; Assistive Technology: </a:t>
          </a:r>
          <a:r>
            <a:rPr lang="en-GB" sz="1900" kern="1200" dirty="0"/>
            <a:t>Tools like telehealth, fall detectors, and medication reminders support safe self‑management.</a:t>
          </a:r>
          <a:endParaRPr lang="en-US" sz="1900" kern="1200" dirty="0"/>
        </a:p>
      </dsp:txBody>
      <dsp:txXfrm>
        <a:off x="6432323" y="296640"/>
        <a:ext cx="2923783" cy="1754270"/>
      </dsp:txXfrm>
    </dsp:sp>
    <dsp:sp modelId="{47A43D98-2AF7-4C4B-B2F6-83D34DB8A8D5}">
      <dsp:nvSpPr>
        <dsp:cNvPr id="0" name=""/>
        <dsp:cNvSpPr/>
      </dsp:nvSpPr>
      <dsp:spPr>
        <a:xfrm>
          <a:off x="0" y="2343289"/>
          <a:ext cx="2923783" cy="1754270"/>
        </a:xfrm>
        <a:prstGeom prst="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Advocacy Services: </a:t>
          </a:r>
          <a:r>
            <a:rPr lang="en-GB" sz="1900" kern="1200" dirty="0"/>
            <a:t>Ensures rights, voice, and choice are upheld in care planning.</a:t>
          </a:r>
          <a:endParaRPr lang="en-US" sz="1900" kern="1200" dirty="0"/>
        </a:p>
      </dsp:txBody>
      <dsp:txXfrm>
        <a:off x="0" y="2343289"/>
        <a:ext cx="2923783" cy="1754270"/>
      </dsp:txXfrm>
    </dsp:sp>
    <dsp:sp modelId="{A7B9A668-ECC4-4EA8-8817-9B1842CDC3A2}">
      <dsp:nvSpPr>
        <dsp:cNvPr id="0" name=""/>
        <dsp:cNvSpPr/>
      </dsp:nvSpPr>
      <dsp:spPr>
        <a:xfrm>
          <a:off x="3216161" y="2343289"/>
          <a:ext cx="2923783" cy="1754270"/>
        </a:xfrm>
        <a:prstGeom prst="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Community Support: </a:t>
          </a:r>
          <a:r>
            <a:rPr lang="en-GB" sz="1900" kern="1200" dirty="0"/>
            <a:t>Day centres, befriending, and social prescribing reduce isolation and promote wellbeing.</a:t>
          </a:r>
          <a:endParaRPr lang="en-US" sz="1900" kern="1200" dirty="0"/>
        </a:p>
      </dsp:txBody>
      <dsp:txXfrm>
        <a:off x="3216161" y="2343289"/>
        <a:ext cx="2923783" cy="1754270"/>
      </dsp:txXfrm>
    </dsp:sp>
    <dsp:sp modelId="{1936F793-4F7A-47F4-98F8-BC72F2556960}">
      <dsp:nvSpPr>
        <dsp:cNvPr id="0" name=""/>
        <dsp:cNvSpPr/>
      </dsp:nvSpPr>
      <dsp:spPr>
        <a:xfrm>
          <a:off x="6432323" y="2343289"/>
          <a:ext cx="2923783" cy="1754270"/>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u="sng" kern="1200" dirty="0"/>
            <a:t>Carer Support &amp; Respite: </a:t>
          </a:r>
          <a:r>
            <a:rPr lang="en-GB" sz="1900" kern="1200" dirty="0"/>
            <a:t>Strengthens informal care networks and improves overall quality of care.</a:t>
          </a:r>
          <a:endParaRPr lang="en-US" sz="1900" kern="1200" dirty="0"/>
        </a:p>
      </dsp:txBody>
      <dsp:txXfrm>
        <a:off x="6432323" y="2343289"/>
        <a:ext cx="2923783" cy="17542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D9CC0-6713-4340-BC85-6EEEFC67F6F8}">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Services should expand digital literacy programmes so older adults can confidently use and benefit from technological innovations.</a:t>
          </a:r>
          <a:endParaRPr lang="en-US" sz="2000" kern="1200"/>
        </a:p>
      </dsp:txBody>
      <dsp:txXfrm>
        <a:off x="38838" y="110307"/>
        <a:ext cx="10437924" cy="717924"/>
      </dsp:txXfrm>
    </dsp:sp>
    <dsp:sp modelId="{A4091EDF-7578-4711-8886-52665506AB09}">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Workforce training needs to be strengthened to promote person‑centred, dementia‑informed, and compassionate care.</a:t>
          </a:r>
          <a:endParaRPr lang="en-US" sz="2000" kern="1200"/>
        </a:p>
      </dsp:txBody>
      <dsp:txXfrm>
        <a:off x="38838" y="963507"/>
        <a:ext cx="10437924" cy="717924"/>
      </dsp:txXfrm>
    </dsp:sp>
    <dsp:sp modelId="{B5287191-5D94-45D3-85BC-78F73C371BEA}">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Greater investment in integrated care pathways is required to ensure  support across health and social care services.</a:t>
          </a:r>
          <a:endParaRPr lang="en-US" sz="2000" kern="1200" dirty="0"/>
        </a:p>
      </dsp:txBody>
      <dsp:txXfrm>
        <a:off x="38838" y="1816707"/>
        <a:ext cx="10437924" cy="717924"/>
      </dsp:txXfrm>
    </dsp:sp>
    <dsp:sp modelId="{BAEC2EEF-AAB2-4461-A663-C64E2AF6906C}">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Preventative services and community‑based initiatives should be prioritised to reduce long‑term demand and support ageing in place.</a:t>
          </a:r>
          <a:endParaRPr lang="en-US" sz="2000" kern="1200"/>
        </a:p>
      </dsp:txBody>
      <dsp:txXfrm>
        <a:off x="38838" y="2669907"/>
        <a:ext cx="10437924" cy="717924"/>
      </dsp:txXfrm>
    </dsp:sp>
    <dsp:sp modelId="{096A08B5-7883-42D9-9F34-23289ECE8D19}">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Ethical considerations must guide the use of technology to protect older adults’ rights, privacy, and autonomy.</a:t>
          </a:r>
          <a:endParaRPr lang="en-US" sz="2000" kern="1200"/>
        </a:p>
      </dsp:txBody>
      <dsp:txXfrm>
        <a:off x="38838" y="3523107"/>
        <a:ext cx="10437924" cy="71792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92E1E-B14B-9536-DC09-303F0CC8F3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276BFF-5354-8D2C-5C39-DF398243D3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E35931F-D55C-475C-1782-0063F9DA81C0}"/>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FECD8690-CFE8-C720-EF4C-54DD734EE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F9CA8F-5792-C1FD-A8AA-460776775A40}"/>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4267654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7DEA4-C707-D950-6EBB-DA43586E7E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9DC541B-F4AE-6F26-C7D5-35EC0BC2DB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5C5640B-EFCD-2A44-9735-969AC0A21662}"/>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3F2422A5-E0F9-CBB4-9EF2-F00535A84E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02A8E7-D08D-2DE2-C96F-B1D16967CB87}"/>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2919862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1BAD-766D-4BE9-7FA0-054C488D259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00AF353-4529-0ECD-6D2E-7CC3F591C7C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A66288-AC51-824E-8DFD-00B8FA2C0421}"/>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6BA38D40-6377-6378-5AA4-F1346A13A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EF6EC-0402-BF9F-ACD4-A731CE7322CD}"/>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1348173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AC168-D44B-4B48-F855-5BDDC6F83DE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172C0A-E80A-BA26-283E-1E8E7796CA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C93662-50F2-53C4-4222-C4D90DE7882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70E5E21-C83C-796D-9B65-8E3292CA4FBE}"/>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6" name="Footer Placeholder 5">
            <a:extLst>
              <a:ext uri="{FF2B5EF4-FFF2-40B4-BE49-F238E27FC236}">
                <a16:creationId xmlns:a16="http://schemas.microsoft.com/office/drawing/2014/main" id="{76733FE2-80CF-3236-A637-83ADB5FF24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1E2765-DFD2-0BA2-FD9F-06FE1E7B24A1}"/>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11537479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B3CB8-98B0-8C4D-C983-2DBAEFC3F43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D5A395E-4C11-D876-8B7C-E9C246513C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AAFC26-4476-70F3-1ED9-3D1674A7909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B5719C-879C-8C3C-A8BD-ED4259AD6F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7FDA2B2-4996-7EB7-A824-BABE813CF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E787966-5882-71B9-F612-B87E7B5343C7}"/>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8" name="Footer Placeholder 7">
            <a:extLst>
              <a:ext uri="{FF2B5EF4-FFF2-40B4-BE49-F238E27FC236}">
                <a16:creationId xmlns:a16="http://schemas.microsoft.com/office/drawing/2014/main" id="{C3FF13ED-BEDF-FF1F-1B8A-DCD50FEBD2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F3755A-23FE-6E4D-3297-A23F31AFB54B}"/>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2008643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ABCD9-23BE-BF69-D5BB-A9EBB187554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399A661-DF5D-E56A-2042-6E9369C672A4}"/>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4" name="Footer Placeholder 3">
            <a:extLst>
              <a:ext uri="{FF2B5EF4-FFF2-40B4-BE49-F238E27FC236}">
                <a16:creationId xmlns:a16="http://schemas.microsoft.com/office/drawing/2014/main" id="{55CBB682-E633-EBA7-C4D4-47900FD26F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95497D2-9554-CA9C-D496-81088FCBBF61}"/>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3489213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18FEFE-0F88-3A22-4F81-09D82640D90A}"/>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3" name="Footer Placeholder 2">
            <a:extLst>
              <a:ext uri="{FF2B5EF4-FFF2-40B4-BE49-F238E27FC236}">
                <a16:creationId xmlns:a16="http://schemas.microsoft.com/office/drawing/2014/main" id="{35FED595-7443-6825-D098-1CC4B05988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795604-DEEB-D40C-2E9B-6A9ACF49A5DD}"/>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230123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2B91-6A02-3BCF-F52E-36FA50CDBE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8F1F95-09C9-F81C-35CB-053D970B53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DF96C3A-1F3F-05C8-7DFC-07AB52A09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492954-D978-85F7-5787-4850441A06E4}"/>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6" name="Footer Placeholder 5">
            <a:extLst>
              <a:ext uri="{FF2B5EF4-FFF2-40B4-BE49-F238E27FC236}">
                <a16:creationId xmlns:a16="http://schemas.microsoft.com/office/drawing/2014/main" id="{5237C0F8-2B26-409D-4E8C-199764EF59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51618B-EF86-9701-B441-67301FA268F8}"/>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68318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5C68F-9D9E-0F38-B5E4-EE1B573475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9EDDF74-47D6-CD68-FDA2-3545351979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CC5F7-6E56-ED53-CB24-5B87A6B548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D27E30-D741-1663-2AF0-5F98320ECCC0}"/>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6" name="Footer Placeholder 5">
            <a:extLst>
              <a:ext uri="{FF2B5EF4-FFF2-40B4-BE49-F238E27FC236}">
                <a16:creationId xmlns:a16="http://schemas.microsoft.com/office/drawing/2014/main" id="{CA52E9DD-5D0E-6376-552A-EB67E75FA6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C40403-2192-E849-0AB9-3C82A7C2734A}"/>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3914817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28D16-3C75-58B5-3D03-888F081BF94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18BFD8E-A17F-03A9-384A-5237657B16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D67ADA-FCDB-1304-2EF2-D9B14CB0F0B3}"/>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B3455031-3510-A536-05A0-F15875745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BA25F2-1406-BDF5-0C06-D846B639E12E}"/>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3734821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5F60AC-1D13-A7B3-6943-2B127E0D88F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6DBACF-DE4E-E713-D560-468ADFAB14E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44CCC9-249A-8555-D2FD-D638E223751F}"/>
              </a:ext>
            </a:extLst>
          </p:cNvPr>
          <p:cNvSpPr>
            <a:spLocks noGrp="1"/>
          </p:cNvSpPr>
          <p:nvPr>
            <p:ph type="dt" sz="half" idx="10"/>
          </p:nvPr>
        </p:nvSpPr>
        <p:spPr/>
        <p:txBody>
          <a:body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6013094E-98BC-BE25-1038-6504958CB4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2061FF-B2C6-E6CD-CB60-21471DDC0B99}"/>
              </a:ext>
            </a:extLst>
          </p:cNvPr>
          <p:cNvSpPr>
            <a:spLocks noGrp="1"/>
          </p:cNvSpPr>
          <p:nvPr>
            <p:ph type="sldNum" sz="quarter" idx="12"/>
          </p:nvPr>
        </p:nvSpPr>
        <p:spPr/>
        <p:txBody>
          <a:bodyPr/>
          <a:lstStyle/>
          <a:p>
            <a:fld id="{F6496567-7EFF-4F48-B24C-8824235771D6}" type="slidenum">
              <a:rPr lang="en-GB" smtClean="0"/>
              <a:t>‹#›</a:t>
            </a:fld>
            <a:endParaRPr lang="en-GB"/>
          </a:p>
        </p:txBody>
      </p:sp>
    </p:spTree>
    <p:extLst>
      <p:ext uri="{BB962C8B-B14F-4D97-AF65-F5344CB8AC3E}">
        <p14:creationId xmlns:p14="http://schemas.microsoft.com/office/powerpoint/2010/main" val="3877758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FE443D-B7F0-1EF3-DD41-8EE871731E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293E306-A666-17BB-8CDF-1C0740B7A7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4D0A05-5D3E-76D4-49E4-C7AC5B16B8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5268DBD-8B8F-4AD7-AF99-B88F1CF284EA}" type="datetimeFigureOut">
              <a:rPr lang="en-GB" smtClean="0"/>
              <a:t>07/03/2026</a:t>
            </a:fld>
            <a:endParaRPr lang="en-GB"/>
          </a:p>
        </p:txBody>
      </p:sp>
      <p:sp>
        <p:nvSpPr>
          <p:cNvPr id="5" name="Footer Placeholder 4">
            <a:extLst>
              <a:ext uri="{FF2B5EF4-FFF2-40B4-BE49-F238E27FC236}">
                <a16:creationId xmlns:a16="http://schemas.microsoft.com/office/drawing/2014/main" id="{38F9647E-19E3-08B9-3E0E-61D1C22C05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9998586-097E-239C-F6EC-4620483C05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496567-7EFF-4F48-B24C-8824235771D6}" type="slidenum">
              <a:rPr lang="en-GB" smtClean="0"/>
              <a:t>‹#›</a:t>
            </a:fld>
            <a:endParaRPr lang="en-GB"/>
          </a:p>
        </p:txBody>
      </p:sp>
    </p:spTree>
    <p:extLst>
      <p:ext uri="{BB962C8B-B14F-4D97-AF65-F5344CB8AC3E}">
        <p14:creationId xmlns:p14="http://schemas.microsoft.com/office/powerpoint/2010/main" val="357979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4a" /><Relationship Id="rId1" Type="http://schemas.microsoft.com/office/2007/relationships/media" Target="../media/media1.m4a" /><Relationship Id="rId5" Type="http://schemas.openxmlformats.org/officeDocument/2006/relationships/image" Target="../media/image2.png" /><Relationship Id="rId4" Type="http://schemas.openxmlformats.org/officeDocument/2006/relationships/image" Target="../media/image1.pn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2.m4a" /><Relationship Id="rId1" Type="http://schemas.microsoft.com/office/2007/relationships/media" Target="../media/media2.m4a" /><Relationship Id="rId5" Type="http://schemas.openxmlformats.org/officeDocument/2006/relationships/image" Target="../media/image2.png" /><Relationship Id="rId4" Type="http://schemas.openxmlformats.org/officeDocument/2006/relationships/image" Target="../media/image3.jpeg"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3.m4a" /><Relationship Id="rId1" Type="http://schemas.microsoft.com/office/2007/relationships/media" Target="../media/media3.m4a" /><Relationship Id="rId5" Type="http://schemas.openxmlformats.org/officeDocument/2006/relationships/image" Target="../media/image2.png" /><Relationship Id="rId4" Type="http://schemas.openxmlformats.org/officeDocument/2006/relationships/image" Target="../media/image4.png"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4.m4a" /><Relationship Id="rId1" Type="http://schemas.microsoft.com/office/2007/relationships/media" Target="../media/media4.m4a" /><Relationship Id="rId5" Type="http://schemas.openxmlformats.org/officeDocument/2006/relationships/image" Target="../media/image2.png"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5" Type="http://schemas.openxmlformats.org/officeDocument/2006/relationships/image" Target="../media/image2.png" /><Relationship Id="rId4" Type="http://schemas.openxmlformats.org/officeDocument/2006/relationships/image" Target="../media/image3.jpeg" /></Relationships>
</file>

<file path=ppt/slides/_rels/slide6.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slideLayout" Target="../slideLayouts/slideLayout2.xml" /><Relationship Id="rId7" Type="http://schemas.openxmlformats.org/officeDocument/2006/relationships/diagramColors" Target="../diagrams/colors1.xm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 Id="rId9" Type="http://schemas.openxmlformats.org/officeDocument/2006/relationships/image" Target="../media/image2.png" /></Relationships>
</file>

<file path=ppt/slides/_rels/slide7.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slideLayout" Target="../slideLayouts/slideLayout2.xml" /><Relationship Id="rId7" Type="http://schemas.openxmlformats.org/officeDocument/2006/relationships/diagramColors" Target="../diagrams/colors2.xml"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 Id="rId9" Type="http://schemas.openxmlformats.org/officeDocument/2006/relationships/image" Target="../media/image2.png"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microsoft.com/office/2007/relationships/media" Target="../media/media8.m4a" /><Relationship Id="rId1" Type="http://schemas.openxmlformats.org/officeDocument/2006/relationships/audio" Target="NULL" TargetMode="External" /><Relationship Id="rId6" Type="http://schemas.openxmlformats.org/officeDocument/2006/relationships/image" Target="../media/image2.png" /><Relationship Id="rId5" Type="http://schemas.openxmlformats.org/officeDocument/2006/relationships/hyperlink" Target="https://www.bing.com/images/search?q=wysa+app+pic&amp;qs=HS&amp;form=QBIR&amp;sp=1&amp;lq=0&amp;pq=wysa%20&amp;sc=10-5&amp;cvid=04BE6CD823094056A846ADF258E77DD7&amp;first=1&amp;cw=1513&amp;ch=717" TargetMode="External" /><Relationship Id="rId4" Type="http://schemas.openxmlformats.org/officeDocument/2006/relationships/image" Target="../media/image6.png"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9.m4a" /><Relationship Id="rId1" Type="http://schemas.microsoft.com/office/2007/relationships/media" Target="../media/media9.m4a" /><Relationship Id="rId5" Type="http://schemas.openxmlformats.org/officeDocument/2006/relationships/image" Target="../media/image2.png" /><Relationship Id="rId4" Type="http://schemas.openxmlformats.org/officeDocument/2006/relationships/image" Target="../media/image7.png"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image" Target="../media/image2.png" /><Relationship Id="rId5" Type="http://schemas.openxmlformats.org/officeDocument/2006/relationships/hyperlink" Target="https://www.bing.com/images/search?q=wysa+app+pic&amp;qs=HS&amp;form=QBIR&amp;sp=1&amp;lq=0&amp;pq=wysa%20&amp;sc=10-5&amp;cvid=04BE6CD823094056A846ADF258E77DD7&amp;first=1&amp;cw=1513&amp;ch=717" TargetMode="External" /><Relationship Id="rId4" Type="http://schemas.openxmlformats.org/officeDocument/2006/relationships/image" Target="../media/image8.png" /></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1.m4a" /><Relationship Id="rId1" Type="http://schemas.microsoft.com/office/2007/relationships/media" Target="../media/media11.m4a" /><Relationship Id="rId6" Type="http://schemas.openxmlformats.org/officeDocument/2006/relationships/image" Target="../media/image2.png" /><Relationship Id="rId5" Type="http://schemas.openxmlformats.org/officeDocument/2006/relationships/hyperlink" Target="https://www.bing.com/images/search?q=wysa+app+pic&amp;qs=HS&amp;form=QBIR&amp;sp=1&amp;lq=0&amp;pq=wysa%20&amp;sc=10-5&amp;cvid=04BE6CD823094056A846ADF258E77DD7&amp;first=1&amp;cw=1513&amp;ch=717" TargetMode="External" /><Relationship Id="rId4" Type="http://schemas.openxmlformats.org/officeDocument/2006/relationships/image" Target="../media/image9.png" /></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2.m4a" /><Relationship Id="rId1" Type="http://schemas.microsoft.com/office/2007/relationships/media" Target="../media/media12.m4a" /><Relationship Id="rId4" Type="http://schemas.openxmlformats.org/officeDocument/2006/relationships/image" Target="../media/image2.png"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3.m4a" /><Relationship Id="rId1" Type="http://schemas.microsoft.com/office/2007/relationships/media" Target="../media/media13.m4a" /><Relationship Id="rId6" Type="http://schemas.openxmlformats.org/officeDocument/2006/relationships/image" Target="../media/image2.png" /><Relationship Id="rId5" Type="http://schemas.openxmlformats.org/officeDocument/2006/relationships/hyperlink" Target="https://www.bing.com/images/search?view=detailV2&amp;ccid=VM2gidRD&amp;id=BED0D378CC7997A9FB4E4492D863D37220967769&amp;thid=OIP.VM2gidRD_iqG_aBOe6umhAHaFj&amp;mediaurl=https%3A%2F%2Fslidetodoc.com%2Fpresentation_image%2Fcd84641936899adfb1df02753e4de140%2Fimag" TargetMode="External" /><Relationship Id="rId4" Type="http://schemas.openxmlformats.org/officeDocument/2006/relationships/image" Target="../media/image10.png" /></Relationships>
</file>

<file path=ppt/slides/_rels/slide14.xml.rels><?xml version="1.0" encoding="UTF-8" standalone="yes"?>
<Relationships xmlns="http://schemas.openxmlformats.org/package/2006/relationships"><Relationship Id="rId8" Type="http://schemas.microsoft.com/office/2007/relationships/diagramDrawing" Target="../diagrams/drawing3.xml" /><Relationship Id="rId3" Type="http://schemas.openxmlformats.org/officeDocument/2006/relationships/slideLayout" Target="../slideLayouts/slideLayout2.xml" /><Relationship Id="rId7" Type="http://schemas.openxmlformats.org/officeDocument/2006/relationships/diagramColors" Target="../diagrams/colors3.xml" /><Relationship Id="rId2" Type="http://schemas.openxmlformats.org/officeDocument/2006/relationships/audio" Target="../media/media14.m4a" /><Relationship Id="rId1" Type="http://schemas.microsoft.com/office/2007/relationships/media" Target="../media/media14.m4a" /><Relationship Id="rId6" Type="http://schemas.openxmlformats.org/officeDocument/2006/relationships/diagramQuickStyle" Target="../diagrams/quickStyle3.xml" /><Relationship Id="rId5" Type="http://schemas.openxmlformats.org/officeDocument/2006/relationships/diagramLayout" Target="../diagrams/layout3.xml" /><Relationship Id="rId4" Type="http://schemas.openxmlformats.org/officeDocument/2006/relationships/diagramData" Target="../diagrams/data3.xml" /><Relationship Id="rId9" Type="http://schemas.openxmlformats.org/officeDocument/2006/relationships/image" Target="../media/image2.png" /></Relationships>
</file>

<file path=ppt/slides/_rels/slide15.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slideLayout" Target="../slideLayouts/slideLayout2.xml" /><Relationship Id="rId7" Type="http://schemas.openxmlformats.org/officeDocument/2006/relationships/diagramColors" Target="../diagrams/colors4.xml" /><Relationship Id="rId2" Type="http://schemas.openxmlformats.org/officeDocument/2006/relationships/audio" Target="../media/media15.m4a" /><Relationship Id="rId1" Type="http://schemas.microsoft.com/office/2007/relationships/media" Target="../media/media15.m4a" /><Relationship Id="rId6" Type="http://schemas.openxmlformats.org/officeDocument/2006/relationships/diagramQuickStyle" Target="../diagrams/quickStyle4.xml" /><Relationship Id="rId5" Type="http://schemas.openxmlformats.org/officeDocument/2006/relationships/diagramLayout" Target="../diagrams/layout4.xml" /><Relationship Id="rId10" Type="http://schemas.openxmlformats.org/officeDocument/2006/relationships/image" Target="../media/image2.png" /><Relationship Id="rId4" Type="http://schemas.openxmlformats.org/officeDocument/2006/relationships/diagramData" Target="../diagrams/data4.xml" /><Relationship Id="rId9" Type="http://schemas.openxmlformats.org/officeDocument/2006/relationships/image" Target="../media/image11.gif" /></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16.m4a" /><Relationship Id="rId1" Type="http://schemas.microsoft.com/office/2007/relationships/media" Target="../media/media16.m4a" /><Relationship Id="rId4" Type="http://schemas.openxmlformats.org/officeDocument/2006/relationships/image" Target="../media/image2.png" /></Relationships>
</file>

<file path=ppt/slides/_rels/slide17.xml.rels><?xml version="1.0" encoding="UTF-8" standalone="yes"?>
<Relationships xmlns="http://schemas.openxmlformats.org/package/2006/relationships"><Relationship Id="rId8" Type="http://schemas.openxmlformats.org/officeDocument/2006/relationships/hyperlink" Target="https://www.longtermplan.nhs.uk/" TargetMode="External" /><Relationship Id="rId3" Type="http://schemas.openxmlformats.org/officeDocument/2006/relationships/hyperlink" Target="https://www.legislation.gov.uk/ukpga/2014/23/contents" TargetMode="External" /><Relationship Id="rId7" Type="http://schemas.openxmlformats.org/officeDocument/2006/relationships/hyperlink" Target="https://doi.org/10.1093/geront/3.1.8" TargetMode="External" /><Relationship Id="rId2" Type="http://schemas.openxmlformats.org/officeDocument/2006/relationships/hyperlink" Target="https://doi.org/10.1093/geront/29.2.183" TargetMode="External" /><Relationship Id="rId1" Type="http://schemas.openxmlformats.org/officeDocument/2006/relationships/slideLayout" Target="../slideLayouts/slideLayout2.xml" /><Relationship Id="rId6" Type="http://schemas.openxmlformats.org/officeDocument/2006/relationships/hyperlink" Target="https://www.who.int/news-room/fact-sheets/detail/ageing-and-health" TargetMode="External" /><Relationship Id="rId11" Type="http://schemas.openxmlformats.org/officeDocument/2006/relationships/hyperlink" Target="https://www.nhs.uk/" TargetMode="External" /><Relationship Id="rId5" Type="http://schemas.openxmlformats.org/officeDocument/2006/relationships/hyperlink" Target="https://www.ons.gov.uk/" TargetMode="External" /><Relationship Id="rId10" Type="http://schemas.openxmlformats.org/officeDocument/2006/relationships/hyperlink" Target="https://www.bing.com/images/search?q=wysa+app+pic&amp;qs=HS&amp;form=QBIR&amp;sp=1&amp;lq=0&amp;pq=wysa%20&amp;sc=10-5&amp;cvid=04BE6CD823094056A846ADF258E77DD7&amp;first=1&amp;cw=1513&amp;ch=717" TargetMode="External" /><Relationship Id="rId4" Type="http://schemas.openxmlformats.org/officeDocument/2006/relationships/hyperlink" Target="https://www.legislation.gov.uk/ukpga/2010/15/contents" TargetMode="External" /><Relationship Id="rId9" Type="http://schemas.openxmlformats.org/officeDocument/2006/relationships/hyperlink" Target="https://digital.nhs.uk/"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257327-6934-FBCC-C889-DFB6E6C537A2}"/>
              </a:ext>
            </a:extLst>
          </p:cNvPr>
          <p:cNvPicPr>
            <a:picLocks noChangeAspect="1"/>
          </p:cNvPicPr>
          <p:nvPr/>
        </p:nvPicPr>
        <p:blipFill>
          <a:blip r:embed="rId4">
            <a:alphaModFix amt="50000"/>
          </a:blip>
          <a:srcRect/>
          <a:stretch>
            <a:fillRect/>
          </a:stretch>
        </p:blipFill>
        <p:spPr>
          <a:xfrm>
            <a:off x="-117967" y="70311"/>
            <a:ext cx="12191980" cy="6857999"/>
          </a:xfrm>
          <a:prstGeom prst="rect">
            <a:avLst/>
          </a:prstGeom>
        </p:spPr>
      </p:pic>
      <p:sp>
        <p:nvSpPr>
          <p:cNvPr id="2" name="Title 1">
            <a:extLst>
              <a:ext uri="{FF2B5EF4-FFF2-40B4-BE49-F238E27FC236}">
                <a16:creationId xmlns:a16="http://schemas.microsoft.com/office/drawing/2014/main" id="{D3A2225E-DA9B-70EF-86E5-0F5633452FFC}"/>
              </a:ext>
            </a:extLst>
          </p:cNvPr>
          <p:cNvSpPr>
            <a:spLocks noGrp="1"/>
          </p:cNvSpPr>
          <p:nvPr>
            <p:ph type="ctrTitle"/>
          </p:nvPr>
        </p:nvSpPr>
        <p:spPr>
          <a:xfrm>
            <a:off x="117987" y="70311"/>
            <a:ext cx="9144000" cy="2900518"/>
          </a:xfrm>
        </p:spPr>
        <p:txBody>
          <a:bodyPr>
            <a:normAutofit/>
          </a:bodyPr>
          <a:lstStyle/>
          <a:p>
            <a:r>
              <a:rPr lang="en-GB" dirty="0">
                <a:solidFill>
                  <a:srgbClr val="FFFFFF"/>
                </a:solidFill>
              </a:rPr>
              <a:t>Empowering the older person  BMHP6027 </a:t>
            </a:r>
          </a:p>
        </p:txBody>
      </p:sp>
      <p:sp>
        <p:nvSpPr>
          <p:cNvPr id="3" name="Subtitle 2">
            <a:extLst>
              <a:ext uri="{FF2B5EF4-FFF2-40B4-BE49-F238E27FC236}">
                <a16:creationId xmlns:a16="http://schemas.microsoft.com/office/drawing/2014/main" id="{52422082-2F64-4834-EDA0-CD1719D45AF8}"/>
              </a:ext>
            </a:extLst>
          </p:cNvPr>
          <p:cNvSpPr>
            <a:spLocks noGrp="1"/>
          </p:cNvSpPr>
          <p:nvPr>
            <p:ph type="subTitle" idx="1"/>
          </p:nvPr>
        </p:nvSpPr>
        <p:spPr>
          <a:xfrm>
            <a:off x="1730477" y="3041140"/>
            <a:ext cx="9144000" cy="1098395"/>
          </a:xfrm>
        </p:spPr>
        <p:txBody>
          <a:bodyPr>
            <a:normAutofit/>
          </a:bodyPr>
          <a:lstStyle/>
          <a:p>
            <a:r>
              <a:rPr lang="en-GB" dirty="0">
                <a:solidFill>
                  <a:srgbClr val="FFFFFF"/>
                </a:solidFill>
              </a:rPr>
              <a:t>RUKSAR ISRAR 1817838</a:t>
            </a:r>
          </a:p>
          <a:p>
            <a:r>
              <a:rPr lang="en-GB" dirty="0">
                <a:solidFill>
                  <a:srgbClr val="FFFFFF"/>
                </a:solidFill>
              </a:rPr>
              <a:t>Tommy  </a:t>
            </a:r>
          </a:p>
        </p:txBody>
      </p:sp>
      <p:pic>
        <p:nvPicPr>
          <p:cNvPr id="5" name="Recorded Sound">
            <a:hlinkClick r:id="" action="ppaction://media"/>
            <a:extLst>
              <a:ext uri="{FF2B5EF4-FFF2-40B4-BE49-F238E27FC236}">
                <a16:creationId xmlns:a16="http://schemas.microsoft.com/office/drawing/2014/main" id="{9980F0F4-DC67-A070-EECF-5E2E2566A1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68039" y="164281"/>
            <a:ext cx="1550219" cy="1550219"/>
          </a:xfrm>
          <a:prstGeom prst="rect">
            <a:avLst/>
          </a:prstGeom>
        </p:spPr>
      </p:pic>
    </p:spTree>
    <p:extLst>
      <p:ext uri="{BB962C8B-B14F-4D97-AF65-F5344CB8AC3E}">
        <p14:creationId xmlns:p14="http://schemas.microsoft.com/office/powerpoint/2010/main" val="426822548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7304"/>
    </mc:Choice>
    <mc:Fallback xmlns="">
      <p:transition spd="slow" advTm="17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par>
                          <p:cTn id="16" fill="hold">
                            <p:stCondLst>
                              <p:cond delay="2560"/>
                            </p:stCondLst>
                            <p:childTnLst>
                              <p:par>
                                <p:cTn id="17" presetID="1" presetClass="mediacall" presetSubtype="0" fill="hold" nodeType="afterEffect">
                                  <p:stCondLst>
                                    <p:cond delay="0"/>
                                  </p:stCondLst>
                                  <p:childTnLst>
                                    <p:cmd type="call" cmd="playFrom(0.0)">
                                      <p:cBhvr>
                                        <p:cTn id="18" dur="173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5"/>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30019-991D-1944-CCAE-157924BCD29D}"/>
              </a:ext>
            </a:extLst>
          </p:cNvPr>
          <p:cNvSpPr>
            <a:spLocks noGrp="1"/>
          </p:cNvSpPr>
          <p:nvPr>
            <p:ph type="title"/>
          </p:nvPr>
        </p:nvSpPr>
        <p:spPr>
          <a:xfrm>
            <a:off x="4553733" y="548465"/>
            <a:ext cx="4649261" cy="896878"/>
          </a:xfrm>
        </p:spPr>
        <p:txBody>
          <a:bodyPr anchor="b">
            <a:normAutofit/>
          </a:bodyPr>
          <a:lstStyle/>
          <a:p>
            <a:r>
              <a:rPr lang="en-GB" sz="4000" dirty="0"/>
              <a:t>Introduction </a:t>
            </a:r>
          </a:p>
        </p:txBody>
      </p:sp>
      <p:pic>
        <p:nvPicPr>
          <p:cNvPr id="5" name="Picture 4" descr="Two people holding each other's hands">
            <a:extLst>
              <a:ext uri="{FF2B5EF4-FFF2-40B4-BE49-F238E27FC236}">
                <a16:creationId xmlns:a16="http://schemas.microsoft.com/office/drawing/2014/main" id="{020AD7E2-3DA2-3B7E-AF43-E3AE86BE7EDF}"/>
              </a:ext>
            </a:extLst>
          </p:cNvPr>
          <p:cNvPicPr>
            <a:picLocks noChangeAspect="1"/>
          </p:cNvPicPr>
          <p:nvPr/>
        </p:nvPicPr>
        <p:blipFill>
          <a:blip r:embed="rId4"/>
          <a:srcRect l="26524" r="32631"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33FD1C8-531A-5636-A398-017D05675EA5}"/>
              </a:ext>
            </a:extLst>
          </p:cNvPr>
          <p:cNvSpPr>
            <a:spLocks noGrp="1"/>
          </p:cNvSpPr>
          <p:nvPr>
            <p:ph idx="1"/>
          </p:nvPr>
        </p:nvSpPr>
        <p:spPr>
          <a:xfrm>
            <a:off x="4553734" y="1602658"/>
            <a:ext cx="6798539" cy="4512389"/>
          </a:xfrm>
        </p:spPr>
        <p:txBody>
          <a:bodyPr>
            <a:normAutofit/>
          </a:bodyPr>
          <a:lstStyle/>
          <a:p>
            <a:r>
              <a:rPr lang="en-GB" sz="1700" dirty="0"/>
              <a:t>This prestation will be covering the concept of ageing ,the need of adult the framework and guidance in health and social care also will go through  </a:t>
            </a:r>
          </a:p>
          <a:p>
            <a:pPr>
              <a:buFont typeface="Wingdings" panose="05000000000000000000" pitchFamily="2" charset="2"/>
              <a:buChar char="Ø"/>
            </a:pPr>
            <a:r>
              <a:rPr lang="en-GB" sz="1700" dirty="0"/>
              <a:t>Policy and legislation </a:t>
            </a:r>
          </a:p>
          <a:p>
            <a:pPr>
              <a:buFont typeface="Wingdings" panose="05000000000000000000" pitchFamily="2" charset="2"/>
              <a:buChar char="Ø"/>
            </a:pPr>
            <a:r>
              <a:rPr lang="en-GB" sz="1700" dirty="0"/>
              <a:t>Challenges and benefits </a:t>
            </a:r>
          </a:p>
          <a:p>
            <a:pPr>
              <a:buFont typeface="Wingdings" panose="05000000000000000000" pitchFamily="2" charset="2"/>
              <a:buChar char="Ø"/>
            </a:pPr>
            <a:r>
              <a:rPr lang="en-GB" sz="1700" dirty="0"/>
              <a:t>Recommendation </a:t>
            </a:r>
          </a:p>
          <a:p>
            <a:pPr>
              <a:buFont typeface="Wingdings" panose="05000000000000000000" pitchFamily="2" charset="2"/>
              <a:buChar char="Ø"/>
            </a:pPr>
            <a:r>
              <a:rPr lang="en-GB" sz="1700" dirty="0"/>
              <a:t>Improvement of services  for  the elderly </a:t>
            </a:r>
          </a:p>
          <a:p>
            <a:pPr>
              <a:buFont typeface="Wingdings" panose="05000000000000000000" pitchFamily="2" charset="2"/>
              <a:buChar char="Ø"/>
            </a:pPr>
            <a:r>
              <a:rPr lang="en-GB" sz="1700" dirty="0"/>
              <a:t>The aim is to demonstrate how person centre care can empower older adult and promote dignity independence and wellbeing according to Who(2020 ) aging is a natural change that involves changed the body mind and society throughout time.</a:t>
            </a:r>
          </a:p>
        </p:txBody>
      </p:sp>
      <p:pic>
        <p:nvPicPr>
          <p:cNvPr id="4" name="Recorded Sound">
            <a:hlinkClick r:id="" action="ppaction://media"/>
            <a:extLst>
              <a:ext uri="{FF2B5EF4-FFF2-40B4-BE49-F238E27FC236}">
                <a16:creationId xmlns:a16="http://schemas.microsoft.com/office/drawing/2014/main" id="{BCE48B01-F64A-A310-2247-877FEB6141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04555" y="195235"/>
            <a:ext cx="1095436" cy="1095436"/>
          </a:xfrm>
          <a:prstGeom prst="rect">
            <a:avLst/>
          </a:prstGeom>
        </p:spPr>
      </p:pic>
    </p:spTree>
    <p:extLst>
      <p:ext uri="{BB962C8B-B14F-4D97-AF65-F5344CB8AC3E}">
        <p14:creationId xmlns:p14="http://schemas.microsoft.com/office/powerpoint/2010/main" val="477929775"/>
      </p:ext>
    </p:extLst>
  </p:cSld>
  <p:clrMapOvr>
    <a:masterClrMapping/>
  </p:clrMapOvr>
  <mc:AlternateContent xmlns:mc="http://schemas.openxmlformats.org/markup-compatibility/2006" xmlns:p14="http://schemas.microsoft.com/office/powerpoint/2010/main">
    <mc:Choice Requires="p14">
      <p:transition spd="slow" p14:dur="2000" advTm="48067"/>
    </mc:Choice>
    <mc:Fallback xmlns="">
      <p:transition spd="slow" advTm="48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0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0BB1EB-E8EE-117C-CD03-10A983D70B8A}"/>
              </a:ext>
            </a:extLst>
          </p:cNvPr>
          <p:cNvSpPr>
            <a:spLocks noGrp="1"/>
          </p:cNvSpPr>
          <p:nvPr>
            <p:ph type="title"/>
          </p:nvPr>
        </p:nvSpPr>
        <p:spPr>
          <a:xfrm>
            <a:off x="1137033" y="670559"/>
            <a:ext cx="4683321" cy="2148841"/>
          </a:xfrm>
        </p:spPr>
        <p:txBody>
          <a:bodyPr anchor="t">
            <a:normAutofit/>
          </a:bodyPr>
          <a:lstStyle/>
          <a:p>
            <a:r>
              <a:rPr lang="en-GB" dirty="0"/>
              <a:t>  what is ageing </a:t>
            </a:r>
          </a:p>
        </p:txBody>
      </p:sp>
      <p:pic>
        <p:nvPicPr>
          <p:cNvPr id="4" name="Picture 3">
            <a:extLst>
              <a:ext uri="{FF2B5EF4-FFF2-40B4-BE49-F238E27FC236}">
                <a16:creationId xmlns:a16="http://schemas.microsoft.com/office/drawing/2014/main" id="{5294154E-1B41-FD05-50E2-4147BD40D967}"/>
              </a:ext>
            </a:extLst>
          </p:cNvPr>
          <p:cNvPicPr>
            <a:picLocks noChangeAspect="1"/>
          </p:cNvPicPr>
          <p:nvPr/>
        </p:nvPicPr>
        <p:blipFill>
          <a:blip r:embed="rId4"/>
          <a:srcRect t="1502" b="150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703EA4B8-215D-9CD9-2C13-1FE1A0143FFE}"/>
              </a:ext>
            </a:extLst>
          </p:cNvPr>
          <p:cNvSpPr>
            <a:spLocks noGrp="1"/>
          </p:cNvSpPr>
          <p:nvPr>
            <p:ph idx="1"/>
          </p:nvPr>
        </p:nvSpPr>
        <p:spPr>
          <a:xfrm>
            <a:off x="6233770" y="1028116"/>
            <a:ext cx="4555782" cy="5445076"/>
          </a:xfrm>
        </p:spPr>
        <p:txBody>
          <a:bodyPr anchor="t">
            <a:normAutofit/>
          </a:bodyPr>
          <a:lstStyle/>
          <a:p>
            <a:r>
              <a:rPr lang="en-GB" sz="1900" dirty="0">
                <a:latin typeface="Ginto"/>
              </a:rPr>
              <a:t>The UK population is ageing rapidly, and the number of people aged 65 and over continues to rise, which increases pressure on health and social care services (ONS, 2023). As people live longer, they need support that maintains independence, prevents deterioration, and reduces loneliness and isolation. Empowerment is essential because it helps older adults stay in control of their lives, make informed decisions, and take an active role in their care. Supporting independence and functional ability enables individuals to continue daily activities, preserve dignity, and maintain their identity. Promoting freedom of choice such as choosing routines, activities, and preferred care options strengthens autonomy and enhances overall wellbeing.</a:t>
            </a:r>
            <a:endParaRPr lang="en-GB" sz="1900" dirty="0"/>
          </a:p>
        </p:txBody>
      </p:sp>
      <p:pic>
        <p:nvPicPr>
          <p:cNvPr id="6" name="Recorded Sound">
            <a:hlinkClick r:id="" action="ppaction://media"/>
            <a:extLst>
              <a:ext uri="{FF2B5EF4-FFF2-40B4-BE49-F238E27FC236}">
                <a16:creationId xmlns:a16="http://schemas.microsoft.com/office/drawing/2014/main" id="{04798117-1AF6-4E3B-9F5B-D6D3E4EE13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18712" y="0"/>
            <a:ext cx="1567785" cy="1567785"/>
          </a:xfrm>
          <a:prstGeom prst="rect">
            <a:avLst/>
          </a:prstGeom>
        </p:spPr>
      </p:pic>
    </p:spTree>
    <p:extLst>
      <p:ext uri="{BB962C8B-B14F-4D97-AF65-F5344CB8AC3E}">
        <p14:creationId xmlns:p14="http://schemas.microsoft.com/office/powerpoint/2010/main" val="2466316458"/>
      </p:ext>
    </p:extLst>
  </p:cSld>
  <p:clrMapOvr>
    <a:masterClrMapping/>
  </p:clrMapOvr>
  <mc:AlternateContent xmlns:mc="http://schemas.openxmlformats.org/markup-compatibility/2006" xmlns:p14="http://schemas.microsoft.com/office/powerpoint/2010/main">
    <mc:Choice Requires="p14">
      <p:transition spd="slow" p14:dur="2000" advTm="985"/>
    </mc:Choice>
    <mc:Fallback xmlns="">
      <p:transition spd="slow" advTm="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1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FE2028-BAD9-5D27-112E-0A6846A82EA4}"/>
              </a:ext>
            </a:extLst>
          </p:cNvPr>
          <p:cNvSpPr>
            <a:spLocks noGrp="1"/>
          </p:cNvSpPr>
          <p:nvPr>
            <p:ph type="title"/>
          </p:nvPr>
        </p:nvSpPr>
        <p:spPr>
          <a:xfrm>
            <a:off x="0" y="0"/>
            <a:ext cx="3739341" cy="1330839"/>
          </a:xfrm>
        </p:spPr>
        <p:txBody>
          <a:bodyPr>
            <a:normAutofit/>
          </a:bodyPr>
          <a:lstStyle/>
          <a:p>
            <a:r>
              <a:rPr lang="en-GB" dirty="0"/>
              <a:t>What is empowerment </a:t>
            </a:r>
          </a:p>
        </p:txBody>
      </p:sp>
      <p:sp>
        <p:nvSpPr>
          <p:cNvPr id="3" name="Content Placeholder 2">
            <a:extLst>
              <a:ext uri="{FF2B5EF4-FFF2-40B4-BE49-F238E27FC236}">
                <a16:creationId xmlns:a16="http://schemas.microsoft.com/office/drawing/2014/main" id="{7944711B-115E-ED79-3507-C17C9ED96159}"/>
              </a:ext>
            </a:extLst>
          </p:cNvPr>
          <p:cNvSpPr>
            <a:spLocks noGrp="1"/>
          </p:cNvSpPr>
          <p:nvPr>
            <p:ph idx="1"/>
          </p:nvPr>
        </p:nvSpPr>
        <p:spPr>
          <a:xfrm>
            <a:off x="231777" y="1449744"/>
            <a:ext cx="6083297" cy="4757416"/>
          </a:xfrm>
        </p:spPr>
        <p:txBody>
          <a:bodyPr>
            <a:normAutofit/>
          </a:bodyPr>
          <a:lstStyle/>
          <a:p>
            <a:pPr>
              <a:spcBef>
                <a:spcPts val="900"/>
              </a:spcBef>
            </a:pPr>
            <a:endParaRPr lang="en-GB" sz="1100" dirty="0">
              <a:latin typeface="Ginto"/>
            </a:endParaRPr>
          </a:p>
          <a:p>
            <a:pPr>
              <a:spcBef>
                <a:spcPts val="900"/>
              </a:spcBef>
              <a:buFont typeface="Wingdings" panose="05000000000000000000" pitchFamily="2" charset="2"/>
              <a:buChar char="Ø"/>
            </a:pPr>
            <a:r>
              <a:rPr lang="en-GB" sz="1100" dirty="0">
                <a:latin typeface="Ginto"/>
              </a:rPr>
              <a:t>Empowerment is the process of enabling individual to gain greater confidence and authority over desion and action desion and action that would effect there lives which involves  (Who 1998)</a:t>
            </a:r>
          </a:p>
          <a:p>
            <a:pPr>
              <a:spcBef>
                <a:spcPts val="900"/>
              </a:spcBef>
              <a:buFont typeface="Wingdings" panose="05000000000000000000" pitchFamily="2" charset="2"/>
              <a:buChar char="v"/>
            </a:pPr>
            <a:r>
              <a:rPr lang="en-GB" sz="1100" dirty="0">
                <a:latin typeface="Ginto"/>
              </a:rPr>
              <a:t>Strengthen people ability</a:t>
            </a:r>
          </a:p>
          <a:p>
            <a:pPr>
              <a:spcBef>
                <a:spcPts val="900"/>
              </a:spcBef>
              <a:buFont typeface="Wingdings" panose="05000000000000000000" pitchFamily="2" charset="2"/>
              <a:buChar char="v"/>
            </a:pPr>
            <a:r>
              <a:rPr lang="en-GB" sz="1100" dirty="0">
                <a:latin typeface="Ginto"/>
              </a:rPr>
              <a:t>Ake inform desion </a:t>
            </a:r>
          </a:p>
          <a:p>
            <a:pPr>
              <a:spcBef>
                <a:spcPts val="900"/>
              </a:spcBef>
              <a:buFont typeface="Wingdings" panose="05000000000000000000" pitchFamily="2" charset="2"/>
              <a:buChar char="v"/>
            </a:pPr>
            <a:r>
              <a:rPr lang="en-GB" sz="1100" dirty="0">
                <a:latin typeface="Ginto"/>
              </a:rPr>
              <a:t>Access recourses</a:t>
            </a:r>
          </a:p>
          <a:p>
            <a:pPr>
              <a:spcBef>
                <a:spcPts val="900"/>
              </a:spcBef>
              <a:buFont typeface="Wingdings" panose="05000000000000000000" pitchFamily="2" charset="2"/>
              <a:buChar char="Ø"/>
            </a:pPr>
            <a:r>
              <a:rPr lang="en-GB" sz="1100" dirty="0">
                <a:latin typeface="Ginto"/>
              </a:rPr>
              <a:t>Empowerment means enabling older adults to have control over their own lives, make informed decisions, and actively participate in their care and daily activities.</a:t>
            </a:r>
          </a:p>
          <a:p>
            <a:pPr>
              <a:spcBef>
                <a:spcPts val="900"/>
              </a:spcBef>
              <a:buFont typeface="Wingdings" panose="05000000000000000000" pitchFamily="2" charset="2"/>
              <a:buChar char="Ø"/>
            </a:pPr>
            <a:r>
              <a:rPr lang="en-GB" sz="1100" dirty="0">
                <a:latin typeface="Ginto"/>
              </a:rPr>
              <a:t>It recognises older adults as capable, autonomous individuals with their own rights, preferences, and personal goals.</a:t>
            </a:r>
          </a:p>
          <a:p>
            <a:pPr>
              <a:spcBef>
                <a:spcPts val="900"/>
              </a:spcBef>
              <a:buFont typeface="Wingdings" panose="05000000000000000000" pitchFamily="2" charset="2"/>
              <a:buChar char="Ø"/>
            </a:pPr>
            <a:r>
              <a:rPr lang="en-GB" sz="1100" dirty="0">
                <a:latin typeface="Ginto"/>
              </a:rPr>
              <a:t>Empowerment supports independence by helping older people maintain functional ability and continue managing daily routines.</a:t>
            </a:r>
          </a:p>
          <a:p>
            <a:pPr>
              <a:spcBef>
                <a:spcPts val="900"/>
              </a:spcBef>
              <a:buFont typeface="Wingdings" panose="05000000000000000000" pitchFamily="2" charset="2"/>
              <a:buChar char="Ø"/>
            </a:pPr>
            <a:r>
              <a:rPr lang="en-GB" sz="1100" dirty="0">
                <a:latin typeface="Ginto"/>
              </a:rPr>
              <a:t>It promotes freedom of choice in areas such as routines, living arrangements, and preferred care options.</a:t>
            </a:r>
          </a:p>
          <a:p>
            <a:pPr>
              <a:spcBef>
                <a:spcPts val="900"/>
              </a:spcBef>
              <a:buFont typeface="Wingdings" panose="05000000000000000000" pitchFamily="2" charset="2"/>
              <a:buChar char="Ø"/>
            </a:pPr>
            <a:r>
              <a:rPr lang="en-GB" sz="1100" dirty="0">
                <a:latin typeface="Ginto"/>
              </a:rPr>
              <a:t>This approach aligns with person‑centred care, which emphasises dignity, respect, and involvement in decision‑making (WHO, 2020).</a:t>
            </a:r>
          </a:p>
          <a:p>
            <a:pPr>
              <a:spcBef>
                <a:spcPts val="900"/>
              </a:spcBef>
              <a:buFont typeface="Wingdings" panose="05000000000000000000" pitchFamily="2" charset="2"/>
              <a:buChar char="Ø"/>
            </a:pPr>
            <a:r>
              <a:rPr lang="en-GB" sz="1100" dirty="0">
                <a:latin typeface="Ginto"/>
              </a:rPr>
              <a:t>The Care Act 2014 reinforces empowerment by promoting wellbeing, autonomy, and the right to participate fully in care planning (Care Act, 2014).</a:t>
            </a:r>
          </a:p>
          <a:p>
            <a:pPr>
              <a:spcBef>
                <a:spcPts val="900"/>
              </a:spcBef>
              <a:buFont typeface="Wingdings" panose="05000000000000000000" pitchFamily="2" charset="2"/>
              <a:buChar char="Ø"/>
            </a:pPr>
            <a:r>
              <a:rPr lang="en-GB" sz="1100" dirty="0">
                <a:latin typeface="Ginto"/>
              </a:rPr>
              <a:t>When older adults are empowered, they experience greater confidence, improved wellbeing, and a stronger sense of identity and control.</a:t>
            </a:r>
          </a:p>
          <a:p>
            <a:endParaRPr lang="en-GB" sz="1000" dirty="0"/>
          </a:p>
        </p:txBody>
      </p:sp>
      <p:pic>
        <p:nvPicPr>
          <p:cNvPr id="4" name="Picture 3">
            <a:extLst>
              <a:ext uri="{FF2B5EF4-FFF2-40B4-BE49-F238E27FC236}">
                <a16:creationId xmlns:a16="http://schemas.microsoft.com/office/drawing/2014/main" id="{BE61ADD1-9F08-D5BF-D3F7-331FFF86A6FC}"/>
              </a:ext>
            </a:extLst>
          </p:cNvPr>
          <p:cNvPicPr>
            <a:picLocks noChangeAspect="1"/>
          </p:cNvPicPr>
          <p:nvPr/>
        </p:nvPicPr>
        <p:blipFill>
          <a:blip r:embed="rId4"/>
          <a:srcRect l="8520" r="10545" b="1"/>
          <a:stretch>
            <a:fillRect/>
          </a:stretch>
        </p:blipFill>
        <p:spPr>
          <a:xfrm>
            <a:off x="6536975" y="649251"/>
            <a:ext cx="5574728" cy="5557909"/>
          </a:xfrm>
          <a:prstGeom prst="rect">
            <a:avLst/>
          </a:prstGeom>
        </p:spPr>
      </p:pic>
      <p:pic>
        <p:nvPicPr>
          <p:cNvPr id="5" name="Recorded Sound">
            <a:hlinkClick r:id="" action="ppaction://media"/>
            <a:extLst>
              <a:ext uri="{FF2B5EF4-FFF2-40B4-BE49-F238E27FC236}">
                <a16:creationId xmlns:a16="http://schemas.microsoft.com/office/drawing/2014/main" id="{C20D3EE5-51A7-D727-FD3F-0F9F1B881F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68961" y="78760"/>
            <a:ext cx="1292225" cy="1292225"/>
          </a:xfrm>
          <a:prstGeom prst="rect">
            <a:avLst/>
          </a:prstGeom>
        </p:spPr>
      </p:pic>
    </p:spTree>
    <p:extLst>
      <p:ext uri="{BB962C8B-B14F-4D97-AF65-F5344CB8AC3E}">
        <p14:creationId xmlns:p14="http://schemas.microsoft.com/office/powerpoint/2010/main" val="721841292"/>
      </p:ext>
    </p:extLst>
  </p:cSld>
  <p:clrMapOvr>
    <a:masterClrMapping/>
  </p:clrMapOvr>
  <mc:AlternateContent xmlns:mc="http://schemas.openxmlformats.org/markup-compatibility/2006" xmlns:p14="http://schemas.microsoft.com/office/powerpoint/2010/main">
    <mc:Choice Requires="p14">
      <p:transition spd="slow" p14:dur="2000" advTm="77193"/>
    </mc:Choice>
    <mc:Fallback xmlns="">
      <p:transition spd="slow" advTm="77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19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6526E34C-3E20-A458-54D6-F982699A5214}"/>
              </a:ext>
            </a:extLst>
          </p:cNvPr>
          <p:cNvPicPr>
            <a:picLocks noChangeAspect="1"/>
          </p:cNvPicPr>
          <p:nvPr/>
        </p:nvPicPr>
        <p:blipFill>
          <a:blip r:embed="rId4"/>
          <a:srcRect r="5882" b="-1"/>
          <a:stretch>
            <a:fillRect/>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C36ADC-1499-B8E2-F828-9FA3F9574FAF}"/>
              </a:ext>
            </a:extLst>
          </p:cNvPr>
          <p:cNvSpPr>
            <a:spLocks noGrp="1"/>
          </p:cNvSpPr>
          <p:nvPr>
            <p:ph type="title"/>
          </p:nvPr>
        </p:nvSpPr>
        <p:spPr>
          <a:xfrm>
            <a:off x="7531610" y="365125"/>
            <a:ext cx="3822189" cy="1899912"/>
          </a:xfrm>
        </p:spPr>
        <p:txBody>
          <a:bodyPr>
            <a:normAutofit/>
          </a:bodyPr>
          <a:lstStyle/>
          <a:p>
            <a:r>
              <a:rPr lang="en-GB" sz="4000"/>
              <a:t>What is care </a:t>
            </a:r>
          </a:p>
        </p:txBody>
      </p:sp>
      <p:sp>
        <p:nvSpPr>
          <p:cNvPr id="3" name="Content Placeholder 2">
            <a:extLst>
              <a:ext uri="{FF2B5EF4-FFF2-40B4-BE49-F238E27FC236}">
                <a16:creationId xmlns:a16="http://schemas.microsoft.com/office/drawing/2014/main" id="{0C84AEDD-2A74-4290-DA86-2293F19033DB}"/>
              </a:ext>
            </a:extLst>
          </p:cNvPr>
          <p:cNvSpPr>
            <a:spLocks noGrp="1"/>
          </p:cNvSpPr>
          <p:nvPr>
            <p:ph idx="1"/>
          </p:nvPr>
        </p:nvSpPr>
        <p:spPr>
          <a:xfrm>
            <a:off x="7531610" y="2434201"/>
            <a:ext cx="3822189" cy="3742762"/>
          </a:xfrm>
        </p:spPr>
        <p:txBody>
          <a:bodyPr>
            <a:normAutofit/>
          </a:bodyPr>
          <a:lstStyle/>
          <a:p>
            <a:pPr>
              <a:buFont typeface="Wingdings" panose="05000000000000000000" pitchFamily="2" charset="2"/>
              <a:buChar char="v"/>
            </a:pPr>
            <a:r>
              <a:rPr lang="en-GB" sz="1700" dirty="0"/>
              <a:t>Care for the older person is refers to providing support that meet the individual physical emotion and social needs as they age. It mostly focused on helping  the older adult to maintain independence ,function ability and quality of life while ensuring dignity and respect This</a:t>
            </a:r>
            <a:r>
              <a:rPr lang="en-GB" sz="1700" dirty="0">
                <a:latin typeface="Ginto"/>
              </a:rPr>
              <a:t> type of care is person‑centred, meaning it is based on the individual’s preferences, values, and choices, and aims to empower them to stay in control of their daily life and care decisions (WHO, 2020).</a:t>
            </a:r>
            <a:endParaRPr lang="en-GB" sz="1700" dirty="0"/>
          </a:p>
        </p:txBody>
      </p:sp>
      <p:pic>
        <p:nvPicPr>
          <p:cNvPr id="4" name="Recorded Sound">
            <a:hlinkClick r:id="" action="ppaction://media"/>
            <a:extLst>
              <a:ext uri="{FF2B5EF4-FFF2-40B4-BE49-F238E27FC236}">
                <a16:creationId xmlns:a16="http://schemas.microsoft.com/office/drawing/2014/main" id="{EE0A36E5-12A9-B2CD-6F25-B13C531EF9E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32814" y="195961"/>
            <a:ext cx="1315809" cy="1315809"/>
          </a:xfrm>
          <a:prstGeom prst="rect">
            <a:avLst/>
          </a:prstGeom>
        </p:spPr>
      </p:pic>
    </p:spTree>
    <p:extLst>
      <p:ext uri="{BB962C8B-B14F-4D97-AF65-F5344CB8AC3E}">
        <p14:creationId xmlns:p14="http://schemas.microsoft.com/office/powerpoint/2010/main" val="3216570540"/>
      </p:ext>
    </p:extLst>
  </p:cSld>
  <p:clrMapOvr>
    <a:masterClrMapping/>
  </p:clrMapOvr>
  <mc:AlternateContent xmlns:mc="http://schemas.openxmlformats.org/markup-compatibility/2006" xmlns:p14="http://schemas.microsoft.com/office/powerpoint/2010/main">
    <mc:Choice Requires="p14">
      <p:transition spd="slow" p14:dur="2000" advTm="4194"/>
    </mc:Choice>
    <mc:Fallback xmlns="">
      <p:transition spd="slow" advTm="4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1C9452-D2DB-4CAE-4F0A-F7C3B44A590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Theories </a:t>
            </a:r>
          </a:p>
        </p:txBody>
      </p:sp>
      <p:graphicFrame>
        <p:nvGraphicFramePr>
          <p:cNvPr id="18" name="Content Placeholder 2">
            <a:extLst>
              <a:ext uri="{FF2B5EF4-FFF2-40B4-BE49-F238E27FC236}">
                <a16:creationId xmlns:a16="http://schemas.microsoft.com/office/drawing/2014/main" id="{D133F897-3247-6053-FCB2-5E1BE32020D8}"/>
              </a:ext>
            </a:extLst>
          </p:cNvPr>
          <p:cNvGraphicFramePr>
            <a:graphicFrameLocks noGrp="1"/>
          </p:cNvGraphicFramePr>
          <p:nvPr>
            <p:ph idx="1"/>
            <p:extLst>
              <p:ext uri="{D42A27DB-BD31-4B8C-83A1-F6EECF244321}">
                <p14:modId xmlns:p14="http://schemas.microsoft.com/office/powerpoint/2010/main" val="155338166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25EE50B-220D-C9CD-E835-25DC51152A4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536200" y="148840"/>
            <a:ext cx="1503398" cy="1503398"/>
          </a:xfrm>
          <a:prstGeom prst="rect">
            <a:avLst/>
          </a:prstGeom>
        </p:spPr>
      </p:pic>
    </p:spTree>
    <p:extLst>
      <p:ext uri="{BB962C8B-B14F-4D97-AF65-F5344CB8AC3E}">
        <p14:creationId xmlns:p14="http://schemas.microsoft.com/office/powerpoint/2010/main" val="3029152530"/>
      </p:ext>
    </p:extLst>
  </p:cSld>
  <p:clrMapOvr>
    <a:masterClrMapping/>
  </p:clrMapOvr>
  <mc:AlternateContent xmlns:mc="http://schemas.openxmlformats.org/markup-compatibility/2006" xmlns:p14="http://schemas.microsoft.com/office/powerpoint/2010/main">
    <mc:Choice Requires="p14">
      <p:transition spd="slow" p14:dur="2000" advTm="3810"/>
    </mc:Choice>
    <mc:Fallback xmlns="">
      <p:transition spd="slow" advTm="3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2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1824C-DD9A-2BA9-B15E-2A32FB475D6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Policy </a:t>
            </a:r>
          </a:p>
        </p:txBody>
      </p:sp>
      <p:graphicFrame>
        <p:nvGraphicFramePr>
          <p:cNvPr id="5" name="Content Placeholder 2">
            <a:extLst>
              <a:ext uri="{FF2B5EF4-FFF2-40B4-BE49-F238E27FC236}">
                <a16:creationId xmlns:a16="http://schemas.microsoft.com/office/drawing/2014/main" id="{DA70542B-5DDA-666C-CC1A-EF4C2F8B8472}"/>
              </a:ext>
            </a:extLst>
          </p:cNvPr>
          <p:cNvGraphicFramePr>
            <a:graphicFrameLocks noGrp="1"/>
          </p:cNvGraphicFramePr>
          <p:nvPr>
            <p:ph idx="1"/>
            <p:extLst>
              <p:ext uri="{D42A27DB-BD31-4B8C-83A1-F6EECF244321}">
                <p14:modId xmlns:p14="http://schemas.microsoft.com/office/powerpoint/2010/main" val="6420106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10F3E0E2-DEB5-720F-EFA3-A85D7AEE73DE}"/>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78715" y="96800"/>
            <a:ext cx="1113285" cy="1113285"/>
          </a:xfrm>
          <a:prstGeom prst="rect">
            <a:avLst/>
          </a:prstGeom>
        </p:spPr>
      </p:pic>
    </p:spTree>
    <p:extLst>
      <p:ext uri="{BB962C8B-B14F-4D97-AF65-F5344CB8AC3E}">
        <p14:creationId xmlns:p14="http://schemas.microsoft.com/office/powerpoint/2010/main" val="1978595477"/>
      </p:ext>
    </p:extLst>
  </p:cSld>
  <p:clrMapOvr>
    <a:masterClrMapping/>
  </p:clrMapOvr>
  <mc:AlternateContent xmlns:mc="http://schemas.openxmlformats.org/markup-compatibility/2006" xmlns:p14="http://schemas.microsoft.com/office/powerpoint/2010/main">
    <mc:Choice Requires="p14">
      <p:transition spd="slow" p14:dur="2000" advTm="52588"/>
    </mc:Choice>
    <mc:Fallback xmlns="">
      <p:transition spd="slow" advTm="52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5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C53DF-D2A1-C482-3FFB-67466397977E}"/>
              </a:ext>
            </a:extLst>
          </p:cNvPr>
          <p:cNvSpPr>
            <a:spLocks noGrp="1"/>
          </p:cNvSpPr>
          <p:nvPr>
            <p:ph type="title"/>
          </p:nvPr>
        </p:nvSpPr>
        <p:spPr/>
        <p:txBody>
          <a:bodyPr/>
          <a:lstStyle/>
          <a:p>
            <a:r>
              <a:rPr lang="en-GB" dirty="0"/>
              <a:t>Technology wysa  </a:t>
            </a:r>
          </a:p>
        </p:txBody>
      </p:sp>
      <p:sp>
        <p:nvSpPr>
          <p:cNvPr id="3" name="Content Placeholder 2">
            <a:extLst>
              <a:ext uri="{FF2B5EF4-FFF2-40B4-BE49-F238E27FC236}">
                <a16:creationId xmlns:a16="http://schemas.microsoft.com/office/drawing/2014/main" id="{D6EBA6CD-8B04-D1D3-875D-04221AA1F90E}"/>
              </a:ext>
            </a:extLst>
          </p:cNvPr>
          <p:cNvSpPr>
            <a:spLocks noGrp="1"/>
          </p:cNvSpPr>
          <p:nvPr>
            <p:ph idx="1"/>
          </p:nvPr>
        </p:nvSpPr>
        <p:spPr>
          <a:xfrm>
            <a:off x="595132" y="1397361"/>
            <a:ext cx="5354256" cy="5095513"/>
          </a:xfrm>
        </p:spPr>
        <p:txBody>
          <a:bodyPr>
            <a:normAutofit fontScale="92500" lnSpcReduction="20000"/>
          </a:bodyPr>
          <a:lstStyle/>
          <a:p>
            <a:r>
              <a:rPr lang="en-GB" dirty="0"/>
              <a:t>Technology is used in elderly care to promote safety and emotion wellbeing of the individual for e.g. an older adult experiences anxiety may use wysa guided breathing exercises and mood tracking also showing skill how to cope and improve wellbeing </a:t>
            </a:r>
          </a:p>
          <a:p>
            <a:r>
              <a:rPr lang="en-GB" dirty="0"/>
              <a:t>wysa is an Ai mental health tool which's provide emotional support through conversation and evidence bases techniques .With the app it help you to reduce and control anxiety and lonely espessliy those who struggle to access traditional services (wysa,2024)</a:t>
            </a:r>
          </a:p>
        </p:txBody>
      </p:sp>
      <p:pic>
        <p:nvPicPr>
          <p:cNvPr id="4" name="Picture 3">
            <a:extLst>
              <a:ext uri="{FF2B5EF4-FFF2-40B4-BE49-F238E27FC236}">
                <a16:creationId xmlns:a16="http://schemas.microsoft.com/office/drawing/2014/main" id="{F86A9CBC-E55F-FE35-0530-19C0621BA5F4}"/>
              </a:ext>
            </a:extLst>
          </p:cNvPr>
          <p:cNvPicPr>
            <a:picLocks noChangeAspect="1"/>
          </p:cNvPicPr>
          <p:nvPr/>
        </p:nvPicPr>
        <p:blipFill>
          <a:blip r:embed="rId4"/>
          <a:stretch>
            <a:fillRect/>
          </a:stretch>
        </p:blipFill>
        <p:spPr>
          <a:xfrm>
            <a:off x="7625789" y="0"/>
            <a:ext cx="4419599" cy="5441081"/>
          </a:xfrm>
          <a:prstGeom prst="rect">
            <a:avLst/>
          </a:prstGeom>
        </p:spPr>
      </p:pic>
      <p:sp>
        <p:nvSpPr>
          <p:cNvPr id="6" name="TextBox 5">
            <a:extLst>
              <a:ext uri="{FF2B5EF4-FFF2-40B4-BE49-F238E27FC236}">
                <a16:creationId xmlns:a16="http://schemas.microsoft.com/office/drawing/2014/main" id="{72ACCBEF-7D45-912D-9FBC-1226B0707E44}"/>
              </a:ext>
            </a:extLst>
          </p:cNvPr>
          <p:cNvSpPr txBox="1"/>
          <p:nvPr/>
        </p:nvSpPr>
        <p:spPr>
          <a:xfrm>
            <a:off x="5949388" y="5657671"/>
            <a:ext cx="6096000" cy="1477328"/>
          </a:xfrm>
          <a:prstGeom prst="rect">
            <a:avLst/>
          </a:prstGeom>
          <a:noFill/>
        </p:spPr>
        <p:txBody>
          <a:bodyPr wrap="square">
            <a:spAutoFit/>
          </a:bodyPr>
          <a:lstStyle/>
          <a:p>
            <a:r>
              <a:rPr lang="en-GB" dirty="0">
                <a:hlinkClick r:id="rId5"/>
              </a:rPr>
              <a:t>https://www.bing.com/images/search?q=wysa+app+pic&amp;qs=HS&amp;form=QBIR&amp;sp=1&amp;lq=0&amp;pq=wysa%20&amp;sc=10-5&amp;cvid=04BE6CD823094056A846ADF258E77DD7&amp;first=1&amp;cw=1513&amp;ch=717</a:t>
            </a:r>
            <a:endParaRPr lang="en-GB" dirty="0"/>
          </a:p>
          <a:p>
            <a:endParaRPr lang="en-GB" dirty="0"/>
          </a:p>
        </p:txBody>
      </p:sp>
      <p:pic>
        <p:nvPicPr>
          <p:cNvPr id="7" name="Recorded Sound">
            <a:hlinkClick r:id="" action="ppaction://media"/>
            <a:extLst>
              <a:ext uri="{FF2B5EF4-FFF2-40B4-BE49-F238E27FC236}">
                <a16:creationId xmlns:a16="http://schemas.microsoft.com/office/drawing/2014/main" id="{1EFDF4B2-85A9-8F99-F690-408115298AAE}"/>
              </a:ext>
            </a:extLst>
          </p:cNvPr>
          <p:cNvPicPr>
            <a:picLocks noChangeAspect="1"/>
          </p:cNvPicPr>
          <p:nvPr>
            <a:audioFile r:link="rId1"/>
            <p:extLst>
              <p:ext uri="{DAA4B4D4-6D71-4841-9C94-3DE7FCFB9230}">
                <p14:media xmlns:p14="http://schemas.microsoft.com/office/powerpoint/2010/main" r:embed="rId2">
                  <p14:trim end="5889.9229"/>
                </p14:media>
              </p:ext>
            </p:extLst>
          </p:nvPr>
        </p:nvPicPr>
        <p:blipFill>
          <a:blip r:embed="rId6"/>
          <a:stretch>
            <a:fillRect/>
          </a:stretch>
        </p:blipFill>
        <p:spPr>
          <a:xfrm>
            <a:off x="6474288" y="87486"/>
            <a:ext cx="1417719" cy="1417719"/>
          </a:xfrm>
          <a:prstGeom prst="rect">
            <a:avLst/>
          </a:prstGeom>
        </p:spPr>
      </p:pic>
    </p:spTree>
    <p:extLst>
      <p:ext uri="{BB962C8B-B14F-4D97-AF65-F5344CB8AC3E}">
        <p14:creationId xmlns:p14="http://schemas.microsoft.com/office/powerpoint/2010/main" val="2275747840"/>
      </p:ext>
    </p:extLst>
  </p:cSld>
  <p:clrMapOvr>
    <a:masterClrMapping/>
  </p:clrMapOvr>
  <mc:AlternateContent xmlns:mc="http://schemas.openxmlformats.org/markup-compatibility/2006" xmlns:p14="http://schemas.microsoft.com/office/powerpoint/2010/main">
    <mc:Choice Requires="p14">
      <p:transition spd="slow" p14:dur="2000" advTm="39136"/>
    </mc:Choice>
    <mc:Fallback xmlns="">
      <p:transition spd="slow" advTm="39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6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AC7E1-A8C3-664D-5F99-95B3820D161D}"/>
              </a:ext>
            </a:extLst>
          </p:cNvPr>
          <p:cNvSpPr>
            <a:spLocks noGrp="1"/>
          </p:cNvSpPr>
          <p:nvPr>
            <p:ph type="title"/>
          </p:nvPr>
        </p:nvSpPr>
        <p:spPr>
          <a:xfrm>
            <a:off x="1137033" y="670559"/>
            <a:ext cx="4683321" cy="2148841"/>
          </a:xfrm>
        </p:spPr>
        <p:txBody>
          <a:bodyPr anchor="t">
            <a:normAutofit/>
          </a:bodyPr>
          <a:lstStyle/>
          <a:p>
            <a:r>
              <a:rPr lang="en-GB" dirty="0"/>
              <a:t>Pro/cons of wysa app for adult  </a:t>
            </a:r>
          </a:p>
        </p:txBody>
      </p:sp>
      <p:pic>
        <p:nvPicPr>
          <p:cNvPr id="4" name="Picture 3">
            <a:extLst>
              <a:ext uri="{FF2B5EF4-FFF2-40B4-BE49-F238E27FC236}">
                <a16:creationId xmlns:a16="http://schemas.microsoft.com/office/drawing/2014/main" id="{18A3D925-D974-D96C-C5D1-431DEE1F8190}"/>
              </a:ext>
            </a:extLst>
          </p:cNvPr>
          <p:cNvPicPr>
            <a:picLocks noChangeAspect="1"/>
          </p:cNvPicPr>
          <p:nvPr/>
        </p:nvPicPr>
        <p:blipFill>
          <a:blip r:embed="rId4"/>
          <a:srcRect t="191" b="12621"/>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0D1C96E4-7D12-E7D8-6720-F6712BCFFA6C}"/>
              </a:ext>
            </a:extLst>
          </p:cNvPr>
          <p:cNvSpPr>
            <a:spLocks noGrp="1"/>
          </p:cNvSpPr>
          <p:nvPr>
            <p:ph idx="1"/>
          </p:nvPr>
        </p:nvSpPr>
        <p:spPr>
          <a:xfrm>
            <a:off x="6797004" y="670559"/>
            <a:ext cx="4555782" cy="5445076"/>
          </a:xfrm>
        </p:spPr>
        <p:txBody>
          <a:bodyPr anchor="t">
            <a:normAutofit/>
          </a:bodyPr>
          <a:lstStyle/>
          <a:p>
            <a:r>
              <a:rPr lang="en-GB" sz="2000" b="1" u="sng"/>
              <a:t>PRO </a:t>
            </a:r>
          </a:p>
          <a:p>
            <a:pPr>
              <a:buFont typeface="Wingdings" panose="05000000000000000000" pitchFamily="2" charset="2"/>
              <a:buChar char="v"/>
            </a:pPr>
            <a:r>
              <a:rPr lang="en-GB" sz="2000"/>
              <a:t>Offer 24/7 support accessible emotional support </a:t>
            </a:r>
          </a:p>
          <a:p>
            <a:pPr>
              <a:buFont typeface="Wingdings" panose="05000000000000000000" pitchFamily="2" charset="2"/>
              <a:buChar char="v"/>
            </a:pPr>
            <a:r>
              <a:rPr lang="en-GB" sz="2000"/>
              <a:t>Easy to use</a:t>
            </a:r>
          </a:p>
          <a:p>
            <a:pPr>
              <a:buFont typeface="Wingdings" panose="05000000000000000000" pitchFamily="2" charset="2"/>
              <a:buChar char="v"/>
            </a:pPr>
            <a:r>
              <a:rPr lang="en-GB" sz="2000"/>
              <a:t>Promotes independency</a:t>
            </a:r>
          </a:p>
          <a:p>
            <a:pPr>
              <a:buFont typeface="Wingdings" panose="05000000000000000000" pitchFamily="2" charset="2"/>
              <a:buChar char="v"/>
            </a:pPr>
            <a:r>
              <a:rPr lang="en-GB" sz="2000"/>
              <a:t>Evidence based tool </a:t>
            </a:r>
          </a:p>
          <a:p>
            <a:pPr>
              <a:buFont typeface="Wingdings" panose="05000000000000000000" pitchFamily="2" charset="2"/>
              <a:buChar char="v"/>
            </a:pPr>
            <a:r>
              <a:rPr lang="en-GB" sz="2000"/>
              <a:t>Nonjudgmental</a:t>
            </a:r>
          </a:p>
          <a:p>
            <a:r>
              <a:rPr lang="en-GB" sz="2000" b="1" u="sng"/>
              <a:t>Cons </a:t>
            </a:r>
            <a:r>
              <a:rPr lang="en-GB" sz="2000"/>
              <a:t> </a:t>
            </a:r>
          </a:p>
          <a:p>
            <a:pPr>
              <a:buFont typeface="Wingdings" panose="05000000000000000000" pitchFamily="2" charset="2"/>
              <a:buChar char="Ø"/>
            </a:pPr>
            <a:r>
              <a:rPr lang="en-GB" sz="2000"/>
              <a:t>Digital literacy barriers</a:t>
            </a:r>
          </a:p>
          <a:p>
            <a:pPr>
              <a:buFont typeface="Wingdings" panose="05000000000000000000" pitchFamily="2" charset="2"/>
              <a:buChar char="Ø"/>
            </a:pPr>
            <a:r>
              <a:rPr lang="en-GB" sz="2000"/>
              <a:t>Privacy concern </a:t>
            </a:r>
          </a:p>
          <a:p>
            <a:pPr>
              <a:buFont typeface="Wingdings" panose="05000000000000000000" pitchFamily="2" charset="2"/>
              <a:buChar char="Ø"/>
            </a:pPr>
            <a:r>
              <a:rPr lang="en-GB" sz="2000"/>
              <a:t>Required internernet </a:t>
            </a:r>
          </a:p>
          <a:p>
            <a:pPr>
              <a:buFont typeface="Wingdings" panose="05000000000000000000" pitchFamily="2" charset="2"/>
              <a:buChar char="Ø"/>
            </a:pPr>
            <a:r>
              <a:rPr lang="en-GB" sz="2000"/>
              <a:t>Not a replacement for professional </a:t>
            </a:r>
          </a:p>
          <a:p>
            <a:endParaRPr lang="en-GB" sz="2000"/>
          </a:p>
        </p:txBody>
      </p:sp>
      <p:pic>
        <p:nvPicPr>
          <p:cNvPr id="5" name="Recorded Sound">
            <a:hlinkClick r:id="" action="ppaction://media"/>
            <a:extLst>
              <a:ext uri="{FF2B5EF4-FFF2-40B4-BE49-F238E27FC236}">
                <a16:creationId xmlns:a16="http://schemas.microsoft.com/office/drawing/2014/main" id="{64B1C241-67CE-63FD-E44A-178E06FD78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2130" y="-71804"/>
            <a:ext cx="1597306" cy="1597306"/>
          </a:xfrm>
          <a:prstGeom prst="rect">
            <a:avLst/>
          </a:prstGeom>
        </p:spPr>
      </p:pic>
    </p:spTree>
    <p:extLst>
      <p:ext uri="{BB962C8B-B14F-4D97-AF65-F5344CB8AC3E}">
        <p14:creationId xmlns:p14="http://schemas.microsoft.com/office/powerpoint/2010/main" val="2653023617"/>
      </p:ext>
    </p:extLst>
  </p:cSld>
  <p:clrMapOvr>
    <a:masterClrMapping/>
  </p:clrMapOvr>
  <mc:AlternateContent xmlns:mc="http://schemas.openxmlformats.org/markup-compatibility/2006" xmlns:p14="http://schemas.microsoft.com/office/powerpoint/2010/main">
    <mc:Choice Requires="p14">
      <p:transition spd="slow" p14:dur="2000" advTm="80887"/>
    </mc:Choice>
    <mc:Fallback xmlns="">
      <p:transition spd="slow" advTm="80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88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2696-EBE1-FFEF-EC3A-885994E93ECF}"/>
              </a:ext>
            </a:extLst>
          </p:cNvPr>
          <p:cNvSpPr>
            <a:spLocks noGrp="1"/>
          </p:cNvSpPr>
          <p:nvPr>
            <p:ph type="title"/>
          </p:nvPr>
        </p:nvSpPr>
        <p:spPr>
          <a:xfrm>
            <a:off x="0" y="58737"/>
            <a:ext cx="4533900" cy="1325563"/>
          </a:xfrm>
        </p:spPr>
        <p:txBody>
          <a:bodyPr/>
          <a:lstStyle/>
          <a:p>
            <a:r>
              <a:rPr lang="en-GB" dirty="0"/>
              <a:t>Smart sensor </a:t>
            </a:r>
          </a:p>
        </p:txBody>
      </p:sp>
      <p:sp>
        <p:nvSpPr>
          <p:cNvPr id="3" name="Content Placeholder 2">
            <a:extLst>
              <a:ext uri="{FF2B5EF4-FFF2-40B4-BE49-F238E27FC236}">
                <a16:creationId xmlns:a16="http://schemas.microsoft.com/office/drawing/2014/main" id="{0540A11B-8048-F3F7-BAA0-DABB3C687C5A}"/>
              </a:ext>
            </a:extLst>
          </p:cNvPr>
          <p:cNvSpPr>
            <a:spLocks noGrp="1"/>
          </p:cNvSpPr>
          <p:nvPr>
            <p:ph idx="1"/>
          </p:nvPr>
        </p:nvSpPr>
        <p:spPr>
          <a:xfrm>
            <a:off x="0" y="1181100"/>
            <a:ext cx="6057900" cy="4792663"/>
          </a:xfrm>
        </p:spPr>
        <p:txBody>
          <a:bodyPr/>
          <a:lstStyle/>
          <a:p>
            <a:r>
              <a:rPr lang="en-GB" dirty="0"/>
              <a:t>Smart sensor is another innovation that support ageing in places these sensor that are places in care home or even your own home they are to defect any fall ,monitored moving patten which can  send alert to carers or even your family members which can improve the safety of the elderly and also early intervention (NHS,2022)</a:t>
            </a:r>
          </a:p>
        </p:txBody>
      </p:sp>
      <p:pic>
        <p:nvPicPr>
          <p:cNvPr id="4" name="Picture 3">
            <a:extLst>
              <a:ext uri="{FF2B5EF4-FFF2-40B4-BE49-F238E27FC236}">
                <a16:creationId xmlns:a16="http://schemas.microsoft.com/office/drawing/2014/main" id="{1D7CAD6E-E166-F92B-69FE-A09FB3D9475B}"/>
              </a:ext>
            </a:extLst>
          </p:cNvPr>
          <p:cNvPicPr>
            <a:picLocks noChangeAspect="1"/>
          </p:cNvPicPr>
          <p:nvPr/>
        </p:nvPicPr>
        <p:blipFill>
          <a:blip r:embed="rId4"/>
          <a:stretch>
            <a:fillRect/>
          </a:stretch>
        </p:blipFill>
        <p:spPr>
          <a:xfrm>
            <a:off x="6134102" y="160337"/>
            <a:ext cx="5549898" cy="5580063"/>
          </a:xfrm>
          <a:prstGeom prst="rect">
            <a:avLst/>
          </a:prstGeom>
        </p:spPr>
      </p:pic>
      <p:sp>
        <p:nvSpPr>
          <p:cNvPr id="6" name="TextBox 5">
            <a:extLst>
              <a:ext uri="{FF2B5EF4-FFF2-40B4-BE49-F238E27FC236}">
                <a16:creationId xmlns:a16="http://schemas.microsoft.com/office/drawing/2014/main" id="{4078D90B-A891-9EDD-0C14-4F19F4823E25}"/>
              </a:ext>
            </a:extLst>
          </p:cNvPr>
          <p:cNvSpPr txBox="1"/>
          <p:nvPr/>
        </p:nvSpPr>
        <p:spPr>
          <a:xfrm>
            <a:off x="2120900" y="5782906"/>
            <a:ext cx="9309100" cy="1200329"/>
          </a:xfrm>
          <a:prstGeom prst="rect">
            <a:avLst/>
          </a:prstGeom>
          <a:noFill/>
        </p:spPr>
        <p:txBody>
          <a:bodyPr wrap="square">
            <a:spAutoFit/>
          </a:bodyPr>
          <a:lstStyle/>
          <a:p>
            <a:r>
              <a:rPr lang="en-GB" dirty="0">
                <a:hlinkClick r:id="rId5"/>
              </a:rPr>
              <a:t>https://www.bing.com/images/search?q=wysa+app+pic&amp;qs=HS&amp;form=QBIR&amp;sp=1&amp;lq=0&amp;pq=wysa%20&amp;sc=10-5&amp;cvid=04BE6CD823094056A846ADF258E77DD7&amp;first=1&amp;cw=1513&amp;ch=717</a:t>
            </a:r>
            <a:endParaRPr lang="en-GB" dirty="0"/>
          </a:p>
          <a:p>
            <a:endParaRPr lang="en-GB" dirty="0"/>
          </a:p>
        </p:txBody>
      </p:sp>
      <p:pic>
        <p:nvPicPr>
          <p:cNvPr id="7" name="Recorded Sound">
            <a:hlinkClick r:id="" action="ppaction://media"/>
            <a:extLst>
              <a:ext uri="{FF2B5EF4-FFF2-40B4-BE49-F238E27FC236}">
                <a16:creationId xmlns:a16="http://schemas.microsoft.com/office/drawing/2014/main" id="{DAF095F5-9219-99A9-018F-09467C5CFE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56946" y="80147"/>
            <a:ext cx="1100953" cy="1100953"/>
          </a:xfrm>
          <a:prstGeom prst="rect">
            <a:avLst/>
          </a:prstGeom>
        </p:spPr>
      </p:pic>
    </p:spTree>
    <p:extLst>
      <p:ext uri="{BB962C8B-B14F-4D97-AF65-F5344CB8AC3E}">
        <p14:creationId xmlns:p14="http://schemas.microsoft.com/office/powerpoint/2010/main" val="2551468482"/>
      </p:ext>
    </p:extLst>
  </p:cSld>
  <p:clrMapOvr>
    <a:masterClrMapping/>
  </p:clrMapOvr>
  <mc:AlternateContent xmlns:mc="http://schemas.openxmlformats.org/markup-compatibility/2006" xmlns:p14="http://schemas.microsoft.com/office/powerpoint/2010/main">
    <mc:Choice Requires="p14">
      <p:transition spd="slow" p14:dur="2000" advTm="53314"/>
    </mc:Choice>
    <mc:Fallback xmlns="">
      <p:transition spd="slow" advTm="533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58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608868B-0F60-1725-DC0E-F72B94902C19}"/>
              </a:ext>
            </a:extLst>
          </p:cNvPr>
          <p:cNvPicPr>
            <a:picLocks noChangeAspect="1"/>
          </p:cNvPicPr>
          <p:nvPr/>
        </p:nvPicPr>
        <p:blipFill>
          <a:blip r:embed="rId4"/>
          <a:stretch>
            <a:fillRect/>
          </a:stretch>
        </p:blipFill>
        <p:spPr>
          <a:xfrm>
            <a:off x="6311899" y="18254"/>
            <a:ext cx="5799077" cy="5315745"/>
          </a:xfrm>
          <a:prstGeom prst="rect">
            <a:avLst/>
          </a:prstGeom>
        </p:spPr>
      </p:pic>
      <p:sp>
        <p:nvSpPr>
          <p:cNvPr id="2" name="Title 1">
            <a:extLst>
              <a:ext uri="{FF2B5EF4-FFF2-40B4-BE49-F238E27FC236}">
                <a16:creationId xmlns:a16="http://schemas.microsoft.com/office/drawing/2014/main" id="{CABC9E55-EEF4-E175-39FE-1BBBAEC344B7}"/>
              </a:ext>
            </a:extLst>
          </p:cNvPr>
          <p:cNvSpPr>
            <a:spLocks noGrp="1"/>
          </p:cNvSpPr>
          <p:nvPr>
            <p:ph type="title"/>
          </p:nvPr>
        </p:nvSpPr>
        <p:spPr>
          <a:xfrm>
            <a:off x="81023" y="18255"/>
            <a:ext cx="10515600" cy="1325563"/>
          </a:xfrm>
        </p:spPr>
        <p:txBody>
          <a:bodyPr/>
          <a:lstStyle/>
          <a:p>
            <a:r>
              <a:rPr lang="en-GB" dirty="0"/>
              <a:t>Pro/cons for smart sensors </a:t>
            </a:r>
          </a:p>
        </p:txBody>
      </p:sp>
      <p:sp>
        <p:nvSpPr>
          <p:cNvPr id="3" name="Content Placeholder 2">
            <a:extLst>
              <a:ext uri="{FF2B5EF4-FFF2-40B4-BE49-F238E27FC236}">
                <a16:creationId xmlns:a16="http://schemas.microsoft.com/office/drawing/2014/main" id="{63B091C5-16A5-2306-5331-495ADB94C375}"/>
              </a:ext>
            </a:extLst>
          </p:cNvPr>
          <p:cNvSpPr>
            <a:spLocks noGrp="1"/>
          </p:cNvSpPr>
          <p:nvPr>
            <p:ph idx="1"/>
          </p:nvPr>
        </p:nvSpPr>
        <p:spPr>
          <a:xfrm>
            <a:off x="81023" y="1238491"/>
            <a:ext cx="11272777" cy="4938472"/>
          </a:xfrm>
        </p:spPr>
        <p:txBody>
          <a:bodyPr>
            <a:normAutofit fontScale="92500" lnSpcReduction="20000"/>
          </a:bodyPr>
          <a:lstStyle/>
          <a:p>
            <a:r>
              <a:rPr lang="en-GB" b="1" u="sng" dirty="0"/>
              <a:t>Pro </a:t>
            </a:r>
          </a:p>
          <a:p>
            <a:r>
              <a:rPr lang="en-GB" dirty="0"/>
              <a:t>Improves safety</a:t>
            </a:r>
          </a:p>
          <a:p>
            <a:r>
              <a:rPr lang="en-GB" dirty="0"/>
              <a:t>Supports independency</a:t>
            </a:r>
          </a:p>
          <a:p>
            <a:r>
              <a:rPr lang="en-GB" dirty="0"/>
              <a:t>Early intervention </a:t>
            </a:r>
          </a:p>
          <a:p>
            <a:r>
              <a:rPr lang="en-GB" dirty="0"/>
              <a:t>Reduce hospital admission</a:t>
            </a:r>
          </a:p>
          <a:p>
            <a:r>
              <a:rPr lang="en-GB" dirty="0"/>
              <a:t>Nonintrusive </a:t>
            </a:r>
          </a:p>
          <a:p>
            <a:r>
              <a:rPr lang="en-GB" b="1" u="sng" dirty="0"/>
              <a:t>Cons </a:t>
            </a:r>
          </a:p>
          <a:p>
            <a:pPr>
              <a:buFont typeface="Wingdings" panose="05000000000000000000" pitchFamily="2" charset="2"/>
              <a:buChar char="Ø"/>
            </a:pPr>
            <a:r>
              <a:rPr lang="en-GB" dirty="0"/>
              <a:t>Pricy concern </a:t>
            </a:r>
          </a:p>
          <a:p>
            <a:pPr>
              <a:buFont typeface="Wingdings" panose="05000000000000000000" pitchFamily="2" charset="2"/>
              <a:buChar char="Ø"/>
            </a:pPr>
            <a:r>
              <a:rPr lang="en-GB" dirty="0"/>
              <a:t>Technology anxiety </a:t>
            </a:r>
          </a:p>
          <a:p>
            <a:pPr>
              <a:buFont typeface="Wingdings" panose="05000000000000000000" pitchFamily="2" charset="2"/>
              <a:buChar char="Ø"/>
            </a:pPr>
            <a:r>
              <a:rPr lang="en-GB" dirty="0"/>
              <a:t>Fals alarm </a:t>
            </a:r>
          </a:p>
          <a:p>
            <a:pPr>
              <a:buFont typeface="Wingdings" panose="05000000000000000000" pitchFamily="2" charset="2"/>
              <a:buChar char="Ø"/>
            </a:pPr>
            <a:r>
              <a:rPr lang="en-GB" dirty="0"/>
              <a:t>Cost and maintains </a:t>
            </a:r>
          </a:p>
          <a:p>
            <a:pPr>
              <a:buFont typeface="Wingdings" panose="05000000000000000000" pitchFamily="2" charset="2"/>
              <a:buChar char="Ø"/>
            </a:pPr>
            <a:r>
              <a:rPr lang="en-GB" dirty="0"/>
              <a:t>Not a replacement for human </a:t>
            </a:r>
          </a:p>
          <a:p>
            <a:endParaRPr lang="en-GB" dirty="0"/>
          </a:p>
          <a:p>
            <a:endParaRPr lang="en-GB" dirty="0"/>
          </a:p>
        </p:txBody>
      </p:sp>
      <p:sp>
        <p:nvSpPr>
          <p:cNvPr id="6" name="TextBox 5">
            <a:extLst>
              <a:ext uri="{FF2B5EF4-FFF2-40B4-BE49-F238E27FC236}">
                <a16:creationId xmlns:a16="http://schemas.microsoft.com/office/drawing/2014/main" id="{84463639-2796-56BA-24F9-EEE8B3B3B252}"/>
              </a:ext>
            </a:extLst>
          </p:cNvPr>
          <p:cNvSpPr txBox="1"/>
          <p:nvPr/>
        </p:nvSpPr>
        <p:spPr>
          <a:xfrm>
            <a:off x="5553838" y="5353906"/>
            <a:ext cx="6178550" cy="1200329"/>
          </a:xfrm>
          <a:prstGeom prst="rect">
            <a:avLst/>
          </a:prstGeom>
          <a:noFill/>
        </p:spPr>
        <p:txBody>
          <a:bodyPr wrap="square">
            <a:spAutoFit/>
          </a:bodyPr>
          <a:lstStyle/>
          <a:p>
            <a:r>
              <a:rPr lang="en-GB" dirty="0">
                <a:hlinkClick r:id="rId5"/>
              </a:rPr>
              <a:t>https://www.bing.com/images/search?q=wysa+app+pic&amp;qs=HS&amp;form=QBIR&amp;sp=1&amp;lq=0&amp;pq=wysa%20&amp;sc=10-5&amp;cvid=04BE6CD823094056A846ADF258E77DD7&amp;first=1&amp;cw=1513&amp;ch=717</a:t>
            </a:r>
            <a:r>
              <a:rPr lang="en-GB" dirty="0"/>
              <a:t> </a:t>
            </a:r>
          </a:p>
        </p:txBody>
      </p:sp>
      <p:pic>
        <p:nvPicPr>
          <p:cNvPr id="5" name="Recorded Sound">
            <a:hlinkClick r:id="" action="ppaction://media"/>
            <a:extLst>
              <a:ext uri="{FF2B5EF4-FFF2-40B4-BE49-F238E27FC236}">
                <a16:creationId xmlns:a16="http://schemas.microsoft.com/office/drawing/2014/main" id="{B035508E-A4A1-775F-141C-677C265364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618623" y="861219"/>
            <a:ext cx="1852370" cy="1852370"/>
          </a:xfrm>
          <a:prstGeom prst="rect">
            <a:avLst/>
          </a:prstGeom>
        </p:spPr>
      </p:pic>
    </p:spTree>
    <p:extLst>
      <p:ext uri="{BB962C8B-B14F-4D97-AF65-F5344CB8AC3E}">
        <p14:creationId xmlns:p14="http://schemas.microsoft.com/office/powerpoint/2010/main" val="3866716529"/>
      </p:ext>
    </p:extLst>
  </p:cSld>
  <p:clrMapOvr>
    <a:masterClrMapping/>
  </p:clrMapOvr>
  <mc:AlternateContent xmlns:mc="http://schemas.openxmlformats.org/markup-compatibility/2006" xmlns:p14="http://schemas.microsoft.com/office/powerpoint/2010/main">
    <mc:Choice Requires="p14">
      <p:transition spd="slow" p14:dur="2000" advTm="66900"/>
    </mc:Choice>
    <mc:Fallback xmlns="">
      <p:transition spd="slow" advTm="66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9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6996C9-88CC-3D58-581F-4B8294409D3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Case study </a:t>
            </a:r>
          </a:p>
        </p:txBody>
      </p:sp>
      <p:sp>
        <p:nvSpPr>
          <p:cNvPr id="3" name="Content Placeholder 2">
            <a:extLst>
              <a:ext uri="{FF2B5EF4-FFF2-40B4-BE49-F238E27FC236}">
                <a16:creationId xmlns:a16="http://schemas.microsoft.com/office/drawing/2014/main" id="{84011F3B-2881-5990-3903-A02ACCA32225}"/>
              </a:ext>
            </a:extLst>
          </p:cNvPr>
          <p:cNvSpPr>
            <a:spLocks noGrp="1"/>
          </p:cNvSpPr>
          <p:nvPr>
            <p:ph idx="1"/>
          </p:nvPr>
        </p:nvSpPr>
        <p:spPr>
          <a:xfrm>
            <a:off x="5660428" y="343173"/>
            <a:ext cx="4862447" cy="5852354"/>
          </a:xfrm>
        </p:spPr>
        <p:txBody>
          <a:bodyPr anchor="ctr">
            <a:normAutofit/>
          </a:bodyPr>
          <a:lstStyle/>
          <a:p>
            <a:pPr>
              <a:spcBef>
                <a:spcPts val="900"/>
              </a:spcBef>
              <a:buNone/>
            </a:pPr>
            <a:r>
              <a:rPr lang="en-GB" sz="2000" dirty="0">
                <a:latin typeface="Ginto"/>
              </a:rPr>
              <a:t>Mrs Mary  is an 81‑year‑old resident living in a care home. She has mild arthritis and early‑stage dementia, which sometimes makes it difficult for her to remember her daily routine. She often feels lonely, especially in the evenings. Staff created a simple, person‑centred care plan to support her. They encouraged her to join light exercise groups and music sessions she enjoys, following the ideas of Activity Theory. A digital blood‑pressure monitor was used once a day to help track her health, and staff supported her with reminders for medication.</a:t>
            </a:r>
          </a:p>
          <a:p>
            <a:pPr>
              <a:spcBef>
                <a:spcPts val="900"/>
              </a:spcBef>
              <a:buNone/>
            </a:pPr>
            <a:r>
              <a:rPr lang="en-GB" sz="2000" dirty="0">
                <a:latin typeface="Ginto"/>
              </a:rPr>
              <a:t>As a result, Mrs Mary  became more confident, more socially engaged, and experienced fewer health concerns. She reported feeling happier and more settled in the care home.</a:t>
            </a:r>
          </a:p>
          <a:p>
            <a:endParaRPr lang="en-GB" sz="2000" dirty="0"/>
          </a:p>
        </p:txBody>
      </p:sp>
      <p:pic>
        <p:nvPicPr>
          <p:cNvPr id="4" name="Recorded Sound">
            <a:hlinkClick r:id="" action="ppaction://media"/>
            <a:extLst>
              <a:ext uri="{FF2B5EF4-FFF2-40B4-BE49-F238E27FC236}">
                <a16:creationId xmlns:a16="http://schemas.microsoft.com/office/drawing/2014/main" id="{C9E1D4E2-060F-338B-83C8-7515F759574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33520" y="25469"/>
            <a:ext cx="1728695" cy="1728695"/>
          </a:xfrm>
          <a:prstGeom prst="rect">
            <a:avLst/>
          </a:prstGeom>
        </p:spPr>
      </p:pic>
    </p:spTree>
    <p:extLst>
      <p:ext uri="{BB962C8B-B14F-4D97-AF65-F5344CB8AC3E}">
        <p14:creationId xmlns:p14="http://schemas.microsoft.com/office/powerpoint/2010/main" val="2932490681"/>
      </p:ext>
    </p:extLst>
  </p:cSld>
  <p:clrMapOvr>
    <a:masterClrMapping/>
  </p:clrMapOvr>
  <mc:AlternateContent xmlns:mc="http://schemas.openxmlformats.org/markup-compatibility/2006" xmlns:p14="http://schemas.microsoft.com/office/powerpoint/2010/main">
    <mc:Choice Requires="p14">
      <p:transition spd="slow" p14:dur="2000" advTm="62945"/>
    </mc:Choice>
    <mc:Fallback xmlns="">
      <p:transition spd="slow" advTm="629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9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838DEB-7E2D-9E5B-816A-EA4585AB9885}"/>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Function ability to maintain there inderpendcy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3875DFD-A692-192E-375A-9ACBEBCD4997}"/>
              </a:ext>
            </a:extLst>
          </p:cNvPr>
          <p:cNvSpPr>
            <a:spLocks noGrp="1"/>
          </p:cNvSpPr>
          <p:nvPr>
            <p:ph idx="1"/>
          </p:nvPr>
        </p:nvSpPr>
        <p:spPr>
          <a:xfrm>
            <a:off x="6297234" y="3610394"/>
            <a:ext cx="4031330" cy="2745955"/>
          </a:xfrm>
        </p:spPr>
        <p:txBody>
          <a:bodyPr anchor="ctr">
            <a:normAutofit fontScale="92500" lnSpcReduction="10000"/>
          </a:bodyPr>
          <a:lstStyle/>
          <a:p>
            <a:r>
              <a:rPr lang="en-GB" sz="2000" dirty="0">
                <a:solidFill>
                  <a:schemeClr val="tx1">
                    <a:alpha val="80000"/>
                  </a:schemeClr>
                </a:solidFill>
              </a:rPr>
              <a:t>Function ability is referred to the older person capacity to perform everyday activities that are essential for inderpendcy living such mobility personal care manging daily task and partipating in meanful social roles maintaining fucitol ability enhance older adult to preserve autonomy dignity and quality of life as they age (WHO2015)</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EA937DF4-7E4D-3218-F1CE-3108D4A8BE76}"/>
              </a:ext>
            </a:extLst>
          </p:cNvPr>
          <p:cNvPicPr>
            <a:picLocks noChangeAspect="1"/>
          </p:cNvPicPr>
          <p:nvPr/>
        </p:nvPicPr>
        <p:blipFill>
          <a:blip r:embed="rId4"/>
          <a:stretch>
            <a:fillRect/>
          </a:stretch>
        </p:blipFill>
        <p:spPr>
          <a:xfrm>
            <a:off x="7331487" y="57328"/>
            <a:ext cx="4660985" cy="3495739"/>
          </a:xfrm>
          <a:prstGeom prst="rect">
            <a:avLst/>
          </a:prstGeom>
        </p:spPr>
      </p:pic>
      <p:sp>
        <p:nvSpPr>
          <p:cNvPr id="6" name="TextBox 5">
            <a:extLst>
              <a:ext uri="{FF2B5EF4-FFF2-40B4-BE49-F238E27FC236}">
                <a16:creationId xmlns:a16="http://schemas.microsoft.com/office/drawing/2014/main" id="{E41269B8-55C4-54B9-7B03-5FACF35FFB79}"/>
              </a:ext>
            </a:extLst>
          </p:cNvPr>
          <p:cNvSpPr txBox="1"/>
          <p:nvPr/>
        </p:nvSpPr>
        <p:spPr>
          <a:xfrm>
            <a:off x="0" y="5642128"/>
            <a:ext cx="4258235" cy="861774"/>
          </a:xfrm>
          <a:prstGeom prst="rect">
            <a:avLst/>
          </a:prstGeom>
          <a:noFill/>
        </p:spPr>
        <p:txBody>
          <a:bodyPr wrap="square">
            <a:spAutoFit/>
          </a:bodyPr>
          <a:lstStyle/>
          <a:p>
            <a:r>
              <a:rPr lang="en-GB" sz="1000" dirty="0">
                <a:hlinkClick r:id="rId5"/>
              </a:rPr>
              <a:t>https://www.bing.com/images/search?view=detailV2&amp;ccid=VM2gidRD&amp;id=BED0D378CC7997A9FB4E4492D863D37220967769&amp;thid=OIP.VM2gidRD_iqG_aBOe6umhAHaFj&amp;mediaurl=https%3A%2F%2Fslidetodoc.com%2Fpresentation_image</a:t>
            </a:r>
            <a:r>
              <a:rPr lang="en-GB" sz="1000">
                <a:hlinkClick r:id="rId5"/>
              </a:rPr>
              <a:t>%2Fcd84641936899adfb1df02753e4de140%2Fimag</a:t>
            </a:r>
            <a:endParaRPr lang="en-GB" sz="1000"/>
          </a:p>
          <a:p>
            <a:endParaRPr lang="en-GB" sz="1000" dirty="0"/>
          </a:p>
        </p:txBody>
      </p:sp>
      <p:pic>
        <p:nvPicPr>
          <p:cNvPr id="5" name="Recorded Sound">
            <a:hlinkClick r:id="" action="ppaction://media"/>
            <a:extLst>
              <a:ext uri="{FF2B5EF4-FFF2-40B4-BE49-F238E27FC236}">
                <a16:creationId xmlns:a16="http://schemas.microsoft.com/office/drawing/2014/main" id="{A32AE793-F66D-668E-A35D-85A08755DB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83109" y="456035"/>
            <a:ext cx="1522048" cy="1522048"/>
          </a:xfrm>
          <a:prstGeom prst="rect">
            <a:avLst/>
          </a:prstGeom>
        </p:spPr>
      </p:pic>
    </p:spTree>
    <p:extLst>
      <p:ext uri="{BB962C8B-B14F-4D97-AF65-F5344CB8AC3E}">
        <p14:creationId xmlns:p14="http://schemas.microsoft.com/office/powerpoint/2010/main" val="4190669151"/>
      </p:ext>
    </p:extLst>
  </p:cSld>
  <p:clrMapOvr>
    <a:masterClrMapping/>
  </p:clrMapOvr>
  <mc:AlternateContent xmlns:mc="http://schemas.openxmlformats.org/markup-compatibility/2006" xmlns:p14="http://schemas.microsoft.com/office/powerpoint/2010/main">
    <mc:Choice Requires="p14">
      <p:transition spd="slow" p14:dur="2000" advTm="114597"/>
    </mc:Choice>
    <mc:Fallback xmlns="">
      <p:transition spd="slow" advTm="114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59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C555E-1F16-3695-E231-8B2671D24A4A}"/>
              </a:ext>
            </a:extLst>
          </p:cNvPr>
          <p:cNvSpPr>
            <a:spLocks noGrp="1"/>
          </p:cNvSpPr>
          <p:nvPr>
            <p:ph type="title"/>
          </p:nvPr>
        </p:nvSpPr>
        <p:spPr>
          <a:xfrm>
            <a:off x="1188069" y="381935"/>
            <a:ext cx="9356106" cy="1200329"/>
          </a:xfrm>
        </p:spPr>
        <p:txBody>
          <a:bodyPr anchor="t">
            <a:normAutofit/>
          </a:bodyPr>
          <a:lstStyle/>
          <a:p>
            <a:r>
              <a:rPr lang="en-GB" dirty="0"/>
              <a:t> Service to empower the older people  </a:t>
            </a:r>
          </a:p>
        </p:txBody>
      </p:sp>
      <p:grpSp>
        <p:nvGrpSpPr>
          <p:cNvPr id="11" name="Group 10">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p:grpSpPr>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21D512F-7EB4-1B0B-E1CD-5336F033A956}"/>
              </a:ext>
            </a:extLst>
          </p:cNvPr>
          <p:cNvGraphicFramePr>
            <a:graphicFrameLocks noGrp="1"/>
          </p:cNvGraphicFramePr>
          <p:nvPr>
            <p:ph idx="1"/>
            <p:extLst>
              <p:ext uri="{D42A27DB-BD31-4B8C-83A1-F6EECF244321}">
                <p14:modId xmlns:p14="http://schemas.microsoft.com/office/powerpoint/2010/main" val="2184804556"/>
              </p:ext>
            </p:extLst>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E06F99B5-43E5-D871-C165-F0E15470ACE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901976" y="197260"/>
            <a:ext cx="1282908" cy="1282908"/>
          </a:xfrm>
          <a:prstGeom prst="rect">
            <a:avLst/>
          </a:prstGeom>
        </p:spPr>
      </p:pic>
    </p:spTree>
    <p:extLst>
      <p:ext uri="{BB962C8B-B14F-4D97-AF65-F5344CB8AC3E}">
        <p14:creationId xmlns:p14="http://schemas.microsoft.com/office/powerpoint/2010/main" val="494723817"/>
      </p:ext>
    </p:extLst>
  </p:cSld>
  <p:clrMapOvr>
    <a:masterClrMapping/>
  </p:clrMapOvr>
  <mc:AlternateContent xmlns:mc="http://schemas.openxmlformats.org/markup-compatibility/2006" xmlns:p14="http://schemas.microsoft.com/office/powerpoint/2010/main">
    <mc:Choice Requires="p14">
      <p:transition spd="slow" p14:dur="2000" advTm="169804"/>
    </mc:Choice>
    <mc:Fallback xmlns="">
      <p:transition spd="slow" advTm="169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8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59361-0572-A375-4B6F-2B03CA2840F5}"/>
              </a:ext>
            </a:extLst>
          </p:cNvPr>
          <p:cNvSpPr>
            <a:spLocks noGrp="1"/>
          </p:cNvSpPr>
          <p:nvPr>
            <p:ph type="title"/>
          </p:nvPr>
        </p:nvSpPr>
        <p:spPr/>
        <p:txBody>
          <a:bodyPr/>
          <a:lstStyle/>
          <a:p>
            <a:r>
              <a:rPr lang="en-GB" dirty="0"/>
              <a:t>Recommendation </a:t>
            </a:r>
          </a:p>
        </p:txBody>
      </p:sp>
      <p:graphicFrame>
        <p:nvGraphicFramePr>
          <p:cNvPr id="6" name="Content Placeholder 2">
            <a:extLst>
              <a:ext uri="{FF2B5EF4-FFF2-40B4-BE49-F238E27FC236}">
                <a16:creationId xmlns:a16="http://schemas.microsoft.com/office/drawing/2014/main" id="{784CAEDC-C428-8D64-616D-F42370B05871}"/>
              </a:ext>
            </a:extLst>
          </p:cNvPr>
          <p:cNvGraphicFramePr>
            <a:graphicFrameLocks noGrp="1"/>
          </p:cNvGraphicFramePr>
          <p:nvPr>
            <p:ph idx="1"/>
            <p:extLst>
              <p:ext uri="{D42A27DB-BD31-4B8C-83A1-F6EECF244321}">
                <p14:modId xmlns:p14="http://schemas.microsoft.com/office/powerpoint/2010/main" val="23340641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A17C5425-E873-BAEC-7BE5-E02516B28393}"/>
              </a:ext>
              <a:ext uri="{C183D7F6-B498-43B3-948B-1728B52AA6E4}">
                <adec:decorative xmlns:adec="http://schemas.microsoft.com/office/drawing/2017/decorative" val="1"/>
              </a:ext>
            </a:extLst>
          </p:cNvPr>
          <p:cNvPicPr>
            <a:picLocks noChangeAspect="1"/>
          </p:cNvPicPr>
          <p:nvPr/>
        </p:nvPicPr>
        <p:blipFill>
          <a:blip r:embed="rId9"/>
          <a:stretch>
            <a:fillRect/>
          </a:stretch>
        </p:blipFill>
        <p:spPr>
          <a:xfrm>
            <a:off x="6089308" y="3427131"/>
            <a:ext cx="9525" cy="9525"/>
          </a:xfrm>
          <a:prstGeom prst="rect">
            <a:avLst/>
          </a:prstGeom>
        </p:spPr>
      </p:pic>
      <p:pic>
        <p:nvPicPr>
          <p:cNvPr id="3" name="Recorded Sound">
            <a:hlinkClick r:id="" action="ppaction://media"/>
            <a:extLst>
              <a:ext uri="{FF2B5EF4-FFF2-40B4-BE49-F238E27FC236}">
                <a16:creationId xmlns:a16="http://schemas.microsoft.com/office/drawing/2014/main" id="{0D7C9720-D79F-7930-6A6F-2BC5FCC15CA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65480" y="114048"/>
            <a:ext cx="1576640" cy="1576640"/>
          </a:xfrm>
          <a:prstGeom prst="rect">
            <a:avLst/>
          </a:prstGeom>
        </p:spPr>
      </p:pic>
    </p:spTree>
    <p:extLst>
      <p:ext uri="{BB962C8B-B14F-4D97-AF65-F5344CB8AC3E}">
        <p14:creationId xmlns:p14="http://schemas.microsoft.com/office/powerpoint/2010/main" val="117032021"/>
      </p:ext>
    </p:extLst>
  </p:cSld>
  <p:clrMapOvr>
    <a:masterClrMapping/>
  </p:clrMapOvr>
  <mc:AlternateContent xmlns:mc="http://schemas.openxmlformats.org/markup-compatibility/2006" xmlns:p14="http://schemas.microsoft.com/office/powerpoint/2010/main">
    <mc:Choice Requires="p14">
      <p:transition spd="slow" p14:dur="2000" advTm="1088"/>
    </mc:Choice>
    <mc:Fallback xmlns="">
      <p:transition spd="slow" advTm="1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FBF2EE-7D51-8770-A243-2C71C19E1B4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 </a:t>
            </a:r>
          </a:p>
        </p:txBody>
      </p:sp>
      <p:sp>
        <p:nvSpPr>
          <p:cNvPr id="3" name="Content Placeholder 2">
            <a:extLst>
              <a:ext uri="{FF2B5EF4-FFF2-40B4-BE49-F238E27FC236}">
                <a16:creationId xmlns:a16="http://schemas.microsoft.com/office/drawing/2014/main" id="{632EFC2B-FC9D-0636-6BCB-C7F3EF72948D}"/>
              </a:ext>
            </a:extLst>
          </p:cNvPr>
          <p:cNvSpPr>
            <a:spLocks noGrp="1"/>
          </p:cNvSpPr>
          <p:nvPr>
            <p:ph idx="1"/>
          </p:nvPr>
        </p:nvSpPr>
        <p:spPr>
          <a:xfrm>
            <a:off x="1371599" y="2318197"/>
            <a:ext cx="9724031" cy="3683358"/>
          </a:xfrm>
        </p:spPr>
        <p:txBody>
          <a:bodyPr anchor="ctr">
            <a:normAutofit/>
          </a:bodyPr>
          <a:lstStyle/>
          <a:p>
            <a:r>
              <a:rPr lang="en-GB" sz="2000" dirty="0">
                <a:latin typeface="Ginto"/>
              </a:rPr>
              <a:t>  To conclude ,supporting older adults in the UK requires a holistic approach that combines ageing theories, empowerment, technology, and strong policy frameworks. Theories such as Activity Theory and Continuity Theory help guide person‑centred care by promoting independence, meaningful activity, and stability in later life. Empowerment remains central, ensuring older people have choice, control, and dignity in their daily lives and care decisions. Innovations like Wysa and smart sensors offer new ways to enhance emotional wellbeing, safety, and early intervention, although they must be used ethically and with attention to digital inclusion. UK policies and legislation, including the Care Act 2014 and the Equality Act 2010, reinforce these principles by promoting wellbeing, autonomy, and protection from discrimination. Together, these elements create a supportive environment that helps older adults live safely, confidently, and with a strong sense of identity.</a:t>
            </a:r>
            <a:endParaRPr lang="en-GB" sz="2000" dirty="0"/>
          </a:p>
        </p:txBody>
      </p:sp>
      <p:pic>
        <p:nvPicPr>
          <p:cNvPr id="4" name="Recorded Sound">
            <a:hlinkClick r:id="" action="ppaction://media"/>
            <a:extLst>
              <a:ext uri="{FF2B5EF4-FFF2-40B4-BE49-F238E27FC236}">
                <a16:creationId xmlns:a16="http://schemas.microsoft.com/office/drawing/2014/main" id="{AD577525-E7D3-A645-9E05-0B3B23603B3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15099" y="46218"/>
            <a:ext cx="1904905" cy="1904905"/>
          </a:xfrm>
          <a:prstGeom prst="rect">
            <a:avLst/>
          </a:prstGeom>
        </p:spPr>
      </p:pic>
    </p:spTree>
    <p:extLst>
      <p:ext uri="{BB962C8B-B14F-4D97-AF65-F5344CB8AC3E}">
        <p14:creationId xmlns:p14="http://schemas.microsoft.com/office/powerpoint/2010/main" val="2440292749"/>
      </p:ext>
    </p:extLst>
  </p:cSld>
  <p:clrMapOvr>
    <a:masterClrMapping/>
  </p:clrMapOvr>
  <mc:AlternateContent xmlns:mc="http://schemas.openxmlformats.org/markup-compatibility/2006" xmlns:p14="http://schemas.microsoft.com/office/powerpoint/2010/main">
    <mc:Choice Requires="p14">
      <p:transition spd="slow" p14:dur="2000" advTm="1284"/>
    </mc:Choice>
    <mc:Fallback xmlns="">
      <p:transition spd="slow" advTm="1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48A90-9B89-F31A-5226-FC806AE68ABE}"/>
              </a:ext>
            </a:extLst>
          </p:cNvPr>
          <p:cNvSpPr>
            <a:spLocks noGrp="1"/>
          </p:cNvSpPr>
          <p:nvPr>
            <p:ph type="title"/>
          </p:nvPr>
        </p:nvSpPr>
        <p:spPr>
          <a:xfrm>
            <a:off x="0" y="18255"/>
            <a:ext cx="10515600" cy="1325563"/>
          </a:xfrm>
        </p:spPr>
        <p:txBody>
          <a:bodyPr/>
          <a:lstStyle/>
          <a:p>
            <a:r>
              <a:rPr lang="en-GB" dirty="0"/>
              <a:t>Reference </a:t>
            </a:r>
          </a:p>
        </p:txBody>
      </p:sp>
      <p:sp>
        <p:nvSpPr>
          <p:cNvPr id="3" name="Content Placeholder 2">
            <a:extLst>
              <a:ext uri="{FF2B5EF4-FFF2-40B4-BE49-F238E27FC236}">
                <a16:creationId xmlns:a16="http://schemas.microsoft.com/office/drawing/2014/main" id="{CE80225D-3D6E-3225-49DD-8612CF18F0A1}"/>
              </a:ext>
            </a:extLst>
          </p:cNvPr>
          <p:cNvSpPr>
            <a:spLocks noGrp="1"/>
          </p:cNvSpPr>
          <p:nvPr>
            <p:ph idx="1"/>
          </p:nvPr>
        </p:nvSpPr>
        <p:spPr>
          <a:xfrm>
            <a:off x="0" y="993228"/>
            <a:ext cx="11353800" cy="5751701"/>
          </a:xfrm>
        </p:spPr>
        <p:txBody>
          <a:bodyPr>
            <a:normAutofit lnSpcReduction="10000"/>
          </a:bodyPr>
          <a:lstStyle/>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Atchley, R. (1989) </a:t>
            </a:r>
            <a:r>
              <a:rPr lang="en-GB" sz="1000" i="1" dirty="0">
                <a:solidFill>
                  <a:srgbClr val="272320"/>
                </a:solidFill>
                <a:latin typeface="Arial" panose="020B0604020202020204" pitchFamily="34" charset="0"/>
                <a:cs typeface="Arial" panose="020B0604020202020204" pitchFamily="34" charset="0"/>
              </a:rPr>
              <a:t>A continuity theory of normal aging</a:t>
            </a:r>
            <a:r>
              <a:rPr lang="en-GB" sz="1000" dirty="0">
                <a:solidFill>
                  <a:srgbClr val="272320"/>
                </a:solidFill>
                <a:latin typeface="Arial" panose="020B0604020202020204" pitchFamily="34" charset="0"/>
                <a:cs typeface="Arial" panose="020B0604020202020204" pitchFamily="34" charset="0"/>
              </a:rPr>
              <a:t>. The Gerontologist, 29(2), pp. 183–190. Available at: </a:t>
            </a:r>
            <a:r>
              <a:rPr lang="en-GB" sz="1000" dirty="0">
                <a:solidFill>
                  <a:srgbClr val="272320"/>
                </a:solidFill>
                <a:latin typeface="Arial" panose="020B0604020202020204" pitchFamily="34" charset="0"/>
                <a:cs typeface="Arial" panose="020B0604020202020204" pitchFamily="34" charset="0"/>
                <a:hlinkClick r:id="rId2"/>
              </a:rPr>
              <a:t>https://doi.org/10.1093/geront/29.2.183</a:t>
            </a:r>
            <a:r>
              <a:rPr lang="en-GB" sz="1000" dirty="0">
                <a:solidFill>
                  <a:srgbClr val="272320"/>
                </a:solidFill>
                <a:latin typeface="Arial" panose="020B0604020202020204" pitchFamily="34" charset="0"/>
                <a:cs typeface="Arial" panose="020B0604020202020204" pitchFamily="34" charset="0"/>
              </a:rPr>
              <a:t> </a:t>
            </a:r>
            <a:endParaRPr lang="en-GB" sz="1000" dirty="0">
              <a:solidFill>
                <a:srgbClr val="8A4B01"/>
              </a:solidFill>
              <a:latin typeface="Arial" panose="020B0604020202020204" pitchFamily="34" charset="0"/>
              <a:cs typeface="Arial" panose="020B0604020202020204" pitchFamily="34" charset="0"/>
            </a:endParaRP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Care Act (2014) </a:t>
            </a:r>
            <a:r>
              <a:rPr lang="en-GB" sz="1000" i="1" dirty="0">
                <a:solidFill>
                  <a:srgbClr val="272320"/>
                </a:solidFill>
                <a:latin typeface="Arial" panose="020B0604020202020204" pitchFamily="34" charset="0"/>
                <a:cs typeface="Arial" panose="020B0604020202020204" pitchFamily="34" charset="0"/>
              </a:rPr>
              <a:t>c.23</a:t>
            </a:r>
            <a:r>
              <a:rPr lang="en-GB" sz="1000" dirty="0">
                <a:solidFill>
                  <a:srgbClr val="272320"/>
                </a:solidFill>
                <a:latin typeface="Arial" panose="020B0604020202020204" pitchFamily="34" charset="0"/>
                <a:cs typeface="Arial" panose="020B0604020202020204" pitchFamily="34" charset="0"/>
              </a:rPr>
              <a:t>. London: The Stationery Office. Available at: </a:t>
            </a:r>
            <a:r>
              <a:rPr lang="en-GB" sz="1000" dirty="0">
                <a:solidFill>
                  <a:srgbClr val="272320"/>
                </a:solidFill>
                <a:latin typeface="Arial" panose="020B0604020202020204" pitchFamily="34" charset="0"/>
                <a:cs typeface="Arial" panose="020B0604020202020204" pitchFamily="34" charset="0"/>
                <a:hlinkClick r:id="rId3"/>
              </a:rPr>
              <a:t>https://www.legislation.gov.uk/ukpga/2014/23/contents</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Equality Act (2010) </a:t>
            </a:r>
            <a:r>
              <a:rPr lang="en-GB" sz="1000" i="1" dirty="0">
                <a:solidFill>
                  <a:srgbClr val="272320"/>
                </a:solidFill>
                <a:latin typeface="Arial" panose="020B0604020202020204" pitchFamily="34" charset="0"/>
                <a:cs typeface="Arial" panose="020B0604020202020204" pitchFamily="34" charset="0"/>
              </a:rPr>
              <a:t>c.15</a:t>
            </a:r>
            <a:r>
              <a:rPr lang="en-GB" sz="1000" dirty="0">
                <a:solidFill>
                  <a:srgbClr val="272320"/>
                </a:solidFill>
                <a:latin typeface="Arial" panose="020B0604020202020204" pitchFamily="34" charset="0"/>
                <a:cs typeface="Arial" panose="020B0604020202020204" pitchFamily="34" charset="0"/>
              </a:rPr>
              <a:t>. London: The Stationery Office. Available at: </a:t>
            </a:r>
            <a:r>
              <a:rPr lang="en-GB" sz="1000" dirty="0">
                <a:solidFill>
                  <a:srgbClr val="272320"/>
                </a:solidFill>
                <a:latin typeface="Arial" panose="020B0604020202020204" pitchFamily="34" charset="0"/>
                <a:cs typeface="Arial" panose="020B0604020202020204" pitchFamily="34" charset="0"/>
                <a:hlinkClick r:id="rId4"/>
              </a:rPr>
              <a:t>https://www.legislation.gov.uk/ukpga/2010/15/contents</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Office for National Statistics (ONS) (2023) </a:t>
            </a:r>
            <a:r>
              <a:rPr lang="en-GB" sz="1000" i="1" dirty="0">
                <a:solidFill>
                  <a:srgbClr val="272320"/>
                </a:solidFill>
                <a:latin typeface="Arial" panose="020B0604020202020204" pitchFamily="34" charset="0"/>
                <a:cs typeface="Arial" panose="020B0604020202020204" pitchFamily="34" charset="0"/>
              </a:rPr>
              <a:t>Overview of the UK population</a:t>
            </a:r>
            <a:r>
              <a:rPr lang="en-GB" sz="1000" dirty="0">
                <a:solidFill>
                  <a:srgbClr val="272320"/>
                </a:solidFill>
                <a:latin typeface="Arial" panose="020B0604020202020204" pitchFamily="34" charset="0"/>
                <a:cs typeface="Arial" panose="020B0604020202020204" pitchFamily="34" charset="0"/>
              </a:rPr>
              <a:t>. Available at: </a:t>
            </a:r>
            <a:r>
              <a:rPr lang="en-GB" sz="1000" dirty="0">
                <a:solidFill>
                  <a:srgbClr val="8A4B01"/>
                </a:solidFill>
                <a:latin typeface="Arial" panose="020B0604020202020204" pitchFamily="34" charset="0"/>
                <a:cs typeface="Arial" panose="020B0604020202020204" pitchFamily="34" charset="0"/>
                <a:hlinkClick r:id="rId5"/>
              </a:rPr>
              <a:t>https://www.ons.gov.uk/</a:t>
            </a:r>
            <a:r>
              <a:rPr lang="en-GB" sz="1000" dirty="0">
                <a:solidFill>
                  <a:srgbClr val="8A4B01"/>
                </a:solidFill>
                <a:latin typeface="Arial" panose="020B0604020202020204" pitchFamily="34" charset="0"/>
                <a:cs typeface="Arial" panose="020B0604020202020204" pitchFamily="34" charset="0"/>
              </a:rPr>
              <a:t> </a:t>
            </a:r>
            <a:endParaRPr lang="en-GB" sz="1000" dirty="0">
              <a:solidFill>
                <a:srgbClr val="272320"/>
              </a:solidFill>
              <a:latin typeface="Arial" panose="020B0604020202020204" pitchFamily="34" charset="0"/>
              <a:cs typeface="Arial" panose="020B0604020202020204" pitchFamily="34" charset="0"/>
            </a:endParaRP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World Health Organization (WHO) (2020) </a:t>
            </a:r>
            <a:r>
              <a:rPr lang="en-GB" sz="1000" i="1" dirty="0">
                <a:solidFill>
                  <a:srgbClr val="272320"/>
                </a:solidFill>
                <a:latin typeface="Arial" panose="020B0604020202020204" pitchFamily="34" charset="0"/>
                <a:cs typeface="Arial" panose="020B0604020202020204" pitchFamily="34" charset="0"/>
              </a:rPr>
              <a:t>Ageing and health</a:t>
            </a:r>
            <a:r>
              <a:rPr lang="en-GB" sz="1000" dirty="0">
                <a:solidFill>
                  <a:srgbClr val="272320"/>
                </a:solidFill>
                <a:latin typeface="Arial" panose="020B0604020202020204" pitchFamily="34" charset="0"/>
                <a:cs typeface="Arial" panose="020B0604020202020204" pitchFamily="34" charset="0"/>
              </a:rPr>
              <a:t>. Available at: </a:t>
            </a:r>
            <a:r>
              <a:rPr lang="en-GB" sz="1000" dirty="0">
                <a:solidFill>
                  <a:srgbClr val="272320"/>
                </a:solidFill>
                <a:latin typeface="Arial" panose="020B0604020202020204" pitchFamily="34" charset="0"/>
                <a:cs typeface="Arial" panose="020B0604020202020204" pitchFamily="34" charset="0"/>
                <a:hlinkClick r:id="rId6"/>
              </a:rPr>
              <a:t>https://www.who.int/news-room/fact-sheets/detail/ageing-and-health</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Atchley, R. (1989) ‘A continuity theory of normal aging’, </a:t>
            </a:r>
            <a:r>
              <a:rPr lang="en-GB" sz="1000" i="1" dirty="0">
                <a:solidFill>
                  <a:srgbClr val="272320"/>
                </a:solidFill>
                <a:latin typeface="Arial" panose="020B0604020202020204" pitchFamily="34" charset="0"/>
                <a:cs typeface="Arial" panose="020B0604020202020204" pitchFamily="34" charset="0"/>
              </a:rPr>
              <a:t>The Gerontologist</a:t>
            </a:r>
            <a:r>
              <a:rPr lang="en-GB" sz="1000" dirty="0">
                <a:solidFill>
                  <a:srgbClr val="272320"/>
                </a:solidFill>
                <a:latin typeface="Arial" panose="020B0604020202020204" pitchFamily="34" charset="0"/>
                <a:cs typeface="Arial" panose="020B0604020202020204" pitchFamily="34" charset="0"/>
              </a:rPr>
              <a:t>, 29(2), pp. 183–190. Available at: </a:t>
            </a:r>
            <a:r>
              <a:rPr lang="en-GB" sz="1000" dirty="0">
                <a:solidFill>
                  <a:srgbClr val="272320"/>
                </a:solidFill>
                <a:latin typeface="Arial" panose="020B0604020202020204" pitchFamily="34" charset="0"/>
                <a:cs typeface="Arial" panose="020B0604020202020204" pitchFamily="34" charset="0"/>
                <a:hlinkClick r:id="rId2"/>
              </a:rPr>
              <a:t>https://doi.org/10.1093/geront/29.2.183</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Cumming, E. and Henry, W. (1961) </a:t>
            </a:r>
            <a:r>
              <a:rPr lang="en-GB" sz="1000" i="1" dirty="0">
                <a:solidFill>
                  <a:srgbClr val="272320"/>
                </a:solidFill>
                <a:latin typeface="Arial" panose="020B0604020202020204" pitchFamily="34" charset="0"/>
                <a:cs typeface="Arial" panose="020B0604020202020204" pitchFamily="34" charset="0"/>
              </a:rPr>
              <a:t>Growing Old</a:t>
            </a:r>
            <a:r>
              <a:rPr lang="en-GB" sz="1000" dirty="0">
                <a:solidFill>
                  <a:srgbClr val="272320"/>
                </a:solidFill>
                <a:latin typeface="Arial" panose="020B0604020202020204" pitchFamily="34" charset="0"/>
                <a:cs typeface="Arial" panose="020B0604020202020204" pitchFamily="34" charset="0"/>
              </a:rPr>
              <a:t>. New York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Havighurst, R. (1963) ‘Successful aging’, </a:t>
            </a:r>
            <a:r>
              <a:rPr lang="en-GB" sz="1000" i="1" dirty="0">
                <a:solidFill>
                  <a:srgbClr val="272320"/>
                </a:solidFill>
                <a:latin typeface="Arial" panose="020B0604020202020204" pitchFamily="34" charset="0"/>
                <a:cs typeface="Arial" panose="020B0604020202020204" pitchFamily="34" charset="0"/>
              </a:rPr>
              <a:t>The Gerontologist</a:t>
            </a:r>
            <a:r>
              <a:rPr lang="en-GB" sz="1000" dirty="0">
                <a:solidFill>
                  <a:srgbClr val="272320"/>
                </a:solidFill>
                <a:latin typeface="Arial" panose="020B0604020202020204" pitchFamily="34" charset="0"/>
                <a:cs typeface="Arial" panose="020B0604020202020204" pitchFamily="34" charset="0"/>
              </a:rPr>
              <a:t>, 3(1), pp. 8–13. Available at: </a:t>
            </a:r>
            <a:r>
              <a:rPr lang="en-GB" sz="1000" dirty="0">
                <a:solidFill>
                  <a:srgbClr val="272320"/>
                </a:solidFill>
                <a:latin typeface="Arial" panose="020B0604020202020204" pitchFamily="34" charset="0"/>
                <a:cs typeface="Arial" panose="020B0604020202020204" pitchFamily="34" charset="0"/>
                <a:hlinkClick r:id="rId7"/>
              </a:rPr>
              <a:t>https://doi.org/10.1093/geront/3.1.8</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Care Act (2014) </a:t>
            </a:r>
            <a:r>
              <a:rPr lang="en-GB" sz="1000" i="1" dirty="0">
                <a:solidFill>
                  <a:srgbClr val="272320"/>
                </a:solidFill>
                <a:latin typeface="Arial" panose="020B0604020202020204" pitchFamily="34" charset="0"/>
                <a:cs typeface="Arial" panose="020B0604020202020204" pitchFamily="34" charset="0"/>
              </a:rPr>
              <a:t>c.23</a:t>
            </a:r>
            <a:r>
              <a:rPr lang="en-GB" sz="1000" dirty="0">
                <a:solidFill>
                  <a:srgbClr val="272320"/>
                </a:solidFill>
                <a:latin typeface="Arial" panose="020B0604020202020204" pitchFamily="34" charset="0"/>
                <a:cs typeface="Arial" panose="020B0604020202020204" pitchFamily="34" charset="0"/>
              </a:rPr>
              <a:t>. London: The Stationery Office. Available at: </a:t>
            </a:r>
            <a:r>
              <a:rPr lang="en-GB" sz="1000" dirty="0">
                <a:solidFill>
                  <a:srgbClr val="272320"/>
                </a:solidFill>
                <a:latin typeface="Arial" panose="020B0604020202020204" pitchFamily="34" charset="0"/>
                <a:cs typeface="Arial" panose="020B0604020202020204" pitchFamily="34" charset="0"/>
                <a:hlinkClick r:id="rId3"/>
              </a:rPr>
              <a:t>https://www.legislation.gov.uk/ukpga/2014/23/contents</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Equality Act (2010) </a:t>
            </a:r>
            <a:r>
              <a:rPr lang="en-GB" sz="1000" i="1" dirty="0">
                <a:solidFill>
                  <a:srgbClr val="272320"/>
                </a:solidFill>
                <a:latin typeface="Arial" panose="020B0604020202020204" pitchFamily="34" charset="0"/>
                <a:cs typeface="Arial" panose="020B0604020202020204" pitchFamily="34" charset="0"/>
              </a:rPr>
              <a:t>c.15</a:t>
            </a:r>
            <a:r>
              <a:rPr lang="en-GB" sz="1000" dirty="0">
                <a:solidFill>
                  <a:srgbClr val="272320"/>
                </a:solidFill>
                <a:latin typeface="Arial" panose="020B0604020202020204" pitchFamily="34" charset="0"/>
                <a:cs typeface="Arial" panose="020B0604020202020204" pitchFamily="34" charset="0"/>
              </a:rPr>
              <a:t>. London: The Stationery Office. Available at: </a:t>
            </a:r>
            <a:r>
              <a:rPr lang="en-GB" sz="1000" dirty="0">
                <a:solidFill>
                  <a:srgbClr val="272320"/>
                </a:solidFill>
                <a:latin typeface="Arial" panose="020B0604020202020204" pitchFamily="34" charset="0"/>
                <a:cs typeface="Arial" panose="020B0604020202020204" pitchFamily="34" charset="0"/>
                <a:hlinkClick r:id="rId4"/>
              </a:rPr>
              <a:t>https://www.legislation.gov.uk/ukpga/2010/15/contents</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NHS (2019) </a:t>
            </a:r>
            <a:r>
              <a:rPr lang="en-GB" sz="1000" i="1" dirty="0">
                <a:solidFill>
                  <a:srgbClr val="272320"/>
                </a:solidFill>
                <a:latin typeface="Arial" panose="020B0604020202020204" pitchFamily="34" charset="0"/>
                <a:cs typeface="Arial" panose="020B0604020202020204" pitchFamily="34" charset="0"/>
              </a:rPr>
              <a:t>The NHS Long Term Plan</a:t>
            </a:r>
            <a:r>
              <a:rPr lang="en-GB" sz="1000" dirty="0">
                <a:solidFill>
                  <a:srgbClr val="272320"/>
                </a:solidFill>
                <a:latin typeface="Arial" panose="020B0604020202020204" pitchFamily="34" charset="0"/>
                <a:cs typeface="Arial" panose="020B0604020202020204" pitchFamily="34" charset="0"/>
              </a:rPr>
              <a:t>. London: NHS England. Available at: </a:t>
            </a:r>
            <a:r>
              <a:rPr lang="en-GB" sz="1000" dirty="0">
                <a:solidFill>
                  <a:srgbClr val="272320"/>
                </a:solidFill>
                <a:latin typeface="Arial" panose="020B0604020202020204" pitchFamily="34" charset="0"/>
                <a:cs typeface="Arial" panose="020B0604020202020204" pitchFamily="34" charset="0"/>
                <a:hlinkClick r:id="rId8"/>
              </a:rPr>
              <a:t>https://www.longtermplan.nhs.uk/</a:t>
            </a:r>
            <a:r>
              <a:rPr lang="en-GB" sz="1000" dirty="0">
                <a:solidFill>
                  <a:srgbClr val="272320"/>
                </a:solidFill>
                <a:latin typeface="Arial" panose="020B0604020202020204" pitchFamily="34" charset="0"/>
                <a:cs typeface="Arial" panose="020B0604020202020204" pitchFamily="34" charset="0"/>
              </a:rPr>
              <a:t> </a:t>
            </a:r>
          </a:p>
          <a:p>
            <a:pPr>
              <a:spcBef>
                <a:spcPts val="900"/>
              </a:spcBef>
              <a:buFont typeface="Wingdings" panose="05000000000000000000" pitchFamily="2" charset="2"/>
              <a:buChar char="v"/>
            </a:pPr>
            <a:r>
              <a:rPr lang="en-GB" sz="1000" dirty="0">
                <a:solidFill>
                  <a:srgbClr val="272320"/>
                </a:solidFill>
                <a:latin typeface="Arial" panose="020B0604020202020204" pitchFamily="34" charset="0"/>
                <a:cs typeface="Arial" panose="020B0604020202020204" pitchFamily="34" charset="0"/>
              </a:rPr>
              <a:t>.Wysa (2024) About Wysa – AI mental health support. Available at :https://www.wysa.io  </a:t>
            </a:r>
          </a:p>
          <a:p>
            <a:pPr>
              <a:spcBef>
                <a:spcPts val="900"/>
              </a:spcBef>
              <a:buFont typeface="Wingdings" panose="05000000000000000000" pitchFamily="2" charset="2"/>
              <a:buChar char="v"/>
            </a:pPr>
            <a:r>
              <a:rPr lang="en-GB" sz="1000" dirty="0"/>
              <a:t>NHS Digital (2022) Digital transformation in adult social care. Available at: </a:t>
            </a:r>
            <a:r>
              <a:rPr lang="en-GB" sz="1000" dirty="0">
                <a:hlinkClick r:id="rId9"/>
              </a:rPr>
              <a:t>https://digital.nhs.uk/</a:t>
            </a:r>
            <a:endParaRPr lang="en-GB" sz="1000" dirty="0"/>
          </a:p>
          <a:p>
            <a:pPr>
              <a:spcBef>
                <a:spcPts val="900"/>
              </a:spcBef>
              <a:buFont typeface="Wingdings" panose="05000000000000000000" pitchFamily="2" charset="2"/>
              <a:buChar char="v"/>
            </a:pPr>
            <a:r>
              <a:rPr lang="en-GB" sz="1000" dirty="0"/>
              <a:t>Rappaport, J. 1987, ‘Terms of empowerment/exemplars of prevention: Toward a theory for community psychology’, American Journal of Community Psychology no. 2, pp. 121–148.</a:t>
            </a:r>
          </a:p>
          <a:p>
            <a:pPr>
              <a:spcBef>
                <a:spcPts val="900"/>
              </a:spcBef>
              <a:buFont typeface="Wingdings" panose="05000000000000000000" pitchFamily="2" charset="2"/>
              <a:buChar char="v"/>
            </a:pPr>
            <a:r>
              <a:rPr lang="en-GB" sz="1000" dirty="0"/>
              <a:t>Age UK 2023, Independent Advocacy for Older People, Age UK, London</a:t>
            </a:r>
          </a:p>
          <a:p>
            <a:pPr>
              <a:spcBef>
                <a:spcPts val="900"/>
              </a:spcBef>
              <a:buFont typeface="Wingdings" panose="05000000000000000000" pitchFamily="2" charset="2"/>
              <a:buChar char="v"/>
            </a:pPr>
            <a:r>
              <a:rPr lang="en-GB" sz="1000" dirty="0">
                <a:hlinkClick r:id="rId10"/>
              </a:rPr>
              <a:t>https://www.bing.com/images/search?q=wysa+app+pic&amp;qs=HS&amp;form=QBIR&amp;sp=1&amp;lq=0&amp;pq=wysa%20&amp;sc=10-5&amp;cvid=04BE6CD823094056A846ADF258E77DD7&amp;first=1&amp;cw=1513&amp;ch=717</a:t>
            </a:r>
            <a:r>
              <a:rPr lang="en-GB" sz="1000" dirty="0"/>
              <a:t> </a:t>
            </a:r>
          </a:p>
          <a:p>
            <a:pPr>
              <a:spcBef>
                <a:spcPts val="900"/>
              </a:spcBef>
              <a:buFont typeface="Wingdings" panose="05000000000000000000" pitchFamily="2" charset="2"/>
              <a:buChar char="v"/>
            </a:pPr>
            <a:r>
              <a:rPr lang="en-GB" sz="1000" dirty="0">
                <a:hlinkClick r:id="rId10"/>
              </a:rPr>
              <a:t>https://www.bing.com/images/search?q=wysa+app+pic&amp;qs=HS&amp;form=QBIR&amp;sp=1&amp;lq=0&amp;pq=wysa%20&amp;sc=10-5&amp;cvid=04BE6CD823094056A846ADF258E77DD7&amp;first=1&amp;cw=1513&amp;ch=717</a:t>
            </a:r>
            <a:endParaRPr lang="en-GB" sz="1000" dirty="0"/>
          </a:p>
          <a:p>
            <a:pPr>
              <a:spcBef>
                <a:spcPts val="900"/>
              </a:spcBef>
              <a:buFont typeface="Wingdings" panose="05000000000000000000" pitchFamily="2" charset="2"/>
              <a:buChar char="v"/>
            </a:pPr>
            <a:r>
              <a:rPr lang="en-GB" sz="1000" dirty="0"/>
              <a:t>HM Government (2005) Mental Capacity Act 2005. London: The Stationery Office.</a:t>
            </a:r>
          </a:p>
          <a:p>
            <a:pPr>
              <a:spcBef>
                <a:spcPts val="900"/>
              </a:spcBef>
              <a:buFont typeface="Wingdings" panose="05000000000000000000" pitchFamily="2" charset="2"/>
              <a:buChar char="v"/>
            </a:pPr>
            <a:r>
              <a:rPr lang="en-GB" sz="1000" dirty="0"/>
              <a:t>HM Government (2014) Care Act 2014. London: The Stationery Office.</a:t>
            </a:r>
          </a:p>
          <a:p>
            <a:pPr>
              <a:spcBef>
                <a:spcPts val="900"/>
              </a:spcBef>
              <a:buFont typeface="Wingdings" panose="05000000000000000000" pitchFamily="2" charset="2"/>
              <a:buChar char="v"/>
            </a:pPr>
            <a:r>
              <a:rPr lang="en-GB" sz="1000" dirty="0"/>
              <a:t>National Institute for Health and Care Excellence (2015) Older people: independence and mental wellbeing (NG32). London: NICE.</a:t>
            </a:r>
          </a:p>
          <a:p>
            <a:pPr>
              <a:spcBef>
                <a:spcPts val="900"/>
              </a:spcBef>
              <a:buFont typeface="Wingdings" panose="05000000000000000000" pitchFamily="2" charset="2"/>
              <a:buChar char="v"/>
            </a:pPr>
            <a:r>
              <a:rPr lang="en-GB" sz="1000" dirty="0"/>
              <a:t>NHS (2023) Assistive technology and equipment. Available at: </a:t>
            </a:r>
            <a:r>
              <a:rPr lang="en-GB" sz="1000" dirty="0">
                <a:hlinkClick r:id="rId11"/>
              </a:rPr>
              <a:t>https://www.nhs.uk</a:t>
            </a:r>
            <a:r>
              <a:rPr lang="en-GB" sz="1000" dirty="0"/>
              <a:t> </a:t>
            </a:r>
          </a:p>
          <a:p>
            <a:pPr>
              <a:spcBef>
                <a:spcPts val="900"/>
              </a:spcBef>
              <a:buFont typeface="Wingdings" panose="05000000000000000000" pitchFamily="2" charset="2"/>
              <a:buChar char="v"/>
            </a:pPr>
            <a:r>
              <a:rPr lang="en-GB" sz="1000" dirty="0"/>
              <a:t>Social Care Institute for Excellence (SCIE) (2022) Reablement: key principles and practice. London: SCIE.</a:t>
            </a:r>
          </a:p>
          <a:p>
            <a:pPr>
              <a:spcBef>
                <a:spcPts val="900"/>
              </a:spcBef>
              <a:buFont typeface="Wingdings" panose="05000000000000000000" pitchFamily="2" charset="2"/>
              <a:buChar char="v"/>
            </a:pPr>
            <a:r>
              <a:rPr lang="en-GB" sz="1000" dirty="0"/>
              <a:t>Care Quality Commission (2021) Person-centred care: Key lines of enquiry. London: CQC.</a:t>
            </a:r>
          </a:p>
          <a:p>
            <a:pPr>
              <a:spcBef>
                <a:spcPts val="900"/>
              </a:spcBef>
              <a:buFont typeface="Wingdings" panose="05000000000000000000" pitchFamily="2" charset="2"/>
              <a:buChar char="v"/>
            </a:pPr>
            <a:endParaRPr lang="en-GB" sz="1200" dirty="0"/>
          </a:p>
          <a:p>
            <a:pPr>
              <a:spcBef>
                <a:spcPts val="900"/>
              </a:spcBef>
              <a:buFont typeface="Wingdings" panose="05000000000000000000" pitchFamily="2" charset="2"/>
              <a:buChar char="v"/>
            </a:pPr>
            <a:endParaRPr lang="en-GB" sz="1200" dirty="0"/>
          </a:p>
          <a:p>
            <a:pPr>
              <a:spcBef>
                <a:spcPts val="900"/>
              </a:spcBef>
              <a:buFont typeface="Wingdings" panose="05000000000000000000" pitchFamily="2" charset="2"/>
              <a:buChar char="v"/>
            </a:pPr>
            <a:endParaRPr lang="en-GB" sz="1200" dirty="0"/>
          </a:p>
        </p:txBody>
      </p:sp>
    </p:spTree>
    <p:extLst>
      <p:ext uri="{BB962C8B-B14F-4D97-AF65-F5344CB8AC3E}">
        <p14:creationId xmlns:p14="http://schemas.microsoft.com/office/powerpoint/2010/main" val="1775689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12211</TotalTime>
  <Words>2437</Words>
  <Application>Microsoft Office PowerPoint</Application>
  <PresentationFormat>Widescreen</PresentationFormat>
  <Paragraphs>115</Paragraphs>
  <Slides>17</Slides>
  <Notes>0</Notes>
  <HiddenSlides>0</HiddenSlides>
  <MMClips>16</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Empowering the older person  BMHP6027 </vt:lpstr>
      <vt:lpstr>Introduction </vt:lpstr>
      <vt:lpstr>  what is ageing </vt:lpstr>
      <vt:lpstr>What is empowerment </vt:lpstr>
      <vt:lpstr>What is care </vt:lpstr>
      <vt:lpstr>Theories </vt:lpstr>
      <vt:lpstr>Policy </vt:lpstr>
      <vt:lpstr>Technology wysa  </vt:lpstr>
      <vt:lpstr>Pro/cons of wysa app for adult  </vt:lpstr>
      <vt:lpstr>Smart sensor </vt:lpstr>
      <vt:lpstr>Pro/cons for smart sensors </vt:lpstr>
      <vt:lpstr>Case study </vt:lpstr>
      <vt:lpstr>Function ability to maintain there inderpendcy  </vt:lpstr>
      <vt:lpstr> Service to empower the older people  </vt:lpstr>
      <vt:lpstr>Recommendation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BMHP6027 </dc:title>
  <dc:creator>ruksar israr</dc:creator>
  <cp:lastModifiedBy>ruksar israr</cp:lastModifiedBy>
  <cp:revision>4</cp:revision>
  <dcterms:created xsi:type="dcterms:W3CDTF">2026-01-28T16:45:08Z</dcterms:created>
  <dcterms:modified xsi:type="dcterms:W3CDTF">2026-03-07T18:49:02Z</dcterms:modified>
</cp:coreProperties>
</file>