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4422" autoAdjust="0"/>
  </p:normalViewPr>
  <p:slideViewPr>
    <p:cSldViewPr snapToGrid="0">
      <p:cViewPr varScale="1">
        <p:scale>
          <a:sx n="99" d="100"/>
          <a:sy n="99" d="100"/>
        </p:scale>
        <p:origin x="9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6336C3-2DA8-4C7C-AC31-05D0CB76E696}" type="datetimeFigureOut">
              <a:rPr lang="en-GB" smtClean="0"/>
              <a:t>24/01/2023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10167-CB3F-4553-B8EE-6F5314A99F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199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Dhplg</a:t>
            </a:r>
            <a:endParaRPr lang="en-GB" dirty="0"/>
          </a:p>
          <a:p>
            <a:r>
              <a:rPr lang="en-GB" dirty="0"/>
              <a:t>Glasson 2019</a:t>
            </a:r>
          </a:p>
          <a:p>
            <a:r>
              <a:rPr lang="en-GB" dirty="0" err="1"/>
              <a:t>Dobreva</a:t>
            </a:r>
            <a:r>
              <a:rPr lang="en-GB" dirty="0"/>
              <a:t> </a:t>
            </a:r>
          </a:p>
          <a:p>
            <a:r>
              <a:rPr lang="en-GB" dirty="0"/>
              <a:t>Gov 2020</a:t>
            </a:r>
          </a:p>
          <a:p>
            <a:r>
              <a:rPr lang="en-GB" dirty="0"/>
              <a:t>Hendry 2016</a:t>
            </a:r>
          </a:p>
          <a:p>
            <a:r>
              <a:rPr lang="en-GB" dirty="0" err="1"/>
              <a:t>hamlyn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010167-CB3F-4553-B8EE-6F5314A99FF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0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Tlsb</a:t>
            </a:r>
            <a:r>
              <a:rPr lang="en-GB" dirty="0"/>
              <a:t> technical summary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010167-CB3F-4553-B8EE-6F5314A99FF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65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Langley</a:t>
            </a:r>
          </a:p>
          <a:p>
            <a:r>
              <a:rPr lang="en-GB" dirty="0"/>
              <a:t>Well being</a:t>
            </a:r>
          </a:p>
          <a:p>
            <a:r>
              <a:rPr lang="en-GB" dirty="0"/>
              <a:t>Guo</a:t>
            </a:r>
          </a:p>
          <a:p>
            <a:r>
              <a:rPr lang="en-GB" dirty="0" err="1"/>
              <a:t>simon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010167-CB3F-4553-B8EE-6F5314A99FF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71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870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7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45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319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200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532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413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661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71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000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6159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500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9336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052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0813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18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0BD61-6CB4-4DB4-BEBF-81C961AA3FA8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C7D94B8-E4CC-4C68-AFDB-BFE79B037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1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environmental-impact-assessment" TargetMode="External"/><Relationship Id="rId2" Type="http://schemas.openxmlformats.org/officeDocument/2006/relationships/hyperlink" Target="https://cieem.net/about-ciee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AFA41-7943-518B-3BFC-95A1E21E3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3062" y="180443"/>
            <a:ext cx="8131550" cy="2262781"/>
          </a:xfrm>
        </p:spPr>
        <p:txBody>
          <a:bodyPr>
            <a:normAutofit/>
          </a:bodyPr>
          <a:lstStyle/>
          <a:p>
            <a:r>
              <a:rPr lang="en-GB" dirty="0"/>
              <a:t>Swansea Bay Tidal Lagoon EIA analysis</a:t>
            </a:r>
          </a:p>
        </p:txBody>
      </p:sp>
      <p:pic>
        <p:nvPicPr>
          <p:cNvPr id="6" name="Picture 5" descr="A picture containing water, outdoor, sky, nature&#10;&#10;Description automatically generated">
            <a:extLst>
              <a:ext uri="{FF2B5EF4-FFF2-40B4-BE49-F238E27FC236}">
                <a16:creationId xmlns:a16="http://schemas.microsoft.com/office/drawing/2014/main" id="{BF707890-444A-7D17-9B2A-35F38E185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935" y="2721918"/>
            <a:ext cx="6401677" cy="39556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F11F917-4CC0-B06D-A32D-7165AEB1DECD}"/>
              </a:ext>
            </a:extLst>
          </p:cNvPr>
          <p:cNvSpPr txBox="1"/>
          <p:nvPr/>
        </p:nvSpPr>
        <p:spPr>
          <a:xfrm>
            <a:off x="2560320" y="4360244"/>
            <a:ext cx="2289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Mateusz Pucilowski</a:t>
            </a:r>
          </a:p>
          <a:p>
            <a:r>
              <a:rPr lang="en-GB" dirty="0"/>
              <a:t>2206720</a:t>
            </a:r>
          </a:p>
        </p:txBody>
      </p:sp>
    </p:spTree>
    <p:extLst>
      <p:ext uri="{BB962C8B-B14F-4D97-AF65-F5344CB8AC3E}">
        <p14:creationId xmlns:p14="http://schemas.microsoft.com/office/powerpoint/2010/main" val="1793259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F457E-0F45-ACDA-8DE7-88C27415E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3062" y="624110"/>
            <a:ext cx="8131550" cy="1280890"/>
          </a:xfrm>
        </p:spPr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01D6C-C123-3974-8914-D9ACA0B4B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3062" y="2133600"/>
            <a:ext cx="8131550" cy="3777622"/>
          </a:xfrm>
        </p:spPr>
        <p:txBody>
          <a:bodyPr>
            <a:normAutofit/>
          </a:bodyPr>
          <a:lstStyle/>
          <a:p>
            <a:r>
              <a:rPr lang="en-GB" dirty="0"/>
              <a:t>Large scale development projects in the UK often require EIAs to be conducted</a:t>
            </a:r>
          </a:p>
          <a:p>
            <a:r>
              <a:rPr lang="en-GB" dirty="0"/>
              <a:t>Environmental Impact Assessments (EIAs) aim to help avoid and mitigate anthropogenic impacts on the environment due to land use changes</a:t>
            </a:r>
          </a:p>
          <a:p>
            <a:r>
              <a:rPr lang="en-GB" dirty="0"/>
              <a:t>Renewable energy projects benefit from quantitative data and prediction models to assess benefits versus potential impacts on the environment</a:t>
            </a:r>
          </a:p>
          <a:p>
            <a:r>
              <a:rPr lang="en-GB" dirty="0"/>
              <a:t>Green infrastructure is another area incorporated into development projects in Wales</a:t>
            </a:r>
          </a:p>
        </p:txBody>
      </p:sp>
    </p:spTree>
    <p:extLst>
      <p:ext uri="{BB962C8B-B14F-4D97-AF65-F5344CB8AC3E}">
        <p14:creationId xmlns:p14="http://schemas.microsoft.com/office/powerpoint/2010/main" val="2966473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EF628-A058-7CDC-3F56-003C7B2F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3062" y="624110"/>
            <a:ext cx="8131550" cy="1280890"/>
          </a:xfrm>
        </p:spPr>
        <p:txBody>
          <a:bodyPr>
            <a:normAutofit/>
          </a:bodyPr>
          <a:lstStyle/>
          <a:p>
            <a:r>
              <a:rPr lang="en-GB" dirty="0"/>
              <a:t>EIA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E7586-93BC-E57C-9388-45AA761BD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3062" y="2133600"/>
            <a:ext cx="8131550" cy="410029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EIAs were first introduced in the EU in 1985 with directive (85/337/EEC) and been updated since (DHPLG, 2018)</a:t>
            </a:r>
          </a:p>
          <a:p>
            <a:r>
              <a:rPr lang="en-GB" dirty="0"/>
              <a:t>In the UK, EIAs are governed by the Town and Country Planning (EIA) Regulations 2017, which stems down from the EU directive (Glasson et al., 2019)</a:t>
            </a:r>
          </a:p>
          <a:p>
            <a:r>
              <a:rPr lang="en-GB" dirty="0"/>
              <a:t>Projects fall under Annex 1 (EIAs mandatory) or Annex 2 (EIAs decided on a case by case basis) (</a:t>
            </a:r>
            <a:r>
              <a:rPr lang="en-GB" dirty="0" err="1"/>
              <a:t>Dobreva</a:t>
            </a:r>
            <a:r>
              <a:rPr lang="en-GB" dirty="0"/>
              <a:t>, 2018)</a:t>
            </a:r>
          </a:p>
          <a:p>
            <a:r>
              <a:rPr lang="en-GB" dirty="0"/>
              <a:t>The process is split into 5 stages: screening, scoping, preparing an environmental statement, planning application and consultation, and decision making (gov, 2020)</a:t>
            </a:r>
          </a:p>
          <a:p>
            <a:r>
              <a:rPr lang="en-GB" dirty="0"/>
              <a:t>Public consultation is a big part of the decision making process (Hendry, 2016)</a:t>
            </a:r>
          </a:p>
          <a:p>
            <a:r>
              <a:rPr lang="en-GB" dirty="0"/>
              <a:t>Projects on coastal areas can suffer from delays due to separate legislations concerning land and marine construction (Hamlyn, 2015)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283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44F95-EBAE-8A48-3586-23A4BF1C8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0405" y="183239"/>
            <a:ext cx="8131550" cy="1280890"/>
          </a:xfrm>
        </p:spPr>
        <p:txBody>
          <a:bodyPr>
            <a:normAutofit/>
          </a:bodyPr>
          <a:lstStyle/>
          <a:p>
            <a:r>
              <a:rPr lang="en-GB" dirty="0"/>
              <a:t>Case study: Swansea Bay Tidal Lagoon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A3ECE64-3BDF-170B-4F88-EE922FC783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1" t="7940" r="11738" b="47523"/>
          <a:stretch/>
        </p:blipFill>
        <p:spPr bwMode="auto">
          <a:xfrm>
            <a:off x="2369976" y="1813828"/>
            <a:ext cx="3993502" cy="325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8D0E1422-3BF4-E54E-A633-383213AAC0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246" y="1844220"/>
            <a:ext cx="5253338" cy="31695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D65E4F-D812-EDE3-F76F-D399D3C27E8E}"/>
              </a:ext>
            </a:extLst>
          </p:cNvPr>
          <p:cNvSpPr txBox="1"/>
          <p:nvPr/>
        </p:nvSpPr>
        <p:spPr>
          <a:xfrm>
            <a:off x="6691341" y="5206482"/>
            <a:ext cx="42562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Location of Swansea in South Wales </a:t>
            </a:r>
          </a:p>
          <a:p>
            <a:r>
              <a:rPr lang="en-GB" dirty="0"/>
              <a:t>(Google maps, 2023)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6B8A03-08D4-0287-4ED2-65A08EDE90BA}"/>
              </a:ext>
            </a:extLst>
          </p:cNvPr>
          <p:cNvSpPr txBox="1"/>
          <p:nvPr/>
        </p:nvSpPr>
        <p:spPr>
          <a:xfrm>
            <a:off x="2450227" y="5206482"/>
            <a:ext cx="3913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proposed development area</a:t>
            </a:r>
          </a:p>
          <a:p>
            <a:r>
              <a:rPr lang="en-GB" dirty="0"/>
              <a:t>(TLSB, 2014)</a:t>
            </a:r>
          </a:p>
        </p:txBody>
      </p:sp>
    </p:spTree>
    <p:extLst>
      <p:ext uri="{BB962C8B-B14F-4D97-AF65-F5344CB8AC3E}">
        <p14:creationId xmlns:p14="http://schemas.microsoft.com/office/powerpoint/2010/main" val="1832936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44F95-EBAE-8A48-3586-23A4BF1C8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3062" y="168441"/>
            <a:ext cx="8131550" cy="1280890"/>
          </a:xfrm>
        </p:spPr>
        <p:txBody>
          <a:bodyPr>
            <a:normAutofit/>
          </a:bodyPr>
          <a:lstStyle/>
          <a:p>
            <a:r>
              <a:rPr lang="en-GB" dirty="0"/>
              <a:t>Case study: Swansea Bay Tidal Lagoon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DE620-C6FD-B216-BD2A-090B9E726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3062" y="1449330"/>
            <a:ext cx="8131550" cy="513434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Project falls within Schedule 1 Regulation 15 of EIA regulations in the UK (</a:t>
            </a:r>
            <a:r>
              <a:rPr lang="en-GB" dirty="0" err="1"/>
              <a:t>Dobreva</a:t>
            </a:r>
            <a:r>
              <a:rPr lang="en-GB" dirty="0"/>
              <a:t>, 2018)</a:t>
            </a:r>
          </a:p>
          <a:p>
            <a:r>
              <a:rPr lang="en-GB" dirty="0"/>
              <a:t>The Tidal Lagoon would be the first of its kind in the world (Langley and Evans, 2017)</a:t>
            </a:r>
          </a:p>
          <a:p>
            <a:r>
              <a:rPr lang="en-GB" dirty="0"/>
              <a:t>Extensive surveys were conducted within Swansea Bay, taking multiple impacts and mitigation measures into consideration</a:t>
            </a:r>
          </a:p>
          <a:p>
            <a:r>
              <a:rPr lang="en-GB" dirty="0"/>
              <a:t>Initially surveys were re-commissioned due to major omissions</a:t>
            </a:r>
          </a:p>
          <a:p>
            <a:r>
              <a:rPr lang="en-GB" dirty="0"/>
              <a:t>The project design followed legislation in context of the Well-being of Future Generations Act 2015, with bio-positive design and special consideration given to local Sites of Special Scientific Interest (SSSIs)</a:t>
            </a:r>
          </a:p>
          <a:p>
            <a:r>
              <a:rPr lang="en-GB" dirty="0"/>
              <a:t>The potential 120 year life-span of the project, the project had potential to reduce greenhouse gas emissions more than when compared to shorter life-span projects such as solar farms (Guo, 2022)</a:t>
            </a:r>
          </a:p>
          <a:p>
            <a:r>
              <a:rPr lang="en-GB" dirty="0"/>
              <a:t>Impacts on climate change due to construction and material production are omitted in renewable energy projects (Simon, 2015)</a:t>
            </a:r>
          </a:p>
        </p:txBody>
      </p:sp>
    </p:spTree>
    <p:extLst>
      <p:ext uri="{BB962C8B-B14F-4D97-AF65-F5344CB8AC3E}">
        <p14:creationId xmlns:p14="http://schemas.microsoft.com/office/powerpoint/2010/main" val="2195714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F9275-30F1-5E50-5920-4EC30FD10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3062" y="624110"/>
            <a:ext cx="8131550" cy="1280890"/>
          </a:xfrm>
        </p:spPr>
        <p:txBody>
          <a:bodyPr>
            <a:normAutofit/>
          </a:bodyPr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A5283-A738-C1FB-9F92-624787AF1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3062" y="2133600"/>
            <a:ext cx="8131550" cy="3777622"/>
          </a:xfrm>
        </p:spPr>
        <p:txBody>
          <a:bodyPr>
            <a:normAutofit/>
          </a:bodyPr>
          <a:lstStyle/>
          <a:p>
            <a:r>
              <a:rPr lang="en-GB" dirty="0"/>
              <a:t>EIAs have been under review since their introduction in 1985, constantly adapting to new knowledge and technology</a:t>
            </a:r>
          </a:p>
          <a:p>
            <a:r>
              <a:rPr lang="en-GB" dirty="0"/>
              <a:t>Main goal is to provide a comprehensive review of impacts versus benefits of projects, especially in the context of renewable energy</a:t>
            </a:r>
          </a:p>
          <a:p>
            <a:r>
              <a:rPr lang="en-GB" dirty="0"/>
              <a:t>Issues still exist within the EIA process, such as when developing on both land and water</a:t>
            </a:r>
          </a:p>
          <a:p>
            <a:r>
              <a:rPr lang="en-GB" dirty="0"/>
              <a:t>Omissions within the official process exist, and are significant in renewable energy projects when concerning greenhouse gas emissions due to material production</a:t>
            </a:r>
          </a:p>
          <a:p>
            <a:r>
              <a:rPr lang="en-GB" dirty="0"/>
              <a:t>Wales has additional legislation which supports the existing UK and EU directives</a:t>
            </a:r>
          </a:p>
        </p:txBody>
      </p:sp>
    </p:spTree>
    <p:extLst>
      <p:ext uri="{BB962C8B-B14F-4D97-AF65-F5344CB8AC3E}">
        <p14:creationId xmlns:p14="http://schemas.microsoft.com/office/powerpoint/2010/main" val="1620675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F13A9-3A08-6453-C757-9214A2666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206944"/>
            <a:ext cx="8911687" cy="640445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AE8B9-A931-8363-924E-6F1B75CA6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5499" y="825915"/>
            <a:ext cx="8915400" cy="5704279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CIEEM (2019)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About CIEEM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7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https://cieem.net/about-cieem/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(Accessed: 09/01/2023)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DHPLG (2018) ‘Guidelines for Planning Authorities and An Bord Pleanála on carrying out Environmental Impact Assessment’, (August), p. 122.</a:t>
            </a:r>
          </a:p>
          <a:p>
            <a:pPr>
              <a:lnSpc>
                <a:spcPct val="120000"/>
              </a:lnSpc>
            </a:pPr>
            <a:r>
              <a:rPr lang="en-GB" sz="1700" dirty="0" err="1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Dobreva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S. (2018)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Introduction to the EIA and SEA Directives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</a:rPr>
              <a:t>Glasson, T. and C. (2019) An Introduction to Environmental Impact Assessment 4th </a:t>
            </a:r>
            <a:r>
              <a:rPr lang="en-GB" sz="1700" dirty="0" err="1">
                <a:solidFill>
                  <a:schemeClr val="tx1"/>
                </a:solidFill>
              </a:rPr>
              <a:t>Edn</a:t>
            </a:r>
            <a:r>
              <a:rPr lang="en-GB" sz="1700" dirty="0">
                <a:solidFill>
                  <a:schemeClr val="tx1"/>
                </a:solidFill>
              </a:rPr>
              <a:t>, The Natural and Build Environment Series. Book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Government (2020)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Environment Impact Assessment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700" u="sng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https://www.gov.uk/guidance/environmental-impact-assessment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(Accessed: 08/01/2023)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Guo, B. (2022)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Hydro-environmental Modelling and Interaction of Tidal Lagoons around the UK Coast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Hamlyn, V. J. (2015)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Legal Regimes Governing Marine Renewable Energy in England and Wales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University of Plymouth Research Thesis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Hendry, C. (2016)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Role of Tidal Circularisation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Langley, E. and Evans, P. (2017) ‘Impacts of a Tidal Lagoon on Urban Drainage and Pollutant Dispersion Impacts in a Coastal Embayment’, in, pp. 1144-1-1144–10.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Simon, P. (2015)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Assessment of embodied energy and carbon emissions of the Swansea Bay Tidal Lagoon From a life cycle perspective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Book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TLSB (2014) ‘The Proposed Tidal Lagoon Swansea Bay ( Generating Station ) Order’, 8(February), pp. 1–41.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UNECE (2014) ‘Good Practice Recommendations on Public Participation in Strategic Environmental Assessment’, </a:t>
            </a:r>
            <a:r>
              <a:rPr lang="en-GB" sz="17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Economic and Social Council</a:t>
            </a: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GB" sz="17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Welsh Government (2015) ‘Well-being of Future Generations (Wales) Act 2015: The Essentials’, p. 1-12.</a:t>
            </a:r>
          </a:p>
          <a:p>
            <a:pPr>
              <a:lnSpc>
                <a:spcPct val="12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306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57318-B2B0-C7BF-60CE-6445E0EB6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5965" y="2645414"/>
            <a:ext cx="5357541" cy="1820707"/>
          </a:xfrm>
        </p:spPr>
        <p:txBody>
          <a:bodyPr>
            <a:normAutofit/>
          </a:bodyPr>
          <a:lstStyle/>
          <a:p>
            <a:r>
              <a:rPr lang="en-GB" sz="7200" dirty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97278700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217</TotalTime>
  <Words>841</Words>
  <Application>Microsoft Office PowerPoint</Application>
  <PresentationFormat>Widescreen</PresentationFormat>
  <Paragraphs>63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Wisp</vt:lpstr>
      <vt:lpstr>Swansea Bay Tidal Lagoon EIA analysis</vt:lpstr>
      <vt:lpstr>Introduction</vt:lpstr>
      <vt:lpstr>EIA Overview</vt:lpstr>
      <vt:lpstr>Case study: Swansea Bay Tidal Lagoon</vt:lpstr>
      <vt:lpstr>Case study: Swansea Bay Tidal Lagoon</vt:lpstr>
      <vt:lpstr>Conclusion</vt:lpstr>
      <vt:lpstr>References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Swansea Bay Tidal Lagoon EIA analysis</dc:title>
  <dc:creator>Matt Pucilowski (2206720)</dc:creator>
  <cp:lastModifiedBy>Matt Pucilowski (2206720)</cp:lastModifiedBy>
  <cp:revision>2</cp:revision>
  <dcterms:created xsi:type="dcterms:W3CDTF">2023-01-22T19:18:52Z</dcterms:created>
  <dcterms:modified xsi:type="dcterms:W3CDTF">2023-01-24T01:07:16Z</dcterms:modified>
</cp:coreProperties>
</file>