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E25A4D-A10E-4B82-B42F-2055BF92FC2A}" v="1" dt="2025-11-21T11:02:35.6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verincristinamihaela@gmail.com" userId="c018d76af03a5ade" providerId="LiveId" clId="{660AFFB1-8090-4163-92F5-0E90F0DA50C3}"/>
    <pc:docChg chg="delSld">
      <pc:chgData name="Severincristinamihaela@gmail.com" userId="c018d76af03a5ade" providerId="LiveId" clId="{660AFFB1-8090-4163-92F5-0E90F0DA50C3}" dt="2025-11-20T12:44:10.838" v="0" actId="2696"/>
      <pc:docMkLst>
        <pc:docMk/>
      </pc:docMkLst>
      <pc:sldChg chg="del">
        <pc:chgData name="Severincristinamihaela@gmail.com" userId="c018d76af03a5ade" providerId="LiveId" clId="{660AFFB1-8090-4163-92F5-0E90F0DA50C3}" dt="2025-11-20T12:44:10.838" v="0" actId="2696"/>
        <pc:sldMkLst>
          <pc:docMk/>
          <pc:sldMk cId="1559385237" sldId="264"/>
        </pc:sldMkLst>
      </pc:sldChg>
    </pc:docChg>
  </pc:docChgLst>
  <pc:docChgLst>
    <pc:chgData name="severincristinamihaela@gmail.com" userId="c018d76af03a5ade" providerId="LiveId" clId="{660AFFB1-8090-4163-92F5-0E90F0DA50C3}"/>
    <pc:docChg chg="undo custSel addSld modSld sldOrd">
      <pc:chgData name="severincristinamihaela@gmail.com" userId="c018d76af03a5ade" providerId="LiveId" clId="{660AFFB1-8090-4163-92F5-0E90F0DA50C3}" dt="2025-11-21T14:36:11.724" v="70" actId="20577"/>
      <pc:docMkLst>
        <pc:docMk/>
      </pc:docMkLst>
      <pc:sldChg chg="modSp mod">
        <pc:chgData name="severincristinamihaela@gmail.com" userId="c018d76af03a5ade" providerId="LiveId" clId="{660AFFB1-8090-4163-92F5-0E90F0DA50C3}" dt="2025-11-21T11:02:54.274" v="13" actId="20577"/>
        <pc:sldMkLst>
          <pc:docMk/>
          <pc:sldMk cId="2036659220" sldId="263"/>
        </pc:sldMkLst>
        <pc:spChg chg="mod">
          <ac:chgData name="severincristinamihaela@gmail.com" userId="c018d76af03a5ade" providerId="LiveId" clId="{660AFFB1-8090-4163-92F5-0E90F0DA50C3}" dt="2025-11-21T11:02:54.274" v="13" actId="20577"/>
          <ac:spMkLst>
            <pc:docMk/>
            <pc:sldMk cId="2036659220" sldId="263"/>
            <ac:spMk id="2" creationId="{3A26A328-3698-D057-38C6-F7C1F6695381}"/>
          </ac:spMkLst>
        </pc:spChg>
        <pc:spChg chg="mod">
          <ac:chgData name="severincristinamihaela@gmail.com" userId="c018d76af03a5ade" providerId="LiveId" clId="{660AFFB1-8090-4163-92F5-0E90F0DA50C3}" dt="2025-11-21T11:02:45.766" v="11" actId="27636"/>
          <ac:spMkLst>
            <pc:docMk/>
            <pc:sldMk cId="2036659220" sldId="263"/>
            <ac:spMk id="3" creationId="{8930DD2B-DAA3-6FB2-59D1-85D5CA4E9889}"/>
          </ac:spMkLst>
        </pc:spChg>
      </pc:sldChg>
      <pc:sldChg chg="addSp delSp modSp new mod">
        <pc:chgData name="severincristinamihaela@gmail.com" userId="c018d76af03a5ade" providerId="LiveId" clId="{660AFFB1-8090-4163-92F5-0E90F0DA50C3}" dt="2025-11-21T14:36:11.724" v="70" actId="20577"/>
        <pc:sldMkLst>
          <pc:docMk/>
          <pc:sldMk cId="1204525567" sldId="264"/>
        </pc:sldMkLst>
        <pc:spChg chg="add del mod">
          <ac:chgData name="severincristinamihaela@gmail.com" userId="c018d76af03a5ade" providerId="LiveId" clId="{660AFFB1-8090-4163-92F5-0E90F0DA50C3}" dt="2025-11-21T14:25:49.278" v="20" actId="22"/>
          <ac:spMkLst>
            <pc:docMk/>
            <pc:sldMk cId="1204525567" sldId="264"/>
            <ac:spMk id="3" creationId="{121A7D42-A900-01C0-9E56-AD0EFE9514A3}"/>
          </ac:spMkLst>
        </pc:spChg>
        <pc:spChg chg="add mod">
          <ac:chgData name="severincristinamihaela@gmail.com" userId="c018d76af03a5ade" providerId="LiveId" clId="{660AFFB1-8090-4163-92F5-0E90F0DA50C3}" dt="2025-11-21T14:36:11.724" v="70" actId="20577"/>
          <ac:spMkLst>
            <pc:docMk/>
            <pc:sldMk cId="1204525567" sldId="264"/>
            <ac:spMk id="5" creationId="{DCE68EF1-0607-C7FE-C508-E18377907FD7}"/>
          </ac:spMkLst>
        </pc:spChg>
      </pc:sldChg>
      <pc:sldChg chg="addSp delSp modSp new mod">
        <pc:chgData name="severincristinamihaela@gmail.com" userId="c018d76af03a5ade" providerId="LiveId" clId="{660AFFB1-8090-4163-92F5-0E90F0DA50C3}" dt="2025-11-21T14:32:44.671" v="64" actId="20577"/>
        <pc:sldMkLst>
          <pc:docMk/>
          <pc:sldMk cId="1363225951" sldId="265"/>
        </pc:sldMkLst>
        <pc:spChg chg="add del mod">
          <ac:chgData name="severincristinamihaela@gmail.com" userId="c018d76af03a5ade" providerId="LiveId" clId="{660AFFB1-8090-4163-92F5-0E90F0DA50C3}" dt="2025-11-21T14:29:49.493" v="40" actId="22"/>
          <ac:spMkLst>
            <pc:docMk/>
            <pc:sldMk cId="1363225951" sldId="265"/>
            <ac:spMk id="3" creationId="{B2286DCE-6350-A02A-30AC-C0EB44019BE6}"/>
          </ac:spMkLst>
        </pc:spChg>
        <pc:spChg chg="add mod">
          <ac:chgData name="severincristinamihaela@gmail.com" userId="c018d76af03a5ade" providerId="LiveId" clId="{660AFFB1-8090-4163-92F5-0E90F0DA50C3}" dt="2025-11-21T14:32:44.671" v="64" actId="20577"/>
          <ac:spMkLst>
            <pc:docMk/>
            <pc:sldMk cId="1363225951" sldId="265"/>
            <ac:spMk id="5" creationId="{7647B176-9F5C-87F6-AAB6-036D59C4395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C1CBC2-0E1D-4B74-A708-1CD473F1EE93}" type="doc">
      <dgm:prSet loTypeId="urn:microsoft.com/office/officeart/2005/8/layout/vProcess5" loCatId="process" qsTypeId="urn:microsoft.com/office/officeart/2005/8/quickstyle/simple4" qsCatId="simple" csTypeId="urn:microsoft.com/office/officeart/2005/8/colors/accent0_3" csCatId="mainScheme" phldr="1"/>
      <dgm:spPr/>
      <dgm:t>
        <a:bodyPr/>
        <a:lstStyle/>
        <a:p>
          <a:endParaRPr lang="en-US"/>
        </a:p>
      </dgm:t>
    </dgm:pt>
    <dgm:pt modelId="{05042D2B-AA42-4F7E-BB53-8C4D30E0464A}">
      <dgm:prSet/>
      <dgm:spPr/>
      <dgm:t>
        <a:bodyPr/>
        <a:lstStyle/>
        <a:p>
          <a:r>
            <a:rPr lang="en-GB"/>
            <a:t>Digital Distraction: Interruptions from social media or notifications reduce focus and increase procrastination (Rozgonjuk et al., 2023).</a:t>
          </a:r>
          <a:endParaRPr lang="en-US"/>
        </a:p>
      </dgm:t>
    </dgm:pt>
    <dgm:pt modelId="{72CD2717-29D2-46A3-A0C1-2001124ADA3D}" type="parTrans" cxnId="{7B028CAA-7712-488E-960D-1B0F7BD52FC5}">
      <dgm:prSet/>
      <dgm:spPr/>
      <dgm:t>
        <a:bodyPr/>
        <a:lstStyle/>
        <a:p>
          <a:endParaRPr lang="en-US"/>
        </a:p>
      </dgm:t>
    </dgm:pt>
    <dgm:pt modelId="{BE7B46C3-2A0F-4BD3-A510-6DD3DC73EA7C}" type="sibTrans" cxnId="{7B028CAA-7712-488E-960D-1B0F7BD52FC5}">
      <dgm:prSet/>
      <dgm:spPr/>
      <dgm:t>
        <a:bodyPr/>
        <a:lstStyle/>
        <a:p>
          <a:endParaRPr lang="en-US"/>
        </a:p>
      </dgm:t>
    </dgm:pt>
    <dgm:pt modelId="{BFF1EF99-7C7E-439B-9F4F-D9F9DAC4C0F5}">
      <dgm:prSet/>
      <dgm:spPr/>
      <dgm:t>
        <a:bodyPr/>
        <a:lstStyle/>
        <a:p>
          <a:r>
            <a:rPr lang="en-GB"/>
            <a:t>Information Overload: Too much online content makes it hard to identify reliable sources, impacting the quality of work (Park &amp; Kim, 2022).</a:t>
          </a:r>
          <a:endParaRPr lang="en-US"/>
        </a:p>
      </dgm:t>
    </dgm:pt>
    <dgm:pt modelId="{D9D70C63-CE52-4DD7-8EA1-BB6573E73BB6}" type="parTrans" cxnId="{D7299CA2-BA35-4D0C-B8B5-DCB4F69320B6}">
      <dgm:prSet/>
      <dgm:spPr/>
      <dgm:t>
        <a:bodyPr/>
        <a:lstStyle/>
        <a:p>
          <a:endParaRPr lang="en-US"/>
        </a:p>
      </dgm:t>
    </dgm:pt>
    <dgm:pt modelId="{5B6DE70A-B955-4E2B-A52E-34F3344AC51D}" type="sibTrans" cxnId="{D7299CA2-BA35-4D0C-B8B5-DCB4F69320B6}">
      <dgm:prSet/>
      <dgm:spPr/>
      <dgm:t>
        <a:bodyPr/>
        <a:lstStyle/>
        <a:p>
          <a:endParaRPr lang="en-US"/>
        </a:p>
      </dgm:t>
    </dgm:pt>
    <dgm:pt modelId="{586CB2B0-A693-4D6D-9C20-BCAEF4432B92}">
      <dgm:prSet/>
      <dgm:spPr/>
      <dgm:t>
        <a:bodyPr/>
        <a:lstStyle/>
        <a:p>
          <a:r>
            <a:rPr lang="en-GB"/>
            <a:t>Definition: Challenges are obstacles that make learning and task completion harder (Oxford English Dictionary, 2022).</a:t>
          </a:r>
          <a:endParaRPr lang="en-US"/>
        </a:p>
      </dgm:t>
    </dgm:pt>
    <dgm:pt modelId="{FCA2CE30-F1D7-4AD9-8E3A-BBD08C913995}" type="parTrans" cxnId="{AF3BBA83-5415-4CA7-A085-932BE9D7A178}">
      <dgm:prSet/>
      <dgm:spPr/>
      <dgm:t>
        <a:bodyPr/>
        <a:lstStyle/>
        <a:p>
          <a:endParaRPr lang="en-US"/>
        </a:p>
      </dgm:t>
    </dgm:pt>
    <dgm:pt modelId="{77E7D105-CE73-42CC-98D0-3B6D29E00160}" type="sibTrans" cxnId="{AF3BBA83-5415-4CA7-A085-932BE9D7A178}">
      <dgm:prSet/>
      <dgm:spPr/>
      <dgm:t>
        <a:bodyPr/>
        <a:lstStyle/>
        <a:p>
          <a:endParaRPr lang="en-US"/>
        </a:p>
      </dgm:t>
    </dgm:pt>
    <dgm:pt modelId="{F78DF9C8-04D5-46AA-B0A8-FF4059E587F9}" type="pres">
      <dgm:prSet presAssocID="{EAC1CBC2-0E1D-4B74-A708-1CD473F1EE93}" presName="outerComposite" presStyleCnt="0">
        <dgm:presLayoutVars>
          <dgm:chMax val="5"/>
          <dgm:dir/>
          <dgm:resizeHandles val="exact"/>
        </dgm:presLayoutVars>
      </dgm:prSet>
      <dgm:spPr/>
    </dgm:pt>
    <dgm:pt modelId="{6B4C9572-479B-45BE-9141-470707F18581}" type="pres">
      <dgm:prSet presAssocID="{EAC1CBC2-0E1D-4B74-A708-1CD473F1EE93}" presName="dummyMaxCanvas" presStyleCnt="0">
        <dgm:presLayoutVars/>
      </dgm:prSet>
      <dgm:spPr/>
    </dgm:pt>
    <dgm:pt modelId="{6255557A-CEBF-4360-97D3-DC018C992FE9}" type="pres">
      <dgm:prSet presAssocID="{EAC1CBC2-0E1D-4B74-A708-1CD473F1EE93}" presName="ThreeNodes_1" presStyleLbl="node1" presStyleIdx="0" presStyleCnt="3">
        <dgm:presLayoutVars>
          <dgm:bulletEnabled val="1"/>
        </dgm:presLayoutVars>
      </dgm:prSet>
      <dgm:spPr/>
    </dgm:pt>
    <dgm:pt modelId="{9D20FD8F-0ECE-435B-B4E0-E103CD39D34D}" type="pres">
      <dgm:prSet presAssocID="{EAC1CBC2-0E1D-4B74-A708-1CD473F1EE93}" presName="ThreeNodes_2" presStyleLbl="node1" presStyleIdx="1" presStyleCnt="3">
        <dgm:presLayoutVars>
          <dgm:bulletEnabled val="1"/>
        </dgm:presLayoutVars>
      </dgm:prSet>
      <dgm:spPr/>
    </dgm:pt>
    <dgm:pt modelId="{F1250C33-76BE-40B5-96D8-4ECD3A48DEB1}" type="pres">
      <dgm:prSet presAssocID="{EAC1CBC2-0E1D-4B74-A708-1CD473F1EE93}" presName="ThreeNodes_3" presStyleLbl="node1" presStyleIdx="2" presStyleCnt="3">
        <dgm:presLayoutVars>
          <dgm:bulletEnabled val="1"/>
        </dgm:presLayoutVars>
      </dgm:prSet>
      <dgm:spPr/>
    </dgm:pt>
    <dgm:pt modelId="{65A0012D-3DD4-4DCC-9473-DEA7419043CF}" type="pres">
      <dgm:prSet presAssocID="{EAC1CBC2-0E1D-4B74-A708-1CD473F1EE93}" presName="ThreeConn_1-2" presStyleLbl="fgAccFollowNode1" presStyleIdx="0" presStyleCnt="2">
        <dgm:presLayoutVars>
          <dgm:bulletEnabled val="1"/>
        </dgm:presLayoutVars>
      </dgm:prSet>
      <dgm:spPr/>
    </dgm:pt>
    <dgm:pt modelId="{83C31EB9-92FF-429F-AF7F-B87026658D3B}" type="pres">
      <dgm:prSet presAssocID="{EAC1CBC2-0E1D-4B74-A708-1CD473F1EE93}" presName="ThreeConn_2-3" presStyleLbl="fgAccFollowNode1" presStyleIdx="1" presStyleCnt="2">
        <dgm:presLayoutVars>
          <dgm:bulletEnabled val="1"/>
        </dgm:presLayoutVars>
      </dgm:prSet>
      <dgm:spPr/>
    </dgm:pt>
    <dgm:pt modelId="{DD424F23-3A5D-439F-A9A2-7CA2262EEDE6}" type="pres">
      <dgm:prSet presAssocID="{EAC1CBC2-0E1D-4B74-A708-1CD473F1EE93}" presName="ThreeNodes_1_text" presStyleLbl="node1" presStyleIdx="2" presStyleCnt="3">
        <dgm:presLayoutVars>
          <dgm:bulletEnabled val="1"/>
        </dgm:presLayoutVars>
      </dgm:prSet>
      <dgm:spPr/>
    </dgm:pt>
    <dgm:pt modelId="{AB0FCC87-A978-4E16-9958-188EBE4FC39C}" type="pres">
      <dgm:prSet presAssocID="{EAC1CBC2-0E1D-4B74-A708-1CD473F1EE93}" presName="ThreeNodes_2_text" presStyleLbl="node1" presStyleIdx="2" presStyleCnt="3">
        <dgm:presLayoutVars>
          <dgm:bulletEnabled val="1"/>
        </dgm:presLayoutVars>
      </dgm:prSet>
      <dgm:spPr/>
    </dgm:pt>
    <dgm:pt modelId="{487B16A5-4884-44F6-BBF8-EE4CEB1A3EC0}" type="pres">
      <dgm:prSet presAssocID="{EAC1CBC2-0E1D-4B74-A708-1CD473F1EE93}" presName="ThreeNodes_3_text" presStyleLbl="node1" presStyleIdx="2" presStyleCnt="3">
        <dgm:presLayoutVars>
          <dgm:bulletEnabled val="1"/>
        </dgm:presLayoutVars>
      </dgm:prSet>
      <dgm:spPr/>
    </dgm:pt>
  </dgm:ptLst>
  <dgm:cxnLst>
    <dgm:cxn modelId="{174F4717-27A1-422B-9783-F692EA81BF7A}" type="presOf" srcId="{586CB2B0-A693-4D6D-9C20-BCAEF4432B92}" destId="{487B16A5-4884-44F6-BBF8-EE4CEB1A3EC0}" srcOrd="1" destOrd="0" presId="urn:microsoft.com/office/officeart/2005/8/layout/vProcess5"/>
    <dgm:cxn modelId="{AAC34B23-9727-4D40-B272-8B6A24AFE06E}" type="presOf" srcId="{EAC1CBC2-0E1D-4B74-A708-1CD473F1EE93}" destId="{F78DF9C8-04D5-46AA-B0A8-FF4059E587F9}" srcOrd="0" destOrd="0" presId="urn:microsoft.com/office/officeart/2005/8/layout/vProcess5"/>
    <dgm:cxn modelId="{76899B6C-C9E7-4569-A1EC-CE0752E9C89E}" type="presOf" srcId="{BE7B46C3-2A0F-4BD3-A510-6DD3DC73EA7C}" destId="{65A0012D-3DD4-4DCC-9473-DEA7419043CF}" srcOrd="0" destOrd="0" presId="urn:microsoft.com/office/officeart/2005/8/layout/vProcess5"/>
    <dgm:cxn modelId="{59FE814E-5C17-4408-877A-267FE1511828}" type="presOf" srcId="{05042D2B-AA42-4F7E-BB53-8C4D30E0464A}" destId="{6255557A-CEBF-4360-97D3-DC018C992FE9}" srcOrd="0" destOrd="0" presId="urn:microsoft.com/office/officeart/2005/8/layout/vProcess5"/>
    <dgm:cxn modelId="{29F09079-F037-4E2E-A679-491E77C4571F}" type="presOf" srcId="{05042D2B-AA42-4F7E-BB53-8C4D30E0464A}" destId="{DD424F23-3A5D-439F-A9A2-7CA2262EEDE6}" srcOrd="1" destOrd="0" presId="urn:microsoft.com/office/officeart/2005/8/layout/vProcess5"/>
    <dgm:cxn modelId="{AF3BBA83-5415-4CA7-A085-932BE9D7A178}" srcId="{EAC1CBC2-0E1D-4B74-A708-1CD473F1EE93}" destId="{586CB2B0-A693-4D6D-9C20-BCAEF4432B92}" srcOrd="2" destOrd="0" parTransId="{FCA2CE30-F1D7-4AD9-8E3A-BBD08C913995}" sibTransId="{77E7D105-CE73-42CC-98D0-3B6D29E00160}"/>
    <dgm:cxn modelId="{02B78886-77BF-482B-B734-B322E9C5B326}" type="presOf" srcId="{BFF1EF99-7C7E-439B-9F4F-D9F9DAC4C0F5}" destId="{9D20FD8F-0ECE-435B-B4E0-E103CD39D34D}" srcOrd="0" destOrd="0" presId="urn:microsoft.com/office/officeart/2005/8/layout/vProcess5"/>
    <dgm:cxn modelId="{D9F9E186-BF8B-4952-9B38-1EB3ABC469E7}" type="presOf" srcId="{586CB2B0-A693-4D6D-9C20-BCAEF4432B92}" destId="{F1250C33-76BE-40B5-96D8-4ECD3A48DEB1}" srcOrd="0" destOrd="0" presId="urn:microsoft.com/office/officeart/2005/8/layout/vProcess5"/>
    <dgm:cxn modelId="{BFD05B8D-449E-4A7A-9C7B-F150A52567C4}" type="presOf" srcId="{BFF1EF99-7C7E-439B-9F4F-D9F9DAC4C0F5}" destId="{AB0FCC87-A978-4E16-9958-188EBE4FC39C}" srcOrd="1" destOrd="0" presId="urn:microsoft.com/office/officeart/2005/8/layout/vProcess5"/>
    <dgm:cxn modelId="{D7299CA2-BA35-4D0C-B8B5-DCB4F69320B6}" srcId="{EAC1CBC2-0E1D-4B74-A708-1CD473F1EE93}" destId="{BFF1EF99-7C7E-439B-9F4F-D9F9DAC4C0F5}" srcOrd="1" destOrd="0" parTransId="{D9D70C63-CE52-4DD7-8EA1-BB6573E73BB6}" sibTransId="{5B6DE70A-B955-4E2B-A52E-34F3344AC51D}"/>
    <dgm:cxn modelId="{7B028CAA-7712-488E-960D-1B0F7BD52FC5}" srcId="{EAC1CBC2-0E1D-4B74-A708-1CD473F1EE93}" destId="{05042D2B-AA42-4F7E-BB53-8C4D30E0464A}" srcOrd="0" destOrd="0" parTransId="{72CD2717-29D2-46A3-A0C1-2001124ADA3D}" sibTransId="{BE7B46C3-2A0F-4BD3-A510-6DD3DC73EA7C}"/>
    <dgm:cxn modelId="{A9D785AC-7C66-4F25-84EE-98294078D5D6}" type="presOf" srcId="{5B6DE70A-B955-4E2B-A52E-34F3344AC51D}" destId="{83C31EB9-92FF-429F-AF7F-B87026658D3B}" srcOrd="0" destOrd="0" presId="urn:microsoft.com/office/officeart/2005/8/layout/vProcess5"/>
    <dgm:cxn modelId="{E1AF253D-A924-43AA-A31D-40A573D2B8CC}" type="presParOf" srcId="{F78DF9C8-04D5-46AA-B0A8-FF4059E587F9}" destId="{6B4C9572-479B-45BE-9141-470707F18581}" srcOrd="0" destOrd="0" presId="urn:microsoft.com/office/officeart/2005/8/layout/vProcess5"/>
    <dgm:cxn modelId="{3CCAC5FD-6C2A-45FC-8AE0-DF90D6A3E97B}" type="presParOf" srcId="{F78DF9C8-04D5-46AA-B0A8-FF4059E587F9}" destId="{6255557A-CEBF-4360-97D3-DC018C992FE9}" srcOrd="1" destOrd="0" presId="urn:microsoft.com/office/officeart/2005/8/layout/vProcess5"/>
    <dgm:cxn modelId="{70CF1ABC-493D-4834-9788-BB391A7D7A70}" type="presParOf" srcId="{F78DF9C8-04D5-46AA-B0A8-FF4059E587F9}" destId="{9D20FD8F-0ECE-435B-B4E0-E103CD39D34D}" srcOrd="2" destOrd="0" presId="urn:microsoft.com/office/officeart/2005/8/layout/vProcess5"/>
    <dgm:cxn modelId="{EA8E0E32-1F8C-43C2-889F-C0211E2B597C}" type="presParOf" srcId="{F78DF9C8-04D5-46AA-B0A8-FF4059E587F9}" destId="{F1250C33-76BE-40B5-96D8-4ECD3A48DEB1}" srcOrd="3" destOrd="0" presId="urn:microsoft.com/office/officeart/2005/8/layout/vProcess5"/>
    <dgm:cxn modelId="{D5D6258A-BA71-4973-B51A-269E69F63DC6}" type="presParOf" srcId="{F78DF9C8-04D5-46AA-B0A8-FF4059E587F9}" destId="{65A0012D-3DD4-4DCC-9473-DEA7419043CF}" srcOrd="4" destOrd="0" presId="urn:microsoft.com/office/officeart/2005/8/layout/vProcess5"/>
    <dgm:cxn modelId="{B7CAB732-11C9-44F4-9718-B66B44436AF3}" type="presParOf" srcId="{F78DF9C8-04D5-46AA-B0A8-FF4059E587F9}" destId="{83C31EB9-92FF-429F-AF7F-B87026658D3B}" srcOrd="5" destOrd="0" presId="urn:microsoft.com/office/officeart/2005/8/layout/vProcess5"/>
    <dgm:cxn modelId="{AFF371AB-859B-40B7-ABCC-8260E11557F8}" type="presParOf" srcId="{F78DF9C8-04D5-46AA-B0A8-FF4059E587F9}" destId="{DD424F23-3A5D-439F-A9A2-7CA2262EEDE6}" srcOrd="6" destOrd="0" presId="urn:microsoft.com/office/officeart/2005/8/layout/vProcess5"/>
    <dgm:cxn modelId="{068D808A-5165-4598-B0D4-833B5884BEBA}" type="presParOf" srcId="{F78DF9C8-04D5-46AA-B0A8-FF4059E587F9}" destId="{AB0FCC87-A978-4E16-9958-188EBE4FC39C}" srcOrd="7" destOrd="0" presId="urn:microsoft.com/office/officeart/2005/8/layout/vProcess5"/>
    <dgm:cxn modelId="{051DD41D-612E-42C1-80DA-BBD23AC7E13E}" type="presParOf" srcId="{F78DF9C8-04D5-46AA-B0A8-FF4059E587F9}" destId="{487B16A5-4884-44F6-BBF8-EE4CEB1A3EC0}" srcOrd="8"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55557A-CEBF-4360-97D3-DC018C992FE9}">
      <dsp:nvSpPr>
        <dsp:cNvPr id="0" name=""/>
        <dsp:cNvSpPr/>
      </dsp:nvSpPr>
      <dsp:spPr>
        <a:xfrm>
          <a:off x="0" y="0"/>
          <a:ext cx="5895985" cy="151412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Digital Distraction: Interruptions from social media or notifications reduce focus and increase procrastination (Rozgonjuk et al., 2023).</a:t>
          </a:r>
          <a:endParaRPr lang="en-US" sz="2000" kern="1200"/>
        </a:p>
      </dsp:txBody>
      <dsp:txXfrm>
        <a:off x="44347" y="44347"/>
        <a:ext cx="4262129" cy="1425429"/>
      </dsp:txXfrm>
    </dsp:sp>
    <dsp:sp modelId="{9D20FD8F-0ECE-435B-B4E0-E103CD39D34D}">
      <dsp:nvSpPr>
        <dsp:cNvPr id="0" name=""/>
        <dsp:cNvSpPr/>
      </dsp:nvSpPr>
      <dsp:spPr>
        <a:xfrm>
          <a:off x="520234" y="1766476"/>
          <a:ext cx="5895985" cy="151412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Information Overload: Too much online content makes it hard to identify reliable sources, impacting the quality of work (Park &amp; Kim, 2022).</a:t>
          </a:r>
          <a:endParaRPr lang="en-US" sz="2000" kern="1200"/>
        </a:p>
      </dsp:txBody>
      <dsp:txXfrm>
        <a:off x="564581" y="1810823"/>
        <a:ext cx="4302877" cy="1425429"/>
      </dsp:txXfrm>
    </dsp:sp>
    <dsp:sp modelId="{F1250C33-76BE-40B5-96D8-4ECD3A48DEB1}">
      <dsp:nvSpPr>
        <dsp:cNvPr id="0" name=""/>
        <dsp:cNvSpPr/>
      </dsp:nvSpPr>
      <dsp:spPr>
        <a:xfrm>
          <a:off x="1040468" y="3532953"/>
          <a:ext cx="5895985" cy="151412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Definition: Challenges are obstacles that make learning and task completion harder (Oxford English Dictionary, 2022).</a:t>
          </a:r>
          <a:endParaRPr lang="en-US" sz="2000" kern="1200"/>
        </a:p>
      </dsp:txBody>
      <dsp:txXfrm>
        <a:off x="1084815" y="3577300"/>
        <a:ext cx="4302877" cy="1425429"/>
      </dsp:txXfrm>
    </dsp:sp>
    <dsp:sp modelId="{65A0012D-3DD4-4DCC-9473-DEA7419043CF}">
      <dsp:nvSpPr>
        <dsp:cNvPr id="0" name=""/>
        <dsp:cNvSpPr/>
      </dsp:nvSpPr>
      <dsp:spPr>
        <a:xfrm>
          <a:off x="4911805" y="1148210"/>
          <a:ext cx="984180" cy="984180"/>
        </a:xfrm>
        <a:prstGeom prst="downArrow">
          <a:avLst>
            <a:gd name="adj1" fmla="val 55000"/>
            <a:gd name="adj2" fmla="val 45000"/>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133246" y="1148210"/>
        <a:ext cx="541299" cy="740595"/>
      </dsp:txXfrm>
    </dsp:sp>
    <dsp:sp modelId="{83C31EB9-92FF-429F-AF7F-B87026658D3B}">
      <dsp:nvSpPr>
        <dsp:cNvPr id="0" name=""/>
        <dsp:cNvSpPr/>
      </dsp:nvSpPr>
      <dsp:spPr>
        <a:xfrm>
          <a:off x="5432039" y="2904592"/>
          <a:ext cx="984180" cy="984180"/>
        </a:xfrm>
        <a:prstGeom prst="downArrow">
          <a:avLst>
            <a:gd name="adj1" fmla="val 55000"/>
            <a:gd name="adj2" fmla="val 45000"/>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653480" y="2904592"/>
        <a:ext cx="541299" cy="74059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21/11/2025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21/11/2025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21/11/2025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carloszarzalejo.org/p/como-se-define-la-era-digital.html"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socialcovid.commons.gc.cuny.edu/the-role-of-social-media-in-covid-19/" TargetMode="External"/><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s://maxhemingway.com/2018/12/24/digitally-fit-2018-roundup-of-posts/" TargetMode="Externa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hyperlink" Target="https://www.enago.com.br/academy/administrando-o-excesso-de-informacao/" TargetMode="External"/><Relationship Id="rId7" Type="http://schemas.openxmlformats.org/officeDocument/2006/relationships/diagramLayout" Target="../diagrams/layout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hyperlink" Target="https://papabonitos.wordpress.com/2018/11/17/what-is-branding/" TargetMode="External"/><Relationship Id="rId10" Type="http://schemas.microsoft.com/office/2007/relationships/diagramDrawing" Target="../diagrams/drawing1.xml"/><Relationship Id="rId4" Type="http://schemas.openxmlformats.org/officeDocument/2006/relationships/image" Target="../media/image5.jpeg"/><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hyperlink" Target="https://researchleap.com/design-e-learning-platform-collaborative-innovation-long-life-learning-italian-know-andknow/" TargetMode="External"/><Relationship Id="rId5" Type="http://schemas.openxmlformats.org/officeDocument/2006/relationships/image" Target="../media/image8.jpeg"/><Relationship Id="rId4" Type="http://schemas.openxmlformats.org/officeDocument/2006/relationships/hyperlink" Target="https://scherlund.blogspot.com/2015/05/collaborative-learning-and-online.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38881" y="1449013"/>
            <a:ext cx="11074400" cy="604145"/>
          </a:xfrm>
        </p:spPr>
        <p:txBody>
          <a:bodyPr anchor="t">
            <a:normAutofit/>
          </a:bodyPr>
          <a:lstStyle/>
          <a:p>
            <a:endParaRPr lang="en-GB" b="1" dirty="0"/>
          </a:p>
          <a:p>
            <a:endParaRPr lang="en-GB" dirty="0"/>
          </a:p>
        </p:txBody>
      </p:sp>
      <p:sp>
        <p:nvSpPr>
          <p:cNvPr id="46"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group of computer monitors with a city skyline in the background&#10;&#10;AI-generated content may be incorrect.">
            <a:extLst>
              <a:ext uri="{FF2B5EF4-FFF2-40B4-BE49-F238E27FC236}">
                <a16:creationId xmlns:a16="http://schemas.microsoft.com/office/drawing/2014/main" id="{D2A44041-8B6D-25F5-EB30-199BFA75E72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2027540"/>
            <a:ext cx="12191999" cy="4831490"/>
          </a:xfrm>
          <a:prstGeom prst="rect">
            <a:avLst/>
          </a:prstGeom>
        </p:spPr>
      </p:pic>
      <p:sp>
        <p:nvSpPr>
          <p:cNvPr id="10" name="TextBox 9">
            <a:extLst>
              <a:ext uri="{FF2B5EF4-FFF2-40B4-BE49-F238E27FC236}">
                <a16:creationId xmlns:a16="http://schemas.microsoft.com/office/drawing/2014/main" id="{BB90CDDC-8548-134F-0D72-255FEB481698}"/>
              </a:ext>
            </a:extLst>
          </p:cNvPr>
          <p:cNvSpPr txBox="1"/>
          <p:nvPr/>
        </p:nvSpPr>
        <p:spPr>
          <a:xfrm>
            <a:off x="7043351" y="6508921"/>
            <a:ext cx="5323703" cy="121852"/>
          </a:xfrm>
          <a:prstGeom prst="rect">
            <a:avLst/>
          </a:prstGeom>
        </p:spPr>
        <p:txBody>
          <a:bodyPr>
            <a:normAutofit fontScale="25000" lnSpcReduction="20000"/>
          </a:bodyPr>
          <a:lstStyle/>
          <a:p>
            <a:r>
              <a:rPr lang="en-US" dirty="0" err="1"/>
              <a:t>ThePhoto</a:t>
            </a:r>
            <a:r>
              <a:rPr lang="en-US" dirty="0"/>
              <a:t> by </a:t>
            </a:r>
            <a:r>
              <a:rPr lang="en-US" dirty="0" err="1"/>
              <a:t>PhotoAuthor</a:t>
            </a:r>
            <a:r>
              <a:rPr lang="en-US" dirty="0"/>
              <a:t> is licensed under CCYYSA.</a:t>
            </a:r>
          </a:p>
        </p:txBody>
      </p:sp>
      <p:sp>
        <p:nvSpPr>
          <p:cNvPr id="23" name="TextBox 22">
            <a:extLst>
              <a:ext uri="{FF2B5EF4-FFF2-40B4-BE49-F238E27FC236}">
                <a16:creationId xmlns:a16="http://schemas.microsoft.com/office/drawing/2014/main" id="{A238E8CE-E3FB-8C84-8628-B38320822345}"/>
              </a:ext>
            </a:extLst>
          </p:cNvPr>
          <p:cNvSpPr txBox="1"/>
          <p:nvPr/>
        </p:nvSpPr>
        <p:spPr>
          <a:xfrm>
            <a:off x="-1932" y="-3362"/>
            <a:ext cx="12051954"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                    </a:t>
            </a:r>
            <a:r>
              <a:rPr lang="en-GB" sz="4400" dirty="0"/>
              <a:t>REFLECTIVE PRESENTATION  </a:t>
            </a:r>
          </a:p>
          <a:p>
            <a:endParaRPr lang="en-GB" sz="2800" dirty="0"/>
          </a:p>
          <a:p>
            <a:r>
              <a:rPr lang="en-GB" sz="2800" dirty="0"/>
              <a:t>                                              </a:t>
            </a:r>
            <a:r>
              <a:rPr lang="en-GB" sz="2800" b="1" dirty="0"/>
              <a:t>Severin Cristina Mihaela</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holding a phone with icons flying out of them&#10;&#10;AI-generated content may be incorrect.">
            <a:extLst>
              <a:ext uri="{FF2B5EF4-FFF2-40B4-BE49-F238E27FC236}">
                <a16:creationId xmlns:a16="http://schemas.microsoft.com/office/drawing/2014/main" id="{C0A63E52-1ACF-6180-0648-5A64087F1437}"/>
              </a:ext>
            </a:extLst>
          </p:cNvPr>
          <p:cNvPicPr>
            <a:picLocks noChangeAspect="1"/>
          </p:cNvPicPr>
          <p:nvPr/>
        </p:nvPicPr>
        <p:blipFill>
          <a:blip r:embed="rId2">
            <a:extLst>
              <a:ext uri="{837473B0-CC2E-450A-ABE3-18F120FF3D39}">
                <a1611:picAttrSrcUrl xmlns:a1611="http://schemas.microsoft.com/office/drawing/2016/11/main" r:id="rId3"/>
              </a:ext>
            </a:extLst>
          </a:blip>
          <a:srcRect r="-2" b="18151"/>
          <a:stretch>
            <a:fillRect/>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7" name="Picture 6" descr="A group of people putting their fists together&#10;&#10;AI-generated content may be incorrect.">
            <a:extLst>
              <a:ext uri="{FF2B5EF4-FFF2-40B4-BE49-F238E27FC236}">
                <a16:creationId xmlns:a16="http://schemas.microsoft.com/office/drawing/2014/main" id="{D7C7BE2B-B00C-C158-68A4-8BF3775035AC}"/>
              </a:ext>
            </a:extLst>
          </p:cNvPr>
          <p:cNvPicPr>
            <a:picLocks noChangeAspect="1"/>
          </p:cNvPicPr>
          <p:nvPr/>
        </p:nvPicPr>
        <p:blipFill>
          <a:blip r:embed="rId4">
            <a:extLst>
              <a:ext uri="{837473B0-CC2E-450A-ABE3-18F120FF3D39}">
                <a1611:picAttrSrcUrl xmlns:a1611="http://schemas.microsoft.com/office/drawing/2016/11/main" r:id="rId5"/>
              </a:ext>
            </a:extLst>
          </a:blip>
          <a:srcRect t="5054" r="-2" b="24386"/>
          <a:stretch>
            <a:fillRect/>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45" name="Freeform: Shape 13">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6" name="Freeform: Shape 15">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3A47C09F-8E9A-E8CC-4653-C7CC4F9A6116}"/>
              </a:ext>
            </a:extLst>
          </p:cNvPr>
          <p:cNvSpPr>
            <a:spLocks noGrp="1"/>
          </p:cNvSpPr>
          <p:nvPr>
            <p:ph type="title"/>
          </p:nvPr>
        </p:nvSpPr>
        <p:spPr>
          <a:xfrm>
            <a:off x="448056" y="859536"/>
            <a:ext cx="4832802" cy="1243584"/>
          </a:xfrm>
        </p:spPr>
        <p:txBody>
          <a:bodyPr>
            <a:normAutofit/>
          </a:bodyPr>
          <a:lstStyle/>
          <a:p>
            <a:r>
              <a:rPr lang="en-GB" sz="3100" dirty="0"/>
              <a:t>           </a:t>
            </a:r>
            <a:r>
              <a:rPr lang="en-GB" sz="4000" b="1" dirty="0">
                <a:ea typeface="+mj-lt"/>
                <a:cs typeface="+mj-lt"/>
              </a:rPr>
              <a:t>Overview</a:t>
            </a:r>
            <a:r>
              <a:rPr lang="en-GB" sz="4000" b="1" dirty="0"/>
              <a:t> </a:t>
            </a:r>
          </a:p>
        </p:txBody>
      </p:sp>
      <p:sp>
        <p:nvSpPr>
          <p:cNvPr id="47" name="Rectangle 46">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0" name="Rectangle 19">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1EDDB9D-404E-E7DE-6405-F482B9DE791E}"/>
              </a:ext>
            </a:extLst>
          </p:cNvPr>
          <p:cNvSpPr>
            <a:spLocks noGrp="1"/>
          </p:cNvSpPr>
          <p:nvPr>
            <p:ph idx="1"/>
          </p:nvPr>
        </p:nvSpPr>
        <p:spPr>
          <a:xfrm>
            <a:off x="448056" y="2512611"/>
            <a:ext cx="4832803" cy="3664351"/>
          </a:xfrm>
        </p:spPr>
        <p:txBody>
          <a:bodyPr vert="horz" lIns="91440" tIns="45720" rIns="91440" bIns="45720" rtlCol="0" anchor="t">
            <a:noAutofit/>
          </a:bodyPr>
          <a:lstStyle/>
          <a:p>
            <a:r>
              <a:rPr lang="en-GB" sz="2400" dirty="0">
                <a:ea typeface="+mn-lt"/>
                <a:cs typeface="+mn-lt"/>
              </a:rPr>
              <a:t>Purpose: Examine how digital tools affect university students’ learning (Mosca, Zieba &amp; </a:t>
            </a:r>
            <a:r>
              <a:rPr lang="en-GB" sz="2400" dirty="0" err="1">
                <a:ea typeface="+mn-lt"/>
                <a:cs typeface="+mn-lt"/>
              </a:rPr>
              <a:t>Bogliolo</a:t>
            </a:r>
            <a:r>
              <a:rPr lang="en-GB" sz="2400" dirty="0">
                <a:ea typeface="+mn-lt"/>
                <a:cs typeface="+mn-lt"/>
              </a:rPr>
              <a:t>, 2022).</a:t>
            </a:r>
            <a:endParaRPr lang="en-GB" sz="2400" dirty="0"/>
          </a:p>
          <a:p>
            <a:r>
              <a:rPr lang="en-GB" sz="2400" dirty="0">
                <a:ea typeface="+mn-lt"/>
                <a:cs typeface="+mn-lt"/>
              </a:rPr>
              <a:t>Scope: Focus on </a:t>
            </a:r>
            <a:r>
              <a:rPr lang="en-GB" sz="2400" b="1" dirty="0">
                <a:ea typeface="+mn-lt"/>
                <a:cs typeface="+mn-lt"/>
              </a:rPr>
              <a:t>challenges</a:t>
            </a:r>
            <a:r>
              <a:rPr lang="en-GB" sz="2400" dirty="0">
                <a:ea typeface="+mn-lt"/>
                <a:cs typeface="+mn-lt"/>
              </a:rPr>
              <a:t> (distraction, information overload) and </a:t>
            </a:r>
            <a:r>
              <a:rPr lang="en-GB" sz="2400" b="1" dirty="0">
                <a:ea typeface="+mn-lt"/>
                <a:cs typeface="+mn-lt"/>
              </a:rPr>
              <a:t>opportunities</a:t>
            </a:r>
            <a:r>
              <a:rPr lang="en-GB" sz="2400" dirty="0">
                <a:ea typeface="+mn-lt"/>
                <a:cs typeface="+mn-lt"/>
              </a:rPr>
              <a:t> (collaboration, skill growth).</a:t>
            </a:r>
            <a:endParaRPr lang="en-GB" sz="2400" dirty="0"/>
          </a:p>
          <a:p>
            <a:r>
              <a:rPr lang="en-GB" sz="2400" dirty="0">
                <a:ea typeface="+mn-lt"/>
                <a:cs typeface="+mn-lt"/>
              </a:rPr>
              <a:t>Goal: Show ways students can adapt to succeed in digital learning environments (Mena Guacas et al., 2024)</a:t>
            </a:r>
            <a:endParaRPr lang="en-GB" sz="2400" dirty="0"/>
          </a:p>
          <a:p>
            <a:pPr marL="0" indent="0">
              <a:buNone/>
            </a:pPr>
            <a:endParaRPr lang="en-GB" sz="2000" b="1" dirty="0"/>
          </a:p>
          <a:p>
            <a:pPr marL="0" indent="0">
              <a:buNone/>
            </a:pPr>
            <a:endParaRPr lang="en-GB" sz="2000" dirty="0"/>
          </a:p>
        </p:txBody>
      </p:sp>
    </p:spTree>
    <p:extLst>
      <p:ext uri="{BB962C8B-B14F-4D97-AF65-F5344CB8AC3E}">
        <p14:creationId xmlns:p14="http://schemas.microsoft.com/office/powerpoint/2010/main" val="31602397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57428C-6849-59F1-F604-61B4BD913FF8}"/>
              </a:ext>
            </a:extLst>
          </p:cNvPr>
          <p:cNvSpPr>
            <a:spLocks noGrp="1"/>
          </p:cNvSpPr>
          <p:nvPr>
            <p:ph type="title"/>
          </p:nvPr>
        </p:nvSpPr>
        <p:spPr>
          <a:xfrm>
            <a:off x="838201" y="345810"/>
            <a:ext cx="5120561" cy="1325563"/>
          </a:xfrm>
        </p:spPr>
        <p:txBody>
          <a:bodyPr>
            <a:normAutofit/>
          </a:bodyPr>
          <a:lstStyle/>
          <a:p>
            <a:r>
              <a:rPr lang="en-GB" dirty="0"/>
              <a:t> </a:t>
            </a:r>
            <a:r>
              <a:rPr lang="en-GB" dirty="0">
                <a:ea typeface="+mj-lt"/>
                <a:cs typeface="+mj-lt"/>
              </a:rPr>
              <a:t>  </a:t>
            </a:r>
            <a:r>
              <a:rPr lang="en-GB" b="1" dirty="0">
                <a:ea typeface="+mj-lt"/>
                <a:cs typeface="+mj-lt"/>
              </a:rPr>
              <a:t>Challenges  Students Face</a:t>
            </a:r>
            <a:endParaRPr lang="en-GB" b="1" dirty="0"/>
          </a:p>
        </p:txBody>
      </p:sp>
      <p:sp>
        <p:nvSpPr>
          <p:cNvPr id="57" name="Oval 56">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0" name="Picture 9" descr="A person with her hands on her head&#10;&#10;AI-generated content may be incorrect.">
            <a:extLst>
              <a:ext uri="{FF2B5EF4-FFF2-40B4-BE49-F238E27FC236}">
                <a16:creationId xmlns:a16="http://schemas.microsoft.com/office/drawing/2014/main" id="{52125074-227C-B898-1EB9-94EEBDDC05A8}"/>
              </a:ext>
            </a:extLst>
          </p:cNvPr>
          <p:cNvPicPr>
            <a:picLocks noChangeAspect="1"/>
          </p:cNvPicPr>
          <p:nvPr/>
        </p:nvPicPr>
        <p:blipFill>
          <a:blip r:embed="rId2">
            <a:extLst>
              <a:ext uri="{837473B0-CC2E-450A-ABE3-18F120FF3D39}">
                <a1611:picAttrSrcUrl xmlns:a1611="http://schemas.microsoft.com/office/drawing/2016/11/main" r:id="rId3"/>
              </a:ext>
            </a:extLst>
          </a:blip>
          <a:srcRect l="5797" r="31870" b="-3"/>
          <a:stretch>
            <a:fillRect/>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58" name="Arc 57">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7" name="Picture 6" descr="A group of cell phones with social media icons&#10;&#10;AI-generated content may be incorrect.">
            <a:extLst>
              <a:ext uri="{FF2B5EF4-FFF2-40B4-BE49-F238E27FC236}">
                <a16:creationId xmlns:a16="http://schemas.microsoft.com/office/drawing/2014/main" id="{F6C5D083-C3D4-75BE-A052-B6D81CA6373C}"/>
              </a:ext>
            </a:extLst>
          </p:cNvPr>
          <p:cNvPicPr>
            <a:picLocks noChangeAspect="1"/>
          </p:cNvPicPr>
          <p:nvPr/>
        </p:nvPicPr>
        <p:blipFill>
          <a:blip r:embed="rId4">
            <a:extLst>
              <a:ext uri="{837473B0-CC2E-450A-ABE3-18F120FF3D39}">
                <a1611:picAttrSrcUrl xmlns:a1611="http://schemas.microsoft.com/office/drawing/2016/11/main" r:id="rId5"/>
              </a:ext>
            </a:extLst>
          </a:blip>
          <a:srcRect l="14104" r="7800" b="4"/>
          <a:stretch>
            <a:fill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graphicFrame>
        <p:nvGraphicFramePr>
          <p:cNvPr id="12" name="Content Placeholder 2">
            <a:extLst>
              <a:ext uri="{FF2B5EF4-FFF2-40B4-BE49-F238E27FC236}">
                <a16:creationId xmlns:a16="http://schemas.microsoft.com/office/drawing/2014/main" id="{D89DF65E-A233-8E3C-F688-2B680D9AA74F}"/>
              </a:ext>
            </a:extLst>
          </p:cNvPr>
          <p:cNvGraphicFramePr>
            <a:graphicFrameLocks noGrp="1"/>
          </p:cNvGraphicFramePr>
          <p:nvPr>
            <p:ph idx="1"/>
            <p:extLst>
              <p:ext uri="{D42A27DB-BD31-4B8C-83A1-F6EECF244321}">
                <p14:modId xmlns:p14="http://schemas.microsoft.com/office/powerpoint/2010/main" val="3594307668"/>
              </p:ext>
            </p:extLst>
          </p:nvPr>
        </p:nvGraphicFramePr>
        <p:xfrm>
          <a:off x="219766" y="1814582"/>
          <a:ext cx="6936454" cy="504707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610339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43B9CA2-4B31-4ACD-9A9F-B8E6C6420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YouTube TV Offers $20 Credit to Subscribers Affected by ESPN and ABC ...">
            <a:extLst>
              <a:ext uri="{FF2B5EF4-FFF2-40B4-BE49-F238E27FC236}">
                <a16:creationId xmlns:a16="http://schemas.microsoft.com/office/drawing/2014/main" id="{C6E2B607-0BA7-2116-096E-4D17E849894B}"/>
              </a:ext>
            </a:extLst>
          </p:cNvPr>
          <p:cNvPicPr>
            <a:picLocks noChangeAspect="1"/>
          </p:cNvPicPr>
          <p:nvPr/>
        </p:nvPicPr>
        <p:blipFill>
          <a:blip r:embed="rId2"/>
          <a:srcRect l="17517" r="10686" b="-18"/>
          <a:stretch>
            <a:fillRect/>
          </a:stretch>
        </p:blipFill>
        <p:spPr>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p:spPr>
      </p:pic>
      <p:pic>
        <p:nvPicPr>
          <p:cNvPr id="4" name="Picture 3" descr="A group of people looking at a computer screen&#10;&#10;AI-generated content may be incorrect.">
            <a:extLst>
              <a:ext uri="{FF2B5EF4-FFF2-40B4-BE49-F238E27FC236}">
                <a16:creationId xmlns:a16="http://schemas.microsoft.com/office/drawing/2014/main" id="{C5C07DC1-AEC8-E68A-7A54-27AB8FFB8FAC}"/>
              </a:ext>
            </a:extLst>
          </p:cNvPr>
          <p:cNvPicPr>
            <a:picLocks noChangeAspect="1"/>
          </p:cNvPicPr>
          <p:nvPr/>
        </p:nvPicPr>
        <p:blipFill>
          <a:blip r:embed="rId3">
            <a:extLst>
              <a:ext uri="{837473B0-CC2E-450A-ABE3-18F120FF3D39}">
                <a1611:picAttrSrcUrl xmlns:a1611="http://schemas.microsoft.com/office/drawing/2016/11/main" r:id="rId4"/>
              </a:ext>
            </a:extLst>
          </a:blip>
          <a:srcRect l="13741" r="-2" b="-2"/>
          <a:stretch>
            <a:fillRect/>
          </a:stretch>
        </p:blipFill>
        <p:spPr>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p:spPr>
      </p:pic>
      <p:pic>
        <p:nvPicPr>
          <p:cNvPr id="7" name="Picture 6" descr="A person holding a tablet&#10;&#10;AI-generated content may be incorrect.">
            <a:extLst>
              <a:ext uri="{FF2B5EF4-FFF2-40B4-BE49-F238E27FC236}">
                <a16:creationId xmlns:a16="http://schemas.microsoft.com/office/drawing/2014/main" id="{0C7973BA-67F3-6F5C-6D38-79F737559EF2}"/>
              </a:ext>
            </a:extLst>
          </p:cNvPr>
          <p:cNvPicPr>
            <a:picLocks noChangeAspect="1"/>
          </p:cNvPicPr>
          <p:nvPr/>
        </p:nvPicPr>
        <p:blipFill>
          <a:blip r:embed="rId5">
            <a:extLst>
              <a:ext uri="{837473B0-CC2E-450A-ABE3-18F120FF3D39}">
                <a1611:picAttrSrcUrl xmlns:a1611="http://schemas.microsoft.com/office/drawing/2016/11/main" r:id="rId6"/>
              </a:ext>
            </a:extLst>
          </a:blip>
          <a:srcRect t="3140" r="-1" b="-1"/>
          <a:stretch>
            <a:fillRect/>
          </a:stretch>
        </p:blipFill>
        <p:spPr>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p:spPr>
      </p:pic>
      <p:sp useBgFill="1">
        <p:nvSpPr>
          <p:cNvPr id="17" name="Freeform: Shape 16">
            <a:extLst>
              <a:ext uri="{FF2B5EF4-FFF2-40B4-BE49-F238E27FC236}">
                <a16:creationId xmlns:a16="http://schemas.microsoft.com/office/drawing/2014/main" id="{33F94DB1-BC5D-454D-845C-7BA3A1F46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Freeform: Shape 18">
            <a:extLst>
              <a:ext uri="{FF2B5EF4-FFF2-40B4-BE49-F238E27FC236}">
                <a16:creationId xmlns:a16="http://schemas.microsoft.com/office/drawing/2014/main" id="{5676B86F-860B-4586-BCAA-C0650C09B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1803C44-101D-E420-C605-6F5B762B14A0}"/>
              </a:ext>
            </a:extLst>
          </p:cNvPr>
          <p:cNvSpPr>
            <a:spLocks noGrp="1"/>
          </p:cNvSpPr>
          <p:nvPr>
            <p:ph type="title"/>
          </p:nvPr>
        </p:nvSpPr>
        <p:spPr>
          <a:xfrm>
            <a:off x="448056" y="685800"/>
            <a:ext cx="4922338" cy="1325563"/>
          </a:xfrm>
        </p:spPr>
        <p:txBody>
          <a:bodyPr>
            <a:normAutofit/>
          </a:bodyPr>
          <a:lstStyle/>
          <a:p>
            <a:r>
              <a:rPr lang="en-GB" sz="3400" b="1"/>
              <a:t>Opportunities Digital Tools Provide</a:t>
            </a:r>
            <a:endParaRPr lang="en-US" sz="3400"/>
          </a:p>
          <a:p>
            <a:endParaRPr lang="en-GB" sz="3400"/>
          </a:p>
        </p:txBody>
      </p:sp>
      <p:sp>
        <p:nvSpPr>
          <p:cNvPr id="21" name="Rectangle 20">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6DAF46A-C0EE-B361-3684-A79BB255B209}"/>
              </a:ext>
            </a:extLst>
          </p:cNvPr>
          <p:cNvSpPr>
            <a:spLocks noGrp="1"/>
          </p:cNvSpPr>
          <p:nvPr>
            <p:ph idx="1"/>
          </p:nvPr>
        </p:nvSpPr>
        <p:spPr>
          <a:xfrm>
            <a:off x="138839" y="2017644"/>
            <a:ext cx="5275728" cy="4495004"/>
          </a:xfrm>
        </p:spPr>
        <p:txBody>
          <a:bodyPr vert="horz" lIns="91440" tIns="45720" rIns="91440" bIns="45720" rtlCol="0" anchor="t">
            <a:noAutofit/>
          </a:bodyPr>
          <a:lstStyle/>
          <a:p>
            <a:r>
              <a:rPr lang="en-GB" sz="2400" dirty="0">
                <a:ea typeface="+mn-lt"/>
                <a:cs typeface="+mn-lt"/>
              </a:rPr>
              <a:t>Collaborative Learning: Tools like Google Docs allow multiple students to work together, improving teamwork and communication (Nguyen, 2023).</a:t>
            </a:r>
            <a:endParaRPr lang="en-GB" sz="2400" dirty="0"/>
          </a:p>
          <a:p>
            <a:r>
              <a:rPr lang="en-GB" sz="2400" dirty="0">
                <a:ea typeface="+mn-lt"/>
                <a:cs typeface="+mn-lt"/>
              </a:rPr>
              <a:t>Online Learning Platforms: Videos and courses support flexible, self-paced skill development (Chen &amp; Hall, 2023).</a:t>
            </a:r>
            <a:endParaRPr lang="en-GB" sz="2400" dirty="0"/>
          </a:p>
          <a:p>
            <a:r>
              <a:rPr lang="en-GB" sz="2400" dirty="0">
                <a:ea typeface="+mn-lt"/>
                <a:cs typeface="+mn-lt"/>
              </a:rPr>
              <a:t>Definition: Opportunities are advantages or positive outcomes enabled by technology (Robinson, 2019).</a:t>
            </a:r>
            <a:endParaRPr lang="en-GB" sz="2400" dirty="0"/>
          </a:p>
          <a:p>
            <a:pPr marL="0" indent="0">
              <a:buNone/>
            </a:pPr>
            <a:endParaRPr lang="en-GB" sz="2000"/>
          </a:p>
        </p:txBody>
      </p:sp>
    </p:spTree>
    <p:extLst>
      <p:ext uri="{BB962C8B-B14F-4D97-AF65-F5344CB8AC3E}">
        <p14:creationId xmlns:p14="http://schemas.microsoft.com/office/powerpoint/2010/main" val="1758160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0697CE-A17F-5583-5A20-2323CF106B4E}"/>
              </a:ext>
            </a:extLst>
          </p:cNvPr>
          <p:cNvSpPr>
            <a:spLocks noGrp="1"/>
          </p:cNvSpPr>
          <p:nvPr>
            <p:ph type="title"/>
          </p:nvPr>
        </p:nvSpPr>
        <p:spPr>
          <a:xfrm>
            <a:off x="4654296" y="329184"/>
            <a:ext cx="6894576" cy="1783080"/>
          </a:xfrm>
        </p:spPr>
        <p:txBody>
          <a:bodyPr anchor="b">
            <a:normAutofit/>
          </a:bodyPr>
          <a:lstStyle/>
          <a:p>
            <a:r>
              <a:rPr lang="en-GB" sz="4800" dirty="0">
                <a:ea typeface="+mj-lt"/>
                <a:cs typeface="+mj-lt"/>
              </a:rPr>
              <a:t>How Students Can Adapt</a:t>
            </a:r>
            <a:endParaRPr lang="en-US" sz="4800" dirty="0"/>
          </a:p>
        </p:txBody>
      </p:sp>
      <p:pic>
        <p:nvPicPr>
          <p:cNvPr id="4" name="Picture 3" descr="A person standing in front of a large clock&#10;&#10;AI-generated content may be incorrect.">
            <a:extLst>
              <a:ext uri="{FF2B5EF4-FFF2-40B4-BE49-F238E27FC236}">
                <a16:creationId xmlns:a16="http://schemas.microsoft.com/office/drawing/2014/main" id="{7B6FC27F-C62D-E0F2-E894-4214AF8392E3}"/>
              </a:ext>
            </a:extLst>
          </p:cNvPr>
          <p:cNvPicPr>
            <a:picLocks noChangeAspect="1"/>
          </p:cNvPicPr>
          <p:nvPr/>
        </p:nvPicPr>
        <p:blipFill>
          <a:blip r:embed="rId2"/>
          <a:srcRect l="14259" r="15393" b="-1"/>
          <a:stretch>
            <a:fillRect/>
          </a:stretch>
        </p:blipFill>
        <p:spPr>
          <a:xfrm>
            <a:off x="21" y="-209816"/>
            <a:ext cx="4262185" cy="4458796"/>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pic>
      <p:sp>
        <p:nvSpPr>
          <p:cNvPr id="15"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itting at a desk using a computer&#10;&#10;AI-generated content may be incorrect.">
            <a:extLst>
              <a:ext uri="{FF2B5EF4-FFF2-40B4-BE49-F238E27FC236}">
                <a16:creationId xmlns:a16="http://schemas.microsoft.com/office/drawing/2014/main" id="{16CACBA6-83F7-5E24-70F3-508DA9D827B3}"/>
              </a:ext>
            </a:extLst>
          </p:cNvPr>
          <p:cNvPicPr>
            <a:picLocks noChangeAspect="1"/>
          </p:cNvPicPr>
          <p:nvPr/>
        </p:nvPicPr>
        <p:blipFill>
          <a:blip r:embed="rId3"/>
          <a:srcRect t="8208" r="3" b="4187"/>
          <a:stretch>
            <a:fillRect/>
          </a:stretch>
        </p:blipFill>
        <p:spPr>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p:spPr>
      </p:pic>
      <p:sp>
        <p:nvSpPr>
          <p:cNvPr id="3" name="Content Placeholder 2">
            <a:extLst>
              <a:ext uri="{FF2B5EF4-FFF2-40B4-BE49-F238E27FC236}">
                <a16:creationId xmlns:a16="http://schemas.microsoft.com/office/drawing/2014/main" id="{96A163F0-F3FF-BF3B-C2BF-7E82F537F744}"/>
              </a:ext>
            </a:extLst>
          </p:cNvPr>
          <p:cNvSpPr>
            <a:spLocks noGrp="1"/>
          </p:cNvSpPr>
          <p:nvPr>
            <p:ph idx="1"/>
          </p:nvPr>
        </p:nvSpPr>
        <p:spPr>
          <a:xfrm>
            <a:off x="4654296" y="2706624"/>
            <a:ext cx="6894576" cy="3483864"/>
          </a:xfrm>
        </p:spPr>
        <p:txBody>
          <a:bodyPr vert="horz" lIns="91440" tIns="45720" rIns="91440" bIns="45720" rtlCol="0" anchor="t">
            <a:noAutofit/>
          </a:bodyPr>
          <a:lstStyle/>
          <a:p>
            <a:r>
              <a:rPr lang="en-GB" sz="2400" dirty="0">
                <a:ea typeface="+mn-lt"/>
                <a:cs typeface="+mn-lt"/>
              </a:rPr>
              <a:t>Digital Time Management: Use calendars, planners, and methods like Pomodoro to structure study time and reduce distractions (Cirillo, 2022).</a:t>
            </a:r>
            <a:endParaRPr lang="en-GB" sz="2400" dirty="0"/>
          </a:p>
          <a:p>
            <a:r>
              <a:rPr lang="en-GB" sz="2400" dirty="0">
                <a:ea typeface="+mn-lt"/>
                <a:cs typeface="+mn-lt"/>
              </a:rPr>
              <a:t>Responsible AI Use: Tools like Grammarly enhance clarity but should not replace original thinking; check sources and maintain academic integrity (UNESCO, 2023).</a:t>
            </a:r>
            <a:endParaRPr lang="en-GB" sz="2400" dirty="0"/>
          </a:p>
          <a:p>
            <a:r>
              <a:rPr lang="en-GB" sz="2400" dirty="0">
                <a:ea typeface="+mn-lt"/>
                <a:cs typeface="+mn-lt"/>
              </a:rPr>
              <a:t>Digital Skills Training: Attend workshops or courses to improve evaluating online sources and using tools effectively (Roberts &amp; Morgan, 2023).</a:t>
            </a:r>
            <a:endParaRPr lang="en-GB" sz="2400" dirty="0"/>
          </a:p>
        </p:txBody>
      </p:sp>
    </p:spTree>
    <p:extLst>
      <p:ext uri="{BB962C8B-B14F-4D97-AF65-F5344CB8AC3E}">
        <p14:creationId xmlns:p14="http://schemas.microsoft.com/office/powerpoint/2010/main" val="34731761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sitting around a table">
            <a:extLst>
              <a:ext uri="{FF2B5EF4-FFF2-40B4-BE49-F238E27FC236}">
                <a16:creationId xmlns:a16="http://schemas.microsoft.com/office/drawing/2014/main" id="{D9F48CF6-1C91-AA2A-DB1F-5455BD58E11F}"/>
              </a:ext>
            </a:extLst>
          </p:cNvPr>
          <p:cNvPicPr>
            <a:picLocks noChangeAspect="1"/>
          </p:cNvPicPr>
          <p:nvPr/>
        </p:nvPicPr>
        <p:blipFill>
          <a:blip r:embed="rId2"/>
          <a:srcRect t="24796" r="-2" b="12136"/>
          <a:stretch>
            <a:fillRect/>
          </a:stretch>
        </p:blipFill>
        <p:spPr>
          <a:xfrm>
            <a:off x="4883025" y="55227"/>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5" name="Picture 4" descr="A person sitting at a desk using a tablet&#10;&#10;AI-generated content may be incorrect.">
            <a:extLst>
              <a:ext uri="{FF2B5EF4-FFF2-40B4-BE49-F238E27FC236}">
                <a16:creationId xmlns:a16="http://schemas.microsoft.com/office/drawing/2014/main" id="{D3E48CD9-94DA-B836-E251-DB6D24A9C627}"/>
              </a:ext>
            </a:extLst>
          </p:cNvPr>
          <p:cNvPicPr>
            <a:picLocks noChangeAspect="1"/>
          </p:cNvPicPr>
          <p:nvPr/>
        </p:nvPicPr>
        <p:blipFill>
          <a:blip r:embed="rId3"/>
          <a:srcRect t="36934" r="-2" b="-2"/>
          <a:stretch>
            <a:fillRect/>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2"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8DF4C06-4035-09AE-E61F-B825BDAF5E5D}"/>
              </a:ext>
            </a:extLst>
          </p:cNvPr>
          <p:cNvSpPr>
            <a:spLocks noGrp="1"/>
          </p:cNvSpPr>
          <p:nvPr>
            <p:ph type="title"/>
          </p:nvPr>
        </p:nvSpPr>
        <p:spPr>
          <a:xfrm>
            <a:off x="448056" y="9189"/>
            <a:ext cx="4899062" cy="1155236"/>
          </a:xfrm>
        </p:spPr>
        <p:txBody>
          <a:bodyPr>
            <a:normAutofit/>
          </a:bodyPr>
          <a:lstStyle/>
          <a:p>
            <a:r>
              <a:rPr lang="en-GB" sz="3400" b="1" dirty="0">
                <a:ea typeface="+mj-lt"/>
                <a:cs typeface="+mj-lt"/>
              </a:rPr>
              <a:t>Conclusion / Successes</a:t>
            </a:r>
            <a:endParaRPr lang="en-US" sz="3400" b="1" dirty="0"/>
          </a:p>
        </p:txBody>
      </p:sp>
      <p:sp>
        <p:nvSpPr>
          <p:cNvPr id="16"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DD3D258-B62D-8DCD-3813-7DCDC8A270F2}"/>
              </a:ext>
            </a:extLst>
          </p:cNvPr>
          <p:cNvSpPr>
            <a:spLocks noGrp="1"/>
          </p:cNvSpPr>
          <p:nvPr>
            <p:ph idx="1"/>
          </p:nvPr>
        </p:nvSpPr>
        <p:spPr>
          <a:xfrm>
            <a:off x="72578" y="1584959"/>
            <a:ext cx="5274541" cy="5276698"/>
          </a:xfrm>
        </p:spPr>
        <p:txBody>
          <a:bodyPr vert="horz" lIns="91440" tIns="45720" rIns="91440" bIns="45720" rtlCol="0" anchor="t">
            <a:noAutofit/>
          </a:bodyPr>
          <a:lstStyle/>
          <a:p>
            <a:r>
              <a:rPr lang="en-GB" sz="2400" dirty="0">
                <a:ea typeface="+mn-lt"/>
                <a:cs typeface="+mn-lt"/>
              </a:rPr>
              <a:t>Students can balance challenges and opportunities to improve focus, collaboration, and digital competence.</a:t>
            </a:r>
            <a:endParaRPr lang="en-GB" sz="2400"/>
          </a:p>
          <a:p>
            <a:r>
              <a:rPr lang="en-GB" sz="2400" dirty="0">
                <a:ea typeface="+mn-lt"/>
                <a:cs typeface="+mn-lt"/>
              </a:rPr>
              <a:t>Effective use of digital tools supports independent learning, academic success, and lifelong skills (Mosca, Zieba &amp; </a:t>
            </a:r>
            <a:r>
              <a:rPr lang="en-GB" sz="2400" err="1">
                <a:ea typeface="+mn-lt"/>
                <a:cs typeface="+mn-lt"/>
              </a:rPr>
              <a:t>Bogliolo</a:t>
            </a:r>
            <a:r>
              <a:rPr lang="en-GB" sz="2400" dirty="0">
                <a:ea typeface="+mn-lt"/>
                <a:cs typeface="+mn-lt"/>
              </a:rPr>
              <a:t>, 2022; Mena Guacas et al., 2024; Frontiers in Education, 2024).</a:t>
            </a:r>
            <a:endParaRPr lang="en-GB" sz="2400"/>
          </a:p>
          <a:p>
            <a:r>
              <a:rPr lang="en-GB" sz="2400" dirty="0">
                <a:ea typeface="+mn-lt"/>
                <a:cs typeface="+mn-lt"/>
              </a:rPr>
              <a:t>Definition: Success is achieving goals despite obstacles, through adaptation and skill development (Robinson, 2019).</a:t>
            </a:r>
            <a:endParaRPr lang="en-GB" sz="2400" dirty="0"/>
          </a:p>
          <a:p>
            <a:endParaRPr lang="en-GB" sz="2000"/>
          </a:p>
        </p:txBody>
      </p:sp>
    </p:spTree>
    <p:extLst>
      <p:ext uri="{BB962C8B-B14F-4D97-AF65-F5344CB8AC3E}">
        <p14:creationId xmlns:p14="http://schemas.microsoft.com/office/powerpoint/2010/main" val="2638406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3A2840C-5C41-6371-E931-34A63D06224F}"/>
              </a:ext>
            </a:extLst>
          </p:cNvPr>
          <p:cNvPicPr>
            <a:picLocks noChangeAspect="1"/>
          </p:cNvPicPr>
          <p:nvPr/>
        </p:nvPicPr>
        <p:blipFill>
          <a:blip r:embed="rId2"/>
          <a:srcRect l="11101" r="11098" b="-1"/>
          <a:stretch>
            <a:fillRect/>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54" name="Freeform: Shape 53">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6" name="Freeform: Shape 55">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C5573B5-4B07-3DFE-45D4-D5844374F092}"/>
              </a:ext>
            </a:extLst>
          </p:cNvPr>
          <p:cNvSpPr>
            <a:spLocks noGrp="1"/>
          </p:cNvSpPr>
          <p:nvPr>
            <p:ph type="title"/>
          </p:nvPr>
        </p:nvSpPr>
        <p:spPr>
          <a:xfrm>
            <a:off x="628903" y="6141"/>
            <a:ext cx="4793841" cy="702454"/>
          </a:xfrm>
        </p:spPr>
        <p:txBody>
          <a:bodyPr anchor="ctr">
            <a:normAutofit/>
          </a:bodyPr>
          <a:lstStyle/>
          <a:p>
            <a:r>
              <a:rPr lang="en-GB" sz="3400" b="1">
                <a:ea typeface="+mj-lt"/>
                <a:cs typeface="+mj-lt"/>
              </a:rPr>
              <a:t>Looking Forward</a:t>
            </a:r>
            <a:endParaRPr lang="en-US" sz="3400" b="1"/>
          </a:p>
        </p:txBody>
      </p:sp>
      <p:sp>
        <p:nvSpPr>
          <p:cNvPr id="58" name="Rectangle 57">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7" name="Content Placeholder 2">
            <a:extLst>
              <a:ext uri="{FF2B5EF4-FFF2-40B4-BE49-F238E27FC236}">
                <a16:creationId xmlns:a16="http://schemas.microsoft.com/office/drawing/2014/main" id="{D09CD94C-CF37-1188-CA59-3055D9A66CD7}"/>
              </a:ext>
            </a:extLst>
          </p:cNvPr>
          <p:cNvSpPr>
            <a:spLocks noGrp="1"/>
          </p:cNvSpPr>
          <p:nvPr>
            <p:ph idx="1"/>
          </p:nvPr>
        </p:nvSpPr>
        <p:spPr>
          <a:xfrm>
            <a:off x="441164" y="943732"/>
            <a:ext cx="4977430" cy="5898188"/>
          </a:xfrm>
        </p:spPr>
        <p:txBody>
          <a:bodyPr vert="horz" lIns="91440" tIns="45720" rIns="91440" bIns="45720" rtlCol="0" anchor="t">
            <a:noAutofit/>
          </a:bodyPr>
          <a:lstStyle/>
          <a:p>
            <a:pPr marL="0" indent="0">
              <a:buNone/>
            </a:pPr>
            <a:endParaRPr lang="en-GB" sz="1600"/>
          </a:p>
          <a:p>
            <a:r>
              <a:rPr lang="en-GB" sz="2400" dirty="0">
                <a:ea typeface="+mn-lt"/>
                <a:cs typeface="+mn-lt"/>
              </a:rPr>
              <a:t>Continue improving digital literacy and time-management skills.</a:t>
            </a:r>
            <a:endParaRPr lang="en-GB" sz="2400"/>
          </a:p>
          <a:p>
            <a:r>
              <a:rPr lang="en-GB" sz="2400" dirty="0">
                <a:ea typeface="+mn-lt"/>
                <a:cs typeface="+mn-lt"/>
              </a:rPr>
              <a:t>Explore new collaborative and learning platforms.</a:t>
            </a:r>
            <a:endParaRPr lang="en-GB" sz="2400"/>
          </a:p>
          <a:p>
            <a:r>
              <a:rPr lang="en-GB" sz="2400" dirty="0">
                <a:ea typeface="+mn-lt"/>
                <a:cs typeface="+mn-lt"/>
              </a:rPr>
              <a:t>Apply lessons learned to academic and professional contexts.</a:t>
            </a:r>
            <a:endParaRPr lang="en-GB" sz="2400"/>
          </a:p>
          <a:p>
            <a:r>
              <a:rPr lang="en-GB" sz="2400" dirty="0">
                <a:ea typeface="+mn-lt"/>
                <a:cs typeface="+mn-lt"/>
              </a:rPr>
              <a:t>Definition: “Looking forward” involves planning future actions based on past experience and insights (Miller, 2020).</a:t>
            </a:r>
            <a:endParaRPr lang="en-GB" sz="2400"/>
          </a:p>
          <a:p>
            <a:r>
              <a:rPr lang="en-GB" sz="2400" dirty="0">
                <a:ea typeface="+mn-lt"/>
                <a:cs typeface="+mn-lt"/>
              </a:rPr>
              <a:t>Impact: Strengthened digital competence ensures resilience and success in an increasingly digital educational landscape.</a:t>
            </a:r>
            <a:endParaRPr lang="en-GB" sz="2400"/>
          </a:p>
          <a:p>
            <a:endParaRPr lang="en-GB" sz="1600"/>
          </a:p>
        </p:txBody>
      </p:sp>
    </p:spTree>
    <p:extLst>
      <p:ext uri="{BB962C8B-B14F-4D97-AF65-F5344CB8AC3E}">
        <p14:creationId xmlns:p14="http://schemas.microsoft.com/office/powerpoint/2010/main" val="1385794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6A328-3698-D057-38C6-F7C1F6695381}"/>
              </a:ext>
            </a:extLst>
          </p:cNvPr>
          <p:cNvSpPr>
            <a:spLocks noGrp="1"/>
          </p:cNvSpPr>
          <p:nvPr>
            <p:ph type="title"/>
          </p:nvPr>
        </p:nvSpPr>
        <p:spPr>
          <a:xfrm>
            <a:off x="3212546" y="692"/>
            <a:ext cx="4518993" cy="574605"/>
          </a:xfrm>
        </p:spPr>
        <p:txBody>
          <a:bodyPr>
            <a:normAutofit fontScale="90000"/>
          </a:bodyPr>
          <a:lstStyle/>
          <a:p>
            <a:r>
              <a:rPr lang="en-GB" dirty="0"/>
              <a:t>  References</a:t>
            </a:r>
          </a:p>
        </p:txBody>
      </p:sp>
      <p:sp>
        <p:nvSpPr>
          <p:cNvPr id="3" name="Content Placeholder 2">
            <a:extLst>
              <a:ext uri="{FF2B5EF4-FFF2-40B4-BE49-F238E27FC236}">
                <a16:creationId xmlns:a16="http://schemas.microsoft.com/office/drawing/2014/main" id="{8930DD2B-DAA3-6FB2-59D1-85D5CA4E9889}"/>
              </a:ext>
            </a:extLst>
          </p:cNvPr>
          <p:cNvSpPr>
            <a:spLocks noGrp="1"/>
          </p:cNvSpPr>
          <p:nvPr>
            <p:ph idx="1"/>
          </p:nvPr>
        </p:nvSpPr>
        <p:spPr>
          <a:xfrm>
            <a:off x="102637" y="475862"/>
            <a:ext cx="12090466" cy="6374754"/>
          </a:xfrm>
        </p:spPr>
        <p:txBody>
          <a:bodyPr vert="horz" lIns="91440" tIns="45720" rIns="91440" bIns="45720" rtlCol="0" anchor="t">
            <a:normAutofit lnSpcReduction="10000"/>
          </a:bodyPr>
          <a:lstStyle/>
          <a:p>
            <a:r>
              <a:rPr lang="en-US" sz="1600" dirty="0"/>
              <a:t> </a:t>
            </a:r>
            <a:r>
              <a:rPr lang="en-US" sz="1800" dirty="0"/>
              <a:t>Mosca, S., Zieba, M. &amp; </a:t>
            </a:r>
            <a:r>
              <a:rPr lang="en-US" sz="1800" dirty="0" err="1"/>
              <a:t>Bogliolo</a:t>
            </a:r>
            <a:r>
              <a:rPr lang="en-US" sz="1800" dirty="0"/>
              <a:t>, A. (2022) ‘The influence of digital competences, self-organization, and independent learning abilities on students’ acceptance of digital learning’, </a:t>
            </a:r>
            <a:r>
              <a:rPr lang="en-US" sz="1800" i="1" dirty="0"/>
              <a:t>International Journal of Educational Technology in Higher Education</a:t>
            </a:r>
            <a:r>
              <a:rPr lang="en-US" sz="1800" dirty="0"/>
              <a:t>, 19, Article 44.</a:t>
            </a:r>
          </a:p>
          <a:p>
            <a:r>
              <a:rPr lang="en-US" sz="1800" dirty="0"/>
              <a:t>Dommett, E. J. &amp;</a:t>
            </a:r>
            <a:r>
              <a:rPr lang="en-US" sz="1800" dirty="0">
                <a:ea typeface="+mn-lt"/>
                <a:cs typeface="+mn-lt"/>
              </a:rPr>
              <a:t> </a:t>
            </a:r>
            <a:r>
              <a:rPr lang="en-US" sz="1800" dirty="0"/>
              <a:t>Hardy, L. (2024) ‘Evaluating a University‑Wide Digital Skills </a:t>
            </a:r>
            <a:r>
              <a:rPr lang="en-US" sz="1800" dirty="0" err="1"/>
              <a:t>Programme</a:t>
            </a:r>
            <a:r>
              <a:rPr lang="en-US" sz="1800" dirty="0"/>
              <a:t>: Understanding the Student Journey’, </a:t>
            </a:r>
            <a:r>
              <a:rPr lang="en-US" sz="1800" i="1" dirty="0"/>
              <a:t>Education Sciences</a:t>
            </a:r>
            <a:r>
              <a:rPr lang="en-US" sz="1800" dirty="0"/>
              <a:t>, 14(12), 1295</a:t>
            </a:r>
            <a:endParaRPr lang="en-US" sz="1600" dirty="0"/>
          </a:p>
          <a:p>
            <a:r>
              <a:rPr lang="en-US" sz="1800" dirty="0"/>
              <a:t>Frontiers in Education (2024) ‘Assessment of digital competencies in higher education students: development and validation of a measurement scale’, </a:t>
            </a:r>
            <a:r>
              <a:rPr lang="en-US" sz="1800" i="1" dirty="0"/>
              <a:t>Frontiers in Education</a:t>
            </a:r>
            <a:r>
              <a:rPr lang="en-US" sz="1800" dirty="0"/>
              <a:t>, </a:t>
            </a:r>
          </a:p>
          <a:p>
            <a:r>
              <a:rPr lang="en-US" sz="1800" dirty="0" err="1"/>
              <a:t>Behav</a:t>
            </a:r>
            <a:r>
              <a:rPr lang="en-US" sz="1800" dirty="0"/>
              <a:t>. Sci. (2025) ‘The Impact of Digital Learning Competence on the Academic Achievement of Undergraduate Students’, </a:t>
            </a:r>
            <a:r>
              <a:rPr lang="en-US" sz="1800" i="1" dirty="0"/>
              <a:t>Behavioral Sciences</a:t>
            </a:r>
            <a:r>
              <a:rPr lang="en-US" sz="1800" dirty="0"/>
              <a:t>, 15(7), 840.</a:t>
            </a:r>
          </a:p>
          <a:p>
            <a:r>
              <a:rPr lang="en-US" sz="1800" dirty="0"/>
              <a:t>Mena‑Guacas, A. F., Meza‑Morales, J. A., Fernández, E. &amp; López‑Meneses, E. (2024) ‘Digital Collaboration in Higher Education: A Study of Digital Skills and Collaborative</a:t>
            </a:r>
            <a:r>
              <a:rPr lang="en-US" sz="1200" dirty="0"/>
              <a:t> </a:t>
            </a:r>
          </a:p>
          <a:p>
            <a:r>
              <a:rPr lang="en-US" sz="1800" dirty="0" err="1"/>
              <a:t>Kuluşaklı</a:t>
            </a:r>
            <a:r>
              <a:rPr lang="en-US" sz="1800" dirty="0"/>
              <a:t>, E. (2024) ‘Distance Learners’ Basic Digital Competence in Higher Education’, </a:t>
            </a:r>
            <a:r>
              <a:rPr lang="en-US" sz="1800" i="1" dirty="0"/>
              <a:t>Journal of Higher Education and Science</a:t>
            </a:r>
            <a:r>
              <a:rPr lang="en-US" sz="1800" dirty="0"/>
              <a:t>, 14(2), pp.</a:t>
            </a:r>
            <a:r>
              <a:rPr lang="en-US" sz="1800" dirty="0">
                <a:latin typeface="Arial"/>
                <a:cs typeface="Arial"/>
              </a:rPr>
              <a:t> </a:t>
            </a:r>
            <a:r>
              <a:rPr lang="en-US" sz="1800" dirty="0"/>
              <a:t>358–365.</a:t>
            </a:r>
          </a:p>
          <a:p>
            <a:r>
              <a:rPr lang="en-US" sz="2000" dirty="0"/>
              <a:t>Pacheco, E. (2023) Digital technologies in the context of university transition and disability: Theoretical and empirical advances’, </a:t>
            </a:r>
            <a:r>
              <a:rPr lang="en-US" sz="2000" dirty="0" err="1"/>
              <a:t>arXiv</a:t>
            </a:r>
            <a:r>
              <a:rPr lang="en-US" sz="2000" dirty="0"/>
              <a:t> preprint.</a:t>
            </a:r>
          </a:p>
          <a:p>
            <a:r>
              <a:rPr lang="en-US" sz="2000" dirty="0"/>
              <a:t>Validating the </a:t>
            </a:r>
            <a:r>
              <a:rPr lang="en-US" sz="2000" dirty="0" err="1"/>
              <a:t>DigComp</a:t>
            </a:r>
            <a:r>
              <a:rPr lang="en-US" sz="2000" dirty="0"/>
              <a:t> framework among university students: </a:t>
            </a:r>
            <a:r>
              <a:rPr lang="en-US" sz="2000" i="1" dirty="0"/>
              <a:t>Discover Education</a:t>
            </a:r>
            <a:r>
              <a:rPr lang="en-US" sz="2000" dirty="0"/>
              <a:t>, (2025) ‘Validating the </a:t>
            </a:r>
            <a:r>
              <a:rPr lang="en-US" sz="2000" dirty="0" err="1"/>
              <a:t>DigComp</a:t>
            </a:r>
            <a:r>
              <a:rPr lang="en-US" sz="2000" dirty="0"/>
              <a:t> framework among university students across different educational systems.</a:t>
            </a:r>
          </a:p>
          <a:p>
            <a:r>
              <a:rPr lang="en-US" sz="2000" dirty="0" err="1"/>
              <a:t>Kudukova</a:t>
            </a:r>
            <a:r>
              <a:rPr lang="en-US" sz="2000" dirty="0"/>
              <a:t>, A., Fan, W. &amp; others (2022–2024) (as part of “Assessment of digital competencies …”) — see </a:t>
            </a:r>
            <a:r>
              <a:rPr lang="en-US" sz="2000" i="1" dirty="0"/>
              <a:t>Frontiers in Education</a:t>
            </a:r>
            <a:r>
              <a:rPr lang="en-US" sz="2000" dirty="0"/>
              <a:t> article above for a validated scale for university students.</a:t>
            </a:r>
          </a:p>
          <a:p>
            <a:r>
              <a:rPr lang="en-GB" sz="2000" dirty="0"/>
              <a:t>Rubinstein, J. S., Meyer, D. E., &amp; Evans, J. E. (2001). </a:t>
            </a:r>
            <a:r>
              <a:rPr lang="en-GB" sz="2000" i="1" dirty="0"/>
              <a:t>Executive control of cognitive processes in task switching</a:t>
            </a:r>
            <a:r>
              <a:rPr lang="en-GB" sz="2000" dirty="0"/>
              <a:t>. </a:t>
            </a:r>
            <a:r>
              <a:rPr lang="en-GB" sz="2000" i="1" dirty="0"/>
              <a:t>Journal of Experimental Psychology: Human Perception and Performance, 27</a:t>
            </a:r>
            <a:r>
              <a:rPr lang="en-GB" sz="2000" dirty="0"/>
              <a:t>(4), 763–797.</a:t>
            </a:r>
            <a:endParaRPr lang="en-US" sz="2000" dirty="0"/>
          </a:p>
          <a:p>
            <a:endParaRPr lang="en-US" sz="2000" dirty="0"/>
          </a:p>
        </p:txBody>
      </p:sp>
    </p:spTree>
    <p:extLst>
      <p:ext uri="{BB962C8B-B14F-4D97-AF65-F5344CB8AC3E}">
        <p14:creationId xmlns:p14="http://schemas.microsoft.com/office/powerpoint/2010/main" val="20366592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CE68EF1-0607-C7FE-C508-E18377907FD7}"/>
              </a:ext>
            </a:extLst>
          </p:cNvPr>
          <p:cNvSpPr txBox="1"/>
          <p:nvPr/>
        </p:nvSpPr>
        <p:spPr>
          <a:xfrm>
            <a:off x="0" y="0"/>
            <a:ext cx="12192000" cy="6455165"/>
          </a:xfrm>
          <a:prstGeom prst="rect">
            <a:avLst/>
          </a:prstGeom>
          <a:noFill/>
        </p:spPr>
        <p:txBody>
          <a:bodyPr wrap="square">
            <a:spAutoFit/>
          </a:bodyPr>
          <a:lstStyle/>
          <a:p>
            <a:pPr>
              <a:lnSpc>
                <a:spcPct val="107000"/>
              </a:lnSpc>
              <a:spcAft>
                <a:spcPts val="800"/>
              </a:spcAft>
              <a:buNone/>
            </a:pPr>
            <a:r>
              <a:rPr lang="en-GB" sz="1800" kern="1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Slide 2. </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We’re looking at how digital tools shape the way students learn in college (Mosca, Zieba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Bogliolo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2022). There’s plenty to talk about distractions, information overload, but also the upsides like easier collaboration and new skills. What really matters is how students can handle these changes and come out on top. Building good study habits and using tech wisely makes a big difference (Mena Guacas et al., 2024).</a:t>
            </a:r>
          </a:p>
          <a:p>
            <a:pPr>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Slide 3. </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Digital tools in education create key challenges, especially distraction and fragmented attention. Constant notifications interrupt focus needed for deep learning. Research by Meyer, Evans, and Rubinstein shows that task-switching can reduce productivity by up to 40%, as the brain needs time to re-engage with complex tasks. Students also face information overload and difficulties judging credible sources. A systematic review in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Educational Technology Research and Development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(2025) found distraction-related performance problems in 66.67% of cases. Likewise, Kraushaar and Novak (2010) and 2022 PISA data show that unmanaged device use is linked to lower academic achievement.</a:t>
            </a:r>
          </a:p>
          <a:p>
            <a:pPr>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Slide 4.</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Digital technology enhances education. Cloud based applications like Google Docs and apps boost teamwork, develop skills for the digital age, and </a:t>
            </a:r>
            <a:r>
              <a:rPr lang="en-GB" sz="1800" kern="100">
                <a:effectLst/>
                <a:latin typeface="Aptos" panose="020B0004020202020204" pitchFamily="34" charset="0"/>
                <a:ea typeface="Aptos" panose="020B0004020202020204" pitchFamily="34" charset="0"/>
                <a:cs typeface="Times New Roman" panose="02020603050405020304" pitchFamily="18" charset="0"/>
              </a:rPr>
              <a:t>allow real time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or individual tasks. Platforms, Massive Open Online Courses, and resources such as YouTube allow custom, self-directed study. These tools also grow access and fairness by lowering barriers as they join learners across the globe</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(Mosca, Zieba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Bogliolo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2022; Mena‑Guacas et al., 2024).</a:t>
            </a:r>
          </a:p>
        </p:txBody>
      </p:sp>
    </p:spTree>
    <p:extLst>
      <p:ext uri="{BB962C8B-B14F-4D97-AF65-F5344CB8AC3E}">
        <p14:creationId xmlns:p14="http://schemas.microsoft.com/office/powerpoint/2010/main" val="12045255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647B176-9F5C-87F6-AAB6-036D59C4395B}"/>
              </a:ext>
            </a:extLst>
          </p:cNvPr>
          <p:cNvSpPr txBox="1"/>
          <p:nvPr/>
        </p:nvSpPr>
        <p:spPr>
          <a:xfrm>
            <a:off x="111966" y="93306"/>
            <a:ext cx="11933854" cy="6390724"/>
          </a:xfrm>
          <a:prstGeom prst="rect">
            <a:avLst/>
          </a:prstGeom>
          <a:noFill/>
        </p:spPr>
        <p:txBody>
          <a:bodyPr wrap="square">
            <a:spAutoFit/>
          </a:bodyPr>
          <a:lstStyle/>
          <a:p>
            <a:pPr>
              <a:lnSpc>
                <a:spcPct val="107000"/>
              </a:lnSpc>
              <a:spcAft>
                <a:spcPts val="800"/>
              </a:spcAft>
              <a:buNone/>
            </a:pPr>
            <a:r>
              <a:rPr lang="en-GB" sz="1800" kern="1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Slide 5</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Students can improve digital learning by using structured time-management methods like time-blocking and the Pomodoro Technique, along with digital wellness tools to limit distractions and reflect on their study habits. AI should be used responsibly for brainstorming, drafting, and feedback while maintaining honesty and understanding its limits. Strong digital literacy such as evaluating sources, interpreting data, and staying updated with new tools is essential. Finally, balancing online work with offline activities, mindfulness, and regular breaks supports long-term focus, health, and productivity.</a:t>
            </a:r>
          </a:p>
          <a:p>
            <a:pPr>
              <a:lnSpc>
                <a:spcPct val="107000"/>
              </a:lnSpc>
              <a:spcAft>
                <a:spcPts val="800"/>
              </a:spcAft>
              <a:buNone/>
            </a:pPr>
            <a:r>
              <a:rPr lang="en-GB" sz="1800" kern="1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Slide 6.</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According to Mosca, Zieba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Bogliolo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(2022) and Behavioural Sciences (2025),</a:t>
            </a:r>
            <a:r>
              <a:rPr lang="en-GB" sz="2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students who learn to balance the pros and cons of digital education tend to do better in school and later in their careers. When students learn to deal with online distractions, they can focus better and control themselves. Also, getting used to digital tools can prepare students for remote jobs and help them connect with more people. Being good at digital learning can help students do better in their studies, encourage them to learn on their own, and help them adjust to new things. Because of this, digital skills are very important for learning throughout life and building a career.</a:t>
            </a:r>
          </a:p>
          <a:p>
            <a:pPr>
              <a:lnSpc>
                <a:spcPct val="107000"/>
              </a:lnSpc>
              <a:spcAft>
                <a:spcPts val="800"/>
              </a:spcAft>
              <a:buNone/>
            </a:pPr>
            <a:r>
              <a:rPr lang="en-GB" sz="1800" kern="1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Slide 7.</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Students should focus on improving their tech skills, trying out new learning methods, and using what they learn in real situations. Having strong technical skills is now a must for doing well in school and in today's job market. By working on these skills, students can handle changes, take advantage of chances, and add value to their fields and communities, both during their studies and in their jobs.</a:t>
            </a:r>
          </a:p>
        </p:txBody>
      </p:sp>
    </p:spTree>
    <p:extLst>
      <p:ext uri="{BB962C8B-B14F-4D97-AF65-F5344CB8AC3E}">
        <p14:creationId xmlns:p14="http://schemas.microsoft.com/office/powerpoint/2010/main" val="13632259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149</TotalTime>
  <Words>1377</Words>
  <Application>Microsoft Office PowerPoint</Application>
  <PresentationFormat>Widescreen</PresentationFormat>
  <Paragraphs>56</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Aptos Display</vt:lpstr>
      <vt:lpstr>Arial</vt:lpstr>
      <vt:lpstr>Calibri</vt:lpstr>
      <vt:lpstr>Times New Roman</vt:lpstr>
      <vt:lpstr>office theme</vt:lpstr>
      <vt:lpstr>PowerPoint Presentation</vt:lpstr>
      <vt:lpstr>           Overview </vt:lpstr>
      <vt:lpstr>   Challenges  Students Face</vt:lpstr>
      <vt:lpstr>Opportunities Digital Tools Provide </vt:lpstr>
      <vt:lpstr>How Students Can Adapt</vt:lpstr>
      <vt:lpstr>Conclusion / Successes</vt:lpstr>
      <vt:lpstr>Looking Forward</vt:lpstr>
      <vt:lpstr>  References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severincristinamihaela@gmail.com</cp:lastModifiedBy>
  <cp:revision>351</cp:revision>
  <dcterms:created xsi:type="dcterms:W3CDTF">2013-07-15T20:26:40Z</dcterms:created>
  <dcterms:modified xsi:type="dcterms:W3CDTF">2025-11-21T14:36:20Z</dcterms:modified>
</cp:coreProperties>
</file>