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EF90536-5494-41B3-9813-78CCF85728BE}" type="datetimeFigureOut">
              <a:rPr lang="en-GB" smtClean="0"/>
              <a:pPr/>
              <a:t>27/04/2015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dge.cchs.csic.es/lst/2lst4.htm" TargetMode="External"/><Relationship Id="rId2" Type="http://schemas.openxmlformats.org/officeDocument/2006/relationships/hyperlink" Target="http://www.stoa.org/abbreviation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ib.berkeley.edu/ARTH/lannee.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Polishing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Appearance vs. Reality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1772816"/>
            <a:ext cx="4195379" cy="107721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Berlin Sans FB" pitchFamily="34" charset="0"/>
              </a:rPr>
              <a:t>Clothes and manners </a:t>
            </a:r>
          </a:p>
          <a:p>
            <a:r>
              <a:rPr lang="en-GB" sz="3200" dirty="0" smtClean="0">
                <a:latin typeface="Berlin Sans FB" pitchFamily="34" charset="0"/>
              </a:rPr>
              <a:t>do not make the man…</a:t>
            </a:r>
            <a:endParaRPr lang="en-GB" sz="3200" dirty="0">
              <a:latin typeface="Berlin Sans FB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75856" y="3645024"/>
            <a:ext cx="4596130" cy="2062103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Berlin Sans FB" pitchFamily="34" charset="0"/>
              </a:rPr>
              <a:t>but when he is made, </a:t>
            </a:r>
          </a:p>
          <a:p>
            <a:r>
              <a:rPr lang="en-GB" sz="3200" dirty="0" smtClean="0">
                <a:latin typeface="Berlin Sans FB" pitchFamily="34" charset="0"/>
              </a:rPr>
              <a:t>they greatly </a:t>
            </a:r>
          </a:p>
          <a:p>
            <a:r>
              <a:rPr lang="en-GB" sz="3200" dirty="0" smtClean="0">
                <a:latin typeface="Berlin Sans FB" pitchFamily="34" charset="0"/>
              </a:rPr>
              <a:t>improve his appearance   </a:t>
            </a:r>
          </a:p>
          <a:p>
            <a:endParaRPr lang="en-GB" sz="3200" dirty="0">
              <a:latin typeface="Berlin Sans FB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516216" y="5877272"/>
            <a:ext cx="23310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Henry Ward Beecher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appearance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Proofreading and polishing.</a:t>
            </a:r>
          </a:p>
          <a:p>
            <a:pPr marL="514350" indent="-514350">
              <a:buFont typeface="+mj-lt"/>
              <a:buAutoNum type="arabicPeriod"/>
            </a:pPr>
            <a:endParaRPr lang="en-GB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Fonts, titles, spacing, page numbers.</a:t>
            </a:r>
          </a:p>
          <a:p>
            <a:pPr marL="514350" indent="-514350">
              <a:buFont typeface="+mj-lt"/>
              <a:buAutoNum type="arabicPeriod"/>
            </a:pPr>
            <a:endParaRPr lang="en-GB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References, footnotes, bibliography.</a:t>
            </a:r>
          </a:p>
          <a:p>
            <a:pPr marL="514350" indent="-514350">
              <a:buFont typeface="+mj-lt"/>
              <a:buAutoNum type="arabicPeriod"/>
            </a:pPr>
            <a:endParaRPr lang="en-GB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Pictures and alignments.</a:t>
            </a:r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Proofreading and polishing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en-GB" dirty="0" smtClean="0"/>
              <a:t>Go through all your old essays and assignments.</a:t>
            </a:r>
          </a:p>
          <a:p>
            <a:endParaRPr lang="en-GB" dirty="0" smtClean="0"/>
          </a:p>
          <a:p>
            <a:r>
              <a:rPr lang="en-GB" dirty="0" smtClean="0"/>
              <a:t>Check what the markers have corrected and what they have brought to your attention regarding:</a:t>
            </a:r>
          </a:p>
          <a:p>
            <a:pPr lvl="1"/>
            <a:r>
              <a:rPr lang="en-GB" dirty="0" smtClean="0"/>
              <a:t>Language</a:t>
            </a:r>
          </a:p>
          <a:p>
            <a:pPr lvl="1"/>
            <a:r>
              <a:rPr lang="en-GB" dirty="0" smtClean="0"/>
              <a:t>Grammar</a:t>
            </a:r>
          </a:p>
          <a:p>
            <a:pPr lvl="1"/>
            <a:r>
              <a:rPr lang="en-GB" dirty="0" smtClean="0"/>
              <a:t>Proofreading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08512"/>
          </a:xfrm>
        </p:spPr>
        <p:txBody>
          <a:bodyPr>
            <a:normAutofit/>
          </a:bodyPr>
          <a:lstStyle/>
          <a:p>
            <a:r>
              <a:rPr lang="en-GB" dirty="0" smtClean="0"/>
              <a:t>Informal language (including contractions: let’s, isn’t, we’ve).</a:t>
            </a:r>
          </a:p>
          <a:p>
            <a:endParaRPr lang="en-GB" sz="1000" dirty="0" smtClean="0"/>
          </a:p>
          <a:p>
            <a:r>
              <a:rPr lang="en-GB" dirty="0" smtClean="0"/>
              <a:t>Long sentences.</a:t>
            </a:r>
          </a:p>
          <a:p>
            <a:endParaRPr lang="en-GB" sz="1000" dirty="0" smtClean="0"/>
          </a:p>
          <a:p>
            <a:r>
              <a:rPr lang="en-GB" dirty="0" smtClean="0"/>
              <a:t>Wrong use of punctuation (particularly the semicolon ;)</a:t>
            </a:r>
          </a:p>
          <a:p>
            <a:endParaRPr lang="en-GB" sz="1000" dirty="0" smtClean="0"/>
          </a:p>
          <a:p>
            <a:r>
              <a:rPr lang="en-GB" dirty="0" smtClean="0"/>
              <a:t>Apostrophes </a:t>
            </a:r>
            <a:r>
              <a:rPr lang="en-GB" dirty="0" smtClean="0"/>
              <a:t>(you </a:t>
            </a:r>
            <a:r>
              <a:rPr lang="en-GB" dirty="0"/>
              <a:t>should </a:t>
            </a:r>
            <a:r>
              <a:rPr lang="en-GB" dirty="0" smtClean="0"/>
              <a:t>only really use apostrophes for </a:t>
            </a:r>
            <a:r>
              <a:rPr lang="en-GB" dirty="0" smtClean="0"/>
              <a:t>genitives</a:t>
            </a:r>
            <a:r>
              <a:rPr lang="en-GB" dirty="0" smtClean="0"/>
              <a:t>)</a:t>
            </a:r>
          </a:p>
          <a:p>
            <a:endParaRPr lang="en-GB" sz="1000" dirty="0" smtClean="0"/>
          </a:p>
          <a:p>
            <a:r>
              <a:rPr lang="en-GB" dirty="0" smtClean="0"/>
              <a:t>Check all transliterations, names and place-names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Proofreading and Polishing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r>
              <a:rPr lang="en-GB" dirty="0" smtClean="0"/>
              <a:t>Go through your text very carefully.</a:t>
            </a:r>
          </a:p>
          <a:p>
            <a:endParaRPr lang="en-GB" dirty="0" smtClean="0"/>
          </a:p>
          <a:p>
            <a:r>
              <a:rPr lang="en-GB" dirty="0" smtClean="0"/>
              <a:t>Do not be afraid of having someone else read it for proofreading.</a:t>
            </a:r>
          </a:p>
          <a:p>
            <a:endParaRPr lang="en-GB" dirty="0" smtClean="0"/>
          </a:p>
          <a:p>
            <a:r>
              <a:rPr lang="en-GB" dirty="0" smtClean="0"/>
              <a:t>Do not leave it at the last minute.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Fonts, titles, spacing, page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680520"/>
          </a:xfrm>
        </p:spPr>
        <p:txBody>
          <a:bodyPr/>
          <a:lstStyle/>
          <a:p>
            <a:r>
              <a:rPr lang="en-GB" dirty="0" smtClean="0"/>
              <a:t>All main text (but not footnotes) should be double-spaced.</a:t>
            </a:r>
          </a:p>
          <a:p>
            <a:endParaRPr lang="en-GB" sz="1600" dirty="0" smtClean="0"/>
          </a:p>
          <a:p>
            <a:r>
              <a:rPr lang="en-GB" dirty="0" smtClean="0"/>
              <a:t>Font for main text: 12 Times New Roman</a:t>
            </a:r>
          </a:p>
          <a:p>
            <a:endParaRPr lang="en-GB" sz="1600" dirty="0" smtClean="0"/>
          </a:p>
          <a:p>
            <a:r>
              <a:rPr lang="en-GB" dirty="0" smtClean="0"/>
              <a:t>Font for footnotes: 10 Times New Roman</a:t>
            </a:r>
          </a:p>
          <a:p>
            <a:endParaRPr lang="en-GB" sz="1600" dirty="0" smtClean="0"/>
          </a:p>
          <a:p>
            <a:r>
              <a:rPr lang="en-GB" dirty="0" smtClean="0"/>
              <a:t>All titles and Headings should be presented in a consistent manner.</a:t>
            </a:r>
          </a:p>
          <a:p>
            <a:endParaRPr lang="en-GB" sz="1600" dirty="0" smtClean="0"/>
          </a:p>
          <a:p>
            <a:r>
              <a:rPr lang="en-GB" dirty="0" smtClean="0"/>
              <a:t>You need to include page numbers.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References, footnotes, 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56792"/>
            <a:ext cx="8503920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Referencing should be consistent throughout.</a:t>
            </a:r>
          </a:p>
          <a:p>
            <a:endParaRPr lang="en-GB" sz="200" dirty="0" smtClean="0"/>
          </a:p>
          <a:p>
            <a:r>
              <a:rPr lang="en-GB" dirty="0" smtClean="0"/>
              <a:t>Abbreviations should be consistent and as per canon.</a:t>
            </a:r>
          </a:p>
          <a:p>
            <a:endParaRPr lang="en-GB" sz="200" dirty="0" smtClean="0"/>
          </a:p>
          <a:p>
            <a:r>
              <a:rPr lang="en-GB" dirty="0" smtClean="0"/>
              <a:t>Style and presentation of footnotes should be consistent throughout.</a:t>
            </a:r>
          </a:p>
          <a:p>
            <a:endParaRPr lang="en-GB" sz="200" dirty="0" smtClean="0"/>
          </a:p>
          <a:p>
            <a:r>
              <a:rPr lang="en-GB" dirty="0" smtClean="0"/>
              <a:t>The bibliography should be in two sections:</a:t>
            </a:r>
          </a:p>
          <a:p>
            <a:pPr lvl="1"/>
            <a:r>
              <a:rPr lang="en-GB" dirty="0" smtClean="0"/>
              <a:t>Ancient sources</a:t>
            </a:r>
          </a:p>
          <a:p>
            <a:pPr lvl="1"/>
            <a:r>
              <a:rPr lang="en-GB" dirty="0" smtClean="0"/>
              <a:t>Modern Scholarship</a:t>
            </a:r>
          </a:p>
          <a:p>
            <a:endParaRPr lang="en-GB" sz="200" dirty="0" smtClean="0"/>
          </a:p>
          <a:p>
            <a:r>
              <a:rPr lang="en-GB" dirty="0" smtClean="0"/>
              <a:t>All bibliographical presentation needs to be consistent and according to the Classics Referencing Handbook.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Abbreviations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dirty="0" smtClean="0"/>
              <a:t>Ancient Sources:</a:t>
            </a:r>
          </a:p>
          <a:p>
            <a:pPr lvl="1"/>
            <a:r>
              <a:rPr lang="en-GB" dirty="0" smtClean="0">
                <a:hlinkClick r:id="rId2"/>
              </a:rPr>
              <a:t>http://www.stoa.org/abbreviations.html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http://dge.cchs.csic.es/lst/2lst4.htm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Modern Scholarship:</a:t>
            </a:r>
          </a:p>
          <a:p>
            <a:pPr lvl="1"/>
            <a:r>
              <a:rPr lang="en-GB" dirty="0" smtClean="0"/>
              <a:t>Journal Titles: </a:t>
            </a:r>
            <a:r>
              <a:rPr lang="en-GB" dirty="0" smtClean="0">
                <a:hlinkClick r:id="rId4"/>
              </a:rPr>
              <a:t>http://www.lib.berkeley.edu/ARTH/lannee.html</a:t>
            </a:r>
            <a:endParaRPr lang="en-GB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Pictures and alignments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916832"/>
            <a:ext cx="8503920" cy="4182216"/>
          </a:xfrm>
        </p:spPr>
        <p:txBody>
          <a:bodyPr/>
          <a:lstStyle/>
          <a:p>
            <a:r>
              <a:rPr lang="en-GB" dirty="0" smtClean="0"/>
              <a:t>All main text should be JUSTIFIED.</a:t>
            </a:r>
          </a:p>
          <a:p>
            <a:endParaRPr lang="en-GB" dirty="0" smtClean="0"/>
          </a:p>
          <a:p>
            <a:r>
              <a:rPr lang="en-GB" dirty="0" smtClean="0"/>
              <a:t>If you include pictures (or maps, etc), then make certain that wrap the text correctly in relation to the picture.</a:t>
            </a:r>
          </a:p>
          <a:p>
            <a:pPr lvl="1"/>
            <a:r>
              <a:rPr lang="en-GB" dirty="0" smtClean="0"/>
              <a:t>Do not be afraid of white space if it means that your overall work looks tidy.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197</TotalTime>
  <Words>348</Words>
  <Application>Microsoft Office PowerPoint</Application>
  <PresentationFormat>On-screen Show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Civic</vt:lpstr>
      <vt:lpstr>Classics Project</vt:lpstr>
      <vt:lpstr>Appearance vs. Reality</vt:lpstr>
      <vt:lpstr>A good appearance</vt:lpstr>
      <vt:lpstr>Proofreading and polishing I</vt:lpstr>
      <vt:lpstr>Common Issues</vt:lpstr>
      <vt:lpstr>Proofreading and Polishing II</vt:lpstr>
      <vt:lpstr>Fonts, titles, spacing, page numbers</vt:lpstr>
      <vt:lpstr>References, footnotes, bibliography</vt:lpstr>
      <vt:lpstr>Abbreviations </vt:lpstr>
      <vt:lpstr>Pictures and alignments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Matt</cp:lastModifiedBy>
  <cp:revision>56</cp:revision>
  <dcterms:created xsi:type="dcterms:W3CDTF">2012-03-20T09:10:46Z</dcterms:created>
  <dcterms:modified xsi:type="dcterms:W3CDTF">2015-04-27T19:57:46Z</dcterms:modified>
</cp:coreProperties>
</file>