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2" r:id="rId2"/>
    <p:sldId id="256" r:id="rId3"/>
    <p:sldId id="260" r:id="rId4"/>
    <p:sldId id="257" r:id="rId5"/>
    <p:sldId id="261" r:id="rId6"/>
    <p:sldId id="258" r:id="rId7"/>
    <p:sldId id="259"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50EF"/>
    <a:srgbClr val="F5FA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958"/>
    <p:restoredTop sz="94683"/>
  </p:normalViewPr>
  <p:slideViewPr>
    <p:cSldViewPr snapToGrid="0">
      <p:cViewPr varScale="1">
        <p:scale>
          <a:sx n="88" d="100"/>
          <a:sy n="88" d="100"/>
        </p:scale>
        <p:origin x="176"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B8355-D345-50DD-1C75-6A39DC743F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B42325D-ABFA-14D9-F031-5CD8BF2555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F3F8473-DBD7-20B6-5516-F2CE06771918}"/>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5" name="Footer Placeholder 4">
            <a:extLst>
              <a:ext uri="{FF2B5EF4-FFF2-40B4-BE49-F238E27FC236}">
                <a16:creationId xmlns:a16="http://schemas.microsoft.com/office/drawing/2014/main" id="{5130DE7E-97CD-7AC0-4921-F8692CA9E8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E03AC3-486D-C86A-6DC0-0128E111365F}"/>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3288097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7B13-1AD0-10BB-68A8-1D1E4203091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49E5B64-047E-33B4-1772-18564969DB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70D229-77EC-C0F7-E0BF-8D20951C71CF}"/>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5" name="Footer Placeholder 4">
            <a:extLst>
              <a:ext uri="{FF2B5EF4-FFF2-40B4-BE49-F238E27FC236}">
                <a16:creationId xmlns:a16="http://schemas.microsoft.com/office/drawing/2014/main" id="{4CDA2E71-2B98-448D-BCD4-2E228B355D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AFF077-13C2-905D-3039-1CD7AE8044A2}"/>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185764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2E4D1-BE72-EAF8-DA2D-EE4C960ECF4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ED41860-A18E-1630-0A74-B09DA55788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2B320F2-E418-AD97-D82C-72948D635755}"/>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5" name="Footer Placeholder 4">
            <a:extLst>
              <a:ext uri="{FF2B5EF4-FFF2-40B4-BE49-F238E27FC236}">
                <a16:creationId xmlns:a16="http://schemas.microsoft.com/office/drawing/2014/main" id="{92534E51-2EFE-B7B7-85E9-F287591750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8FF859-62C0-8740-B248-B91A8BDBD2C2}"/>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1131214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92FF1-6035-BBBE-A82C-BF191A11F21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74A93F8-280C-0C1F-75C8-0019B6F8008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7BA425-D62B-C648-F248-18323A498EC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E6EEAA-F820-00F4-6938-5DB701028079}"/>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6" name="Footer Placeholder 5">
            <a:extLst>
              <a:ext uri="{FF2B5EF4-FFF2-40B4-BE49-F238E27FC236}">
                <a16:creationId xmlns:a16="http://schemas.microsoft.com/office/drawing/2014/main" id="{00F2AAB1-6A6C-54AF-66FF-E07515BED1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25C5C2-55DD-F2A0-5BCF-DE83C9135711}"/>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774193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EDA5F-4CDD-8DE4-6E2B-E91FBCAB68E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FFC755-9B75-8211-5E48-B2F0B0BFEE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7C1ADBF-131D-07D4-803F-13E131F694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E2967E1-D375-1B3D-DB92-AD2D37098A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0FFA583-516A-CD69-BF4D-E7BE4DA08F5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D067DA-3811-655B-8FEB-CD8FB06C238F}"/>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8" name="Footer Placeholder 7">
            <a:extLst>
              <a:ext uri="{FF2B5EF4-FFF2-40B4-BE49-F238E27FC236}">
                <a16:creationId xmlns:a16="http://schemas.microsoft.com/office/drawing/2014/main" id="{9302D66F-452D-6ED5-21A6-B7996D97AEB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A110A96-35F6-D393-2662-DEAAD00544FA}"/>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2899787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7F408-58F7-F5E6-1196-7F472CEDDB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CAB4109-C9FD-018D-6AF3-63DA39F27F30}"/>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4" name="Footer Placeholder 3">
            <a:extLst>
              <a:ext uri="{FF2B5EF4-FFF2-40B4-BE49-F238E27FC236}">
                <a16:creationId xmlns:a16="http://schemas.microsoft.com/office/drawing/2014/main" id="{5E60C9E1-F9E8-D464-9B5B-7677B7C0BDA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814A35C-1296-89B4-D876-F39EC026478D}"/>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18124567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B12091-1048-8D89-E042-B3F60BC2A9E1}"/>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3" name="Footer Placeholder 2">
            <a:extLst>
              <a:ext uri="{FF2B5EF4-FFF2-40B4-BE49-F238E27FC236}">
                <a16:creationId xmlns:a16="http://schemas.microsoft.com/office/drawing/2014/main" id="{46948521-07D0-90BC-EE56-FD2B6B39689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FDBB4-2ED3-8333-2C8C-BA65606A05A5}"/>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4097163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1F63D-E731-A054-1DC7-C952C0D043A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BC60D65-4D35-86E2-EDF0-555F009C7D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2C3C5ED-5F29-6BAC-4CB0-94EBD6F013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4F7D3C-8814-6675-65D6-36C20CB6D6E1}"/>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6" name="Footer Placeholder 5">
            <a:extLst>
              <a:ext uri="{FF2B5EF4-FFF2-40B4-BE49-F238E27FC236}">
                <a16:creationId xmlns:a16="http://schemas.microsoft.com/office/drawing/2014/main" id="{82CF546B-5E60-B75D-D996-21BC6DF4EA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87A156-7869-F87D-BBED-F91878BFBD13}"/>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3406435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015DA-E1C0-57C7-1058-5FF970206B1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72A1265-076C-0B05-B21A-EDB1D38E0B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B9918CA-0B3C-CEB9-160A-E84504D424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071143-7E10-D4EF-2423-7A0D6EE7141F}"/>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6" name="Footer Placeholder 5">
            <a:extLst>
              <a:ext uri="{FF2B5EF4-FFF2-40B4-BE49-F238E27FC236}">
                <a16:creationId xmlns:a16="http://schemas.microsoft.com/office/drawing/2014/main" id="{70AECA8E-B385-EA08-F68B-B1F6B982A0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C3B4DE-403F-D8E7-95A1-DB3EA06436BD}"/>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29588494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F5D9C-1FCE-2056-BE97-532AE17D047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ADCFCE2-7A5E-B406-A8C1-90E130F83B8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1350AC-9AFE-5C75-8B6A-D9A65D1C12DF}"/>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5" name="Footer Placeholder 4">
            <a:extLst>
              <a:ext uri="{FF2B5EF4-FFF2-40B4-BE49-F238E27FC236}">
                <a16:creationId xmlns:a16="http://schemas.microsoft.com/office/drawing/2014/main" id="{3FFE71A0-87C6-CB3D-EBAD-FBB38D10A5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176977-63FD-BDAF-B05B-B7505549370D}"/>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1270489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6F7BA2-3844-CB7F-2BB6-BC026FC513A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86D472-A066-B4D6-0D6E-198B058E1F4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DCC5BCF-C897-B345-9C07-1D8FD7CE4C5B}"/>
              </a:ext>
            </a:extLst>
          </p:cNvPr>
          <p:cNvSpPr>
            <a:spLocks noGrp="1"/>
          </p:cNvSpPr>
          <p:nvPr>
            <p:ph type="dt" sz="half" idx="10"/>
          </p:nvPr>
        </p:nvSpPr>
        <p:spPr/>
        <p:txBody>
          <a:bodyPr/>
          <a:lstStyle/>
          <a:p>
            <a:fld id="{2F92B454-5B07-744F-AC40-DAEB874CA7B0}" type="datetimeFigureOut">
              <a:rPr lang="en-US" smtClean="0"/>
              <a:t>9/25/26</a:t>
            </a:fld>
            <a:endParaRPr lang="en-US"/>
          </a:p>
        </p:txBody>
      </p:sp>
      <p:sp>
        <p:nvSpPr>
          <p:cNvPr id="5" name="Footer Placeholder 4">
            <a:extLst>
              <a:ext uri="{FF2B5EF4-FFF2-40B4-BE49-F238E27FC236}">
                <a16:creationId xmlns:a16="http://schemas.microsoft.com/office/drawing/2014/main" id="{7C42004D-45CC-6217-C4F1-18A205D9EE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C55B66-521D-AFD7-E04C-C2E5D2E89168}"/>
              </a:ext>
            </a:extLst>
          </p:cNvPr>
          <p:cNvSpPr>
            <a:spLocks noGrp="1"/>
          </p:cNvSpPr>
          <p:nvPr>
            <p:ph type="sldNum" sz="quarter" idx="12"/>
          </p:nvPr>
        </p:nvSpPr>
        <p:spPr/>
        <p:txBody>
          <a:bodyPr/>
          <a:lstStyle/>
          <a:p>
            <a:fld id="{C1CA7859-2B39-1244-A541-B896C880AC31}" type="slidenum">
              <a:rPr lang="en-US" smtClean="0"/>
              <a:t>‹#›</a:t>
            </a:fld>
            <a:endParaRPr lang="en-US"/>
          </a:p>
        </p:txBody>
      </p:sp>
    </p:spTree>
    <p:extLst>
      <p:ext uri="{BB962C8B-B14F-4D97-AF65-F5344CB8AC3E}">
        <p14:creationId xmlns:p14="http://schemas.microsoft.com/office/powerpoint/2010/main" val="2108972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1796E2-54AA-61B2-D810-3284A74CA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AA06EB7-5048-D9C0-2884-7ABA3590C9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0252D5-6CC9-7C8A-2565-57172EEE90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92B454-5B07-744F-AC40-DAEB874CA7B0}" type="datetimeFigureOut">
              <a:rPr lang="en-US" smtClean="0"/>
              <a:t>9/25/26</a:t>
            </a:fld>
            <a:endParaRPr lang="en-US"/>
          </a:p>
        </p:txBody>
      </p:sp>
      <p:sp>
        <p:nvSpPr>
          <p:cNvPr id="5" name="Footer Placeholder 4">
            <a:extLst>
              <a:ext uri="{FF2B5EF4-FFF2-40B4-BE49-F238E27FC236}">
                <a16:creationId xmlns:a16="http://schemas.microsoft.com/office/drawing/2014/main" id="{1E161AB5-985B-5B4C-7D1D-750185BFD4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1D1CF8A-CA60-D2C2-0F51-D91F2B49A1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1CA7859-2B39-1244-A541-B896C880AC31}" type="slidenum">
              <a:rPr lang="en-US" smtClean="0"/>
              <a:t>‹#›</a:t>
            </a:fld>
            <a:endParaRPr lang="en-US"/>
          </a:p>
        </p:txBody>
      </p:sp>
    </p:spTree>
    <p:extLst>
      <p:ext uri="{BB962C8B-B14F-4D97-AF65-F5344CB8AC3E}">
        <p14:creationId xmlns:p14="http://schemas.microsoft.com/office/powerpoint/2010/main" val="5837487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38000">
              <a:schemeClr val="bg1"/>
            </a:gs>
            <a:gs pos="61000">
              <a:schemeClr val="accent3">
                <a:lumMod val="40000"/>
                <a:lumOff val="60000"/>
              </a:schemeClr>
            </a:gs>
            <a:gs pos="100000">
              <a:schemeClr val="accent1">
                <a:lumMod val="75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518C42C-288B-D0DB-33BC-DF239340F368}"/>
              </a:ext>
            </a:extLst>
          </p:cNvPr>
          <p:cNvSpPr/>
          <p:nvPr/>
        </p:nvSpPr>
        <p:spPr>
          <a:xfrm>
            <a:off x="3050967" y="12680"/>
            <a:ext cx="6090065" cy="341632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dirty="0">
                <a:ln/>
                <a:solidFill>
                  <a:schemeClr val="accent4"/>
                </a:solidFill>
              </a:rPr>
              <a:t>Imaan Ali </a:t>
            </a:r>
          </a:p>
          <a:p>
            <a:pPr algn="ctr"/>
            <a:r>
              <a:rPr lang="en-GB" sz="5400" b="1" cap="none" spc="0" dirty="0">
                <a:ln/>
                <a:solidFill>
                  <a:schemeClr val="accent4"/>
                </a:solidFill>
                <a:effectLst/>
              </a:rPr>
              <a:t>2407738</a:t>
            </a:r>
          </a:p>
          <a:p>
            <a:pPr algn="ctr"/>
            <a:r>
              <a:rPr lang="en-GB" sz="5400" b="1" dirty="0">
                <a:ln/>
                <a:solidFill>
                  <a:schemeClr val="accent4"/>
                </a:solidFill>
              </a:rPr>
              <a:t>D</a:t>
            </a:r>
            <a:r>
              <a:rPr lang="en-GB" sz="5400" b="1" cap="none" spc="0" dirty="0">
                <a:ln/>
                <a:solidFill>
                  <a:schemeClr val="accent4"/>
                </a:solidFill>
                <a:effectLst/>
              </a:rPr>
              <a:t>S1-My Digital Life</a:t>
            </a:r>
          </a:p>
          <a:p>
            <a:pPr algn="ctr"/>
            <a:r>
              <a:rPr lang="en-GB" sz="5400" b="1" dirty="0">
                <a:ln/>
                <a:solidFill>
                  <a:schemeClr val="accent4"/>
                </a:solidFill>
              </a:rPr>
              <a:t>Due- 4/10/2026</a:t>
            </a:r>
            <a:endParaRPr lang="en-GB" sz="5400" b="1" cap="none" spc="0" dirty="0">
              <a:ln/>
              <a:solidFill>
                <a:schemeClr val="accent4"/>
              </a:solidFill>
              <a:effectLst/>
            </a:endParaRPr>
          </a:p>
        </p:txBody>
      </p:sp>
    </p:spTree>
    <p:extLst>
      <p:ext uri="{BB962C8B-B14F-4D97-AF65-F5344CB8AC3E}">
        <p14:creationId xmlns:p14="http://schemas.microsoft.com/office/powerpoint/2010/main" val="4284388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29000">
              <a:schemeClr val="accent2">
                <a:lumMod val="60000"/>
                <a:lumOff val="40000"/>
              </a:schemeClr>
            </a:gs>
            <a:gs pos="61000">
              <a:schemeClr val="accent2">
                <a:lumMod val="60000"/>
                <a:lumOff val="40000"/>
              </a:schemeClr>
            </a:gs>
            <a:gs pos="100000">
              <a:schemeClr val="accent1">
                <a:lumMod val="75000"/>
              </a:schemeClr>
            </a:gs>
          </a:gsLst>
          <a:lin ang="5400000" scaled="1"/>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226241-8CAC-2313-B274-C1369221DC46}"/>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273697" y="199643"/>
            <a:ext cx="2489709" cy="5388357"/>
          </a:xfrm>
          <a:prstGeom prst="rect">
            <a:avLst/>
          </a:prstGeom>
        </p:spPr>
      </p:pic>
      <p:pic>
        <p:nvPicPr>
          <p:cNvPr id="5" name="Picture 4">
            <a:extLst>
              <a:ext uri="{FF2B5EF4-FFF2-40B4-BE49-F238E27FC236}">
                <a16:creationId xmlns:a16="http://schemas.microsoft.com/office/drawing/2014/main" id="{F6374B26-3C4C-8D2F-BA2C-CF6363F905C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2119085" y="691332"/>
            <a:ext cx="2757086" cy="5967025"/>
          </a:xfrm>
          <a:prstGeom prst="rect">
            <a:avLst/>
          </a:prstGeom>
        </p:spPr>
      </p:pic>
      <p:sp>
        <p:nvSpPr>
          <p:cNvPr id="7" name="Rectangle 6">
            <a:extLst>
              <a:ext uri="{FF2B5EF4-FFF2-40B4-BE49-F238E27FC236}">
                <a16:creationId xmlns:a16="http://schemas.microsoft.com/office/drawing/2014/main" id="{44E0E24E-BD2E-6212-05F1-20C037061D97}"/>
              </a:ext>
            </a:extLst>
          </p:cNvPr>
          <p:cNvSpPr/>
          <p:nvPr/>
        </p:nvSpPr>
        <p:spPr>
          <a:xfrm>
            <a:off x="4267215" y="199643"/>
            <a:ext cx="3974578" cy="1754326"/>
          </a:xfrm>
          <a:prstGeom prst="rect">
            <a:avLst/>
          </a:prstGeom>
          <a:noFill/>
        </p:spPr>
        <p:txBody>
          <a:bodyPr wrap="square" lIns="91440" tIns="45720" rIns="91440" bIns="45720">
            <a:spAutoFit/>
          </a:bodyPr>
          <a:lstStyle/>
          <a:p>
            <a:pPr algn="ctr"/>
            <a:r>
              <a:rPr lang="en-GB" sz="5400" b="1" cap="none" spc="0" dirty="0">
                <a:ln w="22225">
                  <a:solidFill>
                    <a:schemeClr val="accent1"/>
                  </a:solidFill>
                  <a:prstDash val="solid"/>
                </a:ln>
                <a:solidFill>
                  <a:schemeClr val="accent2"/>
                </a:solidFill>
                <a:effectLst/>
              </a:rPr>
              <a:t>TH</a:t>
            </a:r>
            <a:r>
              <a:rPr lang="en-GB" sz="5400" b="1" cap="none" spc="0" dirty="0">
                <a:ln w="38100">
                  <a:solidFill>
                    <a:schemeClr val="accent1"/>
                  </a:solidFill>
                  <a:prstDash val="solid"/>
                </a:ln>
                <a:solidFill>
                  <a:schemeClr val="accent2"/>
                </a:solidFill>
                <a:effectLst/>
              </a:rPr>
              <a:t>E UWTSD HWB APP</a:t>
            </a:r>
          </a:p>
        </p:txBody>
      </p:sp>
      <p:sp>
        <p:nvSpPr>
          <p:cNvPr id="8" name="Rectangle 7">
            <a:extLst>
              <a:ext uri="{FF2B5EF4-FFF2-40B4-BE49-F238E27FC236}">
                <a16:creationId xmlns:a16="http://schemas.microsoft.com/office/drawing/2014/main" id="{A1FE6208-9292-BE00-8658-34BB46AE1AEB}"/>
              </a:ext>
            </a:extLst>
          </p:cNvPr>
          <p:cNvSpPr/>
          <p:nvPr/>
        </p:nvSpPr>
        <p:spPr>
          <a:xfrm>
            <a:off x="5353090" y="1823341"/>
            <a:ext cx="6436574" cy="3785652"/>
          </a:xfrm>
          <a:prstGeom prst="rect">
            <a:avLst/>
          </a:prstGeom>
          <a:noFill/>
        </p:spPr>
        <p:txBody>
          <a:bodyPr wrap="square" lIns="91440" tIns="45720" rIns="91440" bIns="45720">
            <a:spAutoFit/>
          </a:bodyPr>
          <a:lstStyle/>
          <a:p>
            <a:pPr algn="ctr"/>
            <a:r>
              <a:rPr lang="en-GB" sz="2400" dirty="0">
                <a:ln w="0"/>
                <a:solidFill>
                  <a:schemeClr val="accent1"/>
                </a:solidFill>
                <a:effectLst>
                  <a:outerShdw blurRad="38100" dist="25400" dir="5400000" algn="ctr" rotWithShape="0">
                    <a:srgbClr val="6E747A">
                      <a:alpha val="43000"/>
                    </a:srgbClr>
                  </a:outerShdw>
                </a:effectLst>
                <a:latin typeface="Century" panose="02040604050505020304" pitchFamily="18" charset="0"/>
              </a:rPr>
              <a:t>This is the UWTSD app. This is used daily to check for any emails I have from university, check my </a:t>
            </a:r>
            <a:r>
              <a:rPr lang="en-GB" sz="2400" dirty="0" err="1">
                <a:ln w="0"/>
                <a:solidFill>
                  <a:schemeClr val="accent1"/>
                </a:solidFill>
                <a:effectLst>
                  <a:outerShdw blurRad="38100" dist="25400" dir="5400000" algn="ctr" rotWithShape="0">
                    <a:srgbClr val="6E747A">
                      <a:alpha val="43000"/>
                    </a:srgbClr>
                  </a:outerShdw>
                </a:effectLst>
                <a:latin typeface="Century" panose="02040604050505020304" pitchFamily="18" charset="0"/>
              </a:rPr>
              <a:t>moodle</a:t>
            </a:r>
            <a:r>
              <a:rPr lang="en-GB" sz="2400" dirty="0">
                <a:ln w="0"/>
                <a:solidFill>
                  <a:schemeClr val="accent1"/>
                </a:solidFill>
                <a:effectLst>
                  <a:outerShdw blurRad="38100" dist="25400" dir="5400000" algn="ctr" rotWithShape="0">
                    <a:srgbClr val="6E747A">
                      <a:alpha val="43000"/>
                    </a:srgbClr>
                  </a:outerShdw>
                </a:effectLst>
                <a:latin typeface="Century" panose="02040604050505020304" pitchFamily="18" charset="0"/>
              </a:rPr>
              <a:t> to check assignment briefs, access my lessons PowerPoints and submit my assignments. Having this app on my phone is very convenient as when you are on the go and you don’t have access to a laptop it is easy to open it up on the phone to check for any updates.</a:t>
            </a:r>
            <a:endParaRPr lang="en-GB" sz="2400" b="0" cap="none" spc="0" dirty="0">
              <a:ln w="0"/>
              <a:solidFill>
                <a:schemeClr val="accent1"/>
              </a:solidFill>
              <a:effectLst>
                <a:outerShdw blurRad="38100" dist="25400" dir="5400000" algn="ctr" rotWithShape="0">
                  <a:srgbClr val="6E747A">
                    <a:alpha val="43000"/>
                  </a:srgbClr>
                </a:outerShdw>
              </a:effectLst>
              <a:latin typeface="Century" panose="02040604050505020304" pitchFamily="18" charset="0"/>
            </a:endParaRPr>
          </a:p>
        </p:txBody>
      </p:sp>
    </p:spTree>
    <p:extLst>
      <p:ext uri="{BB962C8B-B14F-4D97-AF65-F5344CB8AC3E}">
        <p14:creationId xmlns:p14="http://schemas.microsoft.com/office/powerpoint/2010/main" val="1220906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29000">
              <a:schemeClr val="accent2">
                <a:lumMod val="60000"/>
                <a:lumOff val="40000"/>
              </a:schemeClr>
            </a:gs>
            <a:gs pos="61000">
              <a:schemeClr val="accent2">
                <a:lumMod val="60000"/>
                <a:lumOff val="40000"/>
              </a:schemeClr>
            </a:gs>
            <a:gs pos="100000">
              <a:schemeClr val="accent1">
                <a:lumMod val="75000"/>
              </a:schemeClr>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BFF1116-B4DD-3DD3-29FC-40F30FF55C2D}"/>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6802137" y="745102"/>
            <a:ext cx="2020460" cy="4380401"/>
          </a:xfrm>
          <a:prstGeom prst="rect">
            <a:avLst/>
          </a:prstGeom>
        </p:spPr>
      </p:pic>
      <p:sp>
        <p:nvSpPr>
          <p:cNvPr id="7" name="TextBox 6">
            <a:extLst>
              <a:ext uri="{FF2B5EF4-FFF2-40B4-BE49-F238E27FC236}">
                <a16:creationId xmlns:a16="http://schemas.microsoft.com/office/drawing/2014/main" id="{B6F3C042-D42A-7D94-E34A-C0C5D30D6B92}"/>
              </a:ext>
            </a:extLst>
          </p:cNvPr>
          <p:cNvSpPr txBox="1"/>
          <p:nvPr/>
        </p:nvSpPr>
        <p:spPr>
          <a:xfrm>
            <a:off x="3104143" y="-76967"/>
            <a:ext cx="5647971" cy="1754326"/>
          </a:xfrm>
          <a:prstGeom prst="rect">
            <a:avLst/>
          </a:prstGeom>
          <a:noFill/>
        </p:spPr>
        <p:txBody>
          <a:bodyPr wrap="square">
            <a:spAutoFit/>
          </a:bodyPr>
          <a:lstStyle/>
          <a:p>
            <a:pPr algn="ctr"/>
            <a:r>
              <a:rPr lang="en-GB" sz="5400" b="1" cap="none" spc="0" dirty="0">
                <a:ln w="38100">
                  <a:solidFill>
                    <a:schemeClr val="accent1"/>
                  </a:solidFill>
                  <a:prstDash val="solid"/>
                </a:ln>
                <a:solidFill>
                  <a:schemeClr val="accent2"/>
                </a:solidFill>
                <a:effectLst/>
              </a:rPr>
              <a:t>Images of app use </a:t>
            </a:r>
          </a:p>
        </p:txBody>
      </p:sp>
      <p:sp>
        <p:nvSpPr>
          <p:cNvPr id="8" name="Rectangle 7">
            <a:extLst>
              <a:ext uri="{FF2B5EF4-FFF2-40B4-BE49-F238E27FC236}">
                <a16:creationId xmlns:a16="http://schemas.microsoft.com/office/drawing/2014/main" id="{6730CCDA-256B-4ADF-A9A4-803009070C3C}"/>
              </a:ext>
            </a:extLst>
          </p:cNvPr>
          <p:cNvSpPr/>
          <p:nvPr/>
        </p:nvSpPr>
        <p:spPr>
          <a:xfrm>
            <a:off x="3104143" y="1677359"/>
            <a:ext cx="3402060" cy="3416320"/>
          </a:xfrm>
          <a:prstGeom prst="rect">
            <a:avLst/>
          </a:prstGeom>
          <a:noFill/>
        </p:spPr>
        <p:txBody>
          <a:bodyPr wrap="square" lIns="91440" tIns="45720" rIns="91440" bIns="45720">
            <a:spAutoFit/>
          </a:bodyPr>
          <a:lstStyle/>
          <a:p>
            <a:pPr algn="ctr"/>
            <a:r>
              <a:rPr lang="en-GB" sz="3600" dirty="0">
                <a:ln w="0"/>
                <a:solidFill>
                  <a:schemeClr val="accent1"/>
                </a:solidFill>
                <a:effectLst>
                  <a:outerShdw blurRad="38100" dist="25400" dir="5400000" algn="ctr" rotWithShape="0">
                    <a:srgbClr val="6E747A">
                      <a:alpha val="43000"/>
                    </a:srgbClr>
                  </a:outerShdw>
                </a:effectLst>
              </a:rPr>
              <a:t>Tiles where I can access my weekly lessons and where I can submit my assignments  </a:t>
            </a:r>
            <a:endParaRPr lang="en-GB" sz="3600" b="0" cap="none" spc="0" dirty="0">
              <a:ln w="0"/>
              <a:solidFill>
                <a:schemeClr val="accent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FFF1E5CE-8659-8ABC-C6C0-6849A688E5D7}"/>
              </a:ext>
            </a:extLst>
          </p:cNvPr>
          <p:cNvSpPr/>
          <p:nvPr/>
        </p:nvSpPr>
        <p:spPr>
          <a:xfrm>
            <a:off x="8822597" y="831270"/>
            <a:ext cx="3402060" cy="2246769"/>
          </a:xfrm>
          <a:prstGeom prst="rect">
            <a:avLst/>
          </a:prstGeom>
          <a:noFill/>
        </p:spPr>
        <p:txBody>
          <a:bodyPr wrap="square" lIns="91440" tIns="45720" rIns="91440" bIns="45720">
            <a:spAutoFit/>
          </a:bodyPr>
          <a:lstStyle/>
          <a:p>
            <a:pPr algn="ctr"/>
            <a:r>
              <a:rPr lang="en-GB" sz="2800" dirty="0">
                <a:ln w="0"/>
                <a:solidFill>
                  <a:schemeClr val="accent1"/>
                </a:solidFill>
                <a:effectLst>
                  <a:outerShdw blurRad="38100" dist="25400" dir="5400000" algn="ctr" rotWithShape="0">
                    <a:srgbClr val="6E747A">
                      <a:alpha val="43000"/>
                    </a:srgbClr>
                  </a:outerShdw>
                </a:effectLst>
              </a:rPr>
              <a:t>The online library where I can find sources when researching my assignments.  </a:t>
            </a:r>
            <a:endParaRPr lang="en-GB" sz="2800" b="0" cap="none" spc="0" dirty="0">
              <a:ln w="0"/>
              <a:solidFill>
                <a:schemeClr val="accent1"/>
              </a:solidFill>
              <a:effectLst>
                <a:outerShdw blurRad="38100" dist="25400" dir="5400000" algn="ctr" rotWithShape="0">
                  <a:srgbClr val="6E747A">
                    <a:alpha val="43000"/>
                  </a:srgbClr>
                </a:outerShdw>
              </a:effectLst>
            </a:endParaRPr>
          </a:p>
        </p:txBody>
      </p:sp>
      <p:pic>
        <p:nvPicPr>
          <p:cNvPr id="10" name="Picture 9">
            <a:extLst>
              <a:ext uri="{FF2B5EF4-FFF2-40B4-BE49-F238E27FC236}">
                <a16:creationId xmlns:a16="http://schemas.microsoft.com/office/drawing/2014/main" id="{A647EDA5-15BC-6F16-6E9D-9A136C943C35}"/>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73692" y="116118"/>
            <a:ext cx="1699006" cy="3677075"/>
          </a:xfrm>
          <a:prstGeom prst="rect">
            <a:avLst/>
          </a:prstGeom>
        </p:spPr>
      </p:pic>
      <p:cxnSp>
        <p:nvCxnSpPr>
          <p:cNvPr id="12" name="Straight Arrow Connector 11">
            <a:extLst>
              <a:ext uri="{FF2B5EF4-FFF2-40B4-BE49-F238E27FC236}">
                <a16:creationId xmlns:a16="http://schemas.microsoft.com/office/drawing/2014/main" id="{B8BA4659-905C-2725-07D1-47ECE80D6FEA}"/>
              </a:ext>
            </a:extLst>
          </p:cNvPr>
          <p:cNvCxnSpPr/>
          <p:nvPr/>
        </p:nvCxnSpPr>
        <p:spPr>
          <a:xfrm flipH="1">
            <a:off x="1733677" y="672530"/>
            <a:ext cx="754743" cy="725714"/>
          </a:xfrm>
          <a:prstGeom prst="straightConnector1">
            <a:avLst/>
          </a:prstGeom>
          <a:ln w="57150">
            <a:solidFill>
              <a:srgbClr val="F5FAFF"/>
            </a:solidFill>
            <a:tailEnd type="triangle"/>
          </a:ln>
        </p:spPr>
        <p:style>
          <a:lnRef idx="2">
            <a:schemeClr val="accent1"/>
          </a:lnRef>
          <a:fillRef idx="0">
            <a:schemeClr val="accent1"/>
          </a:fillRef>
          <a:effectRef idx="1">
            <a:schemeClr val="accent1"/>
          </a:effectRef>
          <a:fontRef idx="minor">
            <a:schemeClr val="tx1"/>
          </a:fontRef>
        </p:style>
      </p:cxnSp>
      <p:pic>
        <p:nvPicPr>
          <p:cNvPr id="4" name="Picture 3">
            <a:extLst>
              <a:ext uri="{FF2B5EF4-FFF2-40B4-BE49-F238E27FC236}">
                <a16:creationId xmlns:a16="http://schemas.microsoft.com/office/drawing/2014/main" id="{928843AA-3BF0-7C5C-7197-12F285EB272F}"/>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792163" y="1702693"/>
            <a:ext cx="2033434" cy="4408528"/>
          </a:xfrm>
          <a:prstGeom prst="rect">
            <a:avLst/>
          </a:prstGeom>
        </p:spPr>
      </p:pic>
      <p:cxnSp>
        <p:nvCxnSpPr>
          <p:cNvPr id="14" name="Straight Arrow Connector 13">
            <a:extLst>
              <a:ext uri="{FF2B5EF4-FFF2-40B4-BE49-F238E27FC236}">
                <a16:creationId xmlns:a16="http://schemas.microsoft.com/office/drawing/2014/main" id="{FDC84177-E8CB-E4D0-6D1B-4A8F58039D05}"/>
              </a:ext>
            </a:extLst>
          </p:cNvPr>
          <p:cNvCxnSpPr/>
          <p:nvPr/>
        </p:nvCxnSpPr>
        <p:spPr>
          <a:xfrm flipH="1">
            <a:off x="2264229" y="2133600"/>
            <a:ext cx="1320800" cy="2641600"/>
          </a:xfrm>
          <a:prstGeom prst="straightConnector1">
            <a:avLst/>
          </a:prstGeom>
          <a:ln w="38100">
            <a:solidFill>
              <a:srgbClr val="F5FAFF"/>
            </a:solidFill>
            <a:tailEnd type="triangle"/>
          </a:ln>
        </p:spPr>
        <p:style>
          <a:lnRef idx="2">
            <a:schemeClr val="accent1"/>
          </a:lnRef>
          <a:fillRef idx="0">
            <a:schemeClr val="accent1"/>
          </a:fillRef>
          <a:effectRef idx="1">
            <a:schemeClr val="accent1"/>
          </a:effectRef>
          <a:fontRef idx="minor">
            <a:schemeClr val="tx1"/>
          </a:fontRef>
        </p:style>
      </p:cxnSp>
      <p:cxnSp>
        <p:nvCxnSpPr>
          <p:cNvPr id="15" name="Straight Arrow Connector 14">
            <a:extLst>
              <a:ext uri="{FF2B5EF4-FFF2-40B4-BE49-F238E27FC236}">
                <a16:creationId xmlns:a16="http://schemas.microsoft.com/office/drawing/2014/main" id="{B14CD522-B0EB-41AE-7827-B6635080867D}"/>
              </a:ext>
            </a:extLst>
          </p:cNvPr>
          <p:cNvCxnSpPr>
            <a:cxnSpLocks/>
          </p:cNvCxnSpPr>
          <p:nvPr/>
        </p:nvCxnSpPr>
        <p:spPr>
          <a:xfrm flipH="1">
            <a:off x="1551595" y="2133600"/>
            <a:ext cx="2033434" cy="3416320"/>
          </a:xfrm>
          <a:prstGeom prst="straightConnector1">
            <a:avLst/>
          </a:prstGeom>
          <a:ln w="38100">
            <a:solidFill>
              <a:srgbClr val="F5FAFF"/>
            </a:solidFill>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BBF70170-48DD-0E6B-6F29-B58FF668856D}"/>
              </a:ext>
            </a:extLst>
          </p:cNvPr>
          <p:cNvCxnSpPr>
            <a:cxnSpLocks/>
          </p:cNvCxnSpPr>
          <p:nvPr/>
        </p:nvCxnSpPr>
        <p:spPr>
          <a:xfrm flipH="1" flipV="1">
            <a:off x="2320484" y="3263934"/>
            <a:ext cx="1471377" cy="887152"/>
          </a:xfrm>
          <a:prstGeom prst="straightConnector1">
            <a:avLst/>
          </a:prstGeom>
          <a:ln w="38100">
            <a:solidFill>
              <a:srgbClr val="F5FAFF"/>
            </a:solidFill>
            <a:tailEnd type="triangle"/>
          </a:ln>
        </p:spPr>
        <p:style>
          <a:lnRef idx="2">
            <a:schemeClr val="accent1"/>
          </a:lnRef>
          <a:fillRef idx="0">
            <a:schemeClr val="accent1"/>
          </a:fillRef>
          <a:effectRef idx="1">
            <a:schemeClr val="accent1"/>
          </a:effectRef>
          <a:fontRef idx="minor">
            <a:schemeClr val="tx1"/>
          </a:fontRef>
        </p:style>
      </p:cxnSp>
      <p:pic>
        <p:nvPicPr>
          <p:cNvPr id="22" name="Picture 21">
            <a:extLst>
              <a:ext uri="{FF2B5EF4-FFF2-40B4-BE49-F238E27FC236}">
                <a16:creationId xmlns:a16="http://schemas.microsoft.com/office/drawing/2014/main" id="{5D60B603-8368-D248-060F-F6D05D9A88C8}"/>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7493801" y="2679926"/>
            <a:ext cx="1699006" cy="3677075"/>
          </a:xfrm>
          <a:prstGeom prst="rect">
            <a:avLst/>
          </a:prstGeom>
        </p:spPr>
      </p:pic>
      <p:cxnSp>
        <p:nvCxnSpPr>
          <p:cNvPr id="23" name="Straight Arrow Connector 22">
            <a:extLst>
              <a:ext uri="{FF2B5EF4-FFF2-40B4-BE49-F238E27FC236}">
                <a16:creationId xmlns:a16="http://schemas.microsoft.com/office/drawing/2014/main" id="{AE671141-D853-6F42-A9C7-7C813B6ECAFD}"/>
              </a:ext>
            </a:extLst>
          </p:cNvPr>
          <p:cNvCxnSpPr>
            <a:cxnSpLocks/>
          </p:cNvCxnSpPr>
          <p:nvPr/>
        </p:nvCxnSpPr>
        <p:spPr>
          <a:xfrm flipH="1">
            <a:off x="8900338" y="2935302"/>
            <a:ext cx="962889" cy="2292455"/>
          </a:xfrm>
          <a:prstGeom prst="straightConnector1">
            <a:avLst/>
          </a:prstGeom>
          <a:ln w="38100">
            <a:solidFill>
              <a:srgbClr val="F5FAFF"/>
            </a:solidFill>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C8ED9B68-A3C2-B176-435C-704B3ED29704}"/>
              </a:ext>
            </a:extLst>
          </p:cNvPr>
          <p:cNvCxnSpPr>
            <a:cxnSpLocks/>
          </p:cNvCxnSpPr>
          <p:nvPr/>
        </p:nvCxnSpPr>
        <p:spPr>
          <a:xfrm flipH="1" flipV="1">
            <a:off x="7177051" y="3712474"/>
            <a:ext cx="1429920" cy="1265926"/>
          </a:xfrm>
          <a:prstGeom prst="straightConnector1">
            <a:avLst/>
          </a:prstGeom>
          <a:ln w="57150">
            <a:solidFill>
              <a:schemeClr val="accent6">
                <a:lumMod val="60000"/>
                <a:lumOff val="40000"/>
              </a:schemeClr>
            </a:solidFill>
            <a:tailEnd type="triangle"/>
          </a:ln>
        </p:spPr>
        <p:style>
          <a:lnRef idx="1">
            <a:schemeClr val="accent2"/>
          </a:lnRef>
          <a:fillRef idx="0">
            <a:schemeClr val="accent2"/>
          </a:fillRef>
          <a:effectRef idx="0">
            <a:schemeClr val="accent2"/>
          </a:effectRef>
          <a:fontRef idx="minor">
            <a:schemeClr val="tx1"/>
          </a:fontRef>
        </p:style>
      </p:cxnSp>
      <p:cxnSp>
        <p:nvCxnSpPr>
          <p:cNvPr id="27" name="Straight Arrow Connector 26">
            <a:extLst>
              <a:ext uri="{FF2B5EF4-FFF2-40B4-BE49-F238E27FC236}">
                <a16:creationId xmlns:a16="http://schemas.microsoft.com/office/drawing/2014/main" id="{10547EC7-17EF-B627-5BAA-6652BA6AE073}"/>
              </a:ext>
            </a:extLst>
          </p:cNvPr>
          <p:cNvCxnSpPr>
            <a:cxnSpLocks/>
          </p:cNvCxnSpPr>
          <p:nvPr/>
        </p:nvCxnSpPr>
        <p:spPr>
          <a:xfrm flipH="1">
            <a:off x="2328735" y="672530"/>
            <a:ext cx="169571" cy="1648811"/>
          </a:xfrm>
          <a:prstGeom prst="straightConnector1">
            <a:avLst/>
          </a:prstGeom>
          <a:ln w="57150">
            <a:solidFill>
              <a:schemeClr val="accent6">
                <a:lumMod val="60000"/>
                <a:lumOff val="40000"/>
              </a:schemeClr>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5363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29000">
              <a:schemeClr val="bg1">
                <a:lumMod val="95000"/>
              </a:schemeClr>
            </a:gs>
            <a:gs pos="41000">
              <a:schemeClr val="tx2">
                <a:lumMod val="10000"/>
                <a:lumOff val="90000"/>
              </a:schemeClr>
            </a:gs>
            <a:gs pos="100000">
              <a:srgbClr val="0050EF"/>
            </a:gs>
          </a:gsLst>
          <a:lin ang="5400000" scaled="1"/>
        </a:gra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8A615B-5D80-DDE7-F165-E7101B7C7E28}"/>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246743" y="175985"/>
            <a:ext cx="2858687" cy="6186915"/>
          </a:xfrm>
          <a:prstGeom prst="rect">
            <a:avLst/>
          </a:prstGeom>
        </p:spPr>
      </p:pic>
      <p:pic>
        <p:nvPicPr>
          <p:cNvPr id="6" name="Picture 5">
            <a:extLst>
              <a:ext uri="{FF2B5EF4-FFF2-40B4-BE49-F238E27FC236}">
                <a16:creationId xmlns:a16="http://schemas.microsoft.com/office/drawing/2014/main" id="{152BBA59-DB03-51E1-535C-E47EDE537FFE}"/>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2105197" y="671085"/>
            <a:ext cx="2858687" cy="6186915"/>
          </a:xfrm>
          <a:prstGeom prst="rect">
            <a:avLst/>
          </a:prstGeom>
        </p:spPr>
      </p:pic>
      <p:sp>
        <p:nvSpPr>
          <p:cNvPr id="7" name="Rectangle 6">
            <a:extLst>
              <a:ext uri="{FF2B5EF4-FFF2-40B4-BE49-F238E27FC236}">
                <a16:creationId xmlns:a16="http://schemas.microsoft.com/office/drawing/2014/main" id="{6C935F85-D84A-6A04-6BAE-896E8B54A56F}"/>
              </a:ext>
            </a:extLst>
          </p:cNvPr>
          <p:cNvSpPr/>
          <p:nvPr/>
        </p:nvSpPr>
        <p:spPr>
          <a:xfrm>
            <a:off x="4963884" y="209420"/>
            <a:ext cx="3058851" cy="923330"/>
          </a:xfrm>
          <a:prstGeom prst="rect">
            <a:avLst/>
          </a:prstGeom>
          <a:noFill/>
        </p:spPr>
        <p:txBody>
          <a:bodyPr wrap="none" lIns="91440" tIns="45720" rIns="91440" bIns="45720">
            <a:spAutoFit/>
          </a:bodyPr>
          <a:lstStyle/>
          <a:p>
            <a:pPr algn="ctr"/>
            <a:r>
              <a:rPr lang="en-GB" sz="5400" b="1" cap="none" spc="50" dirty="0">
                <a:ln w="9525" cmpd="sng">
                  <a:solidFill>
                    <a:schemeClr val="accent1"/>
                  </a:solidFill>
                  <a:prstDash val="solid"/>
                </a:ln>
                <a:solidFill>
                  <a:srgbClr val="70AD47">
                    <a:tint val="1000"/>
                  </a:srgbClr>
                </a:solidFill>
                <a:effectLst>
                  <a:glow rad="38100">
                    <a:schemeClr val="accent1">
                      <a:alpha val="40000"/>
                    </a:schemeClr>
                  </a:glow>
                </a:effectLst>
              </a:rPr>
              <a:t>NHS APP</a:t>
            </a:r>
          </a:p>
        </p:txBody>
      </p:sp>
      <p:sp>
        <p:nvSpPr>
          <p:cNvPr id="8" name="Rectangle 7">
            <a:extLst>
              <a:ext uri="{FF2B5EF4-FFF2-40B4-BE49-F238E27FC236}">
                <a16:creationId xmlns:a16="http://schemas.microsoft.com/office/drawing/2014/main" id="{0FA59518-602B-DA1E-4B4B-766235667B75}"/>
              </a:ext>
            </a:extLst>
          </p:cNvPr>
          <p:cNvSpPr/>
          <p:nvPr/>
        </p:nvSpPr>
        <p:spPr>
          <a:xfrm>
            <a:off x="5460863" y="1240085"/>
            <a:ext cx="6194108" cy="341632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2400" b="1" dirty="0">
                <a:ln/>
                <a:solidFill>
                  <a:srgbClr val="0050EF"/>
                </a:solidFill>
              </a:rPr>
              <a:t>I use the NHS app as it make managing my healthcare better. It is convenient when booking and managing appointments, ordering repeat prescriptions and viewing my consultations and referrals. It saved me time, instead if waiting on the phone queues and asking the receptionist small questions I can access my information all in one place at anytime </a:t>
            </a:r>
            <a:endParaRPr lang="en-GB" sz="2400" b="1" cap="none" spc="0" dirty="0">
              <a:ln/>
              <a:solidFill>
                <a:srgbClr val="0050EF"/>
              </a:solidFill>
              <a:effectLst/>
            </a:endParaRPr>
          </a:p>
        </p:txBody>
      </p:sp>
    </p:spTree>
    <p:extLst>
      <p:ext uri="{BB962C8B-B14F-4D97-AF65-F5344CB8AC3E}">
        <p14:creationId xmlns:p14="http://schemas.microsoft.com/office/powerpoint/2010/main" val="3469837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29000">
              <a:schemeClr val="bg1">
                <a:lumMod val="95000"/>
              </a:schemeClr>
            </a:gs>
            <a:gs pos="41000">
              <a:schemeClr val="tx2">
                <a:lumMod val="10000"/>
                <a:lumOff val="90000"/>
              </a:schemeClr>
            </a:gs>
            <a:gs pos="100000">
              <a:srgbClr val="0050EF"/>
            </a:gs>
          </a:gsLst>
          <a:lin ang="5400000" scaled="1"/>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40D24D6-3C06-AFEF-C053-29ED05E2186C}"/>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232855" y="141314"/>
            <a:ext cx="2392594" cy="5178172"/>
          </a:xfrm>
          <a:prstGeom prst="rect">
            <a:avLst/>
          </a:prstGeom>
        </p:spPr>
      </p:pic>
      <p:pic>
        <p:nvPicPr>
          <p:cNvPr id="5" name="Picture 4">
            <a:extLst>
              <a:ext uri="{FF2B5EF4-FFF2-40B4-BE49-F238E27FC236}">
                <a16:creationId xmlns:a16="http://schemas.microsoft.com/office/drawing/2014/main" id="{4024A996-3952-92FD-4217-30E758836601}"/>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7307628" y="87084"/>
            <a:ext cx="2392594" cy="5178172"/>
          </a:xfrm>
          <a:prstGeom prst="rect">
            <a:avLst/>
          </a:prstGeom>
        </p:spPr>
      </p:pic>
      <p:pic>
        <p:nvPicPr>
          <p:cNvPr id="6" name="Picture 5">
            <a:extLst>
              <a:ext uri="{FF2B5EF4-FFF2-40B4-BE49-F238E27FC236}">
                <a16:creationId xmlns:a16="http://schemas.microsoft.com/office/drawing/2014/main" id="{C3175682-1BBB-EA5F-0C4E-25D0294642FB}"/>
              </a:ext>
              <a:ext uri="{C183D7F6-B498-43B3-948B-1728B52AA6E4}">
                <adec:decorative xmlns:adec="http://schemas.microsoft.com/office/drawing/2017/decorative" val="1"/>
              </a:ext>
            </a:extLst>
          </p:cNvPr>
          <p:cNvPicPr>
            <a:picLocks noChangeAspect="1"/>
          </p:cNvPicPr>
          <p:nvPr/>
        </p:nvPicPr>
        <p:blipFill>
          <a:blip r:embed="rId3"/>
          <a:srcRect/>
          <a:stretch>
            <a:fillRect/>
          </a:stretch>
        </p:blipFill>
        <p:spPr>
          <a:xfrm>
            <a:off x="1502550" y="1422604"/>
            <a:ext cx="2245798" cy="4860470"/>
          </a:xfrm>
          <a:prstGeom prst="rect">
            <a:avLst/>
          </a:prstGeom>
        </p:spPr>
      </p:pic>
      <p:cxnSp>
        <p:nvCxnSpPr>
          <p:cNvPr id="7" name="Straight Arrow Connector 6">
            <a:extLst>
              <a:ext uri="{FF2B5EF4-FFF2-40B4-BE49-F238E27FC236}">
                <a16:creationId xmlns:a16="http://schemas.microsoft.com/office/drawing/2014/main" id="{4921B2F6-F797-77E8-E822-479E64FA1EF4}"/>
              </a:ext>
            </a:extLst>
          </p:cNvPr>
          <p:cNvCxnSpPr>
            <a:cxnSpLocks/>
          </p:cNvCxnSpPr>
          <p:nvPr/>
        </p:nvCxnSpPr>
        <p:spPr>
          <a:xfrm flipH="1">
            <a:off x="1154072" y="1422604"/>
            <a:ext cx="2868251" cy="115910"/>
          </a:xfrm>
          <a:prstGeom prst="straightConnector1">
            <a:avLst/>
          </a:prstGeom>
          <a:ln w="38100">
            <a:solidFill>
              <a:srgbClr val="0050EF"/>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0B4241D1-601D-8F30-B682-66D8DB5F0448}"/>
              </a:ext>
            </a:extLst>
          </p:cNvPr>
          <p:cNvCxnSpPr>
            <a:cxnSpLocks/>
          </p:cNvCxnSpPr>
          <p:nvPr/>
        </p:nvCxnSpPr>
        <p:spPr>
          <a:xfrm>
            <a:off x="1228575" y="1524000"/>
            <a:ext cx="606005" cy="878114"/>
          </a:xfrm>
          <a:prstGeom prst="straightConnector1">
            <a:avLst/>
          </a:prstGeom>
          <a:ln w="38100">
            <a:solidFill>
              <a:srgbClr val="0050EF"/>
            </a:solidFill>
            <a:tailEnd type="triangle"/>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44498E9C-17E3-5679-FE57-DBF993FFC757}"/>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8736093" y="1278367"/>
            <a:ext cx="2379088" cy="5148943"/>
          </a:xfrm>
          <a:prstGeom prst="rect">
            <a:avLst/>
          </a:prstGeom>
        </p:spPr>
      </p:pic>
      <p:cxnSp>
        <p:nvCxnSpPr>
          <p:cNvPr id="12" name="Straight Arrow Connector 11">
            <a:extLst>
              <a:ext uri="{FF2B5EF4-FFF2-40B4-BE49-F238E27FC236}">
                <a16:creationId xmlns:a16="http://schemas.microsoft.com/office/drawing/2014/main" id="{ABD0EDF4-0BAF-96BE-36C5-B379F8291D38}"/>
              </a:ext>
            </a:extLst>
          </p:cNvPr>
          <p:cNvCxnSpPr>
            <a:cxnSpLocks/>
          </p:cNvCxnSpPr>
          <p:nvPr/>
        </p:nvCxnSpPr>
        <p:spPr>
          <a:xfrm flipV="1">
            <a:off x="5794961" y="2947614"/>
            <a:ext cx="2006066" cy="905224"/>
          </a:xfrm>
          <a:prstGeom prst="straightConnector1">
            <a:avLst/>
          </a:prstGeom>
          <a:ln w="38100">
            <a:solidFill>
              <a:srgbClr val="0050EF"/>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DCAD0A8C-EDE2-91EC-30B0-4E94F8A6CBED}"/>
              </a:ext>
            </a:extLst>
          </p:cNvPr>
          <p:cNvCxnSpPr>
            <a:cxnSpLocks/>
          </p:cNvCxnSpPr>
          <p:nvPr/>
        </p:nvCxnSpPr>
        <p:spPr>
          <a:xfrm>
            <a:off x="7801027" y="2947614"/>
            <a:ext cx="1226859" cy="637415"/>
          </a:xfrm>
          <a:prstGeom prst="straightConnector1">
            <a:avLst/>
          </a:prstGeom>
          <a:ln w="38100">
            <a:solidFill>
              <a:srgbClr val="0050EF"/>
            </a:solidFill>
            <a:tailEnd type="triangle"/>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AB1B335-C5EB-5E8A-4E7A-465C79551975}"/>
              </a:ext>
            </a:extLst>
          </p:cNvPr>
          <p:cNvSpPr/>
          <p:nvPr/>
        </p:nvSpPr>
        <p:spPr>
          <a:xfrm>
            <a:off x="8916443" y="5166725"/>
            <a:ext cx="2006165" cy="637415"/>
          </a:xfrm>
          <a:prstGeom prst="rect">
            <a:avLst/>
          </a:prstGeom>
          <a:solidFill>
            <a:schemeClr val="bg1"/>
          </a:solidFill>
          <a:ln>
            <a:no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US"/>
          </a:p>
        </p:txBody>
      </p:sp>
      <p:sp>
        <p:nvSpPr>
          <p:cNvPr id="20" name="TextBox 19">
            <a:extLst>
              <a:ext uri="{FF2B5EF4-FFF2-40B4-BE49-F238E27FC236}">
                <a16:creationId xmlns:a16="http://schemas.microsoft.com/office/drawing/2014/main" id="{791C6887-520E-638F-EE56-BFE419633886}"/>
              </a:ext>
            </a:extLst>
          </p:cNvPr>
          <p:cNvSpPr txBox="1"/>
          <p:nvPr/>
        </p:nvSpPr>
        <p:spPr>
          <a:xfrm>
            <a:off x="3027560" y="-9849"/>
            <a:ext cx="3915574" cy="584775"/>
          </a:xfrm>
          <a:prstGeom prst="rect">
            <a:avLst/>
          </a:prstGeom>
          <a:noFill/>
        </p:spPr>
        <p:txBody>
          <a:bodyPr wrap="square">
            <a:spAutoFit/>
          </a:bodyPr>
          <a:lstStyle/>
          <a:p>
            <a:pPr algn="ctr"/>
            <a:r>
              <a:rPr lang="en-GB" sz="3200" b="1" cap="none" spc="50" dirty="0">
                <a:ln w="9525" cmpd="sng">
                  <a:solidFill>
                    <a:schemeClr val="accent1"/>
                  </a:solidFill>
                  <a:prstDash val="solid"/>
                </a:ln>
                <a:solidFill>
                  <a:srgbClr val="70AD47">
                    <a:tint val="1000"/>
                  </a:srgbClr>
                </a:solidFill>
                <a:effectLst>
                  <a:glow rad="38100">
                    <a:schemeClr val="accent1">
                      <a:alpha val="40000"/>
                    </a:schemeClr>
                  </a:glow>
                </a:effectLst>
              </a:rPr>
              <a:t>Images of app use</a:t>
            </a:r>
          </a:p>
        </p:txBody>
      </p:sp>
      <p:sp>
        <p:nvSpPr>
          <p:cNvPr id="22" name="Rectangle 21">
            <a:extLst>
              <a:ext uri="{FF2B5EF4-FFF2-40B4-BE49-F238E27FC236}">
                <a16:creationId xmlns:a16="http://schemas.microsoft.com/office/drawing/2014/main" id="{33ABDA70-582A-51F2-E084-57A2857B1047}"/>
              </a:ext>
            </a:extLst>
          </p:cNvPr>
          <p:cNvSpPr/>
          <p:nvPr/>
        </p:nvSpPr>
        <p:spPr>
          <a:xfrm>
            <a:off x="3906812" y="961117"/>
            <a:ext cx="2245798" cy="4524315"/>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2400" b="1" cap="none" spc="0" dirty="0">
                <a:ln/>
                <a:solidFill>
                  <a:srgbClr val="0050EF"/>
                </a:solidFill>
                <a:effectLst/>
              </a:rPr>
              <a:t>These are the tabs that take you to the page to access you booked appointments or booking link and access records of previous appointment consultations.</a:t>
            </a:r>
          </a:p>
        </p:txBody>
      </p:sp>
    </p:spTree>
    <p:extLst>
      <p:ext uri="{BB962C8B-B14F-4D97-AF65-F5344CB8AC3E}">
        <p14:creationId xmlns:p14="http://schemas.microsoft.com/office/powerpoint/2010/main" val="4265709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38000">
              <a:schemeClr val="bg1"/>
            </a:gs>
            <a:gs pos="77000">
              <a:schemeClr val="tx1">
                <a:lumMod val="85000"/>
                <a:lumOff val="15000"/>
              </a:schemeClr>
            </a:gs>
            <a:gs pos="100000">
              <a:schemeClr val="tx1">
                <a:lumMod val="95000"/>
                <a:lumOff val="5000"/>
              </a:schemeClr>
            </a:gs>
          </a:gsLst>
          <a:lin ang="5400000" scaled="1"/>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1E348F9-6175-3ED6-BF6A-D7DBDE0B569C}"/>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45144" y="135557"/>
            <a:ext cx="2887715" cy="6249739"/>
          </a:xfrm>
          <a:prstGeom prst="rect">
            <a:avLst/>
          </a:prstGeom>
        </p:spPr>
      </p:pic>
      <p:pic>
        <p:nvPicPr>
          <p:cNvPr id="3" name="Picture 2">
            <a:extLst>
              <a:ext uri="{FF2B5EF4-FFF2-40B4-BE49-F238E27FC236}">
                <a16:creationId xmlns:a16="http://schemas.microsoft.com/office/drawing/2014/main" id="{E0928728-FADF-ACED-9B5C-3996606EAA3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2022738" y="961218"/>
            <a:ext cx="2650861" cy="5737128"/>
          </a:xfrm>
          <a:prstGeom prst="rect">
            <a:avLst/>
          </a:prstGeom>
        </p:spPr>
      </p:pic>
      <p:sp>
        <p:nvSpPr>
          <p:cNvPr id="4" name="Rectangle 3">
            <a:extLst>
              <a:ext uri="{FF2B5EF4-FFF2-40B4-BE49-F238E27FC236}">
                <a16:creationId xmlns:a16="http://schemas.microsoft.com/office/drawing/2014/main" id="{D954D04A-E49D-3FD9-5624-4E2A4B1BFC3F}"/>
              </a:ext>
            </a:extLst>
          </p:cNvPr>
          <p:cNvSpPr/>
          <p:nvPr/>
        </p:nvSpPr>
        <p:spPr>
          <a:xfrm>
            <a:off x="4415031" y="86723"/>
            <a:ext cx="4272324" cy="923330"/>
          </a:xfrm>
          <a:prstGeom prst="rect">
            <a:avLst/>
          </a:prstGeom>
          <a:noFill/>
        </p:spPr>
        <p:txBody>
          <a:bodyPr wrap="none" lIns="91440" tIns="45720" rIns="91440" bIns="45720">
            <a:spAutoFit/>
          </a:bodyPr>
          <a:lstStyle/>
          <a:p>
            <a:pPr algn="ctr"/>
            <a:r>
              <a:rPr lang="en-GB" sz="5400" b="0" cap="none" spc="0" dirty="0">
                <a:ln w="38100">
                  <a:solidFill>
                    <a:schemeClr val="tx1"/>
                  </a:solidFill>
                </a:ln>
                <a:solidFill>
                  <a:schemeClr val="bg1"/>
                </a:solidFill>
                <a:effectLst>
                  <a:outerShdw blurRad="38100" dist="19050" dir="2700000" algn="tl" rotWithShape="0">
                    <a:schemeClr val="dk1">
                      <a:alpha val="40000"/>
                    </a:schemeClr>
                  </a:outerShdw>
                </a:effectLst>
              </a:rPr>
              <a:t>Calendar App</a:t>
            </a:r>
          </a:p>
        </p:txBody>
      </p:sp>
      <p:sp>
        <p:nvSpPr>
          <p:cNvPr id="5" name="Rectangle 4">
            <a:extLst>
              <a:ext uri="{FF2B5EF4-FFF2-40B4-BE49-F238E27FC236}">
                <a16:creationId xmlns:a16="http://schemas.microsoft.com/office/drawing/2014/main" id="{421191C1-0A23-9BAF-91B7-007577338371}"/>
              </a:ext>
            </a:extLst>
          </p:cNvPr>
          <p:cNvSpPr/>
          <p:nvPr/>
        </p:nvSpPr>
        <p:spPr>
          <a:xfrm>
            <a:off x="4777888" y="1010053"/>
            <a:ext cx="7034232" cy="3539430"/>
          </a:xfrm>
          <a:prstGeom prst="rect">
            <a:avLst/>
          </a:prstGeom>
          <a:noFill/>
        </p:spPr>
        <p:txBody>
          <a:bodyPr wrap="square" lIns="91440" tIns="45720" rIns="91440" bIns="45720">
            <a:spAutoFit/>
          </a:bodyPr>
          <a:lstStyle/>
          <a:p>
            <a:pPr algn="ctr"/>
            <a:r>
              <a:rPr lang="en-GB" sz="2800" b="0" cap="none" spc="0" dirty="0">
                <a:ln w="0"/>
                <a:solidFill>
                  <a:schemeClr val="tx1"/>
                </a:solidFill>
                <a:effectLst>
                  <a:outerShdw blurRad="38100" dist="19050" dir="2700000" algn="tl" rotWithShape="0">
                    <a:schemeClr val="dk1">
                      <a:alpha val="40000"/>
                    </a:schemeClr>
                  </a:outerShdw>
                </a:effectLst>
              </a:rPr>
              <a:t>I use the calendar apps on the phone to keep track of my bookings, appointments and important events. It help to add reminders, so I don’t forget important things and share. My schedule with my assistant and help her manage bookings for me. It helps me keep everything organised in one place and manage my time accurately </a:t>
            </a:r>
          </a:p>
        </p:txBody>
      </p:sp>
    </p:spTree>
    <p:extLst>
      <p:ext uri="{BB962C8B-B14F-4D97-AF65-F5344CB8AC3E}">
        <p14:creationId xmlns:p14="http://schemas.microsoft.com/office/powerpoint/2010/main" val="1812828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38000">
              <a:schemeClr val="bg1"/>
            </a:gs>
            <a:gs pos="77000">
              <a:schemeClr val="tx1">
                <a:lumMod val="85000"/>
                <a:lumOff val="15000"/>
              </a:schemeClr>
            </a:gs>
            <a:gs pos="100000">
              <a:schemeClr val="tx1">
                <a:lumMod val="95000"/>
                <a:lumOff val="5000"/>
              </a:schemeClr>
            </a:gs>
          </a:gsLst>
          <a:lin ang="5400000" scaled="1"/>
        </a:gra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0CB823-767F-AC63-1A2A-1B121E57C748}"/>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0" y="146956"/>
            <a:ext cx="2379088" cy="5148943"/>
          </a:xfrm>
          <a:prstGeom prst="rect">
            <a:avLst/>
          </a:prstGeom>
        </p:spPr>
      </p:pic>
      <p:pic>
        <p:nvPicPr>
          <p:cNvPr id="3" name="Picture 2">
            <a:extLst>
              <a:ext uri="{FF2B5EF4-FFF2-40B4-BE49-F238E27FC236}">
                <a16:creationId xmlns:a16="http://schemas.microsoft.com/office/drawing/2014/main" id="{96D4F82A-03DD-A2C5-8683-8ADFB611B129}"/>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727828" y="1366157"/>
            <a:ext cx="2379088" cy="5148943"/>
          </a:xfrm>
          <a:prstGeom prst="rect">
            <a:avLst/>
          </a:prstGeom>
        </p:spPr>
      </p:pic>
      <p:pic>
        <p:nvPicPr>
          <p:cNvPr id="4" name="Picture 3">
            <a:extLst>
              <a:ext uri="{FF2B5EF4-FFF2-40B4-BE49-F238E27FC236}">
                <a16:creationId xmlns:a16="http://schemas.microsoft.com/office/drawing/2014/main" id="{731F95E3-FD96-9E7F-9B46-2E5837504FD0}"/>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4106916" y="277584"/>
            <a:ext cx="2379088" cy="5148943"/>
          </a:xfrm>
          <a:prstGeom prst="rect">
            <a:avLst/>
          </a:prstGeom>
        </p:spPr>
      </p:pic>
      <p:cxnSp>
        <p:nvCxnSpPr>
          <p:cNvPr id="5" name="Straight Arrow Connector 4">
            <a:extLst>
              <a:ext uri="{FF2B5EF4-FFF2-40B4-BE49-F238E27FC236}">
                <a16:creationId xmlns:a16="http://schemas.microsoft.com/office/drawing/2014/main" id="{97E08A51-6776-62D0-DC56-D118B6F8BBC1}"/>
              </a:ext>
            </a:extLst>
          </p:cNvPr>
          <p:cNvCxnSpPr>
            <a:cxnSpLocks/>
          </p:cNvCxnSpPr>
          <p:nvPr/>
        </p:nvCxnSpPr>
        <p:spPr>
          <a:xfrm flipV="1">
            <a:off x="3967147" y="1872343"/>
            <a:ext cx="1329313" cy="3744833"/>
          </a:xfrm>
          <a:prstGeom prst="straightConnector1">
            <a:avLst/>
          </a:prstGeom>
          <a:ln w="38100">
            <a:solidFill>
              <a:srgbClr val="0050EF"/>
            </a:solidFill>
            <a:tailEnd type="triangle"/>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92ED449D-030E-5B70-8FA4-D721DB9C9677}"/>
              </a:ext>
            </a:extLst>
          </p:cNvPr>
          <p:cNvSpPr/>
          <p:nvPr/>
        </p:nvSpPr>
        <p:spPr>
          <a:xfrm>
            <a:off x="6887972" y="-225808"/>
            <a:ext cx="4375113" cy="1754326"/>
          </a:xfrm>
          <a:prstGeom prst="rect">
            <a:avLst/>
          </a:prstGeom>
          <a:noFill/>
        </p:spPr>
        <p:txBody>
          <a:bodyPr wrap="square" lIns="91440" tIns="45720" rIns="91440" bIns="45720">
            <a:spAutoFit/>
          </a:bodyPr>
          <a:lstStyle/>
          <a:p>
            <a:pPr algn="ctr"/>
            <a:r>
              <a:rPr lang="en-GB" sz="5400" b="1" dirty="0">
                <a:ln w="9525">
                  <a:solidFill>
                    <a:schemeClr val="bg1"/>
                  </a:solidFill>
                  <a:prstDash val="solid"/>
                </a:ln>
                <a:effectLst>
                  <a:outerShdw blurRad="12700" dist="38100" dir="2700000" algn="tl" rotWithShape="0">
                    <a:schemeClr val="bg1">
                      <a:lumMod val="50000"/>
                    </a:schemeClr>
                  </a:outerShdw>
                </a:effectLst>
              </a:rPr>
              <a:t>Outlook email app</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12" name="Rectangle 11">
            <a:extLst>
              <a:ext uri="{FF2B5EF4-FFF2-40B4-BE49-F238E27FC236}">
                <a16:creationId xmlns:a16="http://schemas.microsoft.com/office/drawing/2014/main" id="{75248341-5E5E-6044-4EBA-EF71E1A8D1E2}"/>
              </a:ext>
            </a:extLst>
          </p:cNvPr>
          <p:cNvSpPr/>
          <p:nvPr/>
        </p:nvSpPr>
        <p:spPr>
          <a:xfrm>
            <a:off x="6414060" y="1514004"/>
            <a:ext cx="5298969" cy="3785652"/>
          </a:xfrm>
          <a:prstGeom prst="rect">
            <a:avLst/>
          </a:prstGeom>
          <a:noFill/>
        </p:spPr>
        <p:txBody>
          <a:bodyPr wrap="square" lIns="91440" tIns="45720" rIns="91440" bIns="45720">
            <a:spAutoFit/>
          </a:bodyPr>
          <a:lstStyle/>
          <a:p>
            <a:pPr algn="ctr"/>
            <a:r>
              <a:rPr lang="en-GB" sz="2400" dirty="0">
                <a:ln w="0"/>
                <a:effectLst>
                  <a:outerShdw blurRad="38100" dist="19050" dir="2700000" algn="tl" rotWithShape="0">
                    <a:schemeClr val="dk1">
                      <a:alpha val="40000"/>
                    </a:schemeClr>
                  </a:outerShdw>
                </a:effectLst>
              </a:rPr>
              <a:t>This app on my phone is very useful for my everyday life as I am able to add multiple accounts such as university, work and personal emails all accessible from the same place at the same time, this helps me keep a track of my work rota and updates, emails from my lecturers and student finance as well as bookings and enquiries for my side business. </a:t>
            </a:r>
          </a:p>
        </p:txBody>
      </p:sp>
    </p:spTree>
    <p:extLst>
      <p:ext uri="{BB962C8B-B14F-4D97-AF65-F5344CB8AC3E}">
        <p14:creationId xmlns:p14="http://schemas.microsoft.com/office/powerpoint/2010/main" val="1797962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5000"/>
                <a:lumOff val="95000"/>
              </a:schemeClr>
            </a:gs>
            <a:gs pos="42000">
              <a:schemeClr val="bg1"/>
            </a:gs>
            <a:gs pos="65000">
              <a:schemeClr val="bg1">
                <a:lumMod val="75000"/>
              </a:schemeClr>
            </a:gs>
            <a:gs pos="100000">
              <a:schemeClr val="bg1">
                <a:lumMod val="5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0D2F204-BE33-E442-F94C-8FAC76BA1C0F}"/>
              </a:ext>
            </a:extLst>
          </p:cNvPr>
          <p:cNvSpPr/>
          <p:nvPr/>
        </p:nvSpPr>
        <p:spPr>
          <a:xfrm>
            <a:off x="4476005" y="0"/>
            <a:ext cx="3239990" cy="923330"/>
          </a:xfrm>
          <a:prstGeom prst="rect">
            <a:avLst/>
          </a:prstGeom>
          <a:noFill/>
        </p:spPr>
        <p:txBody>
          <a:bodyPr wrap="none" lIns="91440" tIns="45720" rIns="91440" bIns="45720">
            <a:spAutoFit/>
          </a:bodyPr>
          <a:lstStyle/>
          <a:p>
            <a:pPr algn="ctr"/>
            <a:r>
              <a:rPr lang="en-GB" sz="5400" dirty="0">
                <a:ln w="0"/>
                <a:effectLst>
                  <a:outerShdw blurRad="38100" dist="19050" dir="2700000" algn="tl" rotWithShape="0">
                    <a:schemeClr val="dk1">
                      <a:alpha val="40000"/>
                    </a:schemeClr>
                  </a:outerShdw>
                </a:effectLst>
              </a:rPr>
              <a:t>Reflection</a:t>
            </a:r>
            <a:endParaRPr lang="en-GB" sz="5400" b="0" cap="none" spc="0" dirty="0">
              <a:ln w="0"/>
              <a:solidFill>
                <a:schemeClr val="tx1"/>
              </a:solidFill>
              <a:effectLst>
                <a:outerShdw blurRad="38100" dist="19050" dir="2700000" algn="tl" rotWithShape="0">
                  <a:schemeClr val="dk1">
                    <a:alpha val="40000"/>
                  </a:schemeClr>
                </a:outerShdw>
              </a:effectLst>
            </a:endParaRPr>
          </a:p>
        </p:txBody>
      </p:sp>
      <p:sp>
        <p:nvSpPr>
          <p:cNvPr id="4" name="Rectangle 3">
            <a:extLst>
              <a:ext uri="{FF2B5EF4-FFF2-40B4-BE49-F238E27FC236}">
                <a16:creationId xmlns:a16="http://schemas.microsoft.com/office/drawing/2014/main" id="{8DCAE2D1-8F78-C7C3-B915-D79B3A8D496D}"/>
              </a:ext>
            </a:extLst>
          </p:cNvPr>
          <p:cNvSpPr/>
          <p:nvPr/>
        </p:nvSpPr>
        <p:spPr>
          <a:xfrm>
            <a:off x="2044587" y="1420283"/>
            <a:ext cx="8536328" cy="2369880"/>
          </a:xfrm>
          <a:prstGeom prst="rect">
            <a:avLst/>
          </a:prstGeom>
          <a:noFill/>
        </p:spPr>
        <p:txBody>
          <a:bodyPr wrap="square" lIns="91440" tIns="45720" rIns="91440" bIns="45720">
            <a:spAutoFit/>
          </a:bodyPr>
          <a:lstStyle/>
          <a:p>
            <a:pPr algn="just"/>
            <a:r>
              <a:rPr lang="en-GB" sz="2400" b="0" cap="none" spc="0" dirty="0">
                <a:ln w="0"/>
                <a:solidFill>
                  <a:schemeClr val="tx1"/>
                </a:solidFill>
                <a:effectLst>
                  <a:outerShdw blurRad="38100" dist="19050" dir="2700000" algn="tl" rotWithShape="0">
                    <a:schemeClr val="dk1">
                      <a:alpha val="40000"/>
                    </a:schemeClr>
                  </a:outerShdw>
                </a:effectLst>
              </a:rPr>
              <a:t>I use digital tools to help me to organise my work by using my calendar to add events, reminders  and complete my tasks more efficiently. I also digital skills to communicate with others such as generatin</a:t>
            </a:r>
            <a:r>
              <a:rPr lang="en-GB" sz="2400" dirty="0">
                <a:ln w="0"/>
                <a:effectLst>
                  <a:outerShdw blurRad="38100" dist="19050" dir="2700000" algn="tl" rotWithShape="0">
                    <a:schemeClr val="dk1">
                      <a:alpha val="40000"/>
                    </a:schemeClr>
                  </a:outerShdw>
                </a:effectLst>
              </a:rPr>
              <a:t>g emails. Other than that, I Use digital tools to manage my appointments and referrals by using the NHS app.</a:t>
            </a:r>
          </a:p>
          <a:p>
            <a:pPr algn="ctr"/>
            <a:endParaRPr lang="en-GB" sz="2800" b="0" cap="none" spc="0" dirty="0">
              <a:ln w="0"/>
              <a:solidFill>
                <a:schemeClr val="tx1"/>
              </a:solidFill>
              <a:effectLst>
                <a:outerShdw blurRad="38100" dist="19050" dir="2700000" algn="tl" rotWithShape="0">
                  <a:schemeClr val="dk1">
                    <a:alpha val="40000"/>
                  </a:schemeClr>
                </a:outerShdw>
              </a:effectLst>
            </a:endParaRPr>
          </a:p>
        </p:txBody>
      </p:sp>
      <p:sp>
        <p:nvSpPr>
          <p:cNvPr id="5" name="Rectangle 4">
            <a:extLst>
              <a:ext uri="{FF2B5EF4-FFF2-40B4-BE49-F238E27FC236}">
                <a16:creationId xmlns:a16="http://schemas.microsoft.com/office/drawing/2014/main" id="{6BF08B43-595C-E536-39D7-24CE13400CA0}"/>
              </a:ext>
            </a:extLst>
          </p:cNvPr>
          <p:cNvSpPr/>
          <p:nvPr/>
        </p:nvSpPr>
        <p:spPr>
          <a:xfrm>
            <a:off x="2044587" y="3868057"/>
            <a:ext cx="8420213" cy="1938992"/>
          </a:xfrm>
          <a:prstGeom prst="rect">
            <a:avLst/>
          </a:prstGeom>
          <a:noFill/>
        </p:spPr>
        <p:txBody>
          <a:bodyPr wrap="square" lIns="91440" tIns="45720" rIns="91440" bIns="45720">
            <a:spAutoFit/>
          </a:bodyPr>
          <a:lstStyle/>
          <a:p>
            <a:pPr algn="just"/>
            <a:r>
              <a:rPr lang="en-GB" sz="2400" dirty="0">
                <a:ln w="0"/>
                <a:effectLst>
                  <a:outerShdw blurRad="38100" dist="19050" dir="2700000" algn="tl" rotWithShape="0">
                    <a:schemeClr val="dk1">
                      <a:alpha val="40000"/>
                    </a:schemeClr>
                  </a:outerShdw>
                </a:effectLst>
              </a:rPr>
              <a:t>I feel confident using these tools  and they are important to me  as they help me become more efficient  using these have become easy for me because I am familiar with them. I want to improve my knowledge of using different digital tools so I can learn new things and become more confident. </a:t>
            </a:r>
            <a:endParaRPr lang="en-GB" sz="20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0901464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7859</TotalTime>
  <Words>467</Words>
  <Application>Microsoft Macintosh PowerPoint</Application>
  <PresentationFormat>Widescreen</PresentationFormat>
  <Paragraphs>20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Century</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Imaan Ali (2407738)</dc:creator>
  <cp:lastModifiedBy>Imaan Ali (2407738)</cp:lastModifiedBy>
  <cp:revision>5</cp:revision>
  <dcterms:created xsi:type="dcterms:W3CDTF">2026-09-25T08:44:54Z</dcterms:created>
  <dcterms:modified xsi:type="dcterms:W3CDTF">2026-09-30T19:43:56Z</dcterms:modified>
</cp:coreProperties>
</file>