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70" r:id="rId9"/>
    <p:sldId id="271" r:id="rId10"/>
    <p:sldId id="263" r:id="rId11"/>
    <p:sldId id="272" r:id="rId12"/>
    <p:sldId id="264" r:id="rId13"/>
    <p:sldId id="265" r:id="rId14"/>
    <p:sldId id="266" r:id="rId15"/>
    <p:sldId id="268" r:id="rId16"/>
    <p:sldId id="273" r:id="rId17"/>
    <p:sldId id="274"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686" autoAdjust="0"/>
    <p:restoredTop sz="56076" autoAdjust="0"/>
  </p:normalViewPr>
  <p:slideViewPr>
    <p:cSldViewPr snapToGrid="0">
      <p:cViewPr varScale="1">
        <p:scale>
          <a:sx n="52" d="100"/>
          <a:sy n="52" d="100"/>
        </p:scale>
        <p:origin x="1200"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C14216-14CC-4ECE-8BE1-A357F59A8EBE}" type="datetimeFigureOut">
              <a:rPr lang="en-US" smtClean="0"/>
              <a:t>11/30/24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1BBFB8-6FE9-4AE5-9EE7-8DF8C0BA7D78}" type="slidenum">
              <a:rPr lang="en-US" smtClean="0"/>
              <a:t>‹#›</a:t>
            </a:fld>
            <a:endParaRPr lang="en-US" dirty="0"/>
          </a:p>
        </p:txBody>
      </p:sp>
    </p:spTree>
    <p:extLst>
      <p:ext uri="{BB962C8B-B14F-4D97-AF65-F5344CB8AC3E}">
        <p14:creationId xmlns:p14="http://schemas.microsoft.com/office/powerpoint/2010/main" val="20030849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Hi, the topic of my presentation “ The importance of Organisational Culture to Business Success at Techinnovative”.</a:t>
            </a:r>
          </a:p>
        </p:txBody>
      </p:sp>
      <p:sp>
        <p:nvSpPr>
          <p:cNvPr id="4" name="Slide Number Placeholder 3"/>
          <p:cNvSpPr>
            <a:spLocks noGrp="1"/>
          </p:cNvSpPr>
          <p:nvPr>
            <p:ph type="sldNum" sz="quarter" idx="5"/>
          </p:nvPr>
        </p:nvSpPr>
        <p:spPr/>
        <p:txBody>
          <a:bodyPr/>
          <a:lstStyle/>
          <a:p>
            <a:fld id="{5C1BBFB8-6FE9-4AE5-9EE7-8DF8C0BA7D78}" type="slidenum">
              <a:rPr lang="en-US" smtClean="0"/>
              <a:t>1</a:t>
            </a:fld>
            <a:endParaRPr lang="en-US" dirty="0"/>
          </a:p>
        </p:txBody>
      </p:sp>
    </p:spTree>
    <p:extLst>
      <p:ext uri="{BB962C8B-B14F-4D97-AF65-F5344CB8AC3E}">
        <p14:creationId xmlns:p14="http://schemas.microsoft.com/office/powerpoint/2010/main" val="18945328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00000"/>
                </a:solidFill>
                <a:effectLst/>
                <a:latin typeface="__GeistSans_3a0388"/>
              </a:rPr>
              <a:t>TechInnovate, AI/ML company in its growth stage recognised by having expanded from a small team of 50 members to a team of 200. First, the company showed high growth rates due to the organisation’s informal and very flexible HR practices. But as the organisation grew and new people were hired, such mechanisms were no longer sufficient. New merchandising and manufacturing challenges have emerged for TechInnovate: maintaining a cohesive, innovative team dynamic more difficult due to growth, as well as establishing HR processes to accommodate the company’s much larger team. Currently, the company stands at a junction—growth or preservation of organisational integrity.</a:t>
            </a:r>
            <a:endParaRPr lang="en-US" dirty="0"/>
          </a:p>
        </p:txBody>
      </p:sp>
      <p:sp>
        <p:nvSpPr>
          <p:cNvPr id="4" name="Slide Number Placeholder 3"/>
          <p:cNvSpPr>
            <a:spLocks noGrp="1"/>
          </p:cNvSpPr>
          <p:nvPr>
            <p:ph type="sldNum" sz="quarter" idx="5"/>
          </p:nvPr>
        </p:nvSpPr>
        <p:spPr/>
        <p:txBody>
          <a:bodyPr/>
          <a:lstStyle/>
          <a:p>
            <a:fld id="{5C1BBFB8-6FE9-4AE5-9EE7-8DF8C0BA7D78}" type="slidenum">
              <a:rPr lang="en-US" smtClean="0"/>
              <a:t>2</a:t>
            </a:fld>
            <a:endParaRPr lang="en-US" dirty="0"/>
          </a:p>
        </p:txBody>
      </p:sp>
    </p:spTree>
    <p:extLst>
      <p:ext uri="{BB962C8B-B14F-4D97-AF65-F5344CB8AC3E}">
        <p14:creationId xmlns:p14="http://schemas.microsoft.com/office/powerpoint/2010/main" val="6734078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00000"/>
                </a:solidFill>
                <a:effectLst/>
                <a:latin typeface="__GeistSans_3a0388"/>
              </a:rPr>
              <a:t>Culture is perhaps one of the most critical aspects of organisation because of its impact on and complicity with employee motivation and commitment. In a field such as AI/ML, the key growth driver is innovation and culture enables this invention for success. Also, it is critical for creating and maintaining the right environment for the desired and hardworking employees to congregate at the company. In the case of TechInnovate, culture is a perfect predictor across the organisation’s activities and the company’s capacity to expand while protecting market leadership.</a:t>
            </a:r>
            <a:endParaRPr lang="en-US" dirty="0"/>
          </a:p>
        </p:txBody>
      </p:sp>
      <p:sp>
        <p:nvSpPr>
          <p:cNvPr id="4" name="Slide Number Placeholder 3"/>
          <p:cNvSpPr>
            <a:spLocks noGrp="1"/>
          </p:cNvSpPr>
          <p:nvPr>
            <p:ph type="sldNum" sz="quarter" idx="5"/>
          </p:nvPr>
        </p:nvSpPr>
        <p:spPr/>
        <p:txBody>
          <a:bodyPr/>
          <a:lstStyle/>
          <a:p>
            <a:fld id="{5C1BBFB8-6FE9-4AE5-9EE7-8DF8C0BA7D78}" type="slidenum">
              <a:rPr lang="en-US" smtClean="0"/>
              <a:t>3</a:t>
            </a:fld>
            <a:endParaRPr lang="en-US" dirty="0"/>
          </a:p>
        </p:txBody>
      </p:sp>
    </p:spTree>
    <p:extLst>
      <p:ext uri="{BB962C8B-B14F-4D97-AF65-F5344CB8AC3E}">
        <p14:creationId xmlns:p14="http://schemas.microsoft.com/office/powerpoint/2010/main" val="7262597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00000"/>
                </a:solidFill>
                <a:effectLst/>
                <a:latin typeface="__GeistSans_3a0388"/>
              </a:rPr>
              <a:t>Positivity and strength in a culture are still widely supported as effective for increasing business performance. At TechInnovate, creating organisational culture that empowers employees to be innovative and collaborative will help to enhance the performance of the business. Moreover, when the members of personnel share organisational culture, they become productive team members by helping others and aiming at improved innovation. This will also translate into the cultural surrounding the clients’ relationship to foster their satisfaction as well as their loyalty. Finally, it becomes apparent that people culture should be a vital necessity to the dynamism of any business organisation.</a:t>
            </a:r>
            <a:endParaRPr lang="en-US" dirty="0"/>
          </a:p>
        </p:txBody>
      </p:sp>
      <p:sp>
        <p:nvSpPr>
          <p:cNvPr id="4" name="Slide Number Placeholder 3"/>
          <p:cNvSpPr>
            <a:spLocks noGrp="1"/>
          </p:cNvSpPr>
          <p:nvPr>
            <p:ph type="sldNum" sz="quarter" idx="5"/>
          </p:nvPr>
        </p:nvSpPr>
        <p:spPr/>
        <p:txBody>
          <a:bodyPr/>
          <a:lstStyle/>
          <a:p>
            <a:fld id="{5C1BBFB8-6FE9-4AE5-9EE7-8DF8C0BA7D78}" type="slidenum">
              <a:rPr lang="en-US" smtClean="0"/>
              <a:t>4</a:t>
            </a:fld>
            <a:endParaRPr lang="en-US" dirty="0"/>
          </a:p>
        </p:txBody>
      </p:sp>
    </p:spTree>
    <p:extLst>
      <p:ext uri="{BB962C8B-B14F-4D97-AF65-F5344CB8AC3E}">
        <p14:creationId xmlns:p14="http://schemas.microsoft.com/office/powerpoint/2010/main" val="20986742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00000"/>
                </a:solidFill>
                <a:effectLst/>
                <a:latin typeface="__GeistSans_3a0388"/>
              </a:rPr>
              <a:t>The Competing Values Framework (CVF) is one of the most widely used models for understanding organisational culture. It classifies cultures into four types: Clan, Adhocracy, Market, and Hierarchy. In fact, all types of cultures are different and have effects on the management style and dealing with the problems in the company. To adapt to the growing operations, TechInnovate found that it will have to strike a useful mix of the Clan and Adhocracy cultures. Awareness of these cultural types will enable the firm to manage change correctly in order to fit the right culture within the business.</a:t>
            </a:r>
            <a:endParaRPr lang="en-US" dirty="0"/>
          </a:p>
        </p:txBody>
      </p:sp>
      <p:sp>
        <p:nvSpPr>
          <p:cNvPr id="4" name="Slide Number Placeholder 3"/>
          <p:cNvSpPr>
            <a:spLocks noGrp="1"/>
          </p:cNvSpPr>
          <p:nvPr>
            <p:ph type="sldNum" sz="quarter" idx="5"/>
          </p:nvPr>
        </p:nvSpPr>
        <p:spPr/>
        <p:txBody>
          <a:bodyPr/>
          <a:lstStyle/>
          <a:p>
            <a:fld id="{5C1BBFB8-6FE9-4AE5-9EE7-8DF8C0BA7D78}" type="slidenum">
              <a:rPr lang="en-US" smtClean="0"/>
              <a:t>5</a:t>
            </a:fld>
            <a:endParaRPr lang="en-US" dirty="0"/>
          </a:p>
        </p:txBody>
      </p:sp>
    </p:spTree>
    <p:extLst>
      <p:ext uri="{BB962C8B-B14F-4D97-AF65-F5344CB8AC3E}">
        <p14:creationId xmlns:p14="http://schemas.microsoft.com/office/powerpoint/2010/main" val="21459955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00000"/>
                </a:solidFill>
                <a:effectLst/>
                <a:latin typeface="__GeistSans_3a0388"/>
              </a:rPr>
              <a:t>It focuses on establishing a clan environment in the organisation with people, interest and freely interacting employees. In small entrepreneurial firms, particularly in a high growth technology based firm such as TechInnovate, Clan culture formation is a key in improving on internal bonding and trust. The fact of its usage is that it fosters the idea of a working team focusing on sharing expertise and achieving organisational goals. For this reason, TechInnovate should push for this culture in the hope that as it scales, all team members are committed to the company and its ideas to the letter.</a:t>
            </a:r>
            <a:endParaRPr lang="en-US" dirty="0"/>
          </a:p>
        </p:txBody>
      </p:sp>
      <p:sp>
        <p:nvSpPr>
          <p:cNvPr id="4" name="Slide Number Placeholder 3"/>
          <p:cNvSpPr>
            <a:spLocks noGrp="1"/>
          </p:cNvSpPr>
          <p:nvPr>
            <p:ph type="sldNum" sz="quarter" idx="5"/>
          </p:nvPr>
        </p:nvSpPr>
        <p:spPr/>
        <p:txBody>
          <a:bodyPr/>
          <a:lstStyle/>
          <a:p>
            <a:fld id="{5C1BBFB8-6FE9-4AE5-9EE7-8DF8C0BA7D78}" type="slidenum">
              <a:rPr lang="en-US" smtClean="0"/>
              <a:t>6</a:t>
            </a:fld>
            <a:endParaRPr lang="en-US" dirty="0"/>
          </a:p>
        </p:txBody>
      </p:sp>
    </p:spTree>
    <p:extLst>
      <p:ext uri="{BB962C8B-B14F-4D97-AF65-F5344CB8AC3E}">
        <p14:creationId xmlns:p14="http://schemas.microsoft.com/office/powerpoint/2010/main" val="7589877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00000"/>
                </a:solidFill>
                <a:effectLst/>
                <a:latin typeface="__GeistSans_3a0388"/>
              </a:rPr>
              <a:t>Adhocracy culture is characterised by high levels of creativity, risk taking and flexibility. Consequently, to remain competitive, a technology company such as TechInnovate that specialises in AI/ML must sustain this culture. Decentralised thinking and risk taking enable the company to create unique and innovative ideas and improve existing or create new technologies. It is expected that such a culture fosters experimentation and those individuals at the leadership and management ought to championship innovative concepts. This culture will help the company remain relevant in the market, and be an industry leader.</a:t>
            </a:r>
            <a:endParaRPr lang="en-US" dirty="0"/>
          </a:p>
        </p:txBody>
      </p:sp>
      <p:sp>
        <p:nvSpPr>
          <p:cNvPr id="4" name="Slide Number Placeholder 3"/>
          <p:cNvSpPr>
            <a:spLocks noGrp="1"/>
          </p:cNvSpPr>
          <p:nvPr>
            <p:ph type="sldNum" sz="quarter" idx="5"/>
          </p:nvPr>
        </p:nvSpPr>
        <p:spPr/>
        <p:txBody>
          <a:bodyPr/>
          <a:lstStyle/>
          <a:p>
            <a:fld id="{5C1BBFB8-6FE9-4AE5-9EE7-8DF8C0BA7D78}" type="slidenum">
              <a:rPr lang="en-US" smtClean="0"/>
              <a:t>7</a:t>
            </a:fld>
            <a:endParaRPr lang="en-US" dirty="0"/>
          </a:p>
        </p:txBody>
      </p:sp>
    </p:spTree>
    <p:extLst>
      <p:ext uri="{BB962C8B-B14F-4D97-AF65-F5344CB8AC3E}">
        <p14:creationId xmlns:p14="http://schemas.microsoft.com/office/powerpoint/2010/main" val="2539317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00000"/>
                </a:solidFill>
                <a:effectLst/>
                <a:latin typeface="__GeistSans_3a0388"/>
              </a:rPr>
              <a:t>The company needs to find a smart cultural blend of maintaining the essence of a Clan as well as integrating Adhocracy in order to achieve the best results for its growth. A Clan culture is one that promotes cooperation and teamwork, and hence creates the employees’ commitment and a workplace where those employees will be committed to the organisation’s vision, goals and objectives. At the same time, we have the Adhocracy culture, which fosters work creativity, flexibility, and risk-taking, all needed in the digital-oriented organisation’s approach to retain competitiveness. In this way, TechInnovate is capable of merging the two cultures thus providing the organisation with a comprehension of flexibility and structure that will encourage innovative thinking and bring about unity in the form of a team. These two approaches will allow the company to grow and remain successful organically while prioritizing the culture of the top management team that included collaboration, innovation, and entrepreneurship.</a:t>
            </a:r>
            <a:endParaRPr lang="en-US" dirty="0"/>
          </a:p>
        </p:txBody>
      </p:sp>
      <p:sp>
        <p:nvSpPr>
          <p:cNvPr id="4" name="Slide Number Placeholder 3"/>
          <p:cNvSpPr>
            <a:spLocks noGrp="1"/>
          </p:cNvSpPr>
          <p:nvPr>
            <p:ph type="sldNum" sz="quarter" idx="5"/>
          </p:nvPr>
        </p:nvSpPr>
        <p:spPr/>
        <p:txBody>
          <a:bodyPr/>
          <a:lstStyle/>
          <a:p>
            <a:fld id="{5C1BBFB8-6FE9-4AE5-9EE7-8DF8C0BA7D78}" type="slidenum">
              <a:rPr lang="en-US" smtClean="0"/>
              <a:t>8</a:t>
            </a:fld>
            <a:endParaRPr lang="en-US" dirty="0"/>
          </a:p>
        </p:txBody>
      </p:sp>
    </p:spTree>
    <p:extLst>
      <p:ext uri="{BB962C8B-B14F-4D97-AF65-F5344CB8AC3E}">
        <p14:creationId xmlns:p14="http://schemas.microsoft.com/office/powerpoint/2010/main" val="7806971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00000"/>
                </a:solidFill>
                <a:effectLst/>
                <a:latin typeface="__GeistSans_3a0388"/>
              </a:rPr>
              <a:t>In the process of formulating strategies for developing and maintaining culture at TechInnovate, leadership is crucial when the company is scaling up. People in the senior leadership positions ought to live the corporate values through exercise of the first values at the workplace. Thus, they are responsible for a consistent cultural behaviour, define an example to be followed within the organisation and ensure that the overall organisational culture reflects on the organisation’s strategic goals and objectives. Also important is creating feedback mechanism with employees to ascertain the degree to which practice of the desired corporate culture is being enhanced and where changes may be desirable. The culture should be a work in progress, and leaders should always be open to feedback and change so that the culture that the employees need to practise and the culture needed by the organisation to support its strategic direction remains aligned.</a:t>
            </a:r>
            <a:endParaRPr lang="en-US" dirty="0"/>
          </a:p>
        </p:txBody>
      </p:sp>
      <p:sp>
        <p:nvSpPr>
          <p:cNvPr id="4" name="Slide Number Placeholder 3"/>
          <p:cNvSpPr>
            <a:spLocks noGrp="1"/>
          </p:cNvSpPr>
          <p:nvPr>
            <p:ph type="sldNum" sz="quarter" idx="5"/>
          </p:nvPr>
        </p:nvSpPr>
        <p:spPr/>
        <p:txBody>
          <a:bodyPr/>
          <a:lstStyle/>
          <a:p>
            <a:fld id="{5C1BBFB8-6FE9-4AE5-9EE7-8DF8C0BA7D78}" type="slidenum">
              <a:rPr lang="en-US" smtClean="0"/>
              <a:t>9</a:t>
            </a:fld>
            <a:endParaRPr lang="en-US" dirty="0"/>
          </a:p>
        </p:txBody>
      </p:sp>
    </p:spTree>
    <p:extLst>
      <p:ext uri="{BB962C8B-B14F-4D97-AF65-F5344CB8AC3E}">
        <p14:creationId xmlns:p14="http://schemas.microsoft.com/office/powerpoint/2010/main" val="522530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00000"/>
                </a:solidFill>
                <a:effectLst/>
                <a:latin typeface="__GeistSans_3a0388"/>
              </a:rPr>
              <a:t>A manager also has an important responsibility for organisational culture preservation. </a:t>
            </a:r>
          </a:p>
          <a:p>
            <a:r>
              <a:rPr lang="en-US" b="0" i="0" dirty="0">
                <a:solidFill>
                  <a:srgbClr val="000000"/>
                </a:solidFill>
                <a:effectLst/>
                <a:latin typeface="__GeistSans_3a0388"/>
              </a:rPr>
              <a:t>They must educate everyone within the team about cultural values within TechInnovate. </a:t>
            </a:r>
          </a:p>
          <a:p>
            <a:r>
              <a:rPr lang="en-US" b="0" i="0" dirty="0">
                <a:solidFill>
                  <a:srgbClr val="000000"/>
                </a:solidFill>
                <a:effectLst/>
                <a:latin typeface="__GeistSans_3a0388"/>
              </a:rPr>
              <a:t>Managers can do this by reinforcing those behaviours that reflect the espoused culture. </a:t>
            </a:r>
          </a:p>
          <a:p>
            <a:r>
              <a:rPr lang="en-US" b="0" i="0" dirty="0">
                <a:solidFill>
                  <a:srgbClr val="000000"/>
                </a:solidFill>
                <a:effectLst/>
                <a:latin typeface="__GeistSans_3a0388"/>
              </a:rPr>
              <a:t>When there are cultural misfits, it is the responsibility of the managers to correct these misfits for the sake of the team. </a:t>
            </a:r>
          </a:p>
          <a:p>
            <a:r>
              <a:rPr lang="en-US" b="0" i="0" dirty="0">
                <a:solidFill>
                  <a:srgbClr val="000000"/>
                </a:solidFill>
                <a:effectLst/>
                <a:latin typeface="__GeistSans_3a0388"/>
              </a:rPr>
              <a:t>By providing the managers with the necessary leadership tools so that they can show their employees adjust them within company’s culture.</a:t>
            </a:r>
          </a:p>
          <a:p>
            <a:r>
              <a:rPr lang="en-US" dirty="0">
                <a:solidFill>
                  <a:srgbClr val="000000"/>
                </a:solidFill>
                <a:latin typeface="__GeistSans_3a0388"/>
              </a:rPr>
              <a:t>C</a:t>
            </a:r>
            <a:r>
              <a:rPr lang="en-US" b="0" i="0" dirty="0">
                <a:solidFill>
                  <a:srgbClr val="000000"/>
                </a:solidFill>
                <a:effectLst/>
                <a:latin typeface="__GeistSans_3a0388"/>
              </a:rPr>
              <a:t>ultural compatibility at TechInnovate shall be maintained throughout the firm.</a:t>
            </a:r>
            <a:endParaRPr lang="en-US" dirty="0"/>
          </a:p>
          <a:p>
            <a:endParaRPr lang="en-US" dirty="0"/>
          </a:p>
        </p:txBody>
      </p:sp>
      <p:sp>
        <p:nvSpPr>
          <p:cNvPr id="4" name="Slide Number Placeholder 3"/>
          <p:cNvSpPr>
            <a:spLocks noGrp="1"/>
          </p:cNvSpPr>
          <p:nvPr>
            <p:ph type="sldNum" sz="quarter" idx="5"/>
          </p:nvPr>
        </p:nvSpPr>
        <p:spPr/>
        <p:txBody>
          <a:bodyPr/>
          <a:lstStyle/>
          <a:p>
            <a:fld id="{5C1BBFB8-6FE9-4AE5-9EE7-8DF8C0BA7D78}" type="slidenum">
              <a:rPr lang="en-US" smtClean="0"/>
              <a:t>10</a:t>
            </a:fld>
            <a:endParaRPr lang="en-US" dirty="0"/>
          </a:p>
        </p:txBody>
      </p:sp>
    </p:spTree>
    <p:extLst>
      <p:ext uri="{BB962C8B-B14F-4D97-AF65-F5344CB8AC3E}">
        <p14:creationId xmlns:p14="http://schemas.microsoft.com/office/powerpoint/2010/main" val="20431791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00000"/>
                </a:solidFill>
                <a:effectLst/>
                <a:latin typeface="__GeistSans_3a0388"/>
              </a:rPr>
              <a:t>One of the best ways to maintain company culture especially during growth is through hiring people of the right culture. It is also important that TechInnovate make cultural values part of recruitment and training strategies. This include conducting the evaluation of the candidates in relation to the organisational values as well as having the candidates get acquainted with the corporate culture from the initial stage. Cultural onboarding programs should also enable new hires to blend easily into the organisational setting to increase their attitude toward the culture within the company and the organisation’s mission.</a:t>
            </a:r>
            <a:endParaRPr lang="en-US" dirty="0"/>
          </a:p>
        </p:txBody>
      </p:sp>
      <p:sp>
        <p:nvSpPr>
          <p:cNvPr id="4" name="Slide Number Placeholder 3"/>
          <p:cNvSpPr>
            <a:spLocks noGrp="1"/>
          </p:cNvSpPr>
          <p:nvPr>
            <p:ph type="sldNum" sz="quarter" idx="5"/>
          </p:nvPr>
        </p:nvSpPr>
        <p:spPr/>
        <p:txBody>
          <a:bodyPr/>
          <a:lstStyle/>
          <a:p>
            <a:fld id="{5C1BBFB8-6FE9-4AE5-9EE7-8DF8C0BA7D78}" type="slidenum">
              <a:rPr lang="en-US" smtClean="0"/>
              <a:t>11</a:t>
            </a:fld>
            <a:endParaRPr lang="en-US" dirty="0"/>
          </a:p>
        </p:txBody>
      </p:sp>
    </p:spTree>
    <p:extLst>
      <p:ext uri="{BB962C8B-B14F-4D97-AF65-F5344CB8AC3E}">
        <p14:creationId xmlns:p14="http://schemas.microsoft.com/office/powerpoint/2010/main" val="14486938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00000"/>
                </a:solidFill>
                <a:effectLst/>
                <a:latin typeface="__GeistSans_3a0388"/>
              </a:rPr>
              <a:t>Innovation is everyone’s business process which requires cross-functional involvement. At TechInnovate, organisational departments essentially require integration to exchange information in order to come up with new ideas or novel solutions to existing problem within their department. Cross-communication among the teams help see more different viewpoints and opinions are encouraged. Such working relationship enhances diversity on the company environment which in turn boosts the general company culture. TechInnovate needs to come up with necessary procedures and promote the occasions for more communications those cross over the departmental barriers so as to make sure TechInnovate remains on the cutting edge.</a:t>
            </a:r>
            <a:endParaRPr lang="en-US" dirty="0"/>
          </a:p>
        </p:txBody>
      </p:sp>
      <p:sp>
        <p:nvSpPr>
          <p:cNvPr id="4" name="Slide Number Placeholder 3"/>
          <p:cNvSpPr>
            <a:spLocks noGrp="1"/>
          </p:cNvSpPr>
          <p:nvPr>
            <p:ph type="sldNum" sz="quarter" idx="5"/>
          </p:nvPr>
        </p:nvSpPr>
        <p:spPr/>
        <p:txBody>
          <a:bodyPr/>
          <a:lstStyle/>
          <a:p>
            <a:fld id="{5C1BBFB8-6FE9-4AE5-9EE7-8DF8C0BA7D78}" type="slidenum">
              <a:rPr lang="en-US" smtClean="0"/>
              <a:t>12</a:t>
            </a:fld>
            <a:endParaRPr lang="en-US" dirty="0"/>
          </a:p>
        </p:txBody>
      </p:sp>
    </p:spTree>
    <p:extLst>
      <p:ext uri="{BB962C8B-B14F-4D97-AF65-F5344CB8AC3E}">
        <p14:creationId xmlns:p14="http://schemas.microsoft.com/office/powerpoint/2010/main" val="274094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00000"/>
                </a:solidFill>
                <a:effectLst/>
                <a:latin typeface="__GeistSans_3a0388"/>
              </a:rPr>
              <a:t>Culture audits, therefore, have to be conducted frequently in order to get a handle on the state of the corporate culture. Surveys and focus group discussions should be carried out among the employees of the TechInnovate for the purpose of studying the level of employees’ satisfaction, their engagement as well as their recognition of the Organisation’s values. Furthermore, it is possible to define the cultural KPIs to have more precise understanding about the performance of the cultural activities, including the matters of employee turnover and engagement. These gaps can be exploited to identify new courses of action or modifications to existing strategies should leadership notice new issues in organisational culture.</a:t>
            </a:r>
            <a:endParaRPr lang="en-US" dirty="0"/>
          </a:p>
        </p:txBody>
      </p:sp>
      <p:sp>
        <p:nvSpPr>
          <p:cNvPr id="4" name="Slide Number Placeholder 3"/>
          <p:cNvSpPr>
            <a:spLocks noGrp="1"/>
          </p:cNvSpPr>
          <p:nvPr>
            <p:ph type="sldNum" sz="quarter" idx="5"/>
          </p:nvPr>
        </p:nvSpPr>
        <p:spPr/>
        <p:txBody>
          <a:bodyPr/>
          <a:lstStyle/>
          <a:p>
            <a:fld id="{5C1BBFB8-6FE9-4AE5-9EE7-8DF8C0BA7D78}" type="slidenum">
              <a:rPr lang="en-US" smtClean="0"/>
              <a:t>13</a:t>
            </a:fld>
            <a:endParaRPr lang="en-US" dirty="0"/>
          </a:p>
        </p:txBody>
      </p:sp>
    </p:spTree>
    <p:extLst>
      <p:ext uri="{BB962C8B-B14F-4D97-AF65-F5344CB8AC3E}">
        <p14:creationId xmlns:p14="http://schemas.microsoft.com/office/powerpoint/2010/main" val="11089576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00000"/>
                </a:solidFill>
                <a:effectLst/>
                <a:latin typeface="__GeistSans_3a0388"/>
              </a:rPr>
              <a:t>To reinforce the necessary changes and increase the sustainability of the developed culture, TechInnovate should integrate its core values into formal rules, policies, and procedures as well as its various communications. Such an approach will foster organisational culture imbued in the hearts of its employees beginning from the lowest employee to the managerial staff, who will assist in the achievement of the company’s vision and goals. Establishing a good working relationship with new employee’s common techniques such as formal and informal mentorship can positively impact on them and offer them the much-needed support especially when the company is becoming large. These initiatives would enhance the implementation of the culture within new employees as well as revitalise the organisational culture among the workers. Furthermore, cultural training must be conducted continuously for leadership to provide them with the knowledge of how to cultivate, reshape and sustain culture as the company grows, always in reference to growing business needs and employees.</a:t>
            </a:r>
            <a:endParaRPr lang="en-US" dirty="0"/>
          </a:p>
        </p:txBody>
      </p:sp>
      <p:sp>
        <p:nvSpPr>
          <p:cNvPr id="4" name="Slide Number Placeholder 3"/>
          <p:cNvSpPr>
            <a:spLocks noGrp="1"/>
          </p:cNvSpPr>
          <p:nvPr>
            <p:ph type="sldNum" sz="quarter" idx="5"/>
          </p:nvPr>
        </p:nvSpPr>
        <p:spPr/>
        <p:txBody>
          <a:bodyPr/>
          <a:lstStyle/>
          <a:p>
            <a:fld id="{5C1BBFB8-6FE9-4AE5-9EE7-8DF8C0BA7D78}" type="slidenum">
              <a:rPr lang="en-US" smtClean="0"/>
              <a:t>14</a:t>
            </a:fld>
            <a:endParaRPr lang="en-US" dirty="0"/>
          </a:p>
        </p:txBody>
      </p:sp>
    </p:spTree>
    <p:extLst>
      <p:ext uri="{BB962C8B-B14F-4D97-AF65-F5344CB8AC3E}">
        <p14:creationId xmlns:p14="http://schemas.microsoft.com/office/powerpoint/2010/main" val="2401806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00000"/>
                </a:solidFill>
                <a:effectLst/>
                <a:latin typeface="__GeistSans_3a0388"/>
              </a:rPr>
              <a:t>Company culture plays the critical role in business outcomes, which is especially important for the rapidly developing tech startup such as TechInnovate. Especially as the company continues to grow, it will remain especially important to continuously cultivate and reinforce a positive company culture in terms of engagement, motivation and turnover. Several authors emphasise the charge of management in fostering and synchronizing organisational culture with the company’s strategic direction, which also involves demonstrating the company’s values, including teamwork and creativity, as a case study of the best practice of TechInnovate. In this way, proper institutionalisation of cultural practices and emphasizing on engagement activities, TechInnovate can maintain the norms that created growth in the first place but addressing novel issues. In the end, culture is also an organisation’s resource that must align well with its business goals while simultaneously driving employee engagement and organisational solidarity.</a:t>
            </a:r>
            <a:endParaRPr lang="en-US" dirty="0"/>
          </a:p>
        </p:txBody>
      </p:sp>
      <p:sp>
        <p:nvSpPr>
          <p:cNvPr id="4" name="Slide Number Placeholder 3"/>
          <p:cNvSpPr>
            <a:spLocks noGrp="1"/>
          </p:cNvSpPr>
          <p:nvPr>
            <p:ph type="sldNum" sz="quarter" idx="5"/>
          </p:nvPr>
        </p:nvSpPr>
        <p:spPr/>
        <p:txBody>
          <a:bodyPr/>
          <a:lstStyle/>
          <a:p>
            <a:fld id="{5C1BBFB8-6FE9-4AE5-9EE7-8DF8C0BA7D78}" type="slidenum">
              <a:rPr lang="en-US" smtClean="0"/>
              <a:t>15</a:t>
            </a:fld>
            <a:endParaRPr lang="en-US" dirty="0"/>
          </a:p>
        </p:txBody>
      </p:sp>
    </p:spTree>
    <p:extLst>
      <p:ext uri="{BB962C8B-B14F-4D97-AF65-F5344CB8AC3E}">
        <p14:creationId xmlns:p14="http://schemas.microsoft.com/office/powerpoint/2010/main" val="15942605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are references for my presentation. </a:t>
            </a:r>
          </a:p>
        </p:txBody>
      </p:sp>
      <p:sp>
        <p:nvSpPr>
          <p:cNvPr id="4" name="Slide Number Placeholder 3"/>
          <p:cNvSpPr>
            <a:spLocks noGrp="1"/>
          </p:cNvSpPr>
          <p:nvPr>
            <p:ph type="sldNum" sz="quarter" idx="5"/>
          </p:nvPr>
        </p:nvSpPr>
        <p:spPr/>
        <p:txBody>
          <a:bodyPr/>
          <a:lstStyle/>
          <a:p>
            <a:fld id="{5C1BBFB8-6FE9-4AE5-9EE7-8DF8C0BA7D78}" type="slidenum">
              <a:rPr lang="en-US" smtClean="0"/>
              <a:t>16</a:t>
            </a:fld>
            <a:endParaRPr lang="en-US" dirty="0"/>
          </a:p>
        </p:txBody>
      </p:sp>
    </p:spTree>
    <p:extLst>
      <p:ext uri="{BB962C8B-B14F-4D97-AF65-F5344CB8AC3E}">
        <p14:creationId xmlns:p14="http://schemas.microsoft.com/office/powerpoint/2010/main" val="58400359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remaining references are added in this slide.</a:t>
            </a:r>
          </a:p>
        </p:txBody>
      </p:sp>
      <p:sp>
        <p:nvSpPr>
          <p:cNvPr id="4" name="Slide Number Placeholder 3"/>
          <p:cNvSpPr>
            <a:spLocks noGrp="1"/>
          </p:cNvSpPr>
          <p:nvPr>
            <p:ph type="sldNum" sz="quarter" idx="5"/>
          </p:nvPr>
        </p:nvSpPr>
        <p:spPr/>
        <p:txBody>
          <a:bodyPr/>
          <a:lstStyle/>
          <a:p>
            <a:fld id="{5C1BBFB8-6FE9-4AE5-9EE7-8DF8C0BA7D78}" type="slidenum">
              <a:rPr lang="en-US" smtClean="0"/>
              <a:t>17</a:t>
            </a:fld>
            <a:endParaRPr lang="en-US" dirty="0"/>
          </a:p>
        </p:txBody>
      </p:sp>
    </p:spTree>
    <p:extLst>
      <p:ext uri="{BB962C8B-B14F-4D97-AF65-F5344CB8AC3E}">
        <p14:creationId xmlns:p14="http://schemas.microsoft.com/office/powerpoint/2010/main" val="13482216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87ECA9B-6F62-4276-92A9-1EE71002240F}" type="datetime1">
              <a:rPr lang="en-US" smtClean="0"/>
              <a:t>11/30/24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6E807A-D983-4328-84B5-8A4EA7754DAB}" type="slidenum">
              <a:rPr lang="en-US" smtClean="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245213-0776-4412-9E90-62FDD4D38E4F}" type="datetime1">
              <a:rPr lang="en-US" smtClean="0"/>
              <a:t>11/30/24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6E807A-D983-4328-84B5-8A4EA7754DAB}" type="slidenum">
              <a:rPr lang="en-US" smtClean="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82D8F38-B87F-4F3E-B165-5748B3630619}" type="datetime1">
              <a:rPr lang="en-US" smtClean="0"/>
              <a:t>11/30/24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6E807A-D983-4328-84B5-8A4EA7754DAB}" type="slidenum">
              <a:rPr lang="en-US" smtClean="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57350A0-F536-4F4B-BC3C-3C1AB10C47E5}" type="datetime1">
              <a:rPr lang="en-US" smtClean="0"/>
              <a:t>11/30/24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16E807A-D983-4328-84B5-8A4EA7754DAB}" type="slidenum">
              <a:rPr lang="en-US" smtClean="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6D8E98C-C1B8-48D5-A435-C18D6E7C5371}" type="datetime1">
              <a:rPr lang="en-US" smtClean="0"/>
              <a:t>11/30/24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16E807A-D983-4328-84B5-8A4EA7754DAB}" type="slidenum">
              <a:rPr lang="en-US" smtClean="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D3347DE-BAB8-4F6A-AD08-9A82FA5075B2}" type="datetime1">
              <a:rPr lang="en-US" smtClean="0"/>
              <a:t>11/30/24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16E807A-D983-4328-84B5-8A4EA7754DAB}" type="slidenum">
              <a:rPr lang="en-US" smtClean="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EE58A56-D304-438F-B03E-92BC6736972C}" type="datetime1">
              <a:rPr lang="en-US" smtClean="0"/>
              <a:t>11/30/24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16E807A-D983-4328-84B5-8A4EA7754DAB}" type="slidenum">
              <a:rPr lang="en-US" smtClean="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200" indent="0">
              <a:buNone/>
              <a:defRPr sz="1400"/>
            </a:lvl2pPr>
            <a:lvl3pPr marL="914400" indent="0">
              <a:buNone/>
              <a:defRPr sz="1200"/>
            </a:lvl3pPr>
            <a:lvl4pPr marL="1370965" indent="0">
              <a:buNone/>
              <a:defRPr sz="1000"/>
            </a:lvl4pPr>
            <a:lvl5pPr marL="1828165" indent="0">
              <a:buNone/>
              <a:defRPr sz="1000"/>
            </a:lvl5pPr>
            <a:lvl6pPr marL="2285365" indent="0">
              <a:buNone/>
              <a:defRPr sz="1000"/>
            </a:lvl6pPr>
            <a:lvl7pPr marL="2742565" indent="0">
              <a:buNone/>
              <a:defRPr sz="1000"/>
            </a:lvl7pPr>
            <a:lvl8pPr marL="3199130" indent="0">
              <a:buNone/>
              <a:defRPr sz="1000"/>
            </a:lvl8pPr>
            <a:lvl9pPr marL="365633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041389E-B7D9-4FD0-AFC7-D8F560E2DCD5}" type="datetime1">
              <a:rPr lang="en-US" smtClean="0"/>
              <a:t>11/30/24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16E807A-D983-4328-84B5-8A4EA7754DAB}" type="slidenum">
              <a:rPr lang="en-US" smtClean="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AC6602A-5533-4B4D-AB5F-F814977576AF}" type="datetime1">
              <a:rPr lang="en-US" smtClean="0"/>
              <a:t>11/30/24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16E807A-D983-4328-84B5-8A4EA7754DAB}" type="slidenum">
              <a:rPr lang="en-US" smtClean="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8D89D0D-6516-450F-A38C-2687C23ACA43}" type="datetime1">
              <a:rPr lang="en-US" smtClean="0"/>
              <a:t>11/30/24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6E807A-D983-4328-84B5-8A4EA7754DAB}" type="slidenum">
              <a:rPr lang="en-US" smtClean="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7BFE8D-E178-48E1-AB29-F57FD2AAF681}" type="datetime1">
              <a:rPr lang="en-US" smtClean="0"/>
              <a:t>11/30/24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6E807A-D983-4328-84B5-8A4EA7754DAB}" type="slidenum">
              <a:rPr lang="en-US" smtClean="0"/>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panose="020B0604020202020204"/>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panose="020B0604020202020204"/>
              </a:rPr>
              <a:t>”</a:t>
            </a:r>
            <a:endParaRPr lang="en-US" dirty="0">
              <a:solidFill>
                <a:schemeClr val="accent1">
                  <a:lumMod val="60000"/>
                  <a:lumOff val="40000"/>
                </a:schemeClr>
              </a:solidFill>
              <a:latin typeface="Arial" panose="020B0604020202020204"/>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0FCCEDD-FA5B-4592-9678-DBAE86D2FE90}" type="datetime1">
              <a:rPr lang="en-US" smtClean="0"/>
              <a:t>11/30/24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6E807A-D983-4328-84B5-8A4EA7754DAB}" type="slidenum">
              <a:rPr lang="en-US" smtClean="0"/>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9503F0-5C33-4B70-9237-61A5615D94EB}" type="datetime1">
              <a:rPr lang="en-US" smtClean="0"/>
              <a:t>11/30/24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6E807A-D983-4328-84B5-8A4EA7754DAB}" type="slidenum">
              <a:rPr lang="en-US" smtClean="0"/>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panose="020B0604020202020204"/>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panose="020B0604020202020204"/>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A718897-A281-4C95-93F6-918C88DC3487}" type="datetime1">
              <a:rPr lang="en-US" smtClean="0"/>
              <a:t>11/30/24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6E807A-D983-4328-84B5-8A4EA7754DAB}" type="slidenum">
              <a:rPr lang="en-US" smtClean="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0FC114-A379-4DE6-A5E9-7A6F9387EB52}" type="datetime1">
              <a:rPr lang="en-US" smtClean="0"/>
              <a:t>11/30/24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6E807A-D983-4328-84B5-8A4EA7754DAB}" type="slidenum">
              <a:rPr lang="en-US" smtClean="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34B983-0AB5-4F04-9B1C-BD9992BA9C89}" type="datetime1">
              <a:rPr lang="en-US" smtClean="0"/>
              <a:t>11/30/24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6E807A-D983-4328-84B5-8A4EA7754DAB}" type="slidenum">
              <a:rPr lang="en-US" smtClean="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252E341-6DDB-4161-B946-4215D2D4E30E}" type="datetime1">
              <a:rPr lang="en-US" smtClean="0"/>
              <a:t>11/30/24</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16E807A-D983-4328-84B5-8A4EA7754DAB}" type="slidenum">
              <a:rPr lang="en-US" smtClean="0"/>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panose="05040102010807070707"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panose="05040102010807070707"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panose="05040102010807070707"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01486" y="3642519"/>
            <a:ext cx="9144000" cy="2387600"/>
          </a:xfrm>
        </p:spPr>
        <p:txBody>
          <a:bodyPr>
            <a:normAutofit/>
          </a:bodyPr>
          <a:lstStyle/>
          <a:p>
            <a:pPr algn="ctr"/>
            <a:r>
              <a:rPr lang="en-US" sz="3200" b="1" dirty="0"/>
              <a:t>Importance of Organisational Culture to Business Success at TechInnovate</a:t>
            </a:r>
          </a:p>
        </p:txBody>
      </p:sp>
      <p:sp>
        <p:nvSpPr>
          <p:cNvPr id="3" name="Subtitle 2"/>
          <p:cNvSpPr>
            <a:spLocks noGrp="1"/>
          </p:cNvSpPr>
          <p:nvPr>
            <p:ph type="subTitle" idx="1"/>
          </p:nvPr>
        </p:nvSpPr>
        <p:spPr>
          <a:xfrm>
            <a:off x="5038369" y="6030119"/>
            <a:ext cx="1355984" cy="1655762"/>
          </a:xfrm>
        </p:spPr>
        <p:txBody>
          <a:bodyPr>
            <a:normAutofit/>
          </a:bodyPr>
          <a:lstStyle/>
          <a:p>
            <a:endParaRPr lang="en-US" sz="2800" b="1" dirty="0"/>
          </a:p>
        </p:txBody>
      </p:sp>
      <p:pic>
        <p:nvPicPr>
          <p:cNvPr id="1026" name="Picture 2" descr="Tech Leadership: The Path to Innovative Success - Bhushan Dandawate -  Shaping the Future of Tech and Busines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0479"/>
            <a:ext cx="12192000" cy="4815840"/>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p:cNvSpPr>
            <a:spLocks noGrp="1"/>
          </p:cNvSpPr>
          <p:nvPr>
            <p:ph type="sldNum" sz="quarter" idx="12"/>
          </p:nvPr>
        </p:nvSpPr>
        <p:spPr/>
        <p:txBody>
          <a:bodyPr/>
          <a:lstStyle/>
          <a:p>
            <a:fld id="{716E807A-D983-4328-84B5-8A4EA7754DAB}" type="slidenum">
              <a:rPr lang="en-US" smtClean="0"/>
              <a:t>1</a:t>
            </a:fld>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Introduction to TechInnovate</a:t>
            </a:r>
          </a:p>
        </p:txBody>
      </p:sp>
      <p:sp>
        <p:nvSpPr>
          <p:cNvPr id="3" name="Content Placeholder 2"/>
          <p:cNvSpPr>
            <a:spLocks noGrp="1"/>
          </p:cNvSpPr>
          <p:nvPr>
            <p:ph idx="1"/>
          </p:nvPr>
        </p:nvSpPr>
        <p:spPr>
          <a:xfrm>
            <a:off x="341811" y="1690688"/>
            <a:ext cx="6032863" cy="4351338"/>
          </a:xfrm>
        </p:spPr>
        <p:txBody>
          <a:bodyPr>
            <a:normAutofit lnSpcReduction="10000"/>
          </a:bodyPr>
          <a:lstStyle/>
          <a:p>
            <a:r>
              <a:rPr lang="en-US" sz="2400" dirty="0"/>
              <a:t>TechInnovate, a rapidly growing company in the AI/ML sector.</a:t>
            </a:r>
          </a:p>
          <a:p>
            <a:r>
              <a:rPr lang="en-US" sz="2400" dirty="0"/>
              <a:t>It started with just 50 employees and now has a workforce of over 200. </a:t>
            </a:r>
          </a:p>
          <a:p>
            <a:r>
              <a:rPr lang="en-US" sz="2400" dirty="0"/>
              <a:t>Initially, the company thrived on informal and flexible HR practices.</a:t>
            </a:r>
          </a:p>
          <a:p>
            <a:r>
              <a:rPr lang="en-US" sz="2400" dirty="0"/>
              <a:t>TechInnovate now faces challenges in preserving innovative culture that contributed to its success and formalising HR practices to support its larger workforce. </a:t>
            </a:r>
          </a:p>
        </p:txBody>
      </p:sp>
      <p:pic>
        <p:nvPicPr>
          <p:cNvPr id="2050" name="Picture 2" descr="The Most Important Tech Investments To Make In 2024: A Guide For All Budget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4674" y="1468754"/>
            <a:ext cx="5817326" cy="4779645"/>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p:cNvSpPr>
            <a:spLocks noGrp="1"/>
          </p:cNvSpPr>
          <p:nvPr>
            <p:ph type="sldNum" sz="quarter" idx="12"/>
          </p:nvPr>
        </p:nvSpPr>
        <p:spPr/>
        <p:txBody>
          <a:bodyPr/>
          <a:lstStyle/>
          <a:p>
            <a:fld id="{716E807A-D983-4328-84B5-8A4EA7754DAB}" type="slidenum">
              <a:rPr lang="en-US" smtClean="0"/>
              <a:t>2</a:t>
            </a:fld>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Importance of Company Culture</a:t>
            </a:r>
          </a:p>
        </p:txBody>
      </p:sp>
      <p:sp>
        <p:nvSpPr>
          <p:cNvPr id="3" name="Content Placeholder 2"/>
          <p:cNvSpPr>
            <a:spLocks noGrp="1"/>
          </p:cNvSpPr>
          <p:nvPr>
            <p:ph idx="1"/>
          </p:nvPr>
        </p:nvSpPr>
        <p:spPr>
          <a:xfrm>
            <a:off x="289560" y="1690688"/>
            <a:ext cx="6137366" cy="4351338"/>
          </a:xfrm>
        </p:spPr>
        <p:txBody>
          <a:bodyPr>
            <a:noAutofit/>
          </a:bodyPr>
          <a:lstStyle/>
          <a:p>
            <a:r>
              <a:rPr lang="en-US" sz="2400" b="0" i="0" dirty="0">
                <a:solidFill>
                  <a:srgbClr val="000000"/>
                </a:solidFill>
                <a:effectLst/>
              </a:rPr>
              <a:t>Culture is perhaps one of the most critical aspects of organisation because of its impact on and complicity with employee motivation and commitment. </a:t>
            </a:r>
          </a:p>
          <a:p>
            <a:r>
              <a:rPr lang="en-US" sz="2400" b="0" i="0" dirty="0">
                <a:solidFill>
                  <a:srgbClr val="000000"/>
                </a:solidFill>
                <a:effectLst/>
              </a:rPr>
              <a:t>In a field such as AI/ML, the key growth driver is innovation and culture enables this invention for success.</a:t>
            </a:r>
          </a:p>
          <a:p>
            <a:r>
              <a:rPr lang="en-US" sz="2400" b="0" i="0" dirty="0">
                <a:solidFill>
                  <a:srgbClr val="000000"/>
                </a:solidFill>
                <a:effectLst/>
              </a:rPr>
              <a:t> In the case of TechInnovate, culture is a perfect predictor across the organisation’s activities and the company’s capacity to expand while protecting market leadership.</a:t>
            </a:r>
            <a:endParaRPr lang="en-US" sz="2400" b="1" dirty="0"/>
          </a:p>
        </p:txBody>
      </p:sp>
      <p:pic>
        <p:nvPicPr>
          <p:cNvPr id="3074" name="Picture 2" descr="Organizational culture - THE PETROVA EXPERIE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62057" y="1489030"/>
            <a:ext cx="5529943" cy="499436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a:spLocks noChangeArrowheads="1"/>
          </p:cNvSpPr>
          <p:nvPr/>
        </p:nvSpPr>
        <p:spPr bwMode="auto">
          <a:xfrm>
            <a:off x="3370217" y="6344897"/>
            <a:ext cx="2038187"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p>
            <a:pPr marL="0" marR="0" lvl="0" indent="0" algn="l" defTabSz="914400" rtl="0" eaLnBrk="0" fontAlgn="base" latinLnBrk="0" hangingPunct="0">
              <a:lnSpc>
                <a:spcPct val="100000"/>
              </a:lnSpc>
              <a:spcBef>
                <a:spcPct val="0"/>
              </a:spcBef>
              <a:spcAft>
                <a:spcPct val="0"/>
              </a:spcAft>
              <a:buClrTx/>
              <a:buSzTx/>
              <a:buFontTx/>
              <a:buNone/>
            </a:pPr>
            <a:r>
              <a:rPr kumimoji="0" lang="en-US" altLang="en-US" sz="1200" b="0" i="0" u="none" strike="noStrike" cap="none" normalizeH="0" baseline="0" dirty="0">
                <a:ln>
                  <a:noFill/>
                </a:ln>
                <a:solidFill>
                  <a:schemeClr val="tx1"/>
                </a:solidFill>
                <a:effectLst/>
                <a:cs typeface="Times New Roman" panose="02020603050405020304" pitchFamily="18" charset="0"/>
              </a:rPr>
              <a:t>(Warren and Warren, 2021)</a:t>
            </a:r>
            <a:endParaRPr kumimoji="0" lang="en-US" altLang="en-US" sz="1800" b="0" i="0" u="none" strike="noStrike" cap="none" normalizeH="0" baseline="0" dirty="0">
              <a:ln>
                <a:noFill/>
              </a:ln>
              <a:solidFill>
                <a:schemeClr val="tx1"/>
              </a:solidFill>
              <a:effectLst/>
            </a:endParaRPr>
          </a:p>
        </p:txBody>
      </p:sp>
      <p:sp>
        <p:nvSpPr>
          <p:cNvPr id="5" name="Slide Number Placeholder 4"/>
          <p:cNvSpPr>
            <a:spLocks noGrp="1"/>
          </p:cNvSpPr>
          <p:nvPr>
            <p:ph type="sldNum" sz="quarter" idx="12"/>
          </p:nvPr>
        </p:nvSpPr>
        <p:spPr/>
        <p:txBody>
          <a:bodyPr/>
          <a:lstStyle/>
          <a:p>
            <a:fld id="{716E807A-D983-4328-84B5-8A4EA7754DAB}" type="slidenum">
              <a:rPr lang="en-US" smtClean="0"/>
              <a:t>3</a:t>
            </a:fld>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Culture Impact on Business Success</a:t>
            </a:r>
          </a:p>
        </p:txBody>
      </p:sp>
      <p:sp>
        <p:nvSpPr>
          <p:cNvPr id="3" name="Content Placeholder 2"/>
          <p:cNvSpPr>
            <a:spLocks noGrp="1"/>
          </p:cNvSpPr>
          <p:nvPr>
            <p:ph idx="1"/>
          </p:nvPr>
        </p:nvSpPr>
        <p:spPr>
          <a:xfrm>
            <a:off x="0" y="1669143"/>
            <a:ext cx="6925249" cy="4927600"/>
          </a:xfrm>
        </p:spPr>
        <p:txBody>
          <a:bodyPr>
            <a:noAutofit/>
          </a:bodyPr>
          <a:lstStyle/>
          <a:p>
            <a:r>
              <a:rPr lang="en-US" sz="2400" b="0" i="0" dirty="0">
                <a:solidFill>
                  <a:srgbClr val="000000"/>
                </a:solidFill>
                <a:effectLst/>
              </a:rPr>
              <a:t>Positivity and strength in a culture are still widely supported as effective for increasing business performance. </a:t>
            </a:r>
          </a:p>
          <a:p>
            <a:r>
              <a:rPr lang="en-US" sz="2400" b="0" i="0" dirty="0">
                <a:solidFill>
                  <a:srgbClr val="000000"/>
                </a:solidFill>
                <a:effectLst/>
              </a:rPr>
              <a:t>At TechInnovate, creating organisational culture that empowers employees to be innovative and collaborative will help to enhance the performance of the business. </a:t>
            </a:r>
          </a:p>
          <a:p>
            <a:r>
              <a:rPr lang="en-US" sz="2400" b="0" i="0" dirty="0">
                <a:solidFill>
                  <a:srgbClr val="000000"/>
                </a:solidFill>
                <a:effectLst/>
              </a:rPr>
              <a:t>This will also translate into the cultural surrounding the clients’ relationship to foster their satisfaction as well as their loyalty.</a:t>
            </a:r>
            <a:endParaRPr lang="en-US" sz="2400" dirty="0"/>
          </a:p>
        </p:txBody>
      </p:sp>
      <p:pic>
        <p:nvPicPr>
          <p:cNvPr id="4098" name="Picture 2" descr="Why organizational culture is importa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88183" y="1669143"/>
            <a:ext cx="5503817" cy="49276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a:spLocks noChangeArrowheads="1"/>
          </p:cNvSpPr>
          <p:nvPr/>
        </p:nvSpPr>
        <p:spPr bwMode="auto">
          <a:xfrm>
            <a:off x="2481943" y="6001044"/>
            <a:ext cx="1858201"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p>
            <a:pPr marL="0" marR="0" lvl="0" indent="0" algn="l" defTabSz="914400" rtl="0" eaLnBrk="0" fontAlgn="base" latinLnBrk="0" hangingPunct="0">
              <a:lnSpc>
                <a:spcPct val="100000"/>
              </a:lnSpc>
              <a:spcBef>
                <a:spcPct val="0"/>
              </a:spcBef>
              <a:spcAft>
                <a:spcPct val="0"/>
              </a:spcAft>
              <a:buClrTx/>
              <a:buSzTx/>
              <a:buFontTx/>
              <a:buNone/>
            </a:pPr>
            <a:r>
              <a:rPr kumimoji="0" lang="en-US" altLang="en-US" sz="1200" b="0" i="0" u="none" strike="noStrike" cap="none" normalizeH="0" baseline="0" dirty="0">
                <a:ln>
                  <a:noFill/>
                </a:ln>
                <a:solidFill>
                  <a:schemeClr val="tx1"/>
                </a:solidFill>
                <a:effectLst/>
                <a:cs typeface="Times New Roman" panose="02020603050405020304" pitchFamily="18" charset="0"/>
              </a:rPr>
              <a:t>(Madi Odeh et al., 2021)</a:t>
            </a:r>
            <a:endParaRPr kumimoji="0" lang="en-US" altLang="en-US" sz="1800" b="0" i="0" u="none" strike="noStrike" cap="none" normalizeH="0" baseline="0" dirty="0">
              <a:ln>
                <a:noFill/>
              </a:ln>
              <a:solidFill>
                <a:schemeClr val="tx1"/>
              </a:solidFill>
              <a:effectLst/>
            </a:endParaRPr>
          </a:p>
        </p:txBody>
      </p:sp>
      <p:sp>
        <p:nvSpPr>
          <p:cNvPr id="5" name="Slide Number Placeholder 4"/>
          <p:cNvSpPr>
            <a:spLocks noGrp="1"/>
          </p:cNvSpPr>
          <p:nvPr>
            <p:ph type="sldNum" sz="quarter" idx="12"/>
          </p:nvPr>
        </p:nvSpPr>
        <p:spPr/>
        <p:txBody>
          <a:bodyPr/>
          <a:lstStyle/>
          <a:p>
            <a:fld id="{716E807A-D983-4328-84B5-8A4EA7754DAB}" type="slidenum">
              <a:rPr lang="en-US" smtClean="0"/>
              <a:t>4</a:t>
            </a:fld>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694" y="386427"/>
            <a:ext cx="8596668" cy="1320800"/>
          </a:xfrm>
        </p:spPr>
        <p:txBody>
          <a:bodyPr/>
          <a:lstStyle/>
          <a:p>
            <a:r>
              <a:rPr lang="en-US" b="1" dirty="0"/>
              <a:t>Overview of Culture Model-Competing Value Framework</a:t>
            </a:r>
          </a:p>
        </p:txBody>
      </p:sp>
      <p:sp>
        <p:nvSpPr>
          <p:cNvPr id="3" name="Content Placeholder 2"/>
          <p:cNvSpPr>
            <a:spLocks noGrp="1"/>
          </p:cNvSpPr>
          <p:nvPr>
            <p:ph idx="1"/>
          </p:nvPr>
        </p:nvSpPr>
        <p:spPr>
          <a:xfrm>
            <a:off x="-1935" y="1886857"/>
            <a:ext cx="6097935" cy="3880773"/>
          </a:xfrm>
        </p:spPr>
        <p:txBody>
          <a:bodyPr>
            <a:noAutofit/>
          </a:bodyPr>
          <a:lstStyle/>
          <a:p>
            <a:r>
              <a:rPr lang="en-US" sz="2000" b="0" i="0" dirty="0">
                <a:solidFill>
                  <a:srgbClr val="000000"/>
                </a:solidFill>
                <a:effectLst/>
              </a:rPr>
              <a:t>The Competing Values Framework (CVF) is one of the most widely used models for understanding organisational culture. </a:t>
            </a:r>
          </a:p>
          <a:p>
            <a:r>
              <a:rPr lang="en-US" sz="2000" b="0" i="0" dirty="0">
                <a:solidFill>
                  <a:srgbClr val="000000"/>
                </a:solidFill>
                <a:effectLst/>
              </a:rPr>
              <a:t>It classifies cultures into four types: Clan, Adhocracy, Market, and Hierarchy. </a:t>
            </a:r>
          </a:p>
          <a:p>
            <a:r>
              <a:rPr lang="en-US" sz="2000" b="0" i="0" dirty="0">
                <a:solidFill>
                  <a:srgbClr val="000000"/>
                </a:solidFill>
                <a:effectLst/>
              </a:rPr>
              <a:t>To adapt to the growing operations, TechInnovate found that it will have to strike a useful mix of the Clan and Adhocracy cultures.</a:t>
            </a:r>
          </a:p>
          <a:p>
            <a:r>
              <a:rPr lang="en-US" sz="2000" b="0" i="0" dirty="0">
                <a:solidFill>
                  <a:srgbClr val="000000"/>
                </a:solidFill>
                <a:effectLst/>
              </a:rPr>
              <a:t>Awareness of these cultural types will enable the firm to manage change correctly in order to fit the right culture within the business.</a:t>
            </a:r>
            <a:endParaRPr lang="en-US" sz="2000" dirty="0"/>
          </a:p>
          <a:p>
            <a:endParaRPr lang="en-US" sz="2000" dirty="0"/>
          </a:p>
        </p:txBody>
      </p:sp>
      <p:pic>
        <p:nvPicPr>
          <p:cNvPr id="5122" name="Picture 2" descr="Competing Values Framework: Methods, Tools, Templates // OpinionX — Free  Stack Ranking Survey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7144" y="1707227"/>
            <a:ext cx="6074855" cy="498532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a:spLocks noChangeArrowheads="1"/>
          </p:cNvSpPr>
          <p:nvPr/>
        </p:nvSpPr>
        <p:spPr bwMode="auto">
          <a:xfrm>
            <a:off x="3035300" y="6194574"/>
            <a:ext cx="1391728"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p>
            <a:pPr marL="0" marR="0" lvl="0" indent="0" algn="l" defTabSz="914400" rtl="0" eaLnBrk="0" fontAlgn="base" latinLnBrk="0" hangingPunct="0">
              <a:lnSpc>
                <a:spcPct val="100000"/>
              </a:lnSpc>
              <a:spcBef>
                <a:spcPct val="0"/>
              </a:spcBef>
              <a:spcAft>
                <a:spcPct val="0"/>
              </a:spcAft>
              <a:buClrTx/>
              <a:buSzTx/>
              <a:buFontTx/>
              <a:buNone/>
            </a:pPr>
            <a:r>
              <a:rPr kumimoji="0" lang="en-US" altLang="en-US" sz="1200" b="0" i="0" u="none" strike="noStrike" cap="none" normalizeH="0" baseline="0" dirty="0">
                <a:ln>
                  <a:noFill/>
                </a:ln>
                <a:solidFill>
                  <a:schemeClr val="tx1"/>
                </a:solidFill>
                <a:effectLst/>
                <a:cs typeface="Times New Roman" panose="02020603050405020304" pitchFamily="18" charset="0"/>
              </a:rPr>
              <a:t>(seb et al., 2021)</a:t>
            </a:r>
            <a:endParaRPr kumimoji="0" lang="en-US" altLang="en-US" sz="1800" b="0" i="0" u="none" strike="noStrike" cap="none" normalizeH="0" baseline="0" dirty="0">
              <a:ln>
                <a:noFill/>
              </a:ln>
              <a:solidFill>
                <a:schemeClr val="tx1"/>
              </a:solidFill>
              <a:effectLst/>
            </a:endParaRPr>
          </a:p>
        </p:txBody>
      </p:sp>
      <p:sp>
        <p:nvSpPr>
          <p:cNvPr id="5" name="Slide Number Placeholder 4"/>
          <p:cNvSpPr>
            <a:spLocks noGrp="1"/>
          </p:cNvSpPr>
          <p:nvPr>
            <p:ph type="sldNum" sz="quarter" idx="12"/>
          </p:nvPr>
        </p:nvSpPr>
        <p:spPr/>
        <p:txBody>
          <a:bodyPr/>
          <a:lstStyle/>
          <a:p>
            <a:fld id="{716E807A-D983-4328-84B5-8A4EA7754DAB}" type="slidenum">
              <a:rPr lang="en-US" smtClean="0"/>
              <a:t>5</a:t>
            </a:fld>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Clan Culture Model</a:t>
            </a:r>
          </a:p>
        </p:txBody>
      </p:sp>
      <p:sp>
        <p:nvSpPr>
          <p:cNvPr id="3" name="Content Placeholder 2"/>
          <p:cNvSpPr>
            <a:spLocks noGrp="1"/>
          </p:cNvSpPr>
          <p:nvPr>
            <p:ph idx="1"/>
          </p:nvPr>
        </p:nvSpPr>
        <p:spPr>
          <a:xfrm>
            <a:off x="64972" y="1566437"/>
            <a:ext cx="5706049" cy="3880773"/>
          </a:xfrm>
        </p:spPr>
        <p:txBody>
          <a:bodyPr>
            <a:normAutofit fontScale="92500" lnSpcReduction="10000"/>
          </a:bodyPr>
          <a:lstStyle/>
          <a:p>
            <a:r>
              <a:rPr lang="en-US" sz="2000" b="0" i="0" dirty="0">
                <a:solidFill>
                  <a:srgbClr val="000000"/>
                </a:solidFill>
                <a:effectLst/>
              </a:rPr>
              <a:t>It focuses on establishing a clan environment in the organisation with people, interest and freely interacting employees. </a:t>
            </a:r>
          </a:p>
          <a:p>
            <a:r>
              <a:rPr lang="en-US" sz="2000" b="0" i="0" dirty="0">
                <a:solidFill>
                  <a:srgbClr val="000000"/>
                </a:solidFill>
                <a:effectLst/>
              </a:rPr>
              <a:t>In small entrepreneurial firms, such as TechInnovate, Clan culture formation is a key in improving on internal bonding and trust.</a:t>
            </a:r>
          </a:p>
          <a:p>
            <a:r>
              <a:rPr lang="en-US" sz="2000" b="0" i="0" dirty="0">
                <a:solidFill>
                  <a:srgbClr val="000000"/>
                </a:solidFill>
                <a:effectLst/>
              </a:rPr>
              <a:t> The fact of its usage is that it fosters the idea of a working team focusing on sharing expertise and achieving organisational goals.</a:t>
            </a:r>
          </a:p>
          <a:p>
            <a:r>
              <a:rPr lang="en-US" sz="2000" b="0" i="0" dirty="0">
                <a:solidFill>
                  <a:srgbClr val="000000"/>
                </a:solidFill>
                <a:effectLst/>
              </a:rPr>
              <a:t>TechInnovate should push for this culture in the hope that as it scales, all team members are committed to the company and its ideas to the letter.</a:t>
            </a:r>
            <a:endParaRPr lang="en-US" sz="2000" dirty="0"/>
          </a:p>
        </p:txBody>
      </p:sp>
      <p:pic>
        <p:nvPicPr>
          <p:cNvPr id="6146" name="Picture 2" descr="Clan Culture: A Comprehensive Guide + 8 Features and Mo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35995" y="1488613"/>
            <a:ext cx="6356005" cy="459812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a:spLocks noChangeArrowheads="1"/>
          </p:cNvSpPr>
          <p:nvPr/>
        </p:nvSpPr>
        <p:spPr bwMode="auto">
          <a:xfrm>
            <a:off x="2664823" y="5948240"/>
            <a:ext cx="2151679"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p>
            <a:pPr marL="0" marR="0" lvl="0" indent="0" algn="l" defTabSz="914400" rtl="0" eaLnBrk="0" fontAlgn="base" latinLnBrk="0" hangingPunct="0">
              <a:lnSpc>
                <a:spcPct val="100000"/>
              </a:lnSpc>
              <a:spcBef>
                <a:spcPct val="0"/>
              </a:spcBef>
              <a:spcAft>
                <a:spcPct val="0"/>
              </a:spcAft>
              <a:buClrTx/>
              <a:buSzTx/>
              <a:buFontTx/>
              <a:buNone/>
            </a:pPr>
            <a:r>
              <a:rPr kumimoji="0" lang="en-US" altLang="en-US" sz="1200" b="0" i="0" u="none" strike="noStrike" cap="none" normalizeH="0" baseline="0" dirty="0">
                <a:ln>
                  <a:noFill/>
                </a:ln>
                <a:solidFill>
                  <a:schemeClr val="tx1"/>
                </a:solidFill>
                <a:effectLst/>
                <a:cs typeface="Times New Roman" panose="02020603050405020304" pitchFamily="18" charset="0"/>
              </a:rPr>
              <a:t>(Grover, Tseng and Pu, 2022)</a:t>
            </a:r>
            <a:endParaRPr kumimoji="0" lang="en-US" altLang="en-US" sz="1800" b="0" i="0" u="none" strike="noStrike" cap="none" normalizeH="0" baseline="0" dirty="0">
              <a:ln>
                <a:noFill/>
              </a:ln>
              <a:solidFill>
                <a:schemeClr val="tx1"/>
              </a:solidFill>
              <a:effectLst/>
            </a:endParaRPr>
          </a:p>
        </p:txBody>
      </p:sp>
      <p:sp>
        <p:nvSpPr>
          <p:cNvPr id="5" name="Slide Number Placeholder 4"/>
          <p:cNvSpPr>
            <a:spLocks noGrp="1"/>
          </p:cNvSpPr>
          <p:nvPr>
            <p:ph type="sldNum" sz="quarter" idx="12"/>
          </p:nvPr>
        </p:nvSpPr>
        <p:spPr/>
        <p:txBody>
          <a:bodyPr/>
          <a:lstStyle/>
          <a:p>
            <a:fld id="{716E807A-D983-4328-84B5-8A4EA7754DAB}" type="slidenum">
              <a:rPr lang="en-US" smtClean="0"/>
              <a:t>6</a:t>
            </a:fld>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Adhocracy Culture</a:t>
            </a:r>
          </a:p>
        </p:txBody>
      </p:sp>
      <p:sp>
        <p:nvSpPr>
          <p:cNvPr id="3" name="Content Placeholder 2"/>
          <p:cNvSpPr>
            <a:spLocks noGrp="1"/>
          </p:cNvSpPr>
          <p:nvPr>
            <p:ph idx="1"/>
          </p:nvPr>
        </p:nvSpPr>
        <p:spPr>
          <a:xfrm>
            <a:off x="0" y="1488613"/>
            <a:ext cx="5916988" cy="3880773"/>
          </a:xfrm>
        </p:spPr>
        <p:txBody>
          <a:bodyPr>
            <a:noAutofit/>
          </a:bodyPr>
          <a:lstStyle/>
          <a:p>
            <a:r>
              <a:rPr lang="en-US" sz="2000" b="0" i="0" dirty="0">
                <a:solidFill>
                  <a:srgbClr val="000000"/>
                </a:solidFill>
                <a:effectLst/>
              </a:rPr>
              <a:t>Adhocracy culture is characterised by high levels of creativity, risk taking and flexibility. </a:t>
            </a:r>
            <a:endParaRPr lang="en-US" sz="2000" dirty="0">
              <a:solidFill>
                <a:srgbClr val="000000"/>
              </a:solidFill>
            </a:endParaRPr>
          </a:p>
          <a:p>
            <a:r>
              <a:rPr lang="en-US" sz="2000" b="0" i="0" dirty="0">
                <a:solidFill>
                  <a:srgbClr val="000000"/>
                </a:solidFill>
                <a:effectLst/>
              </a:rPr>
              <a:t>Consequently, to remain competitive, a technology company such as TechInnovate that specialises in AI/ML must sustain this culture. </a:t>
            </a:r>
          </a:p>
          <a:p>
            <a:r>
              <a:rPr lang="en-US" sz="2000" b="0" i="0" dirty="0">
                <a:solidFill>
                  <a:srgbClr val="000000"/>
                </a:solidFill>
                <a:effectLst/>
              </a:rPr>
              <a:t>Decentralised thinking and risk taking enable the company to create unique and innovative ideas and improve existing or create new technologies. </a:t>
            </a:r>
          </a:p>
        </p:txBody>
      </p:sp>
      <p:pic>
        <p:nvPicPr>
          <p:cNvPr id="7170" name="Picture 2" descr="Adhocracy Culture: Complete Guid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16988" y="1502228"/>
            <a:ext cx="6275012" cy="40470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a:spLocks noChangeArrowheads="1"/>
          </p:cNvSpPr>
          <p:nvPr/>
        </p:nvSpPr>
        <p:spPr bwMode="auto">
          <a:xfrm>
            <a:off x="2255520" y="5384603"/>
            <a:ext cx="1186222"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p>
            <a:pPr marL="0" marR="0" lvl="0" indent="0" algn="l" defTabSz="914400" rtl="0" eaLnBrk="0" fontAlgn="base" latinLnBrk="0" hangingPunct="0">
              <a:lnSpc>
                <a:spcPct val="100000"/>
              </a:lnSpc>
              <a:spcBef>
                <a:spcPct val="0"/>
              </a:spcBef>
              <a:spcAft>
                <a:spcPct val="0"/>
              </a:spcAft>
              <a:buClrTx/>
              <a:buSzTx/>
              <a:buFontTx/>
              <a:buNone/>
            </a:pPr>
            <a:r>
              <a:rPr kumimoji="0" lang="en-US" altLang="en-US" sz="1200" b="0" i="0" u="none" strike="noStrike" cap="none" normalizeH="0" baseline="0" dirty="0">
                <a:ln>
                  <a:noFill/>
                </a:ln>
                <a:solidFill>
                  <a:schemeClr val="tx1"/>
                </a:solidFill>
                <a:effectLst/>
                <a:cs typeface="Times New Roman" panose="02020603050405020304" pitchFamily="18" charset="0"/>
              </a:rPr>
              <a:t>(Vergne, 2020)</a:t>
            </a:r>
            <a:endParaRPr kumimoji="0" lang="en-US" altLang="en-US" sz="1800" b="0" i="0" u="none" strike="noStrike" cap="none" normalizeH="0" baseline="0" dirty="0">
              <a:ln>
                <a:noFill/>
              </a:ln>
              <a:solidFill>
                <a:schemeClr val="tx1"/>
              </a:solidFill>
              <a:effectLst/>
            </a:endParaRPr>
          </a:p>
        </p:txBody>
      </p:sp>
      <p:sp>
        <p:nvSpPr>
          <p:cNvPr id="5" name="Slide Number Placeholder 4"/>
          <p:cNvSpPr>
            <a:spLocks noGrp="1"/>
          </p:cNvSpPr>
          <p:nvPr>
            <p:ph type="sldNum" sz="quarter" idx="12"/>
          </p:nvPr>
        </p:nvSpPr>
        <p:spPr/>
        <p:txBody>
          <a:bodyPr/>
          <a:lstStyle/>
          <a:p>
            <a:fld id="{716E807A-D983-4328-84B5-8A4EA7754DAB}" type="slidenum">
              <a:rPr lang="en-US" smtClean="0"/>
              <a:t>7</a:t>
            </a:fld>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Application of Clan and Adhocracy Culture</a:t>
            </a:r>
          </a:p>
        </p:txBody>
      </p:sp>
      <p:sp>
        <p:nvSpPr>
          <p:cNvPr id="3" name="Content Placeholder 2"/>
          <p:cNvSpPr>
            <a:spLocks noGrp="1"/>
          </p:cNvSpPr>
          <p:nvPr>
            <p:ph idx="1"/>
          </p:nvPr>
        </p:nvSpPr>
        <p:spPr>
          <a:xfrm>
            <a:off x="416075" y="1930400"/>
            <a:ext cx="9590073" cy="3880773"/>
          </a:xfrm>
        </p:spPr>
        <p:txBody>
          <a:bodyPr>
            <a:noAutofit/>
          </a:bodyPr>
          <a:lstStyle/>
          <a:p>
            <a:r>
              <a:rPr lang="en-US" sz="2000" b="0" i="0" dirty="0">
                <a:solidFill>
                  <a:srgbClr val="000000"/>
                </a:solidFill>
                <a:effectLst/>
              </a:rPr>
              <a:t>Company needs to find a smart cultural blend of maintaining the essence of a Clan as well as integrating Adhocracy in order to achieve the best results for its growth.</a:t>
            </a:r>
          </a:p>
          <a:p>
            <a:r>
              <a:rPr lang="en-US" sz="2000" b="0" i="0" dirty="0">
                <a:solidFill>
                  <a:srgbClr val="000000"/>
                </a:solidFill>
                <a:effectLst/>
              </a:rPr>
              <a:t>A Clan culture is one that promotes cooperation and teamwork, and hence creates the employees’ commitment and a workplace where those employees will be committed to the organisation’s vision, goals and objectives. </a:t>
            </a:r>
          </a:p>
          <a:p>
            <a:r>
              <a:rPr lang="en-US" sz="2000" b="0" i="0" dirty="0">
                <a:solidFill>
                  <a:srgbClr val="000000"/>
                </a:solidFill>
                <a:effectLst/>
              </a:rPr>
              <a:t>At the same time, we have the Adhocracy culture, which fosters work creativity, flexibility, and risk-taking, all needed in the digital-oriented organisation’s approach to retain competitiveness.</a:t>
            </a:r>
          </a:p>
          <a:p>
            <a:r>
              <a:rPr lang="en-US" sz="2000" b="0" i="0" dirty="0">
                <a:solidFill>
                  <a:srgbClr val="000000"/>
                </a:solidFill>
                <a:effectLst/>
              </a:rPr>
              <a:t> In this way, TechInnovate is capable of merging the two cultures thus providing the organisation with a comprehension of flexibility and structure that will encourage innovative thinking and bring about unity in the form of a team. </a:t>
            </a:r>
            <a:endParaRPr lang="en-US" sz="2000" dirty="0"/>
          </a:p>
        </p:txBody>
      </p:sp>
      <p:sp>
        <p:nvSpPr>
          <p:cNvPr id="4" name="Rectangle 1"/>
          <p:cNvSpPr>
            <a:spLocks noChangeArrowheads="1"/>
          </p:cNvSpPr>
          <p:nvPr/>
        </p:nvSpPr>
        <p:spPr bwMode="auto">
          <a:xfrm>
            <a:off x="4440745" y="6210049"/>
            <a:ext cx="2273379"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p>
            <a:pPr marL="0" marR="0" lvl="0" indent="0" algn="l" defTabSz="914400" rtl="0" eaLnBrk="0" fontAlgn="base" latinLnBrk="0" hangingPunct="0">
              <a:lnSpc>
                <a:spcPct val="100000"/>
              </a:lnSpc>
              <a:spcBef>
                <a:spcPct val="0"/>
              </a:spcBef>
              <a:spcAft>
                <a:spcPct val="0"/>
              </a:spcAft>
              <a:buClrTx/>
              <a:buSzTx/>
              <a:buFontTx/>
              <a:buNone/>
            </a:pPr>
            <a:r>
              <a:rPr kumimoji="0" lang="en-US" altLang="en-US" sz="1200" b="0" i="0" u="none" strike="noStrike" cap="none" normalizeH="0" baseline="0" dirty="0">
                <a:ln>
                  <a:noFill/>
                </a:ln>
                <a:solidFill>
                  <a:schemeClr val="tx1"/>
                </a:solidFill>
                <a:effectLst/>
                <a:cs typeface="Times New Roman" panose="02020603050405020304" pitchFamily="18" charset="0"/>
              </a:rPr>
              <a:t>(Morales-Huamán et al., 2023)</a:t>
            </a:r>
            <a:endParaRPr kumimoji="0" lang="en-US" altLang="en-US" sz="1800" b="0" i="0" u="none" strike="noStrike" cap="none" normalizeH="0" baseline="0" dirty="0">
              <a:ln>
                <a:noFill/>
              </a:ln>
              <a:solidFill>
                <a:schemeClr val="tx1"/>
              </a:solidFill>
              <a:effectLst/>
            </a:endParaRPr>
          </a:p>
        </p:txBody>
      </p:sp>
      <p:sp>
        <p:nvSpPr>
          <p:cNvPr id="5" name="Slide Number Placeholder 4"/>
          <p:cNvSpPr>
            <a:spLocks noGrp="1"/>
          </p:cNvSpPr>
          <p:nvPr>
            <p:ph type="sldNum" sz="quarter" idx="12"/>
          </p:nvPr>
        </p:nvSpPr>
        <p:spPr/>
        <p:txBody>
          <a:bodyPr/>
          <a:lstStyle/>
          <a:p>
            <a:fld id="{716E807A-D983-4328-84B5-8A4EA7754DAB}" type="slidenum">
              <a:rPr lang="en-US" smtClean="0"/>
              <a:t>8</a:t>
            </a:fld>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Role of Leadership in Management</a:t>
            </a:r>
          </a:p>
        </p:txBody>
      </p:sp>
      <p:sp>
        <p:nvSpPr>
          <p:cNvPr id="3" name="Content Placeholder 2"/>
          <p:cNvSpPr>
            <a:spLocks noGrp="1"/>
          </p:cNvSpPr>
          <p:nvPr>
            <p:ph idx="1"/>
          </p:nvPr>
        </p:nvSpPr>
        <p:spPr>
          <a:xfrm>
            <a:off x="389950" y="1488613"/>
            <a:ext cx="9642323" cy="4759787"/>
          </a:xfrm>
        </p:spPr>
        <p:txBody>
          <a:bodyPr>
            <a:normAutofit/>
          </a:bodyPr>
          <a:lstStyle/>
          <a:p>
            <a:r>
              <a:rPr lang="en-US" b="0" i="0" dirty="0">
                <a:solidFill>
                  <a:srgbClr val="000000"/>
                </a:solidFill>
                <a:effectLst/>
              </a:rPr>
              <a:t>In the process of formulating strategies for developing and maintaining culture at TechInnovate</a:t>
            </a:r>
            <a:r>
              <a:rPr lang="en-US" dirty="0">
                <a:solidFill>
                  <a:srgbClr val="000000"/>
                </a:solidFill>
              </a:rPr>
              <a:t>.</a:t>
            </a:r>
          </a:p>
          <a:p>
            <a:r>
              <a:rPr lang="en-US" dirty="0">
                <a:solidFill>
                  <a:srgbClr val="000000"/>
                </a:solidFill>
              </a:rPr>
              <a:t>L</a:t>
            </a:r>
            <a:r>
              <a:rPr lang="en-US" b="0" i="0" dirty="0">
                <a:solidFill>
                  <a:srgbClr val="000000"/>
                </a:solidFill>
                <a:effectLst/>
              </a:rPr>
              <a:t>eadership is crucial when the company is scaling up. </a:t>
            </a:r>
          </a:p>
          <a:p>
            <a:r>
              <a:rPr lang="en-US" b="0" i="0" dirty="0">
                <a:solidFill>
                  <a:srgbClr val="000000"/>
                </a:solidFill>
                <a:effectLst/>
              </a:rPr>
              <a:t>People in the senior leadership positions ought to live the corporate values through exercise of the first values at the workplace. </a:t>
            </a:r>
          </a:p>
          <a:p>
            <a:r>
              <a:rPr lang="en-US" b="0" i="0" dirty="0">
                <a:solidFill>
                  <a:srgbClr val="000000"/>
                </a:solidFill>
                <a:effectLst/>
              </a:rPr>
              <a:t>They are responsible for a consistent cultural behaviour, define an example to be followed within the organisation and ensure that the overall organisational culture reflects on the organisation’s strategic goals and objectives.</a:t>
            </a:r>
          </a:p>
          <a:p>
            <a:r>
              <a:rPr lang="en-US" b="0" i="0" dirty="0">
                <a:solidFill>
                  <a:srgbClr val="000000"/>
                </a:solidFill>
                <a:effectLst/>
              </a:rPr>
              <a:t>The culture should be a work in progress, and leaders should always be open to feedback and change so that the culture that the employees need to practise and the culture needed by the organisation to support its strategic direction remains aligned.</a:t>
            </a:r>
            <a:endParaRPr lang="en-US" dirty="0"/>
          </a:p>
        </p:txBody>
      </p:sp>
      <p:sp>
        <p:nvSpPr>
          <p:cNvPr id="4" name="Rectangle 1"/>
          <p:cNvSpPr>
            <a:spLocks noChangeArrowheads="1"/>
          </p:cNvSpPr>
          <p:nvPr/>
        </p:nvSpPr>
        <p:spPr bwMode="auto">
          <a:xfrm>
            <a:off x="3526971" y="5609158"/>
            <a:ext cx="2366353"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p>
            <a:pPr marL="0" marR="0" lvl="0" indent="0" algn="l" defTabSz="914400" rtl="0" eaLnBrk="0" fontAlgn="base" latinLnBrk="0" hangingPunct="0">
              <a:lnSpc>
                <a:spcPct val="100000"/>
              </a:lnSpc>
              <a:spcBef>
                <a:spcPct val="0"/>
              </a:spcBef>
              <a:spcAft>
                <a:spcPct val="0"/>
              </a:spcAft>
              <a:buClrTx/>
              <a:buSzTx/>
              <a:buFontTx/>
              <a:buNone/>
            </a:pPr>
            <a:r>
              <a:rPr kumimoji="0" lang="en-US" altLang="en-US" sz="1200" b="0" i="0" u="none" strike="noStrike" cap="none" normalizeH="0" baseline="0" dirty="0">
                <a:ln>
                  <a:noFill/>
                </a:ln>
                <a:solidFill>
                  <a:schemeClr val="tx1"/>
                </a:solidFill>
                <a:effectLst/>
                <a:cs typeface="Times New Roman" panose="02020603050405020304" pitchFamily="18" charset="0"/>
              </a:rPr>
              <a:t>(Evgenyi Shlyakhto et al., 2022)</a:t>
            </a:r>
            <a:endParaRPr kumimoji="0" lang="en-US" altLang="en-US" sz="1800" b="0" i="0" u="none" strike="noStrike" cap="none" normalizeH="0" baseline="0" dirty="0">
              <a:ln>
                <a:noFill/>
              </a:ln>
              <a:solidFill>
                <a:schemeClr val="tx1"/>
              </a:solidFill>
              <a:effectLst/>
            </a:endParaRPr>
          </a:p>
        </p:txBody>
      </p:sp>
      <p:sp>
        <p:nvSpPr>
          <p:cNvPr id="5" name="Slide Number Placeholder 4"/>
          <p:cNvSpPr>
            <a:spLocks noGrp="1"/>
          </p:cNvSpPr>
          <p:nvPr>
            <p:ph type="sldNum" sz="quarter" idx="12"/>
          </p:nvPr>
        </p:nvSpPr>
        <p:spPr/>
        <p:txBody>
          <a:bodyPr/>
          <a:lstStyle/>
          <a:p>
            <a:fld id="{716E807A-D983-4328-84B5-8A4EA7754DAB}" type="slidenum">
              <a:rPr lang="en-US" smtClean="0"/>
              <a:t>9</a:t>
            </a:fld>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Importance of Manager in Cultural Development</a:t>
            </a:r>
          </a:p>
        </p:txBody>
      </p:sp>
      <p:sp>
        <p:nvSpPr>
          <p:cNvPr id="3" name="Content Placeholder 2"/>
          <p:cNvSpPr>
            <a:spLocks noGrp="1"/>
          </p:cNvSpPr>
          <p:nvPr>
            <p:ph idx="1"/>
          </p:nvPr>
        </p:nvSpPr>
        <p:spPr>
          <a:xfrm>
            <a:off x="468328" y="1930400"/>
            <a:ext cx="5821438" cy="3880773"/>
          </a:xfrm>
        </p:spPr>
        <p:txBody>
          <a:bodyPr>
            <a:noAutofit/>
          </a:bodyPr>
          <a:lstStyle/>
          <a:p>
            <a:r>
              <a:rPr lang="en-US" sz="2000" b="0" i="0" dirty="0">
                <a:solidFill>
                  <a:srgbClr val="000000"/>
                </a:solidFill>
                <a:effectLst/>
              </a:rPr>
              <a:t>A manager also has an important responsibility for organisational culture preservation. </a:t>
            </a:r>
          </a:p>
          <a:p>
            <a:r>
              <a:rPr lang="en-US" sz="2000" b="0" i="0" dirty="0">
                <a:solidFill>
                  <a:srgbClr val="000000"/>
                </a:solidFill>
                <a:effectLst/>
              </a:rPr>
              <a:t>They must educate everyone within the team about cultural values within TechInnovate. </a:t>
            </a:r>
          </a:p>
          <a:p>
            <a:r>
              <a:rPr lang="en-US" sz="2000" b="0" i="0" dirty="0">
                <a:solidFill>
                  <a:srgbClr val="000000"/>
                </a:solidFill>
                <a:effectLst/>
              </a:rPr>
              <a:t>Managers can do this by reinforcing those behaviours that reflect the espoused culture. </a:t>
            </a:r>
          </a:p>
          <a:p>
            <a:r>
              <a:rPr lang="en-US" sz="2000" b="0" i="0" dirty="0">
                <a:solidFill>
                  <a:srgbClr val="000000"/>
                </a:solidFill>
                <a:effectLst/>
              </a:rPr>
              <a:t>When there are cultural misfits, it is the responsibility of the managers to correct these misfits for the sake of the team. </a:t>
            </a:r>
          </a:p>
          <a:p>
            <a:r>
              <a:rPr lang="en-US" sz="2000" dirty="0">
                <a:solidFill>
                  <a:srgbClr val="000000"/>
                </a:solidFill>
              </a:rPr>
              <a:t>C</a:t>
            </a:r>
            <a:r>
              <a:rPr lang="en-US" sz="2000" b="0" i="0" dirty="0">
                <a:solidFill>
                  <a:srgbClr val="000000"/>
                </a:solidFill>
                <a:effectLst/>
              </a:rPr>
              <a:t>ultural compatibility at TechInnovate shall be maintained throughout the firm.</a:t>
            </a:r>
            <a:endParaRPr lang="en-US" sz="2000" dirty="0"/>
          </a:p>
        </p:txBody>
      </p:sp>
      <p:pic>
        <p:nvPicPr>
          <p:cNvPr id="8194" name="Picture 2" descr="The role of a manager in company cuture | Reality H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89766" y="1442721"/>
            <a:ext cx="5902234" cy="5133703"/>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a:spLocks noChangeArrowheads="1"/>
          </p:cNvSpPr>
          <p:nvPr/>
        </p:nvSpPr>
        <p:spPr bwMode="auto">
          <a:xfrm>
            <a:off x="2612571" y="6437925"/>
            <a:ext cx="1768433"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p>
            <a:pPr marL="0" marR="0" lvl="0" indent="0" algn="l" defTabSz="914400" rtl="0" eaLnBrk="0" fontAlgn="base" latinLnBrk="0" hangingPunct="0">
              <a:lnSpc>
                <a:spcPct val="100000"/>
              </a:lnSpc>
              <a:spcBef>
                <a:spcPct val="0"/>
              </a:spcBef>
              <a:spcAft>
                <a:spcPct val="0"/>
              </a:spcAft>
              <a:buClrTx/>
              <a:buSzTx/>
              <a:buFontTx/>
              <a:buNone/>
            </a:pPr>
            <a:r>
              <a:rPr kumimoji="0" lang="en-US" altLang="en-US" sz="1200" b="0" i="0" u="none" strike="noStrike" cap="none" normalizeH="0" baseline="0" dirty="0">
                <a:ln>
                  <a:noFill/>
                </a:ln>
                <a:solidFill>
                  <a:schemeClr val="tx1"/>
                </a:solidFill>
                <a:effectLst/>
                <a:cs typeface="Times New Roman" panose="02020603050405020304" pitchFamily="18" charset="0"/>
              </a:rPr>
              <a:t>(Dominick et al., 2020)</a:t>
            </a:r>
            <a:endParaRPr kumimoji="0" lang="en-US" altLang="en-US" sz="1800" b="0" i="0" u="none" strike="noStrike" cap="none" normalizeH="0" baseline="0" dirty="0">
              <a:ln>
                <a:noFill/>
              </a:ln>
              <a:solidFill>
                <a:schemeClr val="tx1"/>
              </a:solidFill>
              <a:effectLst/>
            </a:endParaRPr>
          </a:p>
        </p:txBody>
      </p:sp>
      <p:sp>
        <p:nvSpPr>
          <p:cNvPr id="5" name="Slide Number Placeholder 4"/>
          <p:cNvSpPr>
            <a:spLocks noGrp="1"/>
          </p:cNvSpPr>
          <p:nvPr>
            <p:ph type="sldNum" sz="quarter" idx="12"/>
          </p:nvPr>
        </p:nvSpPr>
        <p:spPr/>
        <p:txBody>
          <a:bodyPr/>
          <a:lstStyle/>
          <a:p>
            <a:fld id="{716E807A-D983-4328-84B5-8A4EA7754DAB}" type="slidenum">
              <a:rPr lang="en-US" smtClean="0"/>
              <a:t>10</a:t>
            </a:fld>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Hiring and Onboarding for Cultural Fit</a:t>
            </a:r>
          </a:p>
        </p:txBody>
      </p:sp>
      <p:sp>
        <p:nvSpPr>
          <p:cNvPr id="3" name="Content Placeholder 2"/>
          <p:cNvSpPr>
            <a:spLocks noGrp="1"/>
          </p:cNvSpPr>
          <p:nvPr>
            <p:ph idx="1"/>
          </p:nvPr>
        </p:nvSpPr>
        <p:spPr>
          <a:xfrm>
            <a:off x="339634" y="1488613"/>
            <a:ext cx="10054700" cy="3880773"/>
          </a:xfrm>
        </p:spPr>
        <p:txBody>
          <a:bodyPr>
            <a:noAutofit/>
          </a:bodyPr>
          <a:lstStyle/>
          <a:p>
            <a:r>
              <a:rPr lang="en-US" sz="2400" b="0" i="0" dirty="0">
                <a:solidFill>
                  <a:srgbClr val="000000"/>
                </a:solidFill>
                <a:effectLst/>
              </a:rPr>
              <a:t>One of the best ways to maintain company culture especially during growth is through hiring people of the right culture. </a:t>
            </a:r>
          </a:p>
          <a:p>
            <a:r>
              <a:rPr lang="en-US" sz="2400" b="0" i="0" dirty="0">
                <a:solidFill>
                  <a:srgbClr val="000000"/>
                </a:solidFill>
                <a:effectLst/>
              </a:rPr>
              <a:t>It is also important that TechInnovate make cultural values part of recruitment and training strategies. </a:t>
            </a:r>
          </a:p>
          <a:p>
            <a:r>
              <a:rPr lang="en-US" sz="2400" b="0" i="0" dirty="0">
                <a:solidFill>
                  <a:srgbClr val="000000"/>
                </a:solidFill>
                <a:effectLst/>
              </a:rPr>
              <a:t>This include conducting the evaluation of the candidates in relation to the organisational values as well as having the candidates get acquainted with the corporate culture from the initial stage. </a:t>
            </a:r>
          </a:p>
          <a:p>
            <a:r>
              <a:rPr lang="en-US" sz="2400" b="0" i="0" dirty="0">
                <a:solidFill>
                  <a:srgbClr val="000000"/>
                </a:solidFill>
                <a:effectLst/>
              </a:rPr>
              <a:t>Cultural onboarding programs should also enable new hires to blend easily into the organisational setting to increase their attitude toward the culture within the company and the organisation’s mission.</a:t>
            </a:r>
            <a:endParaRPr lang="en-US" sz="2400" dirty="0"/>
          </a:p>
        </p:txBody>
      </p:sp>
      <p:sp>
        <p:nvSpPr>
          <p:cNvPr id="4" name="Slide Number Placeholder 3"/>
          <p:cNvSpPr>
            <a:spLocks noGrp="1"/>
          </p:cNvSpPr>
          <p:nvPr>
            <p:ph type="sldNum" sz="quarter" idx="12"/>
          </p:nvPr>
        </p:nvSpPr>
        <p:spPr/>
        <p:txBody>
          <a:bodyPr/>
          <a:lstStyle/>
          <a:p>
            <a:fld id="{716E807A-D983-4328-84B5-8A4EA7754DAB}" type="slidenum">
              <a:rPr lang="en-US" smtClean="0"/>
              <a:t>11</a:t>
            </a:fld>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Cross-Departmental Collaboration</a:t>
            </a:r>
          </a:p>
        </p:txBody>
      </p:sp>
      <p:sp>
        <p:nvSpPr>
          <p:cNvPr id="3" name="Content Placeholder 2"/>
          <p:cNvSpPr>
            <a:spLocks noGrp="1"/>
          </p:cNvSpPr>
          <p:nvPr>
            <p:ph idx="1"/>
          </p:nvPr>
        </p:nvSpPr>
        <p:spPr>
          <a:xfrm>
            <a:off x="136122" y="1270000"/>
            <a:ext cx="5959878" cy="3880773"/>
          </a:xfrm>
        </p:spPr>
        <p:txBody>
          <a:bodyPr>
            <a:noAutofit/>
          </a:bodyPr>
          <a:lstStyle/>
          <a:p>
            <a:r>
              <a:rPr lang="en-US" sz="2000" b="0" i="0" dirty="0">
                <a:solidFill>
                  <a:srgbClr val="000000"/>
                </a:solidFill>
                <a:effectLst/>
              </a:rPr>
              <a:t>Innovation is everyone’s business process which requires cross-functional involvement. </a:t>
            </a:r>
          </a:p>
          <a:p>
            <a:r>
              <a:rPr lang="en-US" sz="2000" b="0" i="0" dirty="0">
                <a:solidFill>
                  <a:srgbClr val="000000"/>
                </a:solidFill>
                <a:effectLst/>
              </a:rPr>
              <a:t>At TechInnovate, organisational departments essentially require integration to exchange information in order to come up with new ideas or novel solutions to existing problem within their department. </a:t>
            </a:r>
          </a:p>
          <a:p>
            <a:r>
              <a:rPr lang="en-US" sz="2000" b="0" i="0" dirty="0">
                <a:solidFill>
                  <a:srgbClr val="000000"/>
                </a:solidFill>
                <a:effectLst/>
              </a:rPr>
              <a:t>Cross-communication among the teams help see more different viewpoints and opinions are encouraged. </a:t>
            </a:r>
          </a:p>
          <a:p>
            <a:r>
              <a:rPr lang="en-US" sz="2000" b="0" i="0" dirty="0">
                <a:solidFill>
                  <a:srgbClr val="000000"/>
                </a:solidFill>
                <a:effectLst/>
              </a:rPr>
              <a:t>TechInnovate needs to come up with necessary procedures and promote the occasions for more communications to remains on the cutting edge.</a:t>
            </a:r>
            <a:endParaRPr lang="en-US" sz="2000" dirty="0"/>
          </a:p>
        </p:txBody>
      </p:sp>
      <p:pic>
        <p:nvPicPr>
          <p:cNvPr id="9218" name="Picture 2" descr="The Ultimate Guide to Cross-Departmental Collabora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488613"/>
            <a:ext cx="6096000" cy="5011533"/>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a:spLocks noChangeArrowheads="1"/>
          </p:cNvSpPr>
          <p:nvPr/>
        </p:nvSpPr>
        <p:spPr bwMode="auto">
          <a:xfrm>
            <a:off x="2429691" y="6335521"/>
            <a:ext cx="1512722"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p>
            <a:pPr marL="0" marR="0" lvl="0" indent="0" algn="l" defTabSz="914400" rtl="0" eaLnBrk="0" fontAlgn="base" latinLnBrk="0" hangingPunct="0">
              <a:lnSpc>
                <a:spcPct val="100000"/>
              </a:lnSpc>
              <a:spcBef>
                <a:spcPct val="0"/>
              </a:spcBef>
              <a:spcAft>
                <a:spcPct val="0"/>
              </a:spcAft>
              <a:buClrTx/>
              <a:buSzTx/>
              <a:buFontTx/>
              <a:buNone/>
            </a:pPr>
            <a:r>
              <a:rPr kumimoji="0" lang="en-US" altLang="en-US" sz="1200" b="0" i="0" u="none" strike="noStrike" cap="none" normalizeH="0" baseline="0" dirty="0">
                <a:ln>
                  <a:noFill/>
                </a:ln>
                <a:solidFill>
                  <a:schemeClr val="tx1"/>
                </a:solidFill>
                <a:effectLst/>
                <a:cs typeface="Times New Roman" panose="02020603050405020304" pitchFamily="18" charset="0"/>
              </a:rPr>
              <a:t>(Poole et al., 2024)</a:t>
            </a:r>
            <a:endParaRPr kumimoji="0" lang="en-US" altLang="en-US" sz="1800" b="0" i="0" u="none" strike="noStrike" cap="none" normalizeH="0" baseline="0" dirty="0">
              <a:ln>
                <a:noFill/>
              </a:ln>
              <a:solidFill>
                <a:schemeClr val="tx1"/>
              </a:solidFill>
              <a:effectLst/>
            </a:endParaRPr>
          </a:p>
        </p:txBody>
      </p:sp>
      <p:sp>
        <p:nvSpPr>
          <p:cNvPr id="5" name="Slide Number Placeholder 4"/>
          <p:cNvSpPr>
            <a:spLocks noGrp="1"/>
          </p:cNvSpPr>
          <p:nvPr>
            <p:ph type="sldNum" sz="quarter" idx="12"/>
          </p:nvPr>
        </p:nvSpPr>
        <p:spPr/>
        <p:txBody>
          <a:bodyPr/>
          <a:lstStyle/>
          <a:p>
            <a:fld id="{716E807A-D983-4328-84B5-8A4EA7754DAB}" type="slidenum">
              <a:rPr lang="en-US" smtClean="0"/>
              <a:t>12</a:t>
            </a:fld>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Regular Cultural Assessments</a:t>
            </a:r>
          </a:p>
        </p:txBody>
      </p:sp>
      <p:sp>
        <p:nvSpPr>
          <p:cNvPr id="3" name="Content Placeholder 2"/>
          <p:cNvSpPr>
            <a:spLocks noGrp="1"/>
          </p:cNvSpPr>
          <p:nvPr>
            <p:ph idx="1"/>
          </p:nvPr>
        </p:nvSpPr>
        <p:spPr>
          <a:xfrm>
            <a:off x="285448" y="1488613"/>
            <a:ext cx="8596668" cy="3880773"/>
          </a:xfrm>
        </p:spPr>
        <p:txBody>
          <a:bodyPr>
            <a:noAutofit/>
          </a:bodyPr>
          <a:lstStyle/>
          <a:p>
            <a:r>
              <a:rPr lang="en-US" sz="2000" b="0" i="0" dirty="0">
                <a:solidFill>
                  <a:srgbClr val="000000"/>
                </a:solidFill>
                <a:effectLst/>
              </a:rPr>
              <a:t>Culture audits, have to be conducted frequently in order to get a handle on the state of the corporate culture. </a:t>
            </a:r>
            <a:endParaRPr lang="en-US" sz="2000" dirty="0">
              <a:solidFill>
                <a:srgbClr val="000000"/>
              </a:solidFill>
            </a:endParaRPr>
          </a:p>
          <a:p>
            <a:r>
              <a:rPr lang="en-US" sz="2000" b="0" i="0" dirty="0">
                <a:solidFill>
                  <a:srgbClr val="000000"/>
                </a:solidFill>
                <a:effectLst/>
              </a:rPr>
              <a:t>Surveys and focus group discussions should be carried out among the employees of the TechInnovate for the purpose of studying the level of employees’ satisfaction, their engagement as well as their recognition of the Organisation’s values.</a:t>
            </a:r>
          </a:p>
          <a:p>
            <a:r>
              <a:rPr lang="en-US" sz="2000" b="0" i="0" dirty="0">
                <a:solidFill>
                  <a:srgbClr val="000000"/>
                </a:solidFill>
                <a:effectLst/>
              </a:rPr>
              <a:t> Furthermore, it is possible to define the cultural KPIs to have more precise understanding about the performance of the cultural activities, including the matters of employee turnover and engagement. </a:t>
            </a:r>
          </a:p>
          <a:p>
            <a:r>
              <a:rPr lang="en-US" sz="2000" b="0" i="0" dirty="0">
                <a:solidFill>
                  <a:srgbClr val="000000"/>
                </a:solidFill>
                <a:effectLst/>
              </a:rPr>
              <a:t>These gaps can be exploited to identify new courses of action or modifications to existing strategies should leadership notice new issues in organisational culture.</a:t>
            </a:r>
            <a:endParaRPr lang="en-US" sz="2000" dirty="0"/>
          </a:p>
        </p:txBody>
      </p:sp>
      <p:sp>
        <p:nvSpPr>
          <p:cNvPr id="4" name="Slide Number Placeholder 3"/>
          <p:cNvSpPr>
            <a:spLocks noGrp="1"/>
          </p:cNvSpPr>
          <p:nvPr>
            <p:ph type="sldNum" sz="quarter" idx="12"/>
          </p:nvPr>
        </p:nvSpPr>
        <p:spPr/>
        <p:txBody>
          <a:bodyPr/>
          <a:lstStyle/>
          <a:p>
            <a:fld id="{716E807A-D983-4328-84B5-8A4EA7754DAB}" type="slidenum">
              <a:rPr lang="en-US" smtClean="0"/>
              <a:t>13</a:t>
            </a:fld>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705" y="274320"/>
            <a:ext cx="8596668" cy="1320800"/>
          </a:xfrm>
        </p:spPr>
        <p:txBody>
          <a:bodyPr/>
          <a:lstStyle/>
          <a:p>
            <a:r>
              <a:rPr lang="en-US" b="1" dirty="0"/>
              <a:t>Recommendations for Cultural Development</a:t>
            </a:r>
          </a:p>
        </p:txBody>
      </p:sp>
      <p:sp>
        <p:nvSpPr>
          <p:cNvPr id="3" name="Content Placeholder 2"/>
          <p:cNvSpPr>
            <a:spLocks noGrp="1"/>
          </p:cNvSpPr>
          <p:nvPr>
            <p:ph idx="1"/>
          </p:nvPr>
        </p:nvSpPr>
        <p:spPr>
          <a:xfrm>
            <a:off x="147705" y="1595120"/>
            <a:ext cx="5540586" cy="4653280"/>
          </a:xfrm>
        </p:spPr>
        <p:txBody>
          <a:bodyPr>
            <a:noAutofit/>
          </a:bodyPr>
          <a:lstStyle/>
          <a:p>
            <a:r>
              <a:rPr lang="en-US" sz="1600" b="0" i="0" dirty="0">
                <a:solidFill>
                  <a:srgbClr val="000000"/>
                </a:solidFill>
                <a:effectLst/>
              </a:rPr>
              <a:t>To reinforce the necessary changes and increase the sustainability of the developed culture, TechInnovate should integrate its core values into formal rules, policies, and procedures as well as its various communications. </a:t>
            </a:r>
          </a:p>
          <a:p>
            <a:r>
              <a:rPr lang="en-US" sz="1600" b="0" i="0" dirty="0">
                <a:solidFill>
                  <a:srgbClr val="000000"/>
                </a:solidFill>
                <a:effectLst/>
              </a:rPr>
              <a:t>Establishing a good working relationship with new employee’s common techniques such as formal and informal mentorship can positively impact on them and offer them the much-needed support especially when the company is becoming large. </a:t>
            </a:r>
          </a:p>
          <a:p>
            <a:r>
              <a:rPr lang="en-US" sz="1600" b="0" i="0" dirty="0">
                <a:solidFill>
                  <a:srgbClr val="000000"/>
                </a:solidFill>
                <a:effectLst/>
              </a:rPr>
              <a:t>Cultural training must be conducted continuously for leadership to provide them with the knowledge to cultivate, reshape and sustain culture as the company grows, always in reference to growing business needs and employees.</a:t>
            </a:r>
            <a:endParaRPr lang="en-US" sz="1600" dirty="0"/>
          </a:p>
        </p:txBody>
      </p:sp>
      <p:pic>
        <p:nvPicPr>
          <p:cNvPr id="10242" name="Picture 2" descr="Cultural Training Workshops|The Global Brand Academ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00206" y="1595120"/>
            <a:ext cx="6191794" cy="465328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a:spLocks noChangeArrowheads="1"/>
          </p:cNvSpPr>
          <p:nvPr/>
        </p:nvSpPr>
        <p:spPr bwMode="auto">
          <a:xfrm>
            <a:off x="2873829" y="6109901"/>
            <a:ext cx="1882951"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p>
            <a:pPr marL="0" marR="0" lvl="0" indent="0" algn="l" defTabSz="914400" rtl="0" eaLnBrk="0" fontAlgn="base" latinLnBrk="0" hangingPunct="0">
              <a:lnSpc>
                <a:spcPct val="100000"/>
              </a:lnSpc>
              <a:spcBef>
                <a:spcPct val="0"/>
              </a:spcBef>
              <a:spcAft>
                <a:spcPct val="0"/>
              </a:spcAft>
              <a:buClrTx/>
              <a:buSzTx/>
              <a:buFontTx/>
              <a:buNone/>
            </a:pPr>
            <a:r>
              <a:rPr kumimoji="0" lang="en-US" altLang="en-US" sz="1200" b="0" i="0" u="none" strike="noStrike" cap="none" normalizeH="0" baseline="0" dirty="0">
                <a:ln>
                  <a:noFill/>
                </a:ln>
                <a:solidFill>
                  <a:schemeClr val="tx1"/>
                </a:solidFill>
                <a:effectLst/>
                <a:cs typeface="Times New Roman" panose="02020603050405020304" pitchFamily="18" charset="0"/>
              </a:rPr>
              <a:t>(Gatell and Avella, 2024)</a:t>
            </a:r>
            <a:endParaRPr kumimoji="0" lang="en-US" altLang="en-US" sz="1800" b="0" i="0" u="none" strike="noStrike" cap="none" normalizeH="0" baseline="0" dirty="0">
              <a:ln>
                <a:noFill/>
              </a:ln>
              <a:solidFill>
                <a:schemeClr val="tx1"/>
              </a:solidFill>
              <a:effectLst/>
            </a:endParaRPr>
          </a:p>
        </p:txBody>
      </p:sp>
      <p:sp>
        <p:nvSpPr>
          <p:cNvPr id="5" name="Slide Number Placeholder 4"/>
          <p:cNvSpPr>
            <a:spLocks noGrp="1"/>
          </p:cNvSpPr>
          <p:nvPr>
            <p:ph type="sldNum" sz="quarter" idx="12"/>
          </p:nvPr>
        </p:nvSpPr>
        <p:spPr/>
        <p:txBody>
          <a:bodyPr/>
          <a:lstStyle/>
          <a:p>
            <a:fld id="{716E807A-D983-4328-84B5-8A4EA7754DAB}" type="slidenum">
              <a:rPr lang="en-US" smtClean="0"/>
              <a:t>14</a:t>
            </a:fld>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Conclusion</a:t>
            </a:r>
          </a:p>
        </p:txBody>
      </p:sp>
      <p:sp>
        <p:nvSpPr>
          <p:cNvPr id="3" name="Content Placeholder 2"/>
          <p:cNvSpPr>
            <a:spLocks noGrp="1"/>
          </p:cNvSpPr>
          <p:nvPr>
            <p:ph idx="1"/>
          </p:nvPr>
        </p:nvSpPr>
        <p:spPr>
          <a:xfrm>
            <a:off x="623148" y="1488613"/>
            <a:ext cx="10269340" cy="3880773"/>
          </a:xfrm>
        </p:spPr>
        <p:txBody>
          <a:bodyPr>
            <a:noAutofit/>
          </a:bodyPr>
          <a:lstStyle/>
          <a:p>
            <a:r>
              <a:rPr lang="en-US" sz="2000" b="0" i="0" dirty="0">
                <a:solidFill>
                  <a:srgbClr val="000000"/>
                </a:solidFill>
                <a:effectLst/>
              </a:rPr>
              <a:t>It can be noticed that the company culture plays the critical role in business outcomes, which is especially important for the rapidly developing tech startup such as TechInnovate.</a:t>
            </a:r>
          </a:p>
          <a:p>
            <a:r>
              <a:rPr lang="en-US" sz="2000" b="0" i="0" dirty="0">
                <a:solidFill>
                  <a:srgbClr val="000000"/>
                </a:solidFill>
                <a:effectLst/>
              </a:rPr>
              <a:t> Especially as the company continues to grow, it will remain especially important to continuously cultivate and reinforce a positive company culture in terms of engagement, motivation and turnover. </a:t>
            </a:r>
          </a:p>
          <a:p>
            <a:r>
              <a:rPr lang="en-US" sz="2000" dirty="0">
                <a:solidFill>
                  <a:srgbClr val="000000"/>
                </a:solidFill>
              </a:rPr>
              <a:t>C</a:t>
            </a:r>
            <a:r>
              <a:rPr lang="en-US" sz="2000" b="0" i="0" dirty="0">
                <a:solidFill>
                  <a:srgbClr val="000000"/>
                </a:solidFill>
                <a:effectLst/>
              </a:rPr>
              <a:t>harge of management in fostering and synchronizing organisational culture with the company’s strategic direction, which also involves demonstrating the company’s values, including teamwork and creativity, as a case study of the best practice of TechInnovate. </a:t>
            </a:r>
          </a:p>
          <a:p>
            <a:r>
              <a:rPr lang="en-US" sz="2000" b="0" i="0" dirty="0">
                <a:solidFill>
                  <a:srgbClr val="000000"/>
                </a:solidFill>
                <a:effectLst/>
              </a:rPr>
              <a:t>In this way, proper institutionalisation of cultural practices and emphasizing on engagement activities, TechInnovate can maintain the norms that created growth in the first place but addressing novel issues.</a:t>
            </a:r>
            <a:endParaRPr lang="en-US" sz="2000" dirty="0"/>
          </a:p>
        </p:txBody>
      </p:sp>
      <p:sp>
        <p:nvSpPr>
          <p:cNvPr id="4" name="Rectangle 1"/>
          <p:cNvSpPr>
            <a:spLocks noChangeArrowheads="1"/>
          </p:cNvSpPr>
          <p:nvPr/>
        </p:nvSpPr>
        <p:spPr bwMode="auto">
          <a:xfrm>
            <a:off x="4598126" y="5974918"/>
            <a:ext cx="1704313"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p>
            <a:pPr marL="0" marR="0" lvl="0" indent="0" algn="l" defTabSz="914400" rtl="0" eaLnBrk="0" fontAlgn="base" latinLnBrk="0" hangingPunct="0">
              <a:lnSpc>
                <a:spcPct val="100000"/>
              </a:lnSpc>
              <a:spcBef>
                <a:spcPct val="0"/>
              </a:spcBef>
              <a:spcAft>
                <a:spcPct val="0"/>
              </a:spcAft>
              <a:buClrTx/>
              <a:buSzTx/>
              <a:buFontTx/>
              <a:buNone/>
            </a:pPr>
            <a:r>
              <a:rPr kumimoji="0" lang="en-US" altLang="en-US" sz="1200" b="0" i="0" u="none" strike="noStrike" cap="none" normalizeH="0" baseline="0" dirty="0">
                <a:ln>
                  <a:noFill/>
                </a:ln>
                <a:solidFill>
                  <a:schemeClr val="tx1"/>
                </a:solidFill>
                <a:effectLst/>
                <a:cs typeface="Times New Roman" panose="02020603050405020304" pitchFamily="18" charset="0"/>
              </a:rPr>
              <a:t>(Anning-Dorson, 2021)</a:t>
            </a:r>
            <a:endParaRPr kumimoji="0" lang="en-US" altLang="en-US" sz="1800" b="0" i="0" u="none" strike="noStrike" cap="none" normalizeH="0" baseline="0" dirty="0">
              <a:ln>
                <a:noFill/>
              </a:ln>
              <a:solidFill>
                <a:schemeClr val="tx1"/>
              </a:solidFill>
              <a:effectLst/>
            </a:endParaRPr>
          </a:p>
        </p:txBody>
      </p:sp>
      <p:sp>
        <p:nvSpPr>
          <p:cNvPr id="5" name="Slide Number Placeholder 4"/>
          <p:cNvSpPr>
            <a:spLocks noGrp="1"/>
          </p:cNvSpPr>
          <p:nvPr>
            <p:ph type="sldNum" sz="quarter" idx="12"/>
          </p:nvPr>
        </p:nvSpPr>
        <p:spPr/>
        <p:txBody>
          <a:bodyPr/>
          <a:lstStyle/>
          <a:p>
            <a:fld id="{716E807A-D983-4328-84B5-8A4EA7754DAB}" type="slidenum">
              <a:rPr lang="en-US" smtClean="0"/>
              <a:t>15</a:t>
            </a:fld>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References</a:t>
            </a:r>
          </a:p>
        </p:txBody>
      </p:sp>
      <p:sp>
        <p:nvSpPr>
          <p:cNvPr id="4" name="Slide Number Placeholder 3"/>
          <p:cNvSpPr>
            <a:spLocks noGrp="1"/>
          </p:cNvSpPr>
          <p:nvPr>
            <p:ph type="sldNum" sz="quarter" idx="12"/>
          </p:nvPr>
        </p:nvSpPr>
        <p:spPr/>
        <p:txBody>
          <a:bodyPr/>
          <a:lstStyle/>
          <a:p>
            <a:fld id="{716E807A-D983-4328-84B5-8A4EA7754DAB}" type="slidenum">
              <a:rPr lang="en-US" smtClean="0"/>
              <a:t>16</a:t>
            </a:fld>
            <a:endParaRPr lang="en-US" dirty="0"/>
          </a:p>
        </p:txBody>
      </p:sp>
      <p:sp>
        <p:nvSpPr>
          <p:cNvPr id="6" name="Content Placeholder 5"/>
          <p:cNvSpPr>
            <a:spLocks noGrp="1"/>
          </p:cNvSpPr>
          <p:nvPr>
            <p:ph idx="1"/>
          </p:nvPr>
        </p:nvSpPr>
        <p:spPr>
          <a:xfrm>
            <a:off x="473736" y="1488613"/>
            <a:ext cx="10472938" cy="3880773"/>
          </a:xfrm>
        </p:spPr>
        <p:txBody>
          <a:bodyPr>
            <a:noAutofit/>
          </a:bodyPr>
          <a:lstStyle/>
          <a:p>
            <a:pPr marL="457200" indent="-457200">
              <a:buNone/>
            </a:pPr>
            <a:r>
              <a:rPr lang="en-US" sz="1400" dirty="0"/>
              <a:t>Anning-Dorson, T. (2021). Organisational culture and leadership as antecedents to organisational flexibility: Implications for SME competitiveness. Journal of Entrepreneurship in Emerging Economies, 13(5), pp.1309–1325. doi:https://doi.org/10.1108/jeee-08-2020-0288.</a:t>
            </a:r>
          </a:p>
          <a:p>
            <a:pPr marL="457200" indent="-457200">
              <a:buNone/>
            </a:pPr>
            <a:r>
              <a:rPr lang="en-US" sz="1400" dirty="0"/>
              <a:t>Dominick, P.G., Organogold, D., Prastacos, G. and Reilly, R.R. (2020). Espoused Values of the ‘Fortune 100 Best Companies to Work For’: Essential Themes and Implementation Practices. Journal of Business Ethics. doi:https://doi.org/10.1007/s10551-020-04564-8.</a:t>
            </a:r>
          </a:p>
          <a:p>
            <a:pPr marL="457200" indent="-457200">
              <a:buNone/>
            </a:pPr>
            <a:r>
              <a:rPr lang="en-US" sz="1400" dirty="0"/>
              <a:t>Evgenyi Shlyakhto, Levina, A., Dubgorn, A. and Esser, M. (2022). Medical Innovation Hubs as an Organisational and Technological Form of Accelerating Healthcare Development. Lecture notes in networks and systems, pp.289–297. doi:https://doi.org/10.1007/978-3-030-93872-7_24.</a:t>
            </a:r>
          </a:p>
          <a:p>
            <a:pPr marL="457200" indent="-457200">
              <a:buNone/>
            </a:pPr>
            <a:r>
              <a:rPr lang="en-US" sz="1400" dirty="0"/>
              <a:t>Gatell, I.S. and Avella, L. (2024). Impact of Industry 4.0 and circular economy on lean culture and leadership: Assessing digital green lean as a new concept. European Research on Management and Business Economics, [online] 30(1), p.100232. doi:https://doi.org/10.1016/j.iedeen.2023.100232.</a:t>
            </a:r>
          </a:p>
          <a:p>
            <a:pPr marL="457200" indent="-457200">
              <a:buNone/>
            </a:pPr>
            <a:r>
              <a:rPr lang="en-US" sz="1400" dirty="0"/>
              <a:t>Grover, V., Tseng, S.-L. and Pu, W. (2022). A theoretical perspective on organisational culture and digitalisation. Information &amp; Management, [online] 59(4), p.103639. doi:https://doi.org/10.1016/j.im.2022.103639.</a:t>
            </a:r>
          </a:p>
          <a:p>
            <a:pPr marL="457200" indent="-457200">
              <a:buNone/>
            </a:pPr>
            <a:r>
              <a:rPr lang="en-US" sz="1400" dirty="0"/>
              <a:t>Madi Odeh, R.B.S., Obeidat, B.Y., Jaradat, M.O., Masa’deh, R. and Alshurideh, M.T. (2021). The transformational leadership role in achieving organisational resilience through adaptive cultures: the case of Dubai service sector. International Journal of Productivity and Performance Management, 72(2), pp.440–468. doi:https://doi.org/10.1108/ijppm-02-2021-0093.</a:t>
            </a:r>
          </a:p>
          <a:p>
            <a:pPr marL="0" indent="0">
              <a:buNone/>
            </a:pPr>
            <a:endParaRPr lang="en-US" sz="14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References</a:t>
            </a:r>
          </a:p>
        </p:txBody>
      </p:sp>
      <p:sp>
        <p:nvSpPr>
          <p:cNvPr id="3" name="Content Placeholder 2"/>
          <p:cNvSpPr>
            <a:spLocks noGrp="1"/>
          </p:cNvSpPr>
          <p:nvPr>
            <p:ph idx="1"/>
          </p:nvPr>
        </p:nvSpPr>
        <p:spPr>
          <a:xfrm>
            <a:off x="685165" y="1226820"/>
            <a:ext cx="10385425" cy="4460875"/>
          </a:xfrm>
        </p:spPr>
        <p:txBody>
          <a:bodyPr>
            <a:noAutofit/>
          </a:bodyPr>
          <a:lstStyle/>
          <a:p>
            <a:pPr marL="457200" indent="-457200">
              <a:lnSpc>
                <a:spcPct val="100000"/>
              </a:lnSpc>
              <a:buNone/>
            </a:pPr>
            <a:r>
              <a:rPr lang="en-US" dirty="0"/>
              <a:t>Morales-Huamán, H.I., Medina-Valderrama, C.J., Arias, A.V., Vásquez-Coronado, M.H., Valencia, J. and Delgado-Caramutti, J. (2023). Organisational Culture and Teamwork: A Bibliometric Perspective on Public and Private Organisations. Sustainability, [online] 15(18), pp.13966–13966. Available at: https://www.mdpi.com/2071-1050/15/18/13966.</a:t>
            </a:r>
          </a:p>
          <a:p>
            <a:pPr marL="457200" indent="-457200">
              <a:lnSpc>
                <a:spcPct val="100000"/>
              </a:lnSpc>
              <a:buNone/>
            </a:pPr>
            <a:r>
              <a:rPr lang="en-US" dirty="0"/>
              <a:t>Poole, A., S. Sonika, K. Bhobhiya and West, S. (2024). WeLead - Shaping Leaders of the Future Through Mentoring. Sage Journals . doi:https://doi.org/10.2118/222418-ms.</a:t>
            </a:r>
          </a:p>
          <a:p>
            <a:pPr marL="457200" indent="-457200">
              <a:lnSpc>
                <a:spcPct val="100000"/>
              </a:lnSpc>
              <a:buNone/>
            </a:pPr>
            <a:r>
              <a:rPr lang="en-US" dirty="0"/>
              <a:t>Vergne, J. (2020). Decentralised vs. Distributed Organisation: Blockchain, Machine Learning and the Future of the Digital Platform. Organisation Theory, 1(4), p.263178772097705. doi:https://doi.org/10.1177/2631787720977052.</a:t>
            </a:r>
          </a:p>
          <a:p>
            <a:pPr marL="457200" indent="-457200">
              <a:lnSpc>
                <a:spcPct val="100000"/>
              </a:lnSpc>
              <a:buNone/>
            </a:pPr>
            <a:r>
              <a:rPr lang="en-US" dirty="0"/>
              <a:t>Warren, M.A. and Warren, M.T. (2021). The EThIC Model of Virtue-Based Allyship Development: A New Approach to Equity and Inclusion in Organisations. Journal of Business Ethics, 182(3). doi:https://doi.org/10.1007/s10551-021-05002-z.</a:t>
            </a:r>
          </a:p>
          <a:p>
            <a:pPr marL="457200" indent="-457200">
              <a:lnSpc>
                <a:spcPct val="100000"/>
              </a:lnSpc>
              <a:buNone/>
            </a:pPr>
            <a:r>
              <a:rPr lang="en-US" dirty="0"/>
              <a:t>seb, A., Akbar, F., Hussain, K., Safi, A., Rabnawaz, M. and seb, F. (2021). The Competing Value Framework Model of Organisational culture, Innovation and Performance. Business Process Management Journal, 27(2), pp.658–683.</a:t>
            </a:r>
          </a:p>
          <a:p>
            <a:pPr marL="457200" indent="-457200">
              <a:lnSpc>
                <a:spcPct val="100000"/>
              </a:lnSpc>
              <a:buNone/>
            </a:pPr>
            <a:endParaRPr lang="en-US" dirty="0"/>
          </a:p>
        </p:txBody>
      </p:sp>
      <p:sp>
        <p:nvSpPr>
          <p:cNvPr id="4" name="Slide Number Placeholder 3"/>
          <p:cNvSpPr>
            <a:spLocks noGrp="1"/>
          </p:cNvSpPr>
          <p:nvPr>
            <p:ph type="sldNum" sz="quarter" idx="12"/>
          </p:nvPr>
        </p:nvSpPr>
        <p:spPr/>
        <p:txBody>
          <a:bodyPr/>
          <a:lstStyle/>
          <a:p>
            <a:fld id="{716E807A-D983-4328-84B5-8A4EA7754DAB}" type="slidenum">
              <a:rPr lang="en-US" smtClean="0"/>
              <a:t>17</a:t>
            </a:fld>
            <a:endParaRPr lang="en-US" dirty="0"/>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2002</TotalTime>
  <Words>3727</Words>
  <Application>Microsoft Office PowerPoint</Application>
  <PresentationFormat>Widescreen</PresentationFormat>
  <Paragraphs>149</Paragraphs>
  <Slides>17</Slides>
  <Notes>17</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Facet</vt:lpstr>
      <vt:lpstr>Importance of Organisational Culture to Business Success at TechInnovate</vt:lpstr>
      <vt:lpstr>Introduction to TechInnovate</vt:lpstr>
      <vt:lpstr>Importance of Company Culture</vt:lpstr>
      <vt:lpstr>Culture Impact on Business Success</vt:lpstr>
      <vt:lpstr>Overview of Culture Model-Competing Value Framework</vt:lpstr>
      <vt:lpstr>Clan Culture Model</vt:lpstr>
      <vt:lpstr>Adhocracy Culture</vt:lpstr>
      <vt:lpstr>Application of Clan and Adhocracy Culture</vt:lpstr>
      <vt:lpstr>Role of Leadership in Management</vt:lpstr>
      <vt:lpstr>Importance of Manager in Cultural Development</vt:lpstr>
      <vt:lpstr>Hiring and Onboarding for Cultural Fit</vt:lpstr>
      <vt:lpstr>Cross-Departmental Collaboration</vt:lpstr>
      <vt:lpstr>Regular Cultural Assessments</vt:lpstr>
      <vt:lpstr>Recommendations for Cultural Development</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Importance of Organisational Culture to Business Success at TechInnovate</dc:title>
  <dc:creator>Sundar</dc:creator>
  <cp:lastModifiedBy>Microsoft Office User</cp:lastModifiedBy>
  <cp:revision>3</cp:revision>
  <dcterms:created xsi:type="dcterms:W3CDTF">2024-11-14T09:33:00Z</dcterms:created>
  <dcterms:modified xsi:type="dcterms:W3CDTF">2024-11-30T16:43:29Z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CA3556E46DBE4ECFB8F7390DA3255805_12</vt:lpwstr>
  </property>
  <property fmtid="{D5CDD505-2E9C-101B-9397-08002B2CF9AE}" pid="3" name="KSOProductBuildVer">
    <vt:lpwstr>2057-12.2.0.18607</vt:lpwstr>
  </property>
</Properties>
</file>