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B4B2B0-C28A-4693-A57D-F7ED172B42A5}" v="3" dt="2021-09-25T08:54:18.1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0" d="100"/>
          <a:sy n="70" d="100"/>
        </p:scale>
        <p:origin x="73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5736E-4B5C-4A9E-BDA7-19E12D9AA3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897D7C9-13A0-4EF6-A8A0-67238322A6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211F07F-291E-4807-B25F-83EC1135BDA9}"/>
              </a:ext>
            </a:extLst>
          </p:cNvPr>
          <p:cNvSpPr>
            <a:spLocks noGrp="1"/>
          </p:cNvSpPr>
          <p:nvPr>
            <p:ph type="dt" sz="half" idx="10"/>
          </p:nvPr>
        </p:nvSpPr>
        <p:spPr/>
        <p:txBody>
          <a:bodyPr/>
          <a:lstStyle/>
          <a:p>
            <a:fld id="{35CBC8D6-6FCC-4DB3-9543-4E05CCCD5F15}" type="datetimeFigureOut">
              <a:rPr lang="en-GB" smtClean="0"/>
              <a:t>25/09/2021</a:t>
            </a:fld>
            <a:endParaRPr lang="en-GB"/>
          </a:p>
        </p:txBody>
      </p:sp>
      <p:sp>
        <p:nvSpPr>
          <p:cNvPr id="5" name="Footer Placeholder 4">
            <a:extLst>
              <a:ext uri="{FF2B5EF4-FFF2-40B4-BE49-F238E27FC236}">
                <a16:creationId xmlns:a16="http://schemas.microsoft.com/office/drawing/2014/main" id="{80B57ABD-A898-4B36-AD7D-977C8EE2A1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2A68E3-F010-446E-9E30-C9C15C55494F}"/>
              </a:ext>
            </a:extLst>
          </p:cNvPr>
          <p:cNvSpPr>
            <a:spLocks noGrp="1"/>
          </p:cNvSpPr>
          <p:nvPr>
            <p:ph type="sldNum" sz="quarter" idx="12"/>
          </p:nvPr>
        </p:nvSpPr>
        <p:spPr/>
        <p:txBody>
          <a:bodyPr/>
          <a:lstStyle/>
          <a:p>
            <a:fld id="{D8967F75-7FA2-4E5D-BA0B-EB93B5AFCB03}" type="slidenum">
              <a:rPr lang="en-GB" smtClean="0"/>
              <a:t>‹#›</a:t>
            </a:fld>
            <a:endParaRPr lang="en-GB"/>
          </a:p>
        </p:txBody>
      </p:sp>
    </p:spTree>
    <p:extLst>
      <p:ext uri="{BB962C8B-B14F-4D97-AF65-F5344CB8AC3E}">
        <p14:creationId xmlns:p14="http://schemas.microsoft.com/office/powerpoint/2010/main" val="3982020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50D55-7AB8-4330-83A3-4617DF089B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1636DD-8C5D-45EA-8CCB-8B8926484BB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800E57-6484-4CDB-ADA7-C8124189B3B2}"/>
              </a:ext>
            </a:extLst>
          </p:cNvPr>
          <p:cNvSpPr>
            <a:spLocks noGrp="1"/>
          </p:cNvSpPr>
          <p:nvPr>
            <p:ph type="dt" sz="half" idx="10"/>
          </p:nvPr>
        </p:nvSpPr>
        <p:spPr/>
        <p:txBody>
          <a:bodyPr/>
          <a:lstStyle/>
          <a:p>
            <a:fld id="{35CBC8D6-6FCC-4DB3-9543-4E05CCCD5F15}" type="datetimeFigureOut">
              <a:rPr lang="en-GB" smtClean="0"/>
              <a:t>25/09/2021</a:t>
            </a:fld>
            <a:endParaRPr lang="en-GB"/>
          </a:p>
        </p:txBody>
      </p:sp>
      <p:sp>
        <p:nvSpPr>
          <p:cNvPr id="5" name="Footer Placeholder 4">
            <a:extLst>
              <a:ext uri="{FF2B5EF4-FFF2-40B4-BE49-F238E27FC236}">
                <a16:creationId xmlns:a16="http://schemas.microsoft.com/office/drawing/2014/main" id="{C33F89CE-55CF-4A24-BD66-ED5327BFBE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E8280B-16A7-4451-8041-A980724D404D}"/>
              </a:ext>
            </a:extLst>
          </p:cNvPr>
          <p:cNvSpPr>
            <a:spLocks noGrp="1"/>
          </p:cNvSpPr>
          <p:nvPr>
            <p:ph type="sldNum" sz="quarter" idx="12"/>
          </p:nvPr>
        </p:nvSpPr>
        <p:spPr/>
        <p:txBody>
          <a:bodyPr/>
          <a:lstStyle/>
          <a:p>
            <a:fld id="{D8967F75-7FA2-4E5D-BA0B-EB93B5AFCB03}" type="slidenum">
              <a:rPr lang="en-GB" smtClean="0"/>
              <a:t>‹#›</a:t>
            </a:fld>
            <a:endParaRPr lang="en-GB"/>
          </a:p>
        </p:txBody>
      </p:sp>
    </p:spTree>
    <p:extLst>
      <p:ext uri="{BB962C8B-B14F-4D97-AF65-F5344CB8AC3E}">
        <p14:creationId xmlns:p14="http://schemas.microsoft.com/office/powerpoint/2010/main" val="2538032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F58AB-B677-4162-8E9D-1648A7E4357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2410101-ED6C-41AD-9978-078BD0BE51E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E10D5C4-B921-40A6-9436-6AF81B2EC9B5}"/>
              </a:ext>
            </a:extLst>
          </p:cNvPr>
          <p:cNvSpPr>
            <a:spLocks noGrp="1"/>
          </p:cNvSpPr>
          <p:nvPr>
            <p:ph type="dt" sz="half" idx="10"/>
          </p:nvPr>
        </p:nvSpPr>
        <p:spPr/>
        <p:txBody>
          <a:bodyPr/>
          <a:lstStyle/>
          <a:p>
            <a:fld id="{35CBC8D6-6FCC-4DB3-9543-4E05CCCD5F15}" type="datetimeFigureOut">
              <a:rPr lang="en-GB" smtClean="0"/>
              <a:t>25/09/2021</a:t>
            </a:fld>
            <a:endParaRPr lang="en-GB"/>
          </a:p>
        </p:txBody>
      </p:sp>
      <p:sp>
        <p:nvSpPr>
          <p:cNvPr id="5" name="Footer Placeholder 4">
            <a:extLst>
              <a:ext uri="{FF2B5EF4-FFF2-40B4-BE49-F238E27FC236}">
                <a16:creationId xmlns:a16="http://schemas.microsoft.com/office/drawing/2014/main" id="{F2B06DA2-4B01-4756-B19D-520CEFAFB0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03E0F5-6067-4F3B-A2EA-817B56DF50D3}"/>
              </a:ext>
            </a:extLst>
          </p:cNvPr>
          <p:cNvSpPr>
            <a:spLocks noGrp="1"/>
          </p:cNvSpPr>
          <p:nvPr>
            <p:ph type="sldNum" sz="quarter" idx="12"/>
          </p:nvPr>
        </p:nvSpPr>
        <p:spPr/>
        <p:txBody>
          <a:bodyPr/>
          <a:lstStyle/>
          <a:p>
            <a:fld id="{D8967F75-7FA2-4E5D-BA0B-EB93B5AFCB03}" type="slidenum">
              <a:rPr lang="en-GB" smtClean="0"/>
              <a:t>‹#›</a:t>
            </a:fld>
            <a:endParaRPr lang="en-GB"/>
          </a:p>
        </p:txBody>
      </p:sp>
    </p:spTree>
    <p:extLst>
      <p:ext uri="{BB962C8B-B14F-4D97-AF65-F5344CB8AC3E}">
        <p14:creationId xmlns:p14="http://schemas.microsoft.com/office/powerpoint/2010/main" val="3221486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410E4-AAB9-46D0-8337-819509364E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C1473C-D5E5-4118-A51E-9640B1F406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DED6E88-92CE-4EED-9C95-BB03629A60A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845FAA-668C-4942-B15D-C4B1CCD51A4B}"/>
              </a:ext>
            </a:extLst>
          </p:cNvPr>
          <p:cNvSpPr>
            <a:spLocks noGrp="1"/>
          </p:cNvSpPr>
          <p:nvPr>
            <p:ph type="dt" sz="half" idx="10"/>
          </p:nvPr>
        </p:nvSpPr>
        <p:spPr/>
        <p:txBody>
          <a:bodyPr/>
          <a:lstStyle/>
          <a:p>
            <a:fld id="{35CBC8D6-6FCC-4DB3-9543-4E05CCCD5F15}" type="datetimeFigureOut">
              <a:rPr lang="en-GB" smtClean="0"/>
              <a:t>25/09/2021</a:t>
            </a:fld>
            <a:endParaRPr lang="en-GB"/>
          </a:p>
        </p:txBody>
      </p:sp>
      <p:sp>
        <p:nvSpPr>
          <p:cNvPr id="6" name="Footer Placeholder 5">
            <a:extLst>
              <a:ext uri="{FF2B5EF4-FFF2-40B4-BE49-F238E27FC236}">
                <a16:creationId xmlns:a16="http://schemas.microsoft.com/office/drawing/2014/main" id="{2B938EEC-2120-48F7-B772-B61236B4EC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0EBD05-392D-4031-87DC-8B04703FD511}"/>
              </a:ext>
            </a:extLst>
          </p:cNvPr>
          <p:cNvSpPr>
            <a:spLocks noGrp="1"/>
          </p:cNvSpPr>
          <p:nvPr>
            <p:ph type="sldNum" sz="quarter" idx="12"/>
          </p:nvPr>
        </p:nvSpPr>
        <p:spPr/>
        <p:txBody>
          <a:bodyPr/>
          <a:lstStyle/>
          <a:p>
            <a:fld id="{D8967F75-7FA2-4E5D-BA0B-EB93B5AFCB03}" type="slidenum">
              <a:rPr lang="en-GB" smtClean="0"/>
              <a:t>‹#›</a:t>
            </a:fld>
            <a:endParaRPr lang="en-GB"/>
          </a:p>
        </p:txBody>
      </p:sp>
    </p:spTree>
    <p:extLst>
      <p:ext uri="{BB962C8B-B14F-4D97-AF65-F5344CB8AC3E}">
        <p14:creationId xmlns:p14="http://schemas.microsoft.com/office/powerpoint/2010/main" val="2250108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0BCE1-3A0E-46B5-B8B2-60F175FE233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FA9C17-449A-44F8-AF46-A7C42F163E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D785BA3-6395-4605-ACEB-25AD88BC00D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858C1A-9CB1-4A4F-AA23-2D03FDD2F9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B535C2-358C-4422-9D5A-3A76BE57E5B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970264-75CC-4D44-812D-1641FD1EA8B5}"/>
              </a:ext>
            </a:extLst>
          </p:cNvPr>
          <p:cNvSpPr>
            <a:spLocks noGrp="1"/>
          </p:cNvSpPr>
          <p:nvPr>
            <p:ph type="dt" sz="half" idx="10"/>
          </p:nvPr>
        </p:nvSpPr>
        <p:spPr/>
        <p:txBody>
          <a:bodyPr/>
          <a:lstStyle/>
          <a:p>
            <a:fld id="{35CBC8D6-6FCC-4DB3-9543-4E05CCCD5F15}" type="datetimeFigureOut">
              <a:rPr lang="en-GB" smtClean="0"/>
              <a:t>25/09/2021</a:t>
            </a:fld>
            <a:endParaRPr lang="en-GB"/>
          </a:p>
        </p:txBody>
      </p:sp>
      <p:sp>
        <p:nvSpPr>
          <p:cNvPr id="8" name="Footer Placeholder 7">
            <a:extLst>
              <a:ext uri="{FF2B5EF4-FFF2-40B4-BE49-F238E27FC236}">
                <a16:creationId xmlns:a16="http://schemas.microsoft.com/office/drawing/2014/main" id="{CB60F30F-1385-4405-8558-CF1BE262A5B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0FA18A-CD23-46FB-9673-97913B25A787}"/>
              </a:ext>
            </a:extLst>
          </p:cNvPr>
          <p:cNvSpPr>
            <a:spLocks noGrp="1"/>
          </p:cNvSpPr>
          <p:nvPr>
            <p:ph type="sldNum" sz="quarter" idx="12"/>
          </p:nvPr>
        </p:nvSpPr>
        <p:spPr/>
        <p:txBody>
          <a:bodyPr/>
          <a:lstStyle/>
          <a:p>
            <a:fld id="{D8967F75-7FA2-4E5D-BA0B-EB93B5AFCB03}" type="slidenum">
              <a:rPr lang="en-GB" smtClean="0"/>
              <a:t>‹#›</a:t>
            </a:fld>
            <a:endParaRPr lang="en-GB"/>
          </a:p>
        </p:txBody>
      </p:sp>
    </p:spTree>
    <p:extLst>
      <p:ext uri="{BB962C8B-B14F-4D97-AF65-F5344CB8AC3E}">
        <p14:creationId xmlns:p14="http://schemas.microsoft.com/office/powerpoint/2010/main" val="2805690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EF4E6-AE45-4EF8-BA52-627B88C9C8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BF717D3-232F-4DF4-ABCD-F3C66E963D90}"/>
              </a:ext>
            </a:extLst>
          </p:cNvPr>
          <p:cNvSpPr>
            <a:spLocks noGrp="1"/>
          </p:cNvSpPr>
          <p:nvPr>
            <p:ph type="dt" sz="half" idx="10"/>
          </p:nvPr>
        </p:nvSpPr>
        <p:spPr/>
        <p:txBody>
          <a:bodyPr/>
          <a:lstStyle/>
          <a:p>
            <a:fld id="{35CBC8D6-6FCC-4DB3-9543-4E05CCCD5F15}" type="datetimeFigureOut">
              <a:rPr lang="en-GB" smtClean="0"/>
              <a:t>25/09/2021</a:t>
            </a:fld>
            <a:endParaRPr lang="en-GB"/>
          </a:p>
        </p:txBody>
      </p:sp>
      <p:sp>
        <p:nvSpPr>
          <p:cNvPr id="4" name="Footer Placeholder 3">
            <a:extLst>
              <a:ext uri="{FF2B5EF4-FFF2-40B4-BE49-F238E27FC236}">
                <a16:creationId xmlns:a16="http://schemas.microsoft.com/office/drawing/2014/main" id="{2FEBDD8C-71BC-4080-8368-3053F5C345E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9707F25-5077-4BD5-BD61-8672CD98F281}"/>
              </a:ext>
            </a:extLst>
          </p:cNvPr>
          <p:cNvSpPr>
            <a:spLocks noGrp="1"/>
          </p:cNvSpPr>
          <p:nvPr>
            <p:ph type="sldNum" sz="quarter" idx="12"/>
          </p:nvPr>
        </p:nvSpPr>
        <p:spPr/>
        <p:txBody>
          <a:bodyPr/>
          <a:lstStyle/>
          <a:p>
            <a:fld id="{D8967F75-7FA2-4E5D-BA0B-EB93B5AFCB03}" type="slidenum">
              <a:rPr lang="en-GB" smtClean="0"/>
              <a:t>‹#›</a:t>
            </a:fld>
            <a:endParaRPr lang="en-GB"/>
          </a:p>
        </p:txBody>
      </p:sp>
    </p:spTree>
    <p:extLst>
      <p:ext uri="{BB962C8B-B14F-4D97-AF65-F5344CB8AC3E}">
        <p14:creationId xmlns:p14="http://schemas.microsoft.com/office/powerpoint/2010/main" val="850963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972682-B965-47FF-8D68-D6E17383B738}"/>
              </a:ext>
            </a:extLst>
          </p:cNvPr>
          <p:cNvSpPr>
            <a:spLocks noGrp="1"/>
          </p:cNvSpPr>
          <p:nvPr>
            <p:ph type="dt" sz="half" idx="10"/>
          </p:nvPr>
        </p:nvSpPr>
        <p:spPr/>
        <p:txBody>
          <a:bodyPr/>
          <a:lstStyle/>
          <a:p>
            <a:fld id="{35CBC8D6-6FCC-4DB3-9543-4E05CCCD5F15}" type="datetimeFigureOut">
              <a:rPr lang="en-GB" smtClean="0"/>
              <a:t>25/09/2021</a:t>
            </a:fld>
            <a:endParaRPr lang="en-GB"/>
          </a:p>
        </p:txBody>
      </p:sp>
      <p:sp>
        <p:nvSpPr>
          <p:cNvPr id="3" name="Footer Placeholder 2">
            <a:extLst>
              <a:ext uri="{FF2B5EF4-FFF2-40B4-BE49-F238E27FC236}">
                <a16:creationId xmlns:a16="http://schemas.microsoft.com/office/drawing/2014/main" id="{BD79F917-5D98-4075-858A-5B404E2DC6E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807CFC8-13C4-4324-8458-5EBDB6BB87E9}"/>
              </a:ext>
            </a:extLst>
          </p:cNvPr>
          <p:cNvSpPr>
            <a:spLocks noGrp="1"/>
          </p:cNvSpPr>
          <p:nvPr>
            <p:ph type="sldNum" sz="quarter" idx="12"/>
          </p:nvPr>
        </p:nvSpPr>
        <p:spPr/>
        <p:txBody>
          <a:bodyPr/>
          <a:lstStyle/>
          <a:p>
            <a:fld id="{D8967F75-7FA2-4E5D-BA0B-EB93B5AFCB03}" type="slidenum">
              <a:rPr lang="en-GB" smtClean="0"/>
              <a:t>‹#›</a:t>
            </a:fld>
            <a:endParaRPr lang="en-GB"/>
          </a:p>
        </p:txBody>
      </p:sp>
    </p:spTree>
    <p:extLst>
      <p:ext uri="{BB962C8B-B14F-4D97-AF65-F5344CB8AC3E}">
        <p14:creationId xmlns:p14="http://schemas.microsoft.com/office/powerpoint/2010/main" val="735267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EDCEF-13E8-4317-884C-ECF0CB3CAD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BFEA45-BB95-4CDB-B2F5-B3DF34BB5C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BF06FD-F40B-4011-BDDB-062DFCA6A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5E1DE5-C706-4202-9A7C-B19DB9C2ED58}"/>
              </a:ext>
            </a:extLst>
          </p:cNvPr>
          <p:cNvSpPr>
            <a:spLocks noGrp="1"/>
          </p:cNvSpPr>
          <p:nvPr>
            <p:ph type="dt" sz="half" idx="10"/>
          </p:nvPr>
        </p:nvSpPr>
        <p:spPr/>
        <p:txBody>
          <a:bodyPr/>
          <a:lstStyle/>
          <a:p>
            <a:fld id="{35CBC8D6-6FCC-4DB3-9543-4E05CCCD5F15}" type="datetimeFigureOut">
              <a:rPr lang="en-GB" smtClean="0"/>
              <a:t>25/09/2021</a:t>
            </a:fld>
            <a:endParaRPr lang="en-GB"/>
          </a:p>
        </p:txBody>
      </p:sp>
      <p:sp>
        <p:nvSpPr>
          <p:cNvPr id="6" name="Footer Placeholder 5">
            <a:extLst>
              <a:ext uri="{FF2B5EF4-FFF2-40B4-BE49-F238E27FC236}">
                <a16:creationId xmlns:a16="http://schemas.microsoft.com/office/drawing/2014/main" id="{D10508AF-F3FA-4880-8685-E87D4CCC12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F891ED-C114-4C40-B4D3-4053A4D71B00}"/>
              </a:ext>
            </a:extLst>
          </p:cNvPr>
          <p:cNvSpPr>
            <a:spLocks noGrp="1"/>
          </p:cNvSpPr>
          <p:nvPr>
            <p:ph type="sldNum" sz="quarter" idx="12"/>
          </p:nvPr>
        </p:nvSpPr>
        <p:spPr/>
        <p:txBody>
          <a:bodyPr/>
          <a:lstStyle/>
          <a:p>
            <a:fld id="{D8967F75-7FA2-4E5D-BA0B-EB93B5AFCB03}" type="slidenum">
              <a:rPr lang="en-GB" smtClean="0"/>
              <a:t>‹#›</a:t>
            </a:fld>
            <a:endParaRPr lang="en-GB"/>
          </a:p>
        </p:txBody>
      </p:sp>
    </p:spTree>
    <p:extLst>
      <p:ext uri="{BB962C8B-B14F-4D97-AF65-F5344CB8AC3E}">
        <p14:creationId xmlns:p14="http://schemas.microsoft.com/office/powerpoint/2010/main" val="2725874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F7B25-5C59-4D52-8242-A3FB0DE3A3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83C45AD-D7BA-4C37-A51C-DF826A2681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B56AB51-2D1E-4516-A125-AC2D7CEA13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154F17-4D79-4015-8C0E-09C83CA4DCCE}"/>
              </a:ext>
            </a:extLst>
          </p:cNvPr>
          <p:cNvSpPr>
            <a:spLocks noGrp="1"/>
          </p:cNvSpPr>
          <p:nvPr>
            <p:ph type="dt" sz="half" idx="10"/>
          </p:nvPr>
        </p:nvSpPr>
        <p:spPr/>
        <p:txBody>
          <a:bodyPr/>
          <a:lstStyle/>
          <a:p>
            <a:fld id="{35CBC8D6-6FCC-4DB3-9543-4E05CCCD5F15}" type="datetimeFigureOut">
              <a:rPr lang="en-GB" smtClean="0"/>
              <a:t>25/09/2021</a:t>
            </a:fld>
            <a:endParaRPr lang="en-GB"/>
          </a:p>
        </p:txBody>
      </p:sp>
      <p:sp>
        <p:nvSpPr>
          <p:cNvPr id="6" name="Footer Placeholder 5">
            <a:extLst>
              <a:ext uri="{FF2B5EF4-FFF2-40B4-BE49-F238E27FC236}">
                <a16:creationId xmlns:a16="http://schemas.microsoft.com/office/drawing/2014/main" id="{BCDAA2A0-B377-4E80-8B6E-8BD0FC5B19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5BFC98-6512-4187-9992-E93640B6719E}"/>
              </a:ext>
            </a:extLst>
          </p:cNvPr>
          <p:cNvSpPr>
            <a:spLocks noGrp="1"/>
          </p:cNvSpPr>
          <p:nvPr>
            <p:ph type="sldNum" sz="quarter" idx="12"/>
          </p:nvPr>
        </p:nvSpPr>
        <p:spPr/>
        <p:txBody>
          <a:bodyPr/>
          <a:lstStyle/>
          <a:p>
            <a:fld id="{D8967F75-7FA2-4E5D-BA0B-EB93B5AFCB03}" type="slidenum">
              <a:rPr lang="en-GB" smtClean="0"/>
              <a:t>‹#›</a:t>
            </a:fld>
            <a:endParaRPr lang="en-GB"/>
          </a:p>
        </p:txBody>
      </p:sp>
    </p:spTree>
    <p:extLst>
      <p:ext uri="{BB962C8B-B14F-4D97-AF65-F5344CB8AC3E}">
        <p14:creationId xmlns:p14="http://schemas.microsoft.com/office/powerpoint/2010/main" val="4199375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BC0AD-A4A9-4395-83F4-696214D4484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1EDDB0-1051-4954-8CA0-CA3031C614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BB690B-B619-47C3-A4E2-83253F6DF3D0}"/>
              </a:ext>
            </a:extLst>
          </p:cNvPr>
          <p:cNvSpPr>
            <a:spLocks noGrp="1"/>
          </p:cNvSpPr>
          <p:nvPr>
            <p:ph type="dt" sz="half" idx="10"/>
          </p:nvPr>
        </p:nvSpPr>
        <p:spPr/>
        <p:txBody>
          <a:bodyPr/>
          <a:lstStyle/>
          <a:p>
            <a:fld id="{35CBC8D6-6FCC-4DB3-9543-4E05CCCD5F15}" type="datetimeFigureOut">
              <a:rPr lang="en-GB" smtClean="0"/>
              <a:t>25/09/2021</a:t>
            </a:fld>
            <a:endParaRPr lang="en-GB"/>
          </a:p>
        </p:txBody>
      </p:sp>
      <p:sp>
        <p:nvSpPr>
          <p:cNvPr id="5" name="Footer Placeholder 4">
            <a:extLst>
              <a:ext uri="{FF2B5EF4-FFF2-40B4-BE49-F238E27FC236}">
                <a16:creationId xmlns:a16="http://schemas.microsoft.com/office/drawing/2014/main" id="{0C0BF168-9268-4105-96BC-27DBDD80D8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F8A65D-5D59-4B46-A912-0B3E3F3E2568}"/>
              </a:ext>
            </a:extLst>
          </p:cNvPr>
          <p:cNvSpPr>
            <a:spLocks noGrp="1"/>
          </p:cNvSpPr>
          <p:nvPr>
            <p:ph type="sldNum" sz="quarter" idx="12"/>
          </p:nvPr>
        </p:nvSpPr>
        <p:spPr/>
        <p:txBody>
          <a:bodyPr/>
          <a:lstStyle/>
          <a:p>
            <a:fld id="{D8967F75-7FA2-4E5D-BA0B-EB93B5AFCB03}" type="slidenum">
              <a:rPr lang="en-GB" smtClean="0"/>
              <a:t>‹#›</a:t>
            </a:fld>
            <a:endParaRPr lang="en-GB"/>
          </a:p>
        </p:txBody>
      </p:sp>
    </p:spTree>
    <p:extLst>
      <p:ext uri="{BB962C8B-B14F-4D97-AF65-F5344CB8AC3E}">
        <p14:creationId xmlns:p14="http://schemas.microsoft.com/office/powerpoint/2010/main" val="2054414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F6057F-78E6-42B2-BDDE-31DA83027D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3640B3-8BDA-4C90-A2E3-8782B986401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148536-744E-47CE-AE98-0EB868B088DB}"/>
              </a:ext>
            </a:extLst>
          </p:cNvPr>
          <p:cNvSpPr>
            <a:spLocks noGrp="1"/>
          </p:cNvSpPr>
          <p:nvPr>
            <p:ph type="dt" sz="half" idx="10"/>
          </p:nvPr>
        </p:nvSpPr>
        <p:spPr/>
        <p:txBody>
          <a:bodyPr/>
          <a:lstStyle/>
          <a:p>
            <a:fld id="{35CBC8D6-6FCC-4DB3-9543-4E05CCCD5F15}" type="datetimeFigureOut">
              <a:rPr lang="en-GB" smtClean="0"/>
              <a:t>25/09/2021</a:t>
            </a:fld>
            <a:endParaRPr lang="en-GB"/>
          </a:p>
        </p:txBody>
      </p:sp>
      <p:sp>
        <p:nvSpPr>
          <p:cNvPr id="5" name="Footer Placeholder 4">
            <a:extLst>
              <a:ext uri="{FF2B5EF4-FFF2-40B4-BE49-F238E27FC236}">
                <a16:creationId xmlns:a16="http://schemas.microsoft.com/office/drawing/2014/main" id="{1ECD32A2-AF52-447D-9847-74397AEDDA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5FD6BD-2CD0-45CD-B7CA-4B6DB026842E}"/>
              </a:ext>
            </a:extLst>
          </p:cNvPr>
          <p:cNvSpPr>
            <a:spLocks noGrp="1"/>
          </p:cNvSpPr>
          <p:nvPr>
            <p:ph type="sldNum" sz="quarter" idx="12"/>
          </p:nvPr>
        </p:nvSpPr>
        <p:spPr/>
        <p:txBody>
          <a:bodyPr/>
          <a:lstStyle/>
          <a:p>
            <a:fld id="{D8967F75-7FA2-4E5D-BA0B-EB93B5AFCB03}" type="slidenum">
              <a:rPr lang="en-GB" smtClean="0"/>
              <a:t>‹#›</a:t>
            </a:fld>
            <a:endParaRPr lang="en-GB"/>
          </a:p>
        </p:txBody>
      </p:sp>
    </p:spTree>
    <p:extLst>
      <p:ext uri="{BB962C8B-B14F-4D97-AF65-F5344CB8AC3E}">
        <p14:creationId xmlns:p14="http://schemas.microsoft.com/office/powerpoint/2010/main" val="4167793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67B74B-D226-478C-93B8-9FF2961BF7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732A49-E855-4F29-9945-0A1299EC455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C8B25C-5968-455D-9177-3B5B568433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CBC8D6-6FCC-4DB3-9543-4E05CCCD5F15}" type="datetimeFigureOut">
              <a:rPr lang="en-GB" smtClean="0"/>
              <a:t>25/09/2021</a:t>
            </a:fld>
            <a:endParaRPr lang="en-GB"/>
          </a:p>
        </p:txBody>
      </p:sp>
      <p:sp>
        <p:nvSpPr>
          <p:cNvPr id="5" name="Footer Placeholder 4">
            <a:extLst>
              <a:ext uri="{FF2B5EF4-FFF2-40B4-BE49-F238E27FC236}">
                <a16:creationId xmlns:a16="http://schemas.microsoft.com/office/drawing/2014/main" id="{8CA7C52A-A95C-45F9-8572-D24B1052B9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8CEFD10-E00C-4081-B02B-BD1C47DC4C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967F75-7FA2-4E5D-BA0B-EB93B5AFCB03}" type="slidenum">
              <a:rPr lang="en-GB" smtClean="0"/>
              <a:t>‹#›</a:t>
            </a:fld>
            <a:endParaRPr lang="en-GB"/>
          </a:p>
        </p:txBody>
      </p:sp>
    </p:spTree>
    <p:extLst>
      <p:ext uri="{BB962C8B-B14F-4D97-AF65-F5344CB8AC3E}">
        <p14:creationId xmlns:p14="http://schemas.microsoft.com/office/powerpoint/2010/main" val="8962259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kent.ac.uk/ces/" TargetMode="External"/><Relationship Id="rId2" Type="http://schemas.openxmlformats.org/officeDocument/2006/relationships/hyperlink" Target="https://career-advice.jobs.ac.uk/career-development/tips-for-time-management-and-balancing-a-busy-workload/" TargetMode="External"/><Relationship Id="rId1" Type="http://schemas.openxmlformats.org/officeDocument/2006/relationships/slideLayout" Target="../slideLayouts/slideLayout2.xml"/><Relationship Id="rId4" Type="http://schemas.openxmlformats.org/officeDocument/2006/relationships/hyperlink" Target="https://study.com/academy/lesson/what-is-time-management-definition-examples-studi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8385429-DC00-4903-872B-5B91C552829C}"/>
              </a:ext>
            </a:extLst>
          </p:cNvPr>
          <p:cNvSpPr txBox="1"/>
          <p:nvPr/>
        </p:nvSpPr>
        <p:spPr>
          <a:xfrm>
            <a:off x="177389" y="1021280"/>
            <a:ext cx="4138466" cy="3508653"/>
          </a:xfrm>
          <a:prstGeom prst="rect">
            <a:avLst/>
          </a:prstGeom>
          <a:noFill/>
        </p:spPr>
        <p:txBody>
          <a:bodyPr wrap="square" rtlCol="0">
            <a:spAutoFit/>
          </a:bodyPr>
          <a:lstStyle/>
          <a:p>
            <a:r>
              <a:rPr lang="en-GB" b="1" u="sng" dirty="0">
                <a:solidFill>
                  <a:srgbClr val="FF0000"/>
                </a:solidFill>
                <a:latin typeface="Arial" panose="020B0604020202020204" pitchFamily="34" charset="0"/>
                <a:cs typeface="Arial" panose="020B0604020202020204" pitchFamily="34" charset="0"/>
              </a:rPr>
              <a:t>What is Critical thinking?</a:t>
            </a:r>
          </a:p>
          <a:p>
            <a:r>
              <a:rPr lang="en-GB" sz="1200" dirty="0">
                <a:latin typeface="Arial" panose="020B0604020202020204" pitchFamily="34" charset="0"/>
                <a:cs typeface="Arial" panose="020B0604020202020204" pitchFamily="34" charset="0"/>
              </a:rPr>
              <a:t>People ask what is critical thinking? </a:t>
            </a:r>
          </a:p>
          <a:p>
            <a:r>
              <a:rPr lang="en-GB" sz="1200" dirty="0">
                <a:latin typeface="Arial" panose="020B0604020202020204" pitchFamily="34" charset="0"/>
                <a:cs typeface="Arial" panose="020B0604020202020204" pitchFamily="34" charset="0"/>
              </a:rPr>
              <a:t>As a student in higher education, critical thinking skills are very important part of your academic career, whether your are in lectures, doing essays, at work. Do you consider yourself as a critical thinker? Everybody is a critical thinker!</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 critical thinker will ask for evidence to support the different theories you have looked for. By adopting and applying the skills linked with critical thinking, students and lectures or </a:t>
            </a:r>
            <a:r>
              <a:rPr lang="en-GB" sz="1200" dirty="0" err="1">
                <a:latin typeface="Arial" panose="020B0604020202020204" pitchFamily="34" charset="0"/>
                <a:cs typeface="Arial" panose="020B0604020202020204" pitchFamily="34" charset="0"/>
              </a:rPr>
              <a:t>workplacements</a:t>
            </a:r>
            <a:r>
              <a:rPr lang="en-GB" sz="1200" dirty="0">
                <a:latin typeface="Arial" panose="020B0604020202020204" pitchFamily="34" charset="0"/>
                <a:cs typeface="Arial" panose="020B0604020202020204" pitchFamily="34" charset="0"/>
              </a:rPr>
              <a:t>  can then decide on what they can produce as an innovative solution</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An example of the range of skills and personal qualities can influence the development of critical thinking in education are reflective learning, time management and problem solving, </a:t>
            </a:r>
          </a:p>
        </p:txBody>
      </p:sp>
      <p:sp>
        <p:nvSpPr>
          <p:cNvPr id="10" name="TextBox 9">
            <a:extLst>
              <a:ext uri="{FF2B5EF4-FFF2-40B4-BE49-F238E27FC236}">
                <a16:creationId xmlns:a16="http://schemas.microsoft.com/office/drawing/2014/main" id="{0EC614C0-CDA8-425D-876C-1D0B8D242F69}"/>
              </a:ext>
            </a:extLst>
          </p:cNvPr>
          <p:cNvSpPr txBox="1"/>
          <p:nvPr/>
        </p:nvSpPr>
        <p:spPr>
          <a:xfrm>
            <a:off x="4214190" y="107562"/>
            <a:ext cx="3275369" cy="3046988"/>
          </a:xfrm>
          <a:prstGeom prst="rect">
            <a:avLst/>
          </a:prstGeom>
          <a:noFill/>
        </p:spPr>
        <p:txBody>
          <a:bodyPr wrap="square" rtlCol="0">
            <a:spAutoFit/>
          </a:bodyPr>
          <a:lstStyle/>
          <a:p>
            <a:r>
              <a:rPr lang="en-GB" b="1" u="sng" dirty="0">
                <a:solidFill>
                  <a:srgbClr val="FFFF00"/>
                </a:solidFill>
              </a:rPr>
              <a:t>Problem Solving</a:t>
            </a:r>
          </a:p>
          <a:p>
            <a:r>
              <a:rPr lang="en-GB" sz="1200" dirty="0"/>
              <a:t>Problem solving is about using </a:t>
            </a:r>
            <a:r>
              <a:rPr lang="en-GB" sz="1200" dirty="0" err="1"/>
              <a:t>loigic</a:t>
            </a:r>
            <a:r>
              <a:rPr lang="en-GB" sz="1200" dirty="0"/>
              <a:t> and imagination to make sense of the  situation and to come  up with an intelligent solution.</a:t>
            </a:r>
          </a:p>
          <a:p>
            <a:endParaRPr lang="en-GB" sz="1200" dirty="0"/>
          </a:p>
          <a:p>
            <a:endParaRPr lang="en-GB" sz="1200" dirty="0"/>
          </a:p>
          <a:p>
            <a:endParaRPr lang="en-GB" sz="1200" dirty="0"/>
          </a:p>
          <a:p>
            <a:r>
              <a:rPr lang="en-GB" sz="1200" dirty="0"/>
              <a:t>A problem can be identified and can be an everyday life. This can be  problem solving for others, existing problems, or helping others solve problems. These can be small. </a:t>
            </a:r>
          </a:p>
          <a:p>
            <a:endParaRPr lang="en-GB" dirty="0"/>
          </a:p>
          <a:p>
            <a:endParaRPr lang="en-GB" dirty="0"/>
          </a:p>
          <a:p>
            <a:endParaRPr lang="en-GB" dirty="0"/>
          </a:p>
        </p:txBody>
      </p:sp>
      <p:pic>
        <p:nvPicPr>
          <p:cNvPr id="12" name="Picture 11" descr="A picture containing diagram&#10;&#10;Description automatically generated">
            <a:extLst>
              <a:ext uri="{FF2B5EF4-FFF2-40B4-BE49-F238E27FC236}">
                <a16:creationId xmlns:a16="http://schemas.microsoft.com/office/drawing/2014/main" id="{E20EF220-4790-409F-BEF4-E96234C4155D}"/>
              </a:ext>
            </a:extLst>
          </p:cNvPr>
          <p:cNvPicPr>
            <a:picLocks noChangeAspect="1"/>
          </p:cNvPicPr>
          <p:nvPr/>
        </p:nvPicPr>
        <p:blipFill>
          <a:blip r:embed="rId2"/>
          <a:stretch>
            <a:fillRect/>
          </a:stretch>
        </p:blipFill>
        <p:spPr>
          <a:xfrm>
            <a:off x="5010333" y="930754"/>
            <a:ext cx="1132012" cy="584147"/>
          </a:xfrm>
          <a:prstGeom prst="rect">
            <a:avLst/>
          </a:prstGeom>
        </p:spPr>
      </p:pic>
      <p:sp>
        <p:nvSpPr>
          <p:cNvPr id="6" name="TextBox 5">
            <a:extLst>
              <a:ext uri="{FF2B5EF4-FFF2-40B4-BE49-F238E27FC236}">
                <a16:creationId xmlns:a16="http://schemas.microsoft.com/office/drawing/2014/main" id="{08E45894-4A8F-49A3-A69E-2943894BC831}"/>
              </a:ext>
            </a:extLst>
          </p:cNvPr>
          <p:cNvSpPr txBox="1"/>
          <p:nvPr/>
        </p:nvSpPr>
        <p:spPr>
          <a:xfrm>
            <a:off x="296091" y="83579"/>
            <a:ext cx="4138467" cy="923330"/>
          </a:xfrm>
          <a:prstGeom prst="rect">
            <a:avLst/>
          </a:prstGeom>
          <a:noFill/>
        </p:spPr>
        <p:txBody>
          <a:bodyPr wrap="square" rtlCol="0">
            <a:spAutoFit/>
          </a:bodyPr>
          <a:lstStyle/>
          <a:p>
            <a:r>
              <a:rPr lang="en-GB" dirty="0"/>
              <a:t>Academic Skills for students: ECGE4003P</a:t>
            </a:r>
          </a:p>
          <a:p>
            <a:endParaRPr lang="en-GB" dirty="0"/>
          </a:p>
          <a:p>
            <a:r>
              <a:rPr lang="en-GB" dirty="0"/>
              <a:t>Student number 2100655 Stephanie Rees </a:t>
            </a:r>
          </a:p>
        </p:txBody>
      </p:sp>
      <p:pic>
        <p:nvPicPr>
          <p:cNvPr id="2" name="Picture 1">
            <a:extLst>
              <a:ext uri="{FF2B5EF4-FFF2-40B4-BE49-F238E27FC236}">
                <a16:creationId xmlns:a16="http://schemas.microsoft.com/office/drawing/2014/main" id="{0EC6670A-6FE4-42C5-AAF5-E77C9B4AE745}"/>
              </a:ext>
            </a:extLst>
          </p:cNvPr>
          <p:cNvPicPr>
            <a:picLocks noChangeAspect="1"/>
          </p:cNvPicPr>
          <p:nvPr/>
        </p:nvPicPr>
        <p:blipFill>
          <a:blip r:embed="rId3"/>
          <a:stretch>
            <a:fillRect/>
          </a:stretch>
        </p:blipFill>
        <p:spPr>
          <a:xfrm>
            <a:off x="4827101" y="2346782"/>
            <a:ext cx="1286472" cy="857648"/>
          </a:xfrm>
          <a:prstGeom prst="rect">
            <a:avLst/>
          </a:prstGeom>
        </p:spPr>
      </p:pic>
      <p:sp>
        <p:nvSpPr>
          <p:cNvPr id="3" name="TextBox 2">
            <a:extLst>
              <a:ext uri="{FF2B5EF4-FFF2-40B4-BE49-F238E27FC236}">
                <a16:creationId xmlns:a16="http://schemas.microsoft.com/office/drawing/2014/main" id="{5DCDFF0E-0559-4D16-AC78-7D6BC3FC359B}"/>
              </a:ext>
            </a:extLst>
          </p:cNvPr>
          <p:cNvSpPr txBox="1"/>
          <p:nvPr/>
        </p:nvSpPr>
        <p:spPr>
          <a:xfrm>
            <a:off x="7488737" y="83579"/>
            <a:ext cx="4525051" cy="6463308"/>
          </a:xfrm>
          <a:prstGeom prst="rect">
            <a:avLst/>
          </a:prstGeom>
          <a:noFill/>
        </p:spPr>
        <p:txBody>
          <a:bodyPr wrap="square" rtlCol="0">
            <a:spAutoFit/>
          </a:bodyPr>
          <a:lstStyle/>
          <a:p>
            <a:r>
              <a:rPr lang="en-GB" b="1" dirty="0">
                <a:solidFill>
                  <a:srgbClr val="FFFF00"/>
                </a:solidFill>
              </a:rPr>
              <a:t>Reflective Learning</a:t>
            </a:r>
          </a:p>
          <a:p>
            <a:r>
              <a:rPr lang="en-GB" sz="1200" dirty="0"/>
              <a:t>As a university student you are now an independent adult and therefore you are accountable for your own progress. </a:t>
            </a:r>
            <a:r>
              <a:rPr lang="en-GB" sz="1200" dirty="0" err="1"/>
              <a:t>Cotrell</a:t>
            </a:r>
            <a:r>
              <a:rPr lang="en-GB" sz="1200" dirty="0"/>
              <a:t> (2008) states as a student your performance may develop if you establish  time to reflect on how you learn and what you could be doing differently. </a:t>
            </a:r>
          </a:p>
          <a:p>
            <a:r>
              <a:rPr lang="en-GB" sz="1200" dirty="0"/>
              <a:t>Carrying out some research </a:t>
            </a:r>
            <a:r>
              <a:rPr lang="en-GB" sz="1200" dirty="0" err="1"/>
              <a:t>Kolbs</a:t>
            </a:r>
            <a:r>
              <a:rPr lang="en-GB" sz="1200" dirty="0"/>
              <a:t> (2013) different theories and cycles it was stated on many occasion that he may believe that if both </a:t>
            </a:r>
            <a:r>
              <a:rPr lang="en-GB" sz="1200" dirty="0" err="1"/>
              <a:t>studens</a:t>
            </a:r>
            <a:r>
              <a:rPr lang="en-GB" sz="1200" dirty="0"/>
              <a:t> and </a:t>
            </a:r>
            <a:r>
              <a:rPr lang="en-GB" sz="1200" dirty="0" err="1"/>
              <a:t>lecturures</a:t>
            </a:r>
            <a:r>
              <a:rPr lang="en-GB" sz="1200" dirty="0"/>
              <a:t> critically evaluated their preparation before lectures and essays they will develop better learning opportunities.</a:t>
            </a:r>
          </a:p>
          <a:p>
            <a:r>
              <a:rPr lang="en-GB" sz="1200" dirty="0"/>
              <a:t>For those working in an Early Years setting  the same may apply whilst on placement.</a:t>
            </a:r>
          </a:p>
          <a:p>
            <a:r>
              <a:rPr lang="en-GB" sz="1200" b="1" dirty="0">
                <a:solidFill>
                  <a:srgbClr val="FFFF00"/>
                </a:solidFill>
              </a:rPr>
              <a:t>Time Management </a:t>
            </a:r>
          </a:p>
          <a:p>
            <a:r>
              <a:rPr lang="en-GB" sz="1200" dirty="0"/>
              <a:t>Time management is when you try to plan and organise the amount of time you have to spend on a certain activity.  This will help students develop how long they are being productive for regarding doing essays, lectures and placements. For some student they will use their time efficiently  and to gain a better outcome,  students should eliminate un-</a:t>
            </a:r>
            <a:r>
              <a:rPr lang="en-GB" sz="1200" dirty="0" err="1"/>
              <a:t>neccarry</a:t>
            </a:r>
            <a:r>
              <a:rPr lang="en-GB" sz="1200" dirty="0"/>
              <a:t> </a:t>
            </a:r>
            <a:r>
              <a:rPr lang="en-GB" sz="1200" dirty="0" err="1"/>
              <a:t>activites</a:t>
            </a:r>
            <a:r>
              <a:rPr lang="en-GB" sz="1200" dirty="0"/>
              <a:t>. </a:t>
            </a:r>
          </a:p>
          <a:p>
            <a:endParaRPr lang="en-GB" sz="1200" dirty="0"/>
          </a:p>
          <a:p>
            <a:r>
              <a:rPr lang="en-GB" sz="1200" dirty="0"/>
              <a:t>There are loads of strategies available for students to help them with  regards to developing their time management skills and qualities. There are times it be may difficult to maintain organisation And commitment to  routine, this is because of other </a:t>
            </a:r>
            <a:r>
              <a:rPr lang="en-GB" sz="1200" dirty="0" err="1"/>
              <a:t>commintments</a:t>
            </a:r>
            <a:r>
              <a:rPr lang="en-GB" sz="1200" dirty="0"/>
              <a:t> such as family, jobs. Placement and friends. A major factor of time management is organisation. </a:t>
            </a:r>
          </a:p>
          <a:p>
            <a:r>
              <a:rPr lang="en-GB" sz="1200" dirty="0" err="1"/>
              <a:t>Crustinger</a:t>
            </a:r>
            <a:r>
              <a:rPr lang="en-GB" sz="1200" dirty="0"/>
              <a:t> (1994) believes that for students too manage their time effectively, they should put her theory  into action. </a:t>
            </a:r>
          </a:p>
          <a:p>
            <a:endParaRPr lang="en-GB" sz="1200" dirty="0"/>
          </a:p>
          <a:p>
            <a:r>
              <a:rPr lang="en-GB" sz="1200" dirty="0"/>
              <a:t>However, </a:t>
            </a:r>
            <a:r>
              <a:rPr lang="en-GB" sz="1200" dirty="0" err="1"/>
              <a:t>Cotrell</a:t>
            </a:r>
            <a:r>
              <a:rPr lang="en-GB" sz="1200" dirty="0"/>
              <a:t> (2008) states  that a journal will be also be effective if you use it properly  and to keep up to date with your activities and university work. This is similar to her other theory regarding reflecting learning. The </a:t>
            </a:r>
            <a:r>
              <a:rPr lang="en-GB" sz="1200" dirty="0" err="1"/>
              <a:t>theroris</a:t>
            </a:r>
            <a:r>
              <a:rPr lang="en-GB" sz="1200" dirty="0"/>
              <a:t> </a:t>
            </a:r>
            <a:r>
              <a:rPr lang="en-GB" sz="1200" dirty="0" err="1"/>
              <a:t>Cotrell</a:t>
            </a:r>
            <a:r>
              <a:rPr lang="en-GB" sz="1200" dirty="0"/>
              <a:t> has acknowledge that keeping a journal  may help you progress your time management skills. </a:t>
            </a:r>
          </a:p>
        </p:txBody>
      </p:sp>
      <p:sp>
        <p:nvSpPr>
          <p:cNvPr id="4" name="TextBox 3">
            <a:extLst>
              <a:ext uri="{FF2B5EF4-FFF2-40B4-BE49-F238E27FC236}">
                <a16:creationId xmlns:a16="http://schemas.microsoft.com/office/drawing/2014/main" id="{1C746B93-48CC-426A-8271-F028A2EBDED2}"/>
              </a:ext>
            </a:extLst>
          </p:cNvPr>
          <p:cNvSpPr txBox="1"/>
          <p:nvPr/>
        </p:nvSpPr>
        <p:spPr>
          <a:xfrm>
            <a:off x="4315855" y="3316220"/>
            <a:ext cx="2935476" cy="2400657"/>
          </a:xfrm>
          <a:prstGeom prst="rect">
            <a:avLst/>
          </a:prstGeom>
          <a:noFill/>
        </p:spPr>
        <p:txBody>
          <a:bodyPr wrap="square" rtlCol="0">
            <a:spAutoFit/>
          </a:bodyPr>
          <a:lstStyle/>
          <a:p>
            <a:r>
              <a:rPr lang="en-GB" b="1" dirty="0">
                <a:solidFill>
                  <a:srgbClr val="FFFF00"/>
                </a:solidFill>
              </a:rPr>
              <a:t>Conclusion </a:t>
            </a:r>
          </a:p>
          <a:p>
            <a:r>
              <a:rPr lang="en-GB" sz="1200" dirty="0"/>
              <a:t>I do believe that problem solving, reflective learning and time management  are methods that when cooperated they will strengthen your ability to develop skills and qualities for critical thinking. I do think that the skills will enable you progress and self-manage your studies and work. </a:t>
            </a:r>
            <a:r>
              <a:rPr lang="en-GB" sz="1200" dirty="0" err="1"/>
              <a:t>Similary</a:t>
            </a:r>
            <a:r>
              <a:rPr lang="en-GB" sz="1200" dirty="0"/>
              <a:t> to both Kolb (2013) and </a:t>
            </a:r>
            <a:r>
              <a:rPr lang="en-GB" sz="1200" dirty="0" err="1"/>
              <a:t>Crustngers</a:t>
            </a:r>
            <a:r>
              <a:rPr lang="en-GB" sz="1200" dirty="0"/>
              <a:t> theories by using a journal.  I do adapt to habits which will benefit </a:t>
            </a:r>
            <a:r>
              <a:rPr lang="en-GB" sz="1200" dirty="0" err="1"/>
              <a:t>benefit</a:t>
            </a:r>
            <a:r>
              <a:rPr lang="en-GB" sz="1200" dirty="0"/>
              <a:t> me during after university also whilst using critical thinking.   </a:t>
            </a:r>
          </a:p>
        </p:txBody>
      </p:sp>
    </p:spTree>
    <p:extLst>
      <p:ext uri="{BB962C8B-B14F-4D97-AF65-F5344CB8AC3E}">
        <p14:creationId xmlns:p14="http://schemas.microsoft.com/office/powerpoint/2010/main" val="24715799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E7E6F-6084-466D-B64D-1578E6F7591E}"/>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91EA2C88-E9F0-4C73-A77E-93689FF61732}"/>
              </a:ext>
            </a:extLst>
          </p:cNvPr>
          <p:cNvSpPr>
            <a:spLocks noGrp="1"/>
          </p:cNvSpPr>
          <p:nvPr>
            <p:ph idx="1"/>
          </p:nvPr>
        </p:nvSpPr>
        <p:spPr/>
        <p:txBody>
          <a:bodyPr>
            <a:normAutofit/>
          </a:bodyPr>
          <a:lstStyle/>
          <a:p>
            <a:pPr marL="0" indent="0">
              <a:buNone/>
            </a:pPr>
            <a:r>
              <a:rPr lang="en-GB" sz="2000" dirty="0" err="1"/>
              <a:t>Cotrell,S</a:t>
            </a:r>
            <a:r>
              <a:rPr lang="en-GB" sz="2000" dirty="0"/>
              <a:t>. (2008)</a:t>
            </a:r>
            <a:r>
              <a:rPr lang="en-GB" sz="2000" i="1" dirty="0"/>
              <a:t>The Study Skills Handbook.</a:t>
            </a:r>
            <a:r>
              <a:rPr lang="en-GB" sz="2000" dirty="0"/>
              <a:t>(3</a:t>
            </a:r>
            <a:r>
              <a:rPr lang="en-GB" sz="2000" baseline="30000" dirty="0"/>
              <a:t>rd</a:t>
            </a:r>
            <a:r>
              <a:rPr lang="en-GB" sz="2000" dirty="0"/>
              <a:t> ed).Hampshire: Palgrave MacMillan</a:t>
            </a:r>
          </a:p>
          <a:p>
            <a:pPr marL="0" indent="0">
              <a:buNone/>
            </a:pPr>
            <a:r>
              <a:rPr lang="en-GB" sz="2000" dirty="0" err="1"/>
              <a:t>Cotrell,S</a:t>
            </a:r>
            <a:r>
              <a:rPr lang="en-GB" sz="2000" dirty="0"/>
              <a:t>. (2015)</a:t>
            </a:r>
            <a:r>
              <a:rPr lang="en-GB" sz="2000" i="1" dirty="0"/>
              <a:t> Skills for success: personal development and </a:t>
            </a:r>
            <a:r>
              <a:rPr lang="en-GB" sz="2000" i="1" dirty="0" err="1"/>
              <a:t>Emloyability</a:t>
            </a:r>
            <a:r>
              <a:rPr lang="en-GB" sz="2000" i="1" dirty="0"/>
              <a:t>.</a:t>
            </a:r>
            <a:r>
              <a:rPr lang="en-GB" sz="2000" dirty="0"/>
              <a:t>(3</a:t>
            </a:r>
            <a:r>
              <a:rPr lang="en-GB" sz="2000" baseline="30000" dirty="0"/>
              <a:t>rd</a:t>
            </a:r>
            <a:r>
              <a:rPr lang="en-GB" sz="2000" dirty="0"/>
              <a:t> ed).London.: Palgrave</a:t>
            </a:r>
          </a:p>
          <a:p>
            <a:pPr marL="0" indent="0">
              <a:buNone/>
            </a:pPr>
            <a:r>
              <a:rPr lang="en-GB" sz="2000" dirty="0" err="1"/>
              <a:t>Crustinger,C</a:t>
            </a:r>
            <a:r>
              <a:rPr lang="en-GB" sz="2000" dirty="0"/>
              <a:t>. (1994)</a:t>
            </a:r>
            <a:r>
              <a:rPr lang="en-GB" sz="2000" i="1" dirty="0"/>
              <a:t>Thinking, Skills for Academic Success. (2</a:t>
            </a:r>
            <a:r>
              <a:rPr lang="en-GB" sz="2000" i="1" baseline="30000" dirty="0"/>
              <a:t>nd</a:t>
            </a:r>
            <a:r>
              <a:rPr lang="en-GB" sz="2000" i="1" dirty="0"/>
              <a:t> ed). </a:t>
            </a:r>
            <a:r>
              <a:rPr lang="en-GB" sz="2000" dirty="0"/>
              <a:t>Carrollton, </a:t>
            </a:r>
            <a:r>
              <a:rPr lang="en-GB" sz="2000" dirty="0" err="1"/>
              <a:t>Tex</a:t>
            </a:r>
            <a:r>
              <a:rPr lang="en-GB" sz="2000" dirty="0"/>
              <a:t>: Brainworks Inc. </a:t>
            </a:r>
          </a:p>
          <a:p>
            <a:pPr marL="0" indent="0">
              <a:buNone/>
            </a:pPr>
            <a:r>
              <a:rPr lang="en-GB" sz="2000" dirty="0"/>
              <a:t>Jobs (2017) </a:t>
            </a:r>
            <a:r>
              <a:rPr lang="en-GB" sz="1800" dirty="0">
                <a:hlinkClick r:id="rId2"/>
              </a:rPr>
              <a:t>Tips for Time Management and Balancing a Busy Workload - career-advice.jobs.ac.uk</a:t>
            </a:r>
            <a:r>
              <a:rPr lang="en-GB" sz="1800" dirty="0"/>
              <a:t> [ accessed on 21.09.21]</a:t>
            </a:r>
          </a:p>
          <a:p>
            <a:pPr marL="0" indent="0">
              <a:buNone/>
            </a:pPr>
            <a:r>
              <a:rPr lang="en-GB" sz="1800" dirty="0"/>
              <a:t>Kent (2017) </a:t>
            </a:r>
            <a:r>
              <a:rPr lang="en-GB" sz="1200" dirty="0">
                <a:hlinkClick r:id="rId3"/>
              </a:rPr>
              <a:t>Careers Service, Careers and Employability Service, University of Kent, CES</a:t>
            </a:r>
            <a:r>
              <a:rPr lang="en-GB" sz="1200" dirty="0"/>
              <a:t> [access on the 21.09.21]</a:t>
            </a:r>
            <a:endParaRPr lang="en-GB" sz="1800" dirty="0"/>
          </a:p>
          <a:p>
            <a:pPr marL="0" indent="0">
              <a:buNone/>
            </a:pPr>
            <a:r>
              <a:rPr lang="en-GB" sz="1800" dirty="0"/>
              <a:t>Study.com (2017) </a:t>
            </a:r>
            <a:r>
              <a:rPr lang="en-GB" sz="1200" dirty="0">
                <a:hlinkClick r:id="rId4"/>
              </a:rPr>
              <a:t>What is Time Management? - Definition, Examples &amp; Studies - Video &amp; Lesson Transcript | Study.com</a:t>
            </a:r>
            <a:r>
              <a:rPr lang="en-GB" sz="1200" dirty="0"/>
              <a:t> [ accessed on 21.09.21]</a:t>
            </a:r>
          </a:p>
          <a:p>
            <a:pPr marL="0" indent="0">
              <a:buNone/>
            </a:pPr>
            <a:r>
              <a:rPr lang="en-GB" sz="1800" dirty="0" err="1"/>
              <a:t>Northedge</a:t>
            </a:r>
            <a:r>
              <a:rPr lang="en-GB" sz="1800" dirty="0"/>
              <a:t>, A. (2005) </a:t>
            </a:r>
            <a:r>
              <a:rPr lang="en-GB" sz="1800" i="1" dirty="0"/>
              <a:t>The Good Study Guide. </a:t>
            </a:r>
            <a:r>
              <a:rPr lang="en-GB" sz="1800" dirty="0"/>
              <a:t>Milton Keynes: The Open University</a:t>
            </a:r>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5200444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775</Words>
  <Application>Microsoft Office PowerPoint</Application>
  <PresentationFormat>Widescreen</PresentationFormat>
  <Paragraphs>38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Stephanie Rees</dc:creator>
  <cp:lastModifiedBy>Stephanie Rees</cp:lastModifiedBy>
  <cp:revision>5</cp:revision>
  <dcterms:created xsi:type="dcterms:W3CDTF">2021-09-05T09:23:27Z</dcterms:created>
  <dcterms:modified xsi:type="dcterms:W3CDTF">2021-09-25T09:29:49Z</dcterms:modified>
</cp:coreProperties>
</file>