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6" r:id="rId1"/>
  </p:sldMasterIdLst>
  <p:notesMasterIdLst>
    <p:notesMasterId r:id="rId22"/>
  </p:notesMasterIdLst>
  <p:sldIdLst>
    <p:sldId id="256" r:id="rId2"/>
    <p:sldId id="257" r:id="rId3"/>
    <p:sldId id="266" r:id="rId4"/>
    <p:sldId id="258" r:id="rId5"/>
    <p:sldId id="259" r:id="rId6"/>
    <p:sldId id="260" r:id="rId7"/>
    <p:sldId id="261" r:id="rId8"/>
    <p:sldId id="262" r:id="rId9"/>
    <p:sldId id="269" r:id="rId10"/>
    <p:sldId id="263" r:id="rId11"/>
    <p:sldId id="264" r:id="rId12"/>
    <p:sldId id="265" r:id="rId13"/>
    <p:sldId id="268" r:id="rId14"/>
    <p:sldId id="270" r:id="rId15"/>
    <p:sldId id="271" r:id="rId16"/>
    <p:sldId id="272" r:id="rId17"/>
    <p:sldId id="273" r:id="rId18"/>
    <p:sldId id="274" r:id="rId19"/>
    <p:sldId id="275" r:id="rId20"/>
    <p:sldId id="26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00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6FAC5B-37D1-4005-A719-96601CE5D7F2}" type="datetimeFigureOut">
              <a:rPr lang="en-GB" smtClean="0"/>
              <a:pPr/>
              <a:t>19/03/2018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761C28-76B6-4AE8-99AF-6CD8E99C473A}" type="slidenum">
              <a:rPr lang="en-GB" smtClean="0"/>
              <a:pPr/>
              <a:t>‹#›</a:t>
            </a:fld>
            <a:endParaRPr lang="en-GB"/>
          </a:p>
        </p:txBody>
      </p:sp>
    </p:spTree>
    <p:extLst>
      <p:ext uri="{BB962C8B-B14F-4D97-AF65-F5344CB8AC3E}">
        <p14:creationId xmlns:p14="http://schemas.microsoft.com/office/powerpoint/2010/main" val="3415678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11" name="Slide Number Placeholder 10"/>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62285DC-74AD-4C61-8723-70DBA801CA63}" type="slidenum">
              <a:rPr lang="en-GB" smtClean="0"/>
              <a:pPr/>
              <a:t>‹#›</a:t>
            </a:fld>
            <a:endParaRPr lang="en-GB"/>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15123C9-8F48-4CA2-9884-27AF1004BEDE}" type="datetimeFigureOut">
              <a:rPr lang="en-GB" smtClean="0"/>
              <a:pPr/>
              <a:t>19/03/2018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2285DC-74AD-4C61-8723-70DBA801CA6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415123C9-8F48-4CA2-9884-27AF1004BEDE}" type="datetimeFigureOut">
              <a:rPr lang="en-GB" smtClean="0"/>
              <a:pPr/>
              <a:t>19/03/2018</a:t>
            </a:fld>
            <a:endParaRPr lang="en-GB"/>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E62285DC-74AD-4C61-8723-70DBA801CA6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gse.buffalo.edu/fas/chiu/pdf/Group_Problem_Solving_Processes.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tSPo1Ha4jE3nM&amp;tbnid=aFbO16p1ugy3-M:&amp;ved=0CAUQjRw&amp;url=http://www.marxists.org/archive/vygotsky/images/&amp;ei=uNSkUqeYN4ra0QWg54GACQ&amp;bvm=bv.57752919,d.ZG4&amp;psig=AFQjCNHJJB_CpB1pxkQLGn4wQRN6j9D-Ig&amp;ust=1386620399907176" TargetMode="External"/><Relationship Id="rId2" Type="http://schemas.openxmlformats.org/officeDocument/2006/relationships/hyperlink" Target="http://www.google.co.uk/url?sa=i&amp;rct=j&amp;q=&amp;esrc=s&amp;frm=1&amp;source=images&amp;cd=&amp;cad=rja&amp;docid=YrcHEu2Oa67ihM&amp;tbnid=5iS83e7z6vdf_M:&amp;ved=0CAUQjRw&amp;url=http://en.wikipedia.org/wiki/Lev_Vygotsky&amp;ei=rNSkUuywIaSP0AWW_4DoCA&amp;bvm=bv.57752919,d.ZG4&amp;psig=AFQjCNHJJB_CpB1pxkQLGn4wQRN6j9D-Ig&amp;ust=1386620399907176"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gse.buffalo.edu/fas/chiu/pdf/Group_Problem_Solving_Process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Job Interviews</a:t>
            </a:r>
            <a:endParaRPr lang="en-GB" dirty="0"/>
          </a:p>
        </p:txBody>
      </p:sp>
      <p:sp>
        <p:nvSpPr>
          <p:cNvPr id="3" name="Subtitle 2"/>
          <p:cNvSpPr>
            <a:spLocks noGrp="1"/>
          </p:cNvSpPr>
          <p:nvPr>
            <p:ph type="subTitle" idx="1"/>
          </p:nvPr>
        </p:nvSpPr>
        <p:spPr/>
        <p:txBody>
          <a:bodyPr/>
          <a:lstStyle/>
          <a:p>
            <a:r>
              <a:rPr lang="en-GB" dirty="0" smtClean="0"/>
              <a:t>How I got the students to talk</a:t>
            </a:r>
            <a:endParaRPr lang="en-GB" dirty="0"/>
          </a:p>
        </p:txBody>
      </p:sp>
      <p:pic>
        <p:nvPicPr>
          <p:cNvPr id="1026" name="Picture 2" descr="MP900400320[1]"/>
          <p:cNvPicPr>
            <a:picLocks noChangeAspect="1" noChangeArrowheads="1"/>
          </p:cNvPicPr>
          <p:nvPr/>
        </p:nvPicPr>
        <p:blipFill>
          <a:blip r:embed="rId2" cstate="print"/>
          <a:srcRect/>
          <a:stretch>
            <a:fillRect/>
          </a:stretch>
        </p:blipFill>
        <p:spPr bwMode="auto">
          <a:xfrm>
            <a:off x="899592" y="836712"/>
            <a:ext cx="2465090" cy="16413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7" name="Picture 3" descr="MP900448494[1]"/>
          <p:cNvPicPr>
            <a:picLocks noChangeAspect="1" noChangeArrowheads="1"/>
          </p:cNvPicPr>
          <p:nvPr/>
        </p:nvPicPr>
        <p:blipFill>
          <a:blip r:embed="rId3" cstate="print"/>
          <a:srcRect/>
          <a:stretch>
            <a:fillRect/>
          </a:stretch>
        </p:blipFill>
        <p:spPr bwMode="auto">
          <a:xfrm>
            <a:off x="1547664" y="4293096"/>
            <a:ext cx="2520280" cy="16788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653136"/>
            <a:ext cx="8183880" cy="1051560"/>
          </a:xfrm>
        </p:spPr>
        <p:txBody>
          <a:bodyPr/>
          <a:lstStyle/>
          <a:p>
            <a:r>
              <a:rPr lang="en-GB" dirty="0" smtClean="0"/>
              <a:t>Group Profile</a:t>
            </a:r>
            <a:endParaRPr lang="en-GB" dirty="0"/>
          </a:p>
        </p:txBody>
      </p:sp>
      <p:sp>
        <p:nvSpPr>
          <p:cNvPr id="3" name="Content Placeholder 2"/>
          <p:cNvSpPr>
            <a:spLocks noGrp="1"/>
          </p:cNvSpPr>
          <p:nvPr>
            <p:ph idx="1"/>
          </p:nvPr>
        </p:nvSpPr>
        <p:spPr/>
        <p:txBody>
          <a:bodyPr>
            <a:noAutofit/>
          </a:bodyPr>
          <a:lstStyle/>
          <a:p>
            <a:r>
              <a:rPr lang="en-GB" sz="1600" dirty="0" smtClean="0"/>
              <a:t>8 adults from different countries.. They are aged between early 20s to late 60s.</a:t>
            </a:r>
          </a:p>
          <a:p>
            <a:endParaRPr lang="en-GB" sz="1600" dirty="0" smtClean="0"/>
          </a:p>
          <a:p>
            <a:r>
              <a:rPr lang="en-GB" sz="1600" dirty="0" smtClean="0"/>
              <a:t>The Polish learners are a little more inquisitive and contribute more easily, and also ask for clarification or additional examples. The Asians can get a little nervous and they tend to contribute less verbally. As different as they are, over the past year, they have formed a lovely, close-knit group. They are supportive of each other. I often put them to work in pairs, and all sorts of combinations seem to work really well. </a:t>
            </a:r>
          </a:p>
          <a:p>
            <a:endParaRPr lang="en-GB" sz="1600" dirty="0" smtClean="0"/>
          </a:p>
          <a:p>
            <a:r>
              <a:rPr lang="en-GB" sz="1600" dirty="0" smtClean="0"/>
              <a:t>Apart from one student, whose British husband apparently doesn’t  talk much to her, all of the students live with partners/families of their own nationalities, and all of the ones who work, speak their native language all day in work. So, surprisingly, they practise their English very little, even though they live in Britain. </a:t>
            </a:r>
          </a:p>
          <a:p>
            <a:endParaRPr lang="en-GB"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09120"/>
            <a:ext cx="8183880" cy="1051560"/>
          </a:xfrm>
        </p:spPr>
        <p:txBody>
          <a:bodyPr/>
          <a:lstStyle/>
          <a:p>
            <a:r>
              <a:rPr lang="en-GB" dirty="0" smtClean="0"/>
              <a:t>So what do they have to do???</a:t>
            </a:r>
            <a:endParaRPr lang="en-GB" dirty="0"/>
          </a:p>
        </p:txBody>
      </p:sp>
      <p:sp>
        <p:nvSpPr>
          <p:cNvPr id="3" name="Content Placeholder 2"/>
          <p:cNvSpPr>
            <a:spLocks noGrp="1"/>
          </p:cNvSpPr>
          <p:nvPr>
            <p:ph idx="1"/>
          </p:nvPr>
        </p:nvSpPr>
        <p:spPr/>
        <p:txBody>
          <a:bodyPr/>
          <a:lstStyle/>
          <a:p>
            <a:pPr>
              <a:buNone/>
            </a:pPr>
            <a:r>
              <a:rPr lang="en-GB" b="1" dirty="0" err="1" smtClean="0"/>
              <a:t>Agored</a:t>
            </a:r>
            <a:r>
              <a:rPr lang="en-GB" b="1" dirty="0" smtClean="0"/>
              <a:t> </a:t>
            </a:r>
            <a:r>
              <a:rPr lang="en-GB" b="1" dirty="0" err="1" smtClean="0"/>
              <a:t>Cymru</a:t>
            </a:r>
            <a:r>
              <a:rPr lang="en-GB" b="1" dirty="0" smtClean="0"/>
              <a:t> Assessment Criteria</a:t>
            </a:r>
          </a:p>
          <a:p>
            <a:pPr>
              <a:buNone/>
            </a:pPr>
            <a:endParaRPr lang="en-GB" b="1" dirty="0" smtClean="0"/>
          </a:p>
          <a:p>
            <a:pPr>
              <a:buNone/>
            </a:pPr>
            <a:r>
              <a:rPr lang="en-GB" b="1" dirty="0" smtClean="0"/>
              <a:t>Learners should be able to</a:t>
            </a:r>
            <a:endParaRPr lang="en-GB" dirty="0" smtClean="0"/>
          </a:p>
          <a:p>
            <a:pPr lvl="0"/>
            <a:r>
              <a:rPr lang="en-GB" b="1" dirty="0" smtClean="0"/>
              <a:t>Greet appropriately</a:t>
            </a:r>
            <a:endParaRPr lang="en-GB" dirty="0" smtClean="0"/>
          </a:p>
          <a:p>
            <a:pPr lvl="0"/>
            <a:r>
              <a:rPr lang="en-GB" b="1" dirty="0" smtClean="0"/>
              <a:t>Give personal information</a:t>
            </a:r>
            <a:endParaRPr lang="en-GB" dirty="0" smtClean="0"/>
          </a:p>
          <a:p>
            <a:pPr lvl="0"/>
            <a:r>
              <a:rPr lang="en-GB" b="1" dirty="0" smtClean="0"/>
              <a:t>Talk about their skills, qualities and experience</a:t>
            </a:r>
            <a:endParaRPr lang="en-GB" dirty="0" smtClean="0"/>
          </a:p>
          <a:p>
            <a:pPr lvl="0"/>
            <a:r>
              <a:rPr lang="en-GB" b="1" dirty="0" smtClean="0"/>
              <a:t>Ask suitable questions about the job</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253832"/>
          </a:xfrm>
        </p:spPr>
        <p:txBody>
          <a:bodyPr>
            <a:normAutofit fontScale="90000"/>
          </a:bodyPr>
          <a:lstStyle/>
          <a:p>
            <a:r>
              <a:rPr lang="en-GB" dirty="0" smtClean="0"/>
              <a:t>Strategies chosen are based on three major theories on how and why people learn</a:t>
            </a:r>
            <a:br>
              <a:rPr lang="en-GB" dirty="0" smtClean="0"/>
            </a:br>
            <a:r>
              <a:rPr lang="en-GB" dirty="0" smtClean="0"/>
              <a:t> </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b="1" dirty="0" smtClean="0"/>
              <a:t>Motivation </a:t>
            </a:r>
            <a:r>
              <a:rPr lang="en-GB" dirty="0" smtClean="0"/>
              <a:t>.......learners want to learn</a:t>
            </a:r>
          </a:p>
          <a:p>
            <a:pPr marL="514350" indent="-514350">
              <a:buFont typeface="+mj-lt"/>
              <a:buAutoNum type="arabicPeriod"/>
            </a:pPr>
            <a:r>
              <a:rPr lang="en-GB" b="1" dirty="0" smtClean="0"/>
              <a:t>Scaffolding</a:t>
            </a:r>
            <a:r>
              <a:rPr lang="en-GB" dirty="0" smtClean="0"/>
              <a:t> .......learners are given structures to help expand existing knowledge</a:t>
            </a:r>
          </a:p>
          <a:p>
            <a:pPr marL="514350" indent="-514350">
              <a:buFont typeface="+mj-lt"/>
              <a:buAutoNum type="arabicPeriod"/>
            </a:pPr>
            <a:r>
              <a:rPr lang="en-GB" b="1" dirty="0" smtClean="0"/>
              <a:t>Collaborative learning </a:t>
            </a:r>
            <a:r>
              <a:rPr lang="en-GB" dirty="0" smtClean="0"/>
              <a:t>.....teachers facilitate active learning in which learners support each other and grow together</a:t>
            </a:r>
          </a:p>
          <a:p>
            <a:pPr marL="514350" indent="-514350">
              <a:buFont typeface="+mj-lt"/>
              <a:buAutoNum type="arabicPeriod"/>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4509120"/>
            <a:ext cx="8183880" cy="1080120"/>
          </a:xfrm>
        </p:spPr>
        <p:txBody>
          <a:bodyPr>
            <a:normAutofit/>
          </a:bodyPr>
          <a:lstStyle/>
          <a:p>
            <a:r>
              <a:rPr lang="en-GB" dirty="0" smtClean="0"/>
              <a:t>Motivation.....</a:t>
            </a:r>
            <a:endParaRPr lang="en-GB" dirty="0"/>
          </a:p>
        </p:txBody>
      </p:sp>
      <p:sp>
        <p:nvSpPr>
          <p:cNvPr id="3" name="Content Placeholder 2"/>
          <p:cNvSpPr>
            <a:spLocks noGrp="1"/>
          </p:cNvSpPr>
          <p:nvPr>
            <p:ph idx="1"/>
          </p:nvPr>
        </p:nvSpPr>
        <p:spPr/>
        <p:txBody>
          <a:bodyPr/>
          <a:lstStyle/>
          <a:p>
            <a:r>
              <a:rPr lang="en-GB" dirty="0" smtClean="0"/>
              <a:t>Students are in low paid jobs arranged by agencies</a:t>
            </a:r>
          </a:p>
          <a:p>
            <a:r>
              <a:rPr lang="en-GB" dirty="0" smtClean="0"/>
              <a:t>Their English is not good enough to make it through a job interview</a:t>
            </a:r>
          </a:p>
          <a:p>
            <a:r>
              <a:rPr lang="en-GB" dirty="0" smtClean="0"/>
              <a:t>They are not familiar with British customs in a job interview situation</a:t>
            </a:r>
          </a:p>
          <a:p>
            <a:r>
              <a:rPr lang="en-GB" dirty="0" smtClean="0"/>
              <a:t>They go through a Polish agency...and have no job security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8183880" cy="1051560"/>
          </a:xfrm>
        </p:spPr>
        <p:txBody>
          <a:bodyPr/>
          <a:lstStyle/>
          <a:p>
            <a:r>
              <a:rPr lang="en-GB" dirty="0" smtClean="0"/>
              <a:t>Motivation ....</a:t>
            </a:r>
            <a:endParaRPr lang="en-GB" dirty="0"/>
          </a:p>
        </p:txBody>
      </p:sp>
      <p:sp>
        <p:nvSpPr>
          <p:cNvPr id="3" name="Content Placeholder 2"/>
          <p:cNvSpPr>
            <a:spLocks noGrp="1"/>
          </p:cNvSpPr>
          <p:nvPr>
            <p:ph idx="1"/>
          </p:nvPr>
        </p:nvSpPr>
        <p:spPr/>
        <p:txBody>
          <a:bodyPr/>
          <a:lstStyle/>
          <a:p>
            <a:r>
              <a:rPr lang="en-GB" dirty="0" smtClean="0"/>
              <a:t>They want to be able to get jobs in their own right</a:t>
            </a:r>
          </a:p>
          <a:p>
            <a:r>
              <a:rPr lang="en-GB" dirty="0" smtClean="0"/>
              <a:t>This fulfils a needs on Maslow’s hierarchy, both lower and higher needs, Safety (2</a:t>
            </a:r>
            <a:r>
              <a:rPr lang="en-GB" baseline="30000" dirty="0" smtClean="0"/>
              <a:t>nd</a:t>
            </a:r>
            <a:r>
              <a:rPr lang="en-GB" dirty="0" smtClean="0"/>
              <a:t> layer) and Self Esteem (4</a:t>
            </a:r>
            <a:r>
              <a:rPr lang="en-GB" baseline="30000" dirty="0" smtClean="0"/>
              <a:t>th</a:t>
            </a:r>
            <a:r>
              <a:rPr lang="en-GB" dirty="0" smtClean="0"/>
              <a:t> layer) and the need for Self Actualisation (7</a:t>
            </a:r>
            <a:r>
              <a:rPr lang="en-GB" baseline="30000" dirty="0" smtClean="0"/>
              <a:t>th</a:t>
            </a:r>
            <a:r>
              <a:rPr lang="en-GB" dirty="0" smtClean="0"/>
              <a:t> layer)</a:t>
            </a:r>
            <a:endParaRPr lang="en-GB" dirty="0"/>
          </a:p>
        </p:txBody>
      </p:sp>
      <p:sp>
        <p:nvSpPr>
          <p:cNvPr id="4" name="Slide Number Placeholder 3"/>
          <p:cNvSpPr>
            <a:spLocks noGrp="1"/>
          </p:cNvSpPr>
          <p:nvPr>
            <p:ph type="sldNum" sz="quarter" idx="12"/>
          </p:nvPr>
        </p:nvSpPr>
        <p:spPr/>
        <p:txBody>
          <a:bodyPr/>
          <a:lstStyle/>
          <a:p>
            <a:fld id="{E62285DC-74AD-4C61-8723-70DBA801CA63}" type="slidenum">
              <a:rPr lang="en-GB" smtClean="0"/>
              <a:pPr/>
              <a:t>6</a:t>
            </a:fld>
            <a:endParaRPr lang="en-GB"/>
          </a:p>
        </p:txBody>
      </p:sp>
      <p:sp>
        <p:nvSpPr>
          <p:cNvPr id="5" name="Footer Placeholder 4"/>
          <p:cNvSpPr>
            <a:spLocks noGrp="1"/>
          </p:cNvSpPr>
          <p:nvPr>
            <p:ph type="ftr" sz="quarter" idx="11"/>
          </p:nvPr>
        </p:nvSpPr>
        <p:spPr/>
        <p:txBody>
          <a:bodyPr/>
          <a:lstStyle/>
          <a:p>
            <a:r>
              <a:rPr lang="en-GB" smtClean="0"/>
              <a:t>Child, D. 1997,  p.55</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8183880" cy="1051560"/>
          </a:xfrm>
        </p:spPr>
        <p:txBody>
          <a:bodyPr>
            <a:normAutofit fontScale="90000"/>
          </a:bodyPr>
          <a:lstStyle/>
          <a:p>
            <a:r>
              <a:rPr lang="en-GB" dirty="0" smtClean="0"/>
              <a:t>A lot of Scaffolding was needed</a:t>
            </a:r>
            <a:endParaRPr lang="en-GB" dirty="0"/>
          </a:p>
        </p:txBody>
      </p:sp>
      <p:sp>
        <p:nvSpPr>
          <p:cNvPr id="3" name="Content Placeholder 2"/>
          <p:cNvSpPr>
            <a:spLocks noGrp="1"/>
          </p:cNvSpPr>
          <p:nvPr>
            <p:ph idx="1"/>
          </p:nvPr>
        </p:nvSpPr>
        <p:spPr/>
        <p:txBody>
          <a:bodyPr>
            <a:normAutofit lnSpcReduction="10000"/>
          </a:bodyPr>
          <a:lstStyle/>
          <a:p>
            <a:r>
              <a:rPr lang="en-GB" dirty="0" smtClean="0"/>
              <a:t>Learners needed to be introduced to the vocabulary, sentence structures, and cultural norms which all of us would be familiar with in a job interview situation</a:t>
            </a:r>
          </a:p>
          <a:p>
            <a:r>
              <a:rPr lang="en-GB" dirty="0" smtClean="0"/>
              <a:t>They had to learn new words, and put words they knew into a different context</a:t>
            </a:r>
          </a:p>
          <a:p>
            <a:r>
              <a:rPr lang="en-GB" dirty="0" smtClean="0"/>
              <a:t>They had to overcome shyness and learn cultural norms which stood in direct contrast with how they are expected to behave in their home countries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149080"/>
            <a:ext cx="8183880" cy="1051560"/>
          </a:xfrm>
        </p:spPr>
        <p:txBody>
          <a:bodyPr/>
          <a:lstStyle/>
          <a:p>
            <a:r>
              <a:rPr lang="en-GB" dirty="0" smtClean="0"/>
              <a:t>Scaffolding</a:t>
            </a:r>
            <a:endParaRPr lang="en-GB" dirty="0"/>
          </a:p>
        </p:txBody>
      </p:sp>
      <p:sp>
        <p:nvSpPr>
          <p:cNvPr id="3" name="Content Placeholder 2"/>
          <p:cNvSpPr>
            <a:spLocks noGrp="1"/>
          </p:cNvSpPr>
          <p:nvPr>
            <p:ph idx="1"/>
          </p:nvPr>
        </p:nvSpPr>
        <p:spPr/>
        <p:txBody>
          <a:bodyPr/>
          <a:lstStyle/>
          <a:p>
            <a:r>
              <a:rPr lang="en-GB" dirty="0" smtClean="0"/>
              <a:t>Is used to put structures into place which help learners to be able they can progress from their current knowledge to higher levels</a:t>
            </a:r>
          </a:p>
          <a:p>
            <a:r>
              <a:rPr lang="en-GB" dirty="0" smtClean="0"/>
              <a:t>There are limits to how much students can progress at any one time</a:t>
            </a:r>
          </a:p>
          <a:p>
            <a:r>
              <a:rPr lang="en-GB" dirty="0" smtClean="0"/>
              <a:t>The right amount and type of scaffolding can enable students to move up within their zone of proximal development</a:t>
            </a:r>
            <a:endParaRPr lang="en-GB" dirty="0"/>
          </a:p>
        </p:txBody>
      </p:sp>
      <p:sp>
        <p:nvSpPr>
          <p:cNvPr id="5" name="Slide Number Placeholder 4"/>
          <p:cNvSpPr>
            <a:spLocks noGrp="1"/>
          </p:cNvSpPr>
          <p:nvPr>
            <p:ph type="sldNum" sz="quarter" idx="12"/>
          </p:nvPr>
        </p:nvSpPr>
        <p:spPr/>
        <p:txBody>
          <a:bodyPr/>
          <a:lstStyle/>
          <a:p>
            <a:fld id="{E62285DC-74AD-4C61-8723-70DBA801CA63}" type="slidenum">
              <a:rPr lang="en-GB" smtClean="0"/>
              <a:pPr/>
              <a:t>8</a:t>
            </a:fld>
            <a:endParaRPr lang="en-GB"/>
          </a:p>
        </p:txBody>
      </p:sp>
      <p:sp>
        <p:nvSpPr>
          <p:cNvPr id="6" name="Footer Placeholder 5"/>
          <p:cNvSpPr>
            <a:spLocks noGrp="1"/>
          </p:cNvSpPr>
          <p:nvPr>
            <p:ph type="ftr" sz="quarter" idx="11"/>
          </p:nvPr>
        </p:nvSpPr>
        <p:spPr/>
        <p:txBody>
          <a:bodyPr/>
          <a:lstStyle/>
          <a:p>
            <a:r>
              <a:rPr lang="en-GB" smtClean="0"/>
              <a:t>Vygotsky, discussed in Daniels, H, 1996, p.6</a:t>
            </a:r>
            <a:endParaRPr lang="en-GB"/>
          </a:p>
        </p:txBody>
      </p:sp>
      <p:sp>
        <p:nvSpPr>
          <p:cNvPr id="7169"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Chiu, M. M. 2000. </a:t>
            </a:r>
            <a:r>
              <a:rPr kumimoji="0" lang="en-GB" sz="1200" b="0" i="0" u="none" strike="noStrike" cap="none" normalizeH="0" baseline="0" smtClean="0">
                <a:ln>
                  <a:noFill/>
                </a:ln>
                <a:solidFill>
                  <a:schemeClr val="tx1"/>
                </a:solidFill>
                <a:effectLst/>
                <a:latin typeface="Arial" pitchFamily="34" charset="0"/>
                <a:ea typeface="Times New Roman" pitchFamily="18" charset="0"/>
                <a:cs typeface="Arial" pitchFamily="34" charset="0"/>
                <a:hlinkClick r:id="rId2"/>
              </a:rPr>
              <a:t>Group problem solving processes: Social interactions and individual actions</a:t>
            </a:r>
            <a:r>
              <a:rPr kumimoji="0" lang="en-GB" sz="12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 Journal for the Theory of Social Behavior, 30, 1, 27-50.600-631.</a:t>
            </a:r>
            <a:endParaRPr kumimoji="0" lang="en-GB"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8183880" cy="1051560"/>
          </a:xfrm>
        </p:spPr>
        <p:txBody>
          <a:bodyPr>
            <a:normAutofit fontScale="90000"/>
          </a:bodyPr>
          <a:lstStyle/>
          <a:p>
            <a:r>
              <a:rPr lang="en-GB" dirty="0" smtClean="0"/>
              <a:t>Scaffolding came in the form of</a:t>
            </a:r>
            <a:endParaRPr lang="en-GB" dirty="0"/>
          </a:p>
        </p:txBody>
      </p:sp>
      <p:sp>
        <p:nvSpPr>
          <p:cNvPr id="3" name="Content Placeholder 2"/>
          <p:cNvSpPr>
            <a:spLocks noGrp="1"/>
          </p:cNvSpPr>
          <p:nvPr>
            <p:ph idx="1"/>
          </p:nvPr>
        </p:nvSpPr>
        <p:spPr/>
        <p:txBody>
          <a:bodyPr>
            <a:normAutofit lnSpcReduction="10000"/>
          </a:bodyPr>
          <a:lstStyle/>
          <a:p>
            <a:r>
              <a:rPr lang="en-GB" dirty="0" smtClean="0"/>
              <a:t>Worksheets on positive attributes</a:t>
            </a:r>
          </a:p>
          <a:p>
            <a:endParaRPr lang="en-GB" dirty="0" smtClean="0"/>
          </a:p>
          <a:p>
            <a:r>
              <a:rPr lang="en-GB" dirty="0" err="1" smtClean="0"/>
              <a:t>Youtube</a:t>
            </a:r>
            <a:r>
              <a:rPr lang="en-GB" dirty="0" smtClean="0"/>
              <a:t> videos on body language, greetings, adjectives to describe yourself and questions</a:t>
            </a:r>
          </a:p>
          <a:p>
            <a:endParaRPr lang="en-GB" dirty="0" smtClean="0"/>
          </a:p>
          <a:p>
            <a:r>
              <a:rPr lang="en-GB" dirty="0" smtClean="0"/>
              <a:t>Pair work on questions</a:t>
            </a:r>
          </a:p>
          <a:p>
            <a:endParaRPr lang="en-GB" dirty="0" smtClean="0"/>
          </a:p>
          <a:p>
            <a:r>
              <a:rPr lang="en-GB" dirty="0" smtClean="0"/>
              <a:t>Pair work on personal information</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365104"/>
            <a:ext cx="8183880" cy="1051560"/>
          </a:xfrm>
        </p:spPr>
        <p:txBody>
          <a:bodyPr>
            <a:normAutofit fontScale="90000"/>
          </a:bodyPr>
          <a:lstStyle/>
          <a:p>
            <a:r>
              <a:rPr lang="en-GB" dirty="0" smtClean="0"/>
              <a:t>The Zone of Proximal Development</a:t>
            </a:r>
            <a:endParaRPr lang="en-GB" dirty="0"/>
          </a:p>
        </p:txBody>
      </p:sp>
      <p:sp>
        <p:nvSpPr>
          <p:cNvPr id="3" name="Content Placeholder 2"/>
          <p:cNvSpPr>
            <a:spLocks noGrp="1"/>
          </p:cNvSpPr>
          <p:nvPr>
            <p:ph idx="1"/>
          </p:nvPr>
        </p:nvSpPr>
        <p:spPr/>
        <p:txBody>
          <a:bodyPr/>
          <a:lstStyle/>
          <a:p>
            <a:r>
              <a:rPr lang="en-GB" dirty="0" smtClean="0"/>
              <a:t>Is often cited as each individual’s area of possible learning under ideal conditions</a:t>
            </a:r>
          </a:p>
          <a:p>
            <a:pPr>
              <a:buNone/>
            </a:pPr>
            <a:endParaRPr lang="en-GB" dirty="0" smtClean="0"/>
          </a:p>
          <a:p>
            <a:r>
              <a:rPr lang="en-GB" dirty="0" err="1" smtClean="0"/>
              <a:t>Engestroem</a:t>
            </a:r>
            <a:r>
              <a:rPr lang="en-GB" dirty="0" smtClean="0"/>
              <a:t> defines it as the </a:t>
            </a:r>
            <a:r>
              <a:rPr lang="en-GB" i="1" dirty="0" smtClean="0"/>
              <a:t>‘distance between the everyday actions of individuals and the historically new form of the societal activity that can be collectively generated’</a:t>
            </a:r>
          </a:p>
          <a:p>
            <a:endParaRPr lang="en-GB" dirty="0"/>
          </a:p>
        </p:txBody>
      </p:sp>
      <p:sp>
        <p:nvSpPr>
          <p:cNvPr id="4" name="Slide Number Placeholder 3"/>
          <p:cNvSpPr>
            <a:spLocks noGrp="1"/>
          </p:cNvSpPr>
          <p:nvPr>
            <p:ph type="sldNum" sz="quarter" idx="12"/>
          </p:nvPr>
        </p:nvSpPr>
        <p:spPr/>
        <p:txBody>
          <a:bodyPr/>
          <a:lstStyle/>
          <a:p>
            <a:fld id="{E62285DC-74AD-4C61-8723-70DBA801CA63}" type="slidenum">
              <a:rPr lang="en-GB" smtClean="0"/>
              <a:pPr/>
              <a:t>10</a:t>
            </a:fld>
            <a:endParaRPr lang="en-GB"/>
          </a:p>
        </p:txBody>
      </p:sp>
      <p:sp>
        <p:nvSpPr>
          <p:cNvPr id="5" name="Footer Placeholder 4"/>
          <p:cNvSpPr>
            <a:spLocks noGrp="1"/>
          </p:cNvSpPr>
          <p:nvPr>
            <p:ph type="ftr" sz="quarter" idx="11"/>
          </p:nvPr>
        </p:nvSpPr>
        <p:spPr/>
        <p:txBody>
          <a:bodyPr/>
          <a:lstStyle/>
          <a:p>
            <a:r>
              <a:rPr lang="en-GB" smtClean="0"/>
              <a:t>after Langer and Wenger 1991, p.48, 49 (Daniels, H, 2000 p.6)</a:t>
            </a: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Really? So what is the basis for this thinking?</a:t>
            </a:r>
            <a:endParaRPr lang="en-GB" dirty="0"/>
          </a:p>
        </p:txBody>
      </p:sp>
      <p:sp>
        <p:nvSpPr>
          <p:cNvPr id="3" name="Content Placeholder 2"/>
          <p:cNvSpPr>
            <a:spLocks noGrp="1"/>
          </p:cNvSpPr>
          <p:nvPr>
            <p:ph idx="1"/>
          </p:nvPr>
        </p:nvSpPr>
        <p:spPr/>
        <p:txBody>
          <a:bodyPr/>
          <a:lstStyle/>
          <a:p>
            <a:r>
              <a:rPr lang="en-GB" dirty="0" smtClean="0"/>
              <a:t>‘</a:t>
            </a:r>
            <a:r>
              <a:rPr lang="en-GB" i="1" dirty="0" smtClean="0"/>
              <a:t>Any function in [...] development appears twice [...], first on a social plane and then on the psychological plane. [....] Social relations or relations among people underlie all higher functions and their relationships’</a:t>
            </a:r>
            <a:endParaRPr lang="en-GB" dirty="0"/>
          </a:p>
        </p:txBody>
      </p:sp>
      <p:sp>
        <p:nvSpPr>
          <p:cNvPr id="4" name="Slide Number Placeholder 3"/>
          <p:cNvSpPr>
            <a:spLocks noGrp="1"/>
          </p:cNvSpPr>
          <p:nvPr>
            <p:ph type="sldNum" sz="quarter" idx="12"/>
          </p:nvPr>
        </p:nvSpPr>
        <p:spPr/>
        <p:txBody>
          <a:bodyPr/>
          <a:lstStyle/>
          <a:p>
            <a:fld id="{E62285DC-74AD-4C61-8723-70DBA801CA63}" type="slidenum">
              <a:rPr lang="en-GB" smtClean="0"/>
              <a:pPr/>
              <a:t>11</a:t>
            </a:fld>
            <a:endParaRPr lang="en-GB"/>
          </a:p>
        </p:txBody>
      </p:sp>
      <p:sp>
        <p:nvSpPr>
          <p:cNvPr id="5" name="Footer Placeholder 4"/>
          <p:cNvSpPr>
            <a:spLocks noGrp="1"/>
          </p:cNvSpPr>
          <p:nvPr>
            <p:ph type="ftr" sz="quarter" idx="11"/>
          </p:nvPr>
        </p:nvSpPr>
        <p:spPr/>
        <p:txBody>
          <a:bodyPr/>
          <a:lstStyle/>
          <a:p>
            <a:r>
              <a:rPr lang="en-GB" dirty="0" err="1" smtClean="0"/>
              <a:t>Vygotsky</a:t>
            </a:r>
            <a:r>
              <a:rPr lang="en-GB" dirty="0" smtClean="0"/>
              <a:t>, 1981a, p. 163 (cited in Daniels H, 2000p.6)</a:t>
            </a:r>
            <a:endParaRPr lang="en-GB" dirty="0"/>
          </a:p>
        </p:txBody>
      </p:sp>
      <p:sp>
        <p:nvSpPr>
          <p:cNvPr id="3074" name="AutoShape 2" descr="data:image/jpeg;base64,/9j/4AAQSkZJRgABAQAAAQABAAD/2wCEAAkGBhQSERUUExQVFBQVFBQXFxgXGRcXGhcUFxcXFBUXFxgYHCYeFxokGhQXHy8gIycpLCwsFR4xNTAqNSYrLCkBCQoKDgwOGg8PFCkkHBwsLCwpLCksKSwsLCkpLCwsLCwsLCwsLCwpLCwsKSwpLCkpLCwpLCksKSksLCksLCwsLP/AABEIAQgAvwMBIgACEQEDEQH/xAAbAAABBQEBAAAAAAAAAAAAAAACAAEDBAUGB//EADwQAAEDAgQDBgUBBgYDAQAAAAEAAhEDIQQFEjFBUWEGInGBkfATMqGxwdEHFCNCUvFicoKisuEzksIV/8QAGgEAAwEBAQEAAAAAAAAAAAAAAAECAwQFBv/EACIRAQEAAgIDAAIDAQAAAAAAAAABAhEhMQMSQSJRMmFxBP/aAAwDAQACEQMRAD8A5slOAk1EvnnqkETVGiQDlCn1dUyAYjohRShCDOSh1JEoCgCc+dim1KMm6WpAHqQymlLUkZySmlKUMSgClOxNpTJkfWkSmSCQC5yjLkZCApgieRU9Amd1XAU9BAWSlJRaZTwgGanJSiU8BBAISCeUxHVAA5JEGrExudEmKdoPzfp0VY43Lobazn+zA+6BhDjALZvxAmFz4qknvOJCs0XAWaDPWJPoVpfFr6NtZtF5MAA9dQI9UL6Txu2AOMzPmFVo16gaADpMm3yyOEHjxWthqx4/IdyTsep2H0UXHQ2zDi4+buqSnVDhIupsTRYZ1AtgbxIHosurhXtvTdP5RJKGjKdUMJmIcdJgOV5pU3G48Uzp0gn0qQUpQlpRSgAITFiOfcJjCAiLUdJODOyka1MLDkk70KAdNKSWpAItSa1IFEIFzwQTG7Q4zam0mTd0cuAWTSwrttJ9810mS5G7EPdViA9x0k37u0+PBeiZL2XpU2gkajzMfTkumZes9ZEV5bQyGqdmvI8PXgrtLsnV30HxE7dV7DTwzdoHhClbRA4Keb9Hs8tw3ZKq5oAYQReHXafDiCtvLuxhA7+oHlOw5dfNdv8ACjZFpS0Xs4jEditI7kx+PfBZ2J7IOpS5jSQQQY2PWP5XDcRyXpAaozQnlZL1P2eIZ7lzmnvUyDPD+br4qDB44WaeXHmvY837OU6wuIPP19+S8szTs66m9wgGI4Had2+cDzT41qqlOEpVDLcXBFN3kfxdaJCyyx9aqUgUkmiEgUgGU8JShhIyaLqVpURKKmgltyQScmKYLZMboCUgAgDBVLNsQQzSN39313VtZ+NE4iiPEjlvv9FeHZV3uUtFOmxgiGtAXQYOsuYwlWYXQ5fsrjOthr0QcoWN6KQDomQtSQKYBO0IBxKRTNKYlAJxXKdqMEXHubuvfmLx53XU6lzXaBpOxjSZ6g8CRxb9lNVHn+a5LYVaQ1Duk/4HAxpPp9QnY4EA81rVcZpdP9Rh7RsZ3IG3AH6Khi6Wl5iCHd4RydcKLdxcQwghGmlSYNKYuRwmhIAlG0KJSNCYWy5MSncEBcEAznJBwTF3om8kAepZtaTjaY5U59Sf0WiFTdbFsdtNJw82mfsVp4/v+VNdZljxqGox+V0mFqsEQ5pG243XnLKbqrp1aRw9++Cq43BVaQn4rSBeJ4oxKx7NQxFtwpfijovH8o7U1WRJJHqu3yvOHVhI35Kt/E6dG/GNBEkSU1XM6bd3ASuVzSlUBuCANiLLl8zzDcF/6pXI5i9T/wD0af8AUPUI2Ypp2IPgvPOzVOmbn4pM7WE+RIP0XY0MwpTpBLXf0kFpjwO6eysas9Vido8L3C4ecLVo1xHv6oMf/wCN07QeqKI8qxJLWl/zBju8PfuyanjjVptJixcPLcfdTZswNDxMh2/htMcxE+izcsHcI5O/CjX4tFmUySIglQYSUJanT6QkETqcJMKMpNEIC28qJzkb1G5MGlEmATgoBwq+LpzUpHk549WO/RTyo3YiKtNpE6tUHk4D9CVWPfBVTxj3Bwa0W+l+JA3A5Js3wdVlVmg1KtJwae4Q0bQRYQwzzGy3m5PquOKsU+zZPzGB6laYZXH4muVxOVOFUBpmwkgR3o721iJ2K9J7C4QikCd5WZh8jazYfmfVdP2dpAMgbI3beSvS1mmC1tjivM81yD4dYguG89YPAcrcV63pVHHZOypctBPUcEWFLp5lieznxcRTfRdTYyIcHza0EgR3jx8V11bs/wDEgMe7S2Ia6SAQNw43BPRaeH7PUmnZwjr+CtejQDRZPvsbZ+W4VzW94meRM/VW6zZa4cwVZcAokg4uj2b/AHlztUtaCYI677o80y3B4Smyn8Fztbw01J7zS6BrJ4mYsLLosbjGUWan91k3NzueioZ5Sp16LNDgQK1G45awifo3B4jDFj3NO7XFvoYQK7m75r1SNjUf9yqRKxaI3JijegQCIRNURcjagk7kyKoUBCDIppT7IEA5KjqUu/Td/Q531EIkU2KJdB0mX4qQNls4Zohcngquy38NXMLSVFiTMK8WAv8AZbGQGG77rjc/qP0nSYPCVl5V2jqsLQ6xBFgbJ7GtvXdSbXw2XEYxtbEuaaWIdTDdw0CHHgCTddbhaBFNusy6BPiqQtlIFQh8ImOnkgHL1G53VG4qF4CRpKlFr2BrhMz1ss7DZayg2of5Re/Jve/C0mfLYXXO9s8bop6J71S0cmC59TA9UXjkRxNR0mTxJPqoiVIVE5YtTEKPXCeUCCOU7AUOhOmS4UJhE9RlqSgkoUZTIAAOqLTKQCIICTBPgAcrei2KeMtCw6bocVJiK8N5JylYu5niwZHuVlZflT6ju6JIg+PmqlXML91rnHoCQCr+Bw+LfBY0j/UG/RV60nYdnMJUYz+INja946LdbmEbhcngMoxVQ99zaZ4lxLneQafyrlTspWIOnFEf6fwXKk8Ombjmm3uVI2sFxTcsxNB4Pxfijw0megC6vBVA5txcC49EyXAUznIWOUNWsmGDmHah9DEPaAHABttoMSfuubzDMXVqhe83P0HIIs9fqxFQ/wCKPQAKgsbdtJC1IClKSQC8KOFIUAATB0iiDUWlATvKBO5AVJnJTSmSATBwlHikB0RAJBFUfF+HH8IKtaRCmc2ZEb2VGq2DB3+45qoFrDV9IMQjbm9RnygeSo0x79+a2cswDXRJ+if0kVHN8S8xqI/K63KC+Glzp8dv7psHg6TQLCTe+55rWphsCNjEbeyqkTahrum3l9Z/CDDV9J5ff3/0pKnC9p9ysmvi4PKPxbZMm5+9TxjZRGoCYG+5H6LG/ftXGBbbfmtfJMJqOqCOc/SUb2OnIZ7SLcRUBsdUx0IkFZ7gt/8AaLlsYijWaPna5jjw1N7zf9ur/wBVgtMqMpqql3ERCYlE4KIhSZy5AHJOQhMJ2uT6lGCj8EgmeLqMKV6jLUGYomhMnAQDpwmCeEERChxOGDxHHgVOFDmGKFKk554C3U8AnN28BlmoabtL7HgefI+hVzB5tpO+yl7RNDnsLhDa1ClUYdp7gDh4g/dc8aLmmy39Je+y27ilnjYF/f4VhnaGAfYHVcXQftP5Wph4m8n+3Dksstw9R1FTPSWw0z/ZVA8uF9hxKz6daCAxhLiYaBJJPQBdfkfZJxh+JPUUhsP85G56beKJLkV1FTKMnfWIIswbuP2HM+yu2weGFNoaBYcefUqanSDQAAABAEbfRO6y0k0zt25L9oDx8OmOJfM9ACP/AKXBfF0m/EroO1+ZitWJbdje629j/UfM/Zc3UKxt3Wk4iy4ICxBTrRYqZI1aqFGrNRigDUwJoRkBRhqlASCdyAp3IUGE7omlDKMIAoSBTEKDE4xlMS4x04+icmyWQue7V4ySKY4CT4nb31QYvtK50hg0jnxWLXcXEkkkk8V2eHw2ZbyZ5ZPbsFldHH5fQ1gD+EzSRuxwbp7vouAzfJ6uGfoqjuz3agHdcOF+B6Fdv+y7MW1MCxo3pOcx3hJcD6FavartFQwtMCs3V8TUGs0zqiJmbAXG6jKc2FjXkwZBn8rcyTKquJMUWyBZ1R1mt8+J6D6LJxmfU3H+FhKNMcJ1O/Ib9F6b+zzPRiMG2wD6ZLHgDSLXaQBsCCPqlfH9qrlppZB2Zp4ZthqqH5nnc9B/S3oPqtkBRtduiD+qGaUlYHa3ORRolrT33ggdB/M73xV7M83p0G6nuAtYcXHkBxK8wzXNXYiq6o602A/paNgFnnlqaXjN8qtaooDUT1HjiearVH3/AAs5GmxVHAAkn0SGM0wN5E+WyoYp5kCffJV8xqw4D/CtsfHvhFybv7yHAR6KPWsrD1dQV2lUtdRlho5VsPUw24qpqHMKwxQpYIQEKRwVPF5iymLmTyCUlvRpwo8RjGMHeIHRYWM7QONmDSPqsipWJMm66sP+a3+SLm2cd2l4UxHXisSpVLzJJJ5qLdStZZduPjx8fUZW2naEdPDl5DWglziAAOLiYAHmgAXY/suy1tTG63RFFheJ4vPdbbpJPkE8rqbJ23Yfsw7CFzSd2t1RsXAXWP8AtacC6gDu1lRw8y0A/RehYzEspgve4NEXJXkXa7N/3msagFoDKYO8XgnxklcEv5NJNucLYaCLkkLuf2cVDhaj/iHu1A0GLw4SQbcLkLm8fhNLWt5NE+IC9Hy3LQaNPQO8adMu2t3QSfqnc7ZwdjoH5wyCWgujpb1KVN1WpFwwbkDeOAk8UGCwMWiGgTz7xv8AQAKxjcW2kxz3GGtBcfL8qEuE7esYKrACS+JMmYHC/M39FzNKppJHuEWOzF1aq+o7dxnwHAeQEKtUeQ7yH3WX1qVXnw/KgNTnvyT1qwVWvUk77fotccUWn+HqcDzKq5hBc47xA6WV2gduiz8U+zupP1W2H8kXpLl7rbq09yo4La+3VWg6ffBGc/I50lpP9FepYhUWHr7KkDljlNqh83zqCWs8ysBz5ud0qiCnxXb4/HMJwm3ZOKiLSrD6XghDVpKkzGwihKISLvJACiktu0kHmCQmaEZHA3QHYZfgKn7pTrulwAJlxJttx6lZmEYX1WjgD9/+pXZZxW+HlGHaN3spC3IDUfqAuVyhly48AY8l5+XFtaTpLmLpPmfRewZVQDKNNoGzGf8AELxzFNu3wXtOE+Rtt2t+wU49DNM0rgf2hZzLhh2mzYdUjid2t8t/MLrs8zduGouqu4WA2l52HvqvIK+JL3uc4y5xJJ6k3RlRjPqB9SOuyeo6Y6yFFiHX6JmOBbBMcka+qtBiae497qu0AeKT6xH8pPgW/ZV3YsbkOHiPyF0Y43WmVsXqG48JWbi39330VzD4xh/nbsdz+oWXUeORPL9VfjxvtzCt4XaTgAPJWqIVNm0+v6qWhVmeMJZQ4lqOiN0TMTz9VUdUlyfWP7Jen7G1J5QcEzjspHbLr6JLSqTdEQocMfoVM4rOzVOdAKCFIUmtujYCxl1PVoQJQgXlXXNlhUZZasOR13amrpwuDpjhRa7/AGgfqsnACGOPQD1KfO8YKjmAG1OjTp+YALvqShpWpn/MPQLizXBV3SR4FezYQfw27Wa37LxR7pcBzgDzK9K7Y55+64UNYYqPGhoHAR3neQ+pCMOizcl25z/49bQ0/wAOlIEbOf8AzO68h581yz3lJrk1V9+aqTk+gVKh2UQq81I4zb31VZ9LnPotcZE0VYW5Qk5/H3CCi68cPNTOpDa34VXjipMWg7tb6fZUccWl4DBtZxGxKkx+I0DQ0y7iRwHLxVXB09ytcMdT2Rbu6TVXwAOnuUeE2VZzp3sptQa258OKqzjRme6569UbHwqTXmeZKuUKVrwnlNTkpdqkXUyhZYqyCqyVEFOzlZagqCykYZ81OV3ycCianI5SiaotMLHK7RPcPgVUIVrDXaR0Kzz6OCoVCWCdzf1Wq18MaOpWTQ+UDwWk90Nb4fdc/knK40+y+D+NjKbT8rT8R3KGd6/npVPtbnv7ziXOB7jSWs/yjj5mT6I8LmPwKFZw/wDJWik2N2s+ao7/AIjzWAXQrwnCb2m1oXIHVduSbV0AVaLYp99E7newglEEaCMU5PHwQ43HimNLbvPnpn8o8ZiC0aW3fxP9M/lZT8MQb7rbDGZc5Iyt+EKHO5O6ndZvvZMwoMQ4bLXm1HSFrroq79ggbZCStdcpt4WG1A3bdWcNVlZzWyr2Hsss5NKlV47xU1MqNzbnojYnVJKjbXUeHfw8lK8W6qsLHxUybh1akJ9ahEowVNh7TMqclYwjjB8FS1K3h/ld4LPOcHKKnsBdXa1rbQ0BUsHcjxCfF4oai0G5n0WVxty0rfAXO1fYICD5ImSnqiyv+iRFwSIQXUlOpzVUin30RPrRYfMfoOaGrUDQT1t1UVKfmdubo1vktrDKIH68z1VPHNghXtQt4KrimyEYX8uRUDFFXajpP4IMQV0TtF6Q6kJCdyVMLVnf0Jr42UtMEpNwsnorlHDgFZZZSLkqnXPePijpOSST+K+rD1XxVPYpJLPG6p07DZG0pJKqSNXsOe6UySjPo4lwr7zyBUQbJJ8kkll9qklMqWxSSU0wVWXUQtc7Jkk8f0VUTVL3zwGyuv2SSW+c50jHowFgpKlO34TJLK1SiRdBWZaUklvKmoTsha5JJbMvq1RB4lXGuCSS58uWsf/Z"/>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6" name="AutoShape 4" descr="data:image/jpeg;base64,/9j/4AAQSkZJRgABAQAAAQABAAD/2wCEAAkGBxQTEhUUExQWFRQXFBcYFBcYFxgcFxccFBcXFxcVGBcYHCggGBwlHBcXITEhJSkrLi4uFx8zODMsNygtLisBCgoKBQUFDgUFDisZExkrKysrKysrKysrKysrKysrKysrKysrKysrKysrKysrKysrKysrKysrKysrKysrKysrK//AABEIAQgAvwMBIgACEQEDEQH/xAAbAAACAgMBAAAAAAAAAAAAAAADBAIFAAEGB//EADkQAAIBAgQEAwcDAQkBAQAAAAABAgMRBBIhMQVBUWEicZEGMoGhscHwE0LR4QcUI1JicpKi8YJT/8QAFAEBAAAAAAAAAAAAAAAAAAAAAP/EABQRAQAAAAAAAAAAAAAAAAAAAAD/2gAMAwEAAhEDEQA/AOHCRiZBBYoDUYhIIikFigNZTdiS8ySQEMpmUIkbigIWM0J2I5QIyd9mYY1qbAgRsFsaYAmmRaDWIZLgCZqKDOnYg4gCbISCtEGgFpgZDMogpR7ABkgtBO+5DKEooBywRXNxiwsYgaggljaiEUUAPKTiiSJqPcATiTUewSNMqcXxJt2p6WfvAWD/AC7RqEVLRON/Na2KZTb95tjFKy0in8bXfowLGNCbdkk++ZW9SM6M1vGyXO916oFRqTUUk8ru9Nrrs/UtsPN8/ce7b2ffkvkBTutb3tCcJJq61HMTQg73Tjbna6RWVcLJawd/uA1YjlAYbFpuz0kNpACcSLQfKalTAAyEoB5QItAKzh0BzpjT/NAc0gEpwN018A/l6m1ABuwSKMaJxQEkiUTIonEDFAJCBkQ0Ulq+QFPx7E7U4vV+9bpyRWUcNLbKzouD8JdeUqtrKcnlb102v5nbcM4NTppaZn1dgPPaHBqj2jJodpezlTfL8f5PSoUl0JqAHCUPZ2bStFprk9Yvy5otsF7OpLxXv58unf4nTqBvKBzFX2dSXhvb7CVb2eyNuC3WvR97cmu3Q7TKRdMDyfjeBlF+KDvfl+7v5i+FxK0T005nqeP4XCotVqefcS4JKE5KydrcntfdfG3qAPKQaAcPr28Evg/tqOziACxBoYUbAgFpEJRGJAZRABl1No3PoRggH7BIojYIkBKKsTSuCQWCQBYIV4rWahlW8/CvjuNxQnjI3xFFPo2um+4HacNpqEIxWyil6FvQZT4aVy4wqAaiiaRkYk1ECNjaRNRNqIA8ppxC2NNABaKTjeGb93d9eq1t8dS/aKjisL7ctfLv3QHC8V4TtVprNs3/AKWnbKajZq5d1q+V36u01yd92vkV2LpWk7ap+JW6PUBJxAyiNSiCkgFJQBTY3KICUQFWaUSUkay9AH0wkSGUmmgJXCU7EE/QJFdgCxYhUu8bTXSnf1b/AILGCFmrYunLZOlJfGLv9GB1PD3qszsXlCUeq9TiadOVV3zZVy/PzkL4zB1aauqsWlra4HplNhEed8J4/UVlJ3Xqdhw/HOqroCzdRGTrRW7sVONpyvqtOqKDieMtdOf8gdr+tHqvU2pJ7M5fgMIbv9Rvvpt2Z0UMRC+W9n0ej9GAZoruLUfC36llFg8SvC/IDzzF3jFz3yS8S/PzQFDFOrTi9NHJfdfUd4tBRUlun73lte3XQquGrwNdJfYCUgUkMSRCcWwFpgJwuMSQOcUAlVp2BJjU0DtbYB3mbuaZKwEoh4AoRD0wCU0DxVK9Si+kpr1py/gLAx18tWlBq+bNZ9HFfw2ArjJSUlGK059NebS5LoR4xhK0KsMjqVaUre60ltqtFaLvrqrWOghwvNr1GqXBL7uy+YHL4jhUlVSi76K8kra21ulo13R3/srQapJvcVw/CoQ2Xn39S84XTtHQAuKoZlY4fiPBctV3l376/tXTTmehJAMRg4z3SfwA4HF8AdTEU6lF04wtaUZX0urNpW1fPzOnq8LzWyydlayeu3NPdPyLClw6C2TXx/kcjTS2ATw1Fpa3+ISpHRjDQNoDmXwhVnLNdK+j567gcdgsNhoRh+k2pzUXNe8nLTM36HQ4qvGnHNLwx5vzYhxalGrTjlaaVSm7rpniBx2IoOMpRf7W16AJoseJv/FqP/XL6iEwE6iQGaQ3VFpgAmiBKctSADQSKIMnFAEQWIOJOIBUzJ0vHTl/kk3/AMlYyKDRej8gOjwNa6Ra0EjnMFU2LyhU0AJiZ8luWHDfd3Oc41KeR5HaXK5W8J43VWVT0lfVJ6f0A9CMOdxdGrXcXTrypqL1UUrT7NvUv6MGorM7u2oE2jDLmAQYOQWQKaAhUgmrNXQlTwsaal/l39NR/kUvtHiMsMt9ZaeS5/wBylV3d3zd/UVqDUxWoAvOItOVg82LS3ADUXcGkws4AmA/EmrELG4xAImTgiMUEiBOC7hoxBwQeAB8BKyS6aehdUsRoUdFtSYetWtHoA9xDEJ3RWcP4dOcrpXtqu/xEq3ELNZYyk720i2k/wAsWOCp4uVnGLX/ANqPyA6rgtCpGP8Aicnp1sWir9TnsHgsTP33GD5ttyl6RdvmM1OCVWnbENPrl+zYF0qyZJSOcp4LEUpXdX9Rc9Mrv2SL6hK67gEZCTJgakgKXHcXlTqyilmVl8Cix2KlUk5S36dOwbjDvWm+9vRIr5IAU2L1A0gMgF6qFZRG5izSAFIDMYcSMogHbJxBbEkAwmEiwEQtNAMQCRXYHBdg0EBqcsuvLn9jJ1bq33CWvdW3Eqis7Pfl36MB/CVsqdrdwq4nUj7qT8itop+v9P6l7w3Bxla7ADQ4jiJvfKvqdTw/NZZnchhsPTilovuWEbW0AhVdwdKdgk/kIVa9u39ALB1LgZSu9BJ4m/Ow3gaV9bAczxeNq013+TRXzLP21wdq9Kql70ZQk+V4+KPyzehWXuAtNAZsNUFZgDqTF3IJVYuwJ3BTkbciMuwBmtSVMiSSAMg9NAIMNAA8Q8AEGFiAZEMRhlNWe/Jk4A+JYtUqU6j5LRdXyQFb+q6Usk9HyfJ9HfyLDA8Vs9yHHnGcoZl4atCFSD62ik15p29SgdCUXo7oD0CnxaNlqvz6BocY3/EcVhqm1/uXGGtfW7/85AdJPid1ZP8ALC6k3v6iEayVlGN5N2ilq36F9w3g8n4q77qmtl/ua3YA8FhHO1vdX7v46l7SpqKsiaVtFsakwKH2rkskVzzX9E19zkHVyt35su/aLF556axjotfV/nQ56s7/AFAPUF6kP/TI1raP4EpAI4hCs33H68RFoCOhGaRjRj7gHRJAbhItAFT1D0mLQkMQYDUAkGLojiMZCmrzaXbn6AWETmfbTG3apLkry83t+dwOL9ppSuqayrq9yixU3Jtybcm+e4HteCwlLG4Kg5x0dKDi170HlteL5HIcSwFTDyy1V4b+Col4ZdLvk+zOk/s2xyqYKnFb024SXk218mi29oONUcPBfqrNnuowy3zWWq10t5geexjZ35eZc8JwtStpSjdLSVSXux/l9l8ilxXG4Sf+FhKUFyzJv5XS+R3vsPxf+8YWLslKDcJpKyutmktk00wLLhXCYUVp4pv3pvd+XRdkWBBMzMBJsq+O479Om0veldL7sZxuNhSjmnJLp3fRdWcPxDHOrNzfPRL/ACpcgAYioJzqE61Rc318xGtPX7AZWkkm2wbxeWy3ur7iWMm7pX0/NBPidW0kv9IF1PEp2+grKYhRq5kHjPTUAzmY3dAJS7k0AwjaIgcRjoQWru+iAdps3VxcILxNLsc7iuNSekVlXzKupWbd3qBf432j5U1buUdSrKbu22+txZO+wxCOgBIK23TULToObUYpuUmkkubbskgMTrv7NsCqmLzytalDMv8AdLwp/BZvkB3XshwL+6Jxvuo5ujaWrKn+01puim7OMZyXxcUn8js69aME5SaiktWzzf2n4iq9RzS5KFJNa87S+dwKBxtBNO7bS9e52vsDSeGlPO1aoo3S1s1ez0838ig4hhcsYxXKKv5pHf8AD8Mv0qeVauEL/wDH+oFvLGRtdamoynK37V0W/qQoUraW0X1f4iWJrqEXKTtGKu/gBy3thlzwSbzWu78lyfm/sUNOplbXf+prF46VSpKct5P0XJeiFq02pdrL6garvny1FZ1Or8l6m8RWVxHEVL89v4A3KOaSfViHE2nKb1dkl20H6T27FXjJ6S7t/MAnD5eHcLUmJ4N6du/5+XGHK4G4zDxrNCyff8ZpyAziPFP2w25sqc99XuDkzKQE3IhZhZU/IyKAnSVgiRC1jef4AYvQI246xbT6ptMhEK9rPVgdtwvC1P7rTrSvK0btybej0592IYROdWK5RfPv/S50fEauThtCK/dCnHTtG/2KHg61cnyTt8AG+JTu1Z82ekYKOWnBLlGP0R5hid4+R6dRl4V5L6AMKRyPtlxK7VGL0VnP7R+/oX/FOIRo05VJctl1b2R5vWxGeTlJ6ybb8wB1Klu5qrO9vQBiJ+hCMk42bt0Aji47oUVkurNVK7X7W/Jr11FJ4xbuM15rT1jcB+k9fgVONqeEcoY2D/fHZ8yprTXRvo/uA7TmrILTFk9L+v8AJulVvcCdWWxFV+oCdS8iLmgE5MzkDb2C8gGKNTmFFcMw9wJMijZKCA3SjqM1aNk3uCjvcekrwYHW+0NW2GwsF/8Amn/1S/kRwDtCT7L5sDxfFKcoJPSFKEPild/NkqUv8N/7kvQA9ed2vI9LovwryX0PKpTvJLrZL4s7j2m4r/d6Fou1SSyx7aeKXwX2Aova3i36tXJF+CGnnLm+9tvU52c2QjMjVqa9QNVar2Aqt1NynfT87itSHW/oBOvt0NTnz5AqU9bcviEnBbafYDJJPeMfQrcc4uaUFtpJrZhOIYjIskXeVtX0XTzFMHC1wDVp2Vu35czDPQBOd9ybkox1fkBqpLV9+5kZWFVPXuw9KHUBZbhgENxiLAjSdmNRYCWwWEgJphIsGEgwJU5D9GXgfkIXGsM9GuzAPh6jcFfd6v4lrGpaEV3ZS0H4UvIspT8MdeX1As+AUf1MTBPaLzv/AOdfrYV9pOK/r13JPwxeWHkt38dfkaw+N/So1ZL36lqcbbqO85fRFLntoAz+oRkwMq23Qjn7IArkZOe4HMbuBHL5+QPHY5QWWOsn/wBb/cljMQ0ssNZc+1/uVM6DT1evMDf6PXVvcLJ2RqMgeIkgAqWpuvLZEI6EHIAyml5hqNS4klcZp6AA5sNTYFrVhIAGl3I0J8jGCi7MBxSJqYsmTUgGYVOgzhp6Mr8w3Qej8gDU3oOVJctrJIr8LLVEsTiFdq+rAm53+iIX9DUGzdQDTmjGBuycKnUCeY3UrW0XvP5LqCq1FFN+gGk370t2AzCml/PXzFMatUNZ1oLYnVACiwNZE6c+QOuwBZiDNyZqIElKxKJipXfYNCCQC83qydNmGAGbB148zDAJQehOLMMA1cboS0ZswCeHnz6IgtbswwAkJBM1zDAI1ASdtXsYYAm6jnK/JbDMnobMAjfRG6i0NmAJsHVibMACyKkYYAWFwtzDAP/Z">
            <a:hlinkClick r:id="rId2"/>
          </p:cNvPr>
          <p:cNvSpPr>
            <a:spLocks noChangeAspect="1" noChangeArrowheads="1"/>
          </p:cNvSpPr>
          <p:nvPr/>
        </p:nvSpPr>
        <p:spPr bwMode="auto">
          <a:xfrm>
            <a:off x="0" y="-2560638"/>
            <a:ext cx="3867150" cy="53340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8" name="AutoShape 6" descr="data:image/jpeg;base64,/9j/4AAQSkZJRgABAQAAAQABAAD/2wCEAAkGBhQSERUUExQVFBQVFBQXFxgXGRcXGhcUFxcXFBUXFxgYHCYeFxokGhQXHy8gIycpLCwsFR4xNTAqNSYrLCkBCQoKDgwOGg8PFCkkHBwsLCwpLCksKSwsLCkpLCwsLCwsLCwsLCwpLCwsKSwpLCkpLCwpLCksKSksLCksLCwsLP/AABEIAQgAvwMBIgACEQEDEQH/xAAbAAABBQEBAAAAAAAAAAAAAAACAAEDBAUGB//EADwQAAEDAgQDBgUBBgYDAQAAAAEAAhEDIQQFEjFBUWEGInGBkfATMqGxwdEHFCNCUvFicoKisuEzksIV/8QAGgEAAwEBAQEAAAAAAAAAAAAAAAECAwQFBv/EACIRAQEAAgIDAAIDAQAAAAAAAAABAhEhMQMSQSJRMmFxBP/aAAwDAQACEQMRAD8A5slOAk1EvnnqkETVGiQDlCn1dUyAYjohRShCDOSh1JEoCgCc+dim1KMm6WpAHqQymlLUkZySmlKUMSgClOxNpTJkfWkSmSCQC5yjLkZCApgieRU9Amd1XAU9BAWSlJRaZTwgGanJSiU8BBAISCeUxHVAA5JEGrExudEmKdoPzfp0VY43Lobazn+zA+6BhDjALZvxAmFz4qknvOJCs0XAWaDPWJPoVpfFr6NtZtF5MAA9dQI9UL6Txu2AOMzPmFVo16gaADpMm3yyOEHjxWthqx4/IdyTsep2H0UXHQ2zDi4+buqSnVDhIupsTRYZ1AtgbxIHosurhXtvTdP5RJKGjKdUMJmIcdJgOV5pU3G48Uzp0gn0qQUpQlpRSgAITFiOfcJjCAiLUdJODOyka1MLDkk70KAdNKSWpAItSa1IFEIFzwQTG7Q4zam0mTd0cuAWTSwrttJ9810mS5G7EPdViA9x0k37u0+PBeiZL2XpU2gkajzMfTkumZes9ZEV5bQyGqdmvI8PXgrtLsnV30HxE7dV7DTwzdoHhClbRA4Keb9Hs8tw3ZKq5oAYQReHXafDiCtvLuxhA7+oHlOw5dfNdv8ACjZFpS0Xs4jEditI7kx+PfBZ2J7IOpS5jSQQQY2PWP5XDcRyXpAaozQnlZL1P2eIZ7lzmnvUyDPD+br4qDB44WaeXHmvY837OU6wuIPP19+S8szTs66m9wgGI4Had2+cDzT41qqlOEpVDLcXBFN3kfxdaJCyyx9aqUgUkmiEgUgGU8JShhIyaLqVpURKKmgltyQScmKYLZMboCUgAgDBVLNsQQzSN39313VtZ+NE4iiPEjlvv9FeHZV3uUtFOmxgiGtAXQYOsuYwlWYXQ5fsrjOthr0QcoWN6KQDomQtSQKYBO0IBxKRTNKYlAJxXKdqMEXHubuvfmLx53XU6lzXaBpOxjSZ6g8CRxb9lNVHn+a5LYVaQ1Duk/4HAxpPp9QnY4EA81rVcZpdP9Rh7RsZ3IG3AH6Khi6Wl5iCHd4RydcKLdxcQwghGmlSYNKYuRwmhIAlG0KJSNCYWy5MSncEBcEAznJBwTF3om8kAepZtaTjaY5U59Sf0WiFTdbFsdtNJw82mfsVp4/v+VNdZljxqGox+V0mFqsEQ5pG243XnLKbqrp1aRw9++Cq43BVaQn4rSBeJ4oxKx7NQxFtwpfijovH8o7U1WRJJHqu3yvOHVhI35Kt/E6dG/GNBEkSU1XM6bd3ASuVzSlUBuCANiLLl8zzDcF/6pXI5i9T/wD0af8AUPUI2Ypp2IPgvPOzVOmbn4pM7WE+RIP0XY0MwpTpBLXf0kFpjwO6eysas9Vido8L3C4ecLVo1xHv6oMf/wCN07QeqKI8qxJLWl/zBju8PfuyanjjVptJixcPLcfdTZswNDxMh2/htMcxE+izcsHcI5O/CjX4tFmUySIglQYSUJanT6QkETqcJMKMpNEIC28qJzkb1G5MGlEmATgoBwq+LpzUpHk549WO/RTyo3YiKtNpE6tUHk4D9CVWPfBVTxj3Bwa0W+l+JA3A5Js3wdVlVmg1KtJwae4Q0bQRYQwzzGy3m5PquOKsU+zZPzGB6laYZXH4muVxOVOFUBpmwkgR3o721iJ2K9J7C4QikCd5WZh8jazYfmfVdP2dpAMgbI3beSvS1mmC1tjivM81yD4dYguG89YPAcrcV63pVHHZOypctBPUcEWFLp5lieznxcRTfRdTYyIcHza0EgR3jx8V11bs/wDEgMe7S2Ia6SAQNw43BPRaeH7PUmnZwjr+CtejQDRZPvsbZ+W4VzW94meRM/VW6zZa4cwVZcAokg4uj2b/AHlztUtaCYI677o80y3B4Smyn8Fztbw01J7zS6BrJ4mYsLLosbjGUWan91k3NzueioZ5Sp16LNDgQK1G45awifo3B4jDFj3NO7XFvoYQK7m75r1SNjUf9yqRKxaI3JijegQCIRNURcjagk7kyKoUBCDIppT7IEA5KjqUu/Td/Q531EIkU2KJdB0mX4qQNls4Zohcngquy38NXMLSVFiTMK8WAv8AZbGQGG77rjc/qP0nSYPCVl5V2jqsLQ6xBFgbJ7GtvXdSbXw2XEYxtbEuaaWIdTDdw0CHHgCTddbhaBFNusy6BPiqQtlIFQh8ImOnkgHL1G53VG4qF4CRpKlFr2BrhMz1ss7DZayg2of5Re/Jve/C0mfLYXXO9s8bop6J71S0cmC59TA9UXjkRxNR0mTxJPqoiVIVE5YtTEKPXCeUCCOU7AUOhOmS4UJhE9RlqSgkoUZTIAAOqLTKQCIICTBPgAcrei2KeMtCw6bocVJiK8N5JylYu5niwZHuVlZflT6ju6JIg+PmqlXML91rnHoCQCr+Bw+LfBY0j/UG/RV60nYdnMJUYz+INja946LdbmEbhcngMoxVQ99zaZ4lxLneQafyrlTspWIOnFEf6fwXKk8Ombjmm3uVI2sFxTcsxNB4Pxfijw0megC6vBVA5txcC49EyXAUznIWOUNWsmGDmHah9DEPaAHABttoMSfuubzDMXVqhe83P0HIIs9fqxFQ/wCKPQAKgsbdtJC1IClKSQC8KOFIUAATB0iiDUWlATvKBO5AVJnJTSmSATBwlHikB0RAJBFUfF+HH8IKtaRCmc2ZEb2VGq2DB3+45qoFrDV9IMQjbm9RnygeSo0x79+a2cswDXRJ+if0kVHN8S8xqI/K63KC+Glzp8dv7psHg6TQLCTe+55rWphsCNjEbeyqkTahrum3l9Z/CDDV9J5ff3/0pKnC9p9ysmvi4PKPxbZMm5+9TxjZRGoCYG+5H6LG/ftXGBbbfmtfJMJqOqCOc/SUb2OnIZ7SLcRUBsdUx0IkFZ7gt/8AaLlsYijWaPna5jjw1N7zf9ur/wBVgtMqMpqql3ERCYlE4KIhSZy5AHJOQhMJ2uT6lGCj8EgmeLqMKV6jLUGYomhMnAQDpwmCeEERChxOGDxHHgVOFDmGKFKk554C3U8AnN28BlmoabtL7HgefI+hVzB5tpO+yl7RNDnsLhDa1ClUYdp7gDh4g/dc8aLmmy39Je+y27ilnjYF/f4VhnaGAfYHVcXQftP5Wph4m8n+3Dksstw9R1FTPSWw0z/ZVA8uF9hxKz6daCAxhLiYaBJJPQBdfkfZJxh+JPUUhsP85G56beKJLkV1FTKMnfWIIswbuP2HM+yu2weGFNoaBYcefUqanSDQAAABAEbfRO6y0k0zt25L9oDx8OmOJfM9ACP/AKXBfF0m/EroO1+ZitWJbdje629j/UfM/Zc3UKxt3Wk4iy4ICxBTrRYqZI1aqFGrNRigDUwJoRkBRhqlASCdyAp3IUGE7omlDKMIAoSBTEKDE4xlMS4x04+icmyWQue7V4ySKY4CT4nb31QYvtK50hg0jnxWLXcXEkkkk8V2eHw2ZbyZ5ZPbsFldHH5fQ1gD+EzSRuxwbp7vouAzfJ6uGfoqjuz3agHdcOF+B6Fdv+y7MW1MCxo3pOcx3hJcD6FavartFQwtMCs3V8TUGs0zqiJmbAXG6jKc2FjXkwZBn8rcyTKquJMUWyBZ1R1mt8+J6D6LJxmfU3H+FhKNMcJ1O/Ib9F6b+zzPRiMG2wD6ZLHgDSLXaQBsCCPqlfH9qrlppZB2Zp4ZthqqH5nnc9B/S3oPqtkBRtduiD+qGaUlYHa3ORRolrT33ggdB/M73xV7M83p0G6nuAtYcXHkBxK8wzXNXYiq6o602A/paNgFnnlqaXjN8qtaooDUT1HjiearVH3/AAs5GmxVHAAkn0SGM0wN5E+WyoYp5kCffJV8xqw4D/CtsfHvhFybv7yHAR6KPWsrD1dQV2lUtdRlho5VsPUw24qpqHMKwxQpYIQEKRwVPF5iymLmTyCUlvRpwo8RjGMHeIHRYWM7QONmDSPqsipWJMm66sP+a3+SLm2cd2l4UxHXisSpVLzJJJ5qLdStZZduPjx8fUZW2naEdPDl5DWglziAAOLiYAHmgAXY/suy1tTG63RFFheJ4vPdbbpJPkE8rqbJ23Yfsw7CFzSd2t1RsXAXWP8AtacC6gDu1lRw8y0A/RehYzEspgve4NEXJXkXa7N/3msagFoDKYO8XgnxklcEv5NJNucLYaCLkkLuf2cVDhaj/iHu1A0GLw4SQbcLkLm8fhNLWt5NE+IC9Hy3LQaNPQO8adMu2t3QSfqnc7ZwdjoH5wyCWgujpb1KVN1WpFwwbkDeOAk8UGCwMWiGgTz7xv8AQAKxjcW2kxz3GGtBcfL8qEuE7esYKrACS+JMmYHC/M39FzNKppJHuEWOzF1aq+o7dxnwHAeQEKtUeQ7yH3WX1qVXnw/KgNTnvyT1qwVWvUk77fotccUWn+HqcDzKq5hBc47xA6WV2gduiz8U+zupP1W2H8kXpLl7rbq09yo4La+3VWg6ffBGc/I50lpP9FepYhUWHr7KkDljlNqh83zqCWs8ysBz5ud0qiCnxXb4/HMJwm3ZOKiLSrD6XghDVpKkzGwihKISLvJACiktu0kHmCQmaEZHA3QHYZfgKn7pTrulwAJlxJttx6lZmEYX1WjgD9/+pXZZxW+HlGHaN3spC3IDUfqAuVyhly48AY8l5+XFtaTpLmLpPmfRewZVQDKNNoGzGf8AELxzFNu3wXtOE+Rtt2t+wU49DNM0rgf2hZzLhh2mzYdUjid2t8t/MLrs8zduGouqu4WA2l52HvqvIK+JL3uc4y5xJJ6k3RlRjPqB9SOuyeo6Y6yFFiHX6JmOBbBMcka+qtBiae497qu0AeKT6xH8pPgW/ZV3YsbkOHiPyF0Y43WmVsXqG48JWbi39330VzD4xh/nbsdz+oWXUeORPL9VfjxvtzCt4XaTgAPJWqIVNm0+v6qWhVmeMJZQ4lqOiN0TMTz9VUdUlyfWP7Jen7G1J5QcEzjspHbLr6JLSqTdEQocMfoVM4rOzVOdAKCFIUmtujYCxl1PVoQJQgXlXXNlhUZZasOR13amrpwuDpjhRa7/AGgfqsnACGOPQD1KfO8YKjmAG1OjTp+YALvqShpWpn/MPQLizXBV3SR4FezYQfw27Wa37LxR7pcBzgDzK9K7Y55+64UNYYqPGhoHAR3neQ+pCMOizcl25z/49bQ0/wAOlIEbOf8AzO68h581yz3lJrk1V9+aqTk+gVKh2UQq81I4zb31VZ9LnPotcZE0VYW5Qk5/H3CCi68cPNTOpDa34VXjipMWg7tb6fZUccWl4DBtZxGxKkx+I0DQ0y7iRwHLxVXB09ytcMdT2Rbu6TVXwAOnuUeE2VZzp3sptQa258OKqzjRme6569UbHwqTXmeZKuUKVrwnlNTkpdqkXUyhZYqyCqyVEFOzlZagqCykYZ81OV3ycCianI5SiaotMLHK7RPcPgVUIVrDXaR0Kzz6OCoVCWCdzf1Wq18MaOpWTQ+UDwWk90Nb4fdc/knK40+y+D+NjKbT8rT8R3KGd6/npVPtbnv7ziXOB7jSWs/yjj5mT6I8LmPwKFZw/wDJWik2N2s+ao7/AIjzWAXQrwnCb2m1oXIHVduSbV0AVaLYp99E7newglEEaCMU5PHwQ43HimNLbvPnpn8o8ZiC0aW3fxP9M/lZT8MQb7rbDGZc5Iyt+EKHO5O6ndZvvZMwoMQ4bLXm1HSFrroq79ggbZCStdcpt4WG1A3bdWcNVlZzWyr2Hsss5NKlV47xU1MqNzbnojYnVJKjbXUeHfw8lK8W6qsLHxUybh1akJ9ahEowVNh7TMqclYwjjB8FS1K3h/ld4LPOcHKKnsBdXa1rbQ0BUsHcjxCfF4oai0G5n0WVxty0rfAXO1fYICD5ImSnqiyv+iRFwSIQXUlOpzVUin30RPrRYfMfoOaGrUDQT1t1UVKfmdubo1vktrDKIH68z1VPHNghXtQt4KrimyEYX8uRUDFFXajpP4IMQV0TtF6Q6kJCdyVMLVnf0Jr42UtMEpNwsnorlHDgFZZZSLkqnXPePijpOSST+K+rD1XxVPYpJLPG6p07DZG0pJKqSNXsOe6UySjPo4lwr7zyBUQbJJ8kkll9qklMqWxSSU0wVWXUQtc7Jkk8f0VUTVL3zwGyuv2SSW+c50jHowFgpKlO34TJLK1SiRdBWZaUklvKmoTsha5JJbMvq1RB4lXGuCSS58uWsf/Z">
            <a:hlinkClick r:id="rId3"/>
          </p:cNvPr>
          <p:cNvSpPr>
            <a:spLocks noChangeAspect="1" noChangeArrowheads="1"/>
          </p:cNvSpPr>
          <p:nvPr/>
        </p:nvSpPr>
        <p:spPr bwMode="auto">
          <a:xfrm>
            <a:off x="0" y="-1203325"/>
            <a:ext cx="1819275" cy="25146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untitled.png"/>
          <p:cNvPicPr>
            <a:picLocks noChangeAspect="1"/>
          </p:cNvPicPr>
          <p:nvPr/>
        </p:nvPicPr>
        <p:blipFill>
          <a:blip r:embed="rId4" cstate="print"/>
          <a:srcRect b="22683"/>
          <a:stretch>
            <a:fillRect/>
          </a:stretch>
        </p:blipFill>
        <p:spPr>
          <a:xfrm>
            <a:off x="6516216" y="2780928"/>
            <a:ext cx="1819275" cy="1944216"/>
          </a:xfrm>
          <a:prstGeom prst="rect">
            <a:avLst/>
          </a:prstGeom>
          <a:ln>
            <a:noFill/>
          </a:ln>
          <a:effectLst>
            <a:outerShdw blurRad="292100" dist="139700" dir="2700000" algn="tl" rotWithShape="0">
              <a:srgbClr val="333333">
                <a:alpha val="65000"/>
              </a:srgbClr>
            </a:outerShdw>
          </a:effectLst>
        </p:spPr>
      </p:pic>
      <p:sp>
        <p:nvSpPr>
          <p:cNvPr id="3080" name="AutoShape 8" descr="data:image/jpeg;base64,/9j/4AAQSkZJRgABAQAAAQABAAD/2wCEAAkGBhQSERUUExQVFBQVFBQXFxgXGRcXGhcUFxcXFBUXFxgYHCYeFxokGhQXHy8gIycpLCwsFR4xNTAqNSYrLCkBCQoKDgwOGg8PFCkkHBwsLCwpLCksKSwsLCkpLCwsLCwsLCwsLCwpLCwsKSwpLCkpLCwpLCksKSksLCksLCwsLP/AABEIAQgAvwMBIgACEQEDEQH/xAAbAAABBQEBAAAAAAAAAAAAAAACAAEDBAUGB//EADwQAAEDAgQDBgUBBgYDAQAAAAEAAhEDIQQFEjFBUWEGInGBkfATMqGxwdEHFCNCUvFicoKisuEzksIV/8QAGgEAAwEBAQEAAAAAAAAAAAAAAAECAwQFBv/EACIRAQEAAgIDAAIDAQAAAAAAAAABAhEhMQMSQSJRMmFxBP/aAAwDAQACEQMRAD8A5slOAk1EvnnqkETVGiQDlCn1dUyAYjohRShCDOSh1JEoCgCc+dim1KMm6WpAHqQymlLUkZySmlKUMSgClOxNpTJkfWkSmSCQC5yjLkZCApgieRU9Amd1XAU9BAWSlJRaZTwgGanJSiU8BBAISCeUxHVAA5JEGrExudEmKdoPzfp0VY43Lobazn+zA+6BhDjALZvxAmFz4qknvOJCs0XAWaDPWJPoVpfFr6NtZtF5MAA9dQI9UL6Txu2AOMzPmFVo16gaADpMm3yyOEHjxWthqx4/IdyTsep2H0UXHQ2zDi4+buqSnVDhIupsTRYZ1AtgbxIHosurhXtvTdP5RJKGjKdUMJmIcdJgOV5pU3G48Uzp0gn0qQUpQlpRSgAITFiOfcJjCAiLUdJODOyka1MLDkk70KAdNKSWpAItSa1IFEIFzwQTG7Q4zam0mTd0cuAWTSwrttJ9810mS5G7EPdViA9x0k37u0+PBeiZL2XpU2gkajzMfTkumZes9ZEV5bQyGqdmvI8PXgrtLsnV30HxE7dV7DTwzdoHhClbRA4Keb9Hs8tw3ZKq5oAYQReHXafDiCtvLuxhA7+oHlOw5dfNdv8ACjZFpS0Xs4jEditI7kx+PfBZ2J7IOpS5jSQQQY2PWP5XDcRyXpAaozQnlZL1P2eIZ7lzmnvUyDPD+br4qDB44WaeXHmvY837OU6wuIPP19+S8szTs66m9wgGI4Had2+cDzT41qqlOEpVDLcXBFN3kfxdaJCyyx9aqUgUkmiEgUgGU8JShhIyaLqVpURKKmgltyQScmKYLZMboCUgAgDBVLNsQQzSN39313VtZ+NE4iiPEjlvv9FeHZV3uUtFOmxgiGtAXQYOsuYwlWYXQ5fsrjOthr0QcoWN6KQDomQtSQKYBO0IBxKRTNKYlAJxXKdqMEXHubuvfmLx53XU6lzXaBpOxjSZ6g8CRxb9lNVHn+a5LYVaQ1Duk/4HAxpPp9QnY4EA81rVcZpdP9Rh7RsZ3IG3AH6Khi6Wl5iCHd4RydcKLdxcQwghGmlSYNKYuRwmhIAlG0KJSNCYWy5MSncEBcEAznJBwTF3om8kAepZtaTjaY5U59Sf0WiFTdbFsdtNJw82mfsVp4/v+VNdZljxqGox+V0mFqsEQ5pG243XnLKbqrp1aRw9++Cq43BVaQn4rSBeJ4oxKx7NQxFtwpfijovH8o7U1WRJJHqu3yvOHVhI35Kt/E6dG/GNBEkSU1XM6bd3ASuVzSlUBuCANiLLl8zzDcF/6pXI5i9T/wD0af8AUPUI2Ypp2IPgvPOzVOmbn4pM7WE+RIP0XY0MwpTpBLXf0kFpjwO6eysas9Vido8L3C4ecLVo1xHv6oMf/wCN07QeqKI8qxJLWl/zBju8PfuyanjjVptJixcPLcfdTZswNDxMh2/htMcxE+izcsHcI5O/CjX4tFmUySIglQYSUJanT6QkETqcJMKMpNEIC28qJzkb1G5MGlEmATgoBwq+LpzUpHk549WO/RTyo3YiKtNpE6tUHk4D9CVWPfBVTxj3Bwa0W+l+JA3A5Js3wdVlVmg1KtJwae4Q0bQRYQwzzGy3m5PquOKsU+zZPzGB6laYZXH4muVxOVOFUBpmwkgR3o721iJ2K9J7C4QikCd5WZh8jazYfmfVdP2dpAMgbI3beSvS1mmC1tjivM81yD4dYguG89YPAcrcV63pVHHZOypctBPUcEWFLp5lieznxcRTfRdTYyIcHza0EgR3jx8V11bs/wDEgMe7S2Ia6SAQNw43BPRaeH7PUmnZwjr+CtejQDRZPvsbZ+W4VzW94meRM/VW6zZa4cwVZcAokg4uj2b/AHlztUtaCYI677o80y3B4Smyn8Fztbw01J7zS6BrJ4mYsLLosbjGUWan91k3NzueioZ5Sp16LNDgQK1G45awifo3B4jDFj3NO7XFvoYQK7m75r1SNjUf9yqRKxaI3JijegQCIRNURcjagk7kyKoUBCDIppT7IEA5KjqUu/Td/Q531EIkU2KJdB0mX4qQNls4Zohcngquy38NXMLSVFiTMK8WAv8AZbGQGG77rjc/qP0nSYPCVl5V2jqsLQ6xBFgbJ7GtvXdSbXw2XEYxtbEuaaWIdTDdw0CHHgCTddbhaBFNusy6BPiqQtlIFQh8ImOnkgHL1G53VG4qF4CRpKlFr2BrhMz1ss7DZayg2of5Re/Jve/C0mfLYXXO9s8bop6J71S0cmC59TA9UXjkRxNR0mTxJPqoiVIVE5YtTEKPXCeUCCOU7AUOhOmS4UJhE9RlqSgkoUZTIAAOqLTKQCIICTBPgAcrei2KeMtCw6bocVJiK8N5JylYu5niwZHuVlZflT6ju6JIg+PmqlXML91rnHoCQCr+Bw+LfBY0j/UG/RV60nYdnMJUYz+INja946LdbmEbhcngMoxVQ99zaZ4lxLneQafyrlTspWIOnFEf6fwXKk8Ombjmm3uVI2sFxTcsxNB4Pxfijw0megC6vBVA5txcC49EyXAUznIWOUNWsmGDmHah9DEPaAHABttoMSfuubzDMXVqhe83P0HIIs9fqxFQ/wCKPQAKgsbdtJC1IClKSQC8KOFIUAATB0iiDUWlATvKBO5AVJnJTSmSATBwlHikB0RAJBFUfF+HH8IKtaRCmc2ZEb2VGq2DB3+45qoFrDV9IMQjbm9RnygeSo0x79+a2cswDXRJ+if0kVHN8S8xqI/K63KC+Glzp8dv7psHg6TQLCTe+55rWphsCNjEbeyqkTahrum3l9Z/CDDV9J5ff3/0pKnC9p9ysmvi4PKPxbZMm5+9TxjZRGoCYG+5H6LG/ftXGBbbfmtfJMJqOqCOc/SUb2OnIZ7SLcRUBsdUx0IkFZ7gt/8AaLlsYijWaPna5jjw1N7zf9ur/wBVgtMqMpqql3ERCYlE4KIhSZy5AHJOQhMJ2uT6lGCj8EgmeLqMKV6jLUGYomhMnAQDpwmCeEERChxOGDxHHgVOFDmGKFKk554C3U8AnN28BlmoabtL7HgefI+hVzB5tpO+yl7RNDnsLhDa1ClUYdp7gDh4g/dc8aLmmy39Je+y27ilnjYF/f4VhnaGAfYHVcXQftP5Wph4m8n+3Dksstw9R1FTPSWw0z/ZVA8uF9hxKz6daCAxhLiYaBJJPQBdfkfZJxh+JPUUhsP85G56beKJLkV1FTKMnfWIIswbuP2HM+yu2weGFNoaBYcefUqanSDQAAABAEbfRO6y0k0zt25L9oDx8OmOJfM9ACP/AKXBfF0m/EroO1+ZitWJbdje629j/UfM/Zc3UKxt3Wk4iy4ICxBTrRYqZI1aqFGrNRigDUwJoRkBRhqlASCdyAp3IUGE7omlDKMIAoSBTEKDE4xlMS4x04+icmyWQue7V4ySKY4CT4nb31QYvtK50hg0jnxWLXcXEkkkk8V2eHw2ZbyZ5ZPbsFldHH5fQ1gD+EzSRuxwbp7vouAzfJ6uGfoqjuz3agHdcOF+B6Fdv+y7MW1MCxo3pOcx3hJcD6FavartFQwtMCs3V8TUGs0zqiJmbAXG6jKc2FjXkwZBn8rcyTKquJMUWyBZ1R1mt8+J6D6LJxmfU3H+FhKNMcJ1O/Ib9F6b+zzPRiMG2wD6ZLHgDSLXaQBsCCPqlfH9qrlppZB2Zp4ZthqqH5nnc9B/S3oPqtkBRtduiD+qGaUlYHa3ORRolrT33ggdB/M73xV7M83p0G6nuAtYcXHkBxK8wzXNXYiq6o602A/paNgFnnlqaXjN8qtaooDUT1HjiearVH3/AAs5GmxVHAAkn0SGM0wN5E+WyoYp5kCffJV8xqw4D/CtsfHvhFybv7yHAR6KPWsrD1dQV2lUtdRlho5VsPUw24qpqHMKwxQpYIQEKRwVPF5iymLmTyCUlvRpwo8RjGMHeIHRYWM7QONmDSPqsipWJMm66sP+a3+SLm2cd2l4UxHXisSpVLzJJJ5qLdStZZduPjx8fUZW2naEdPDl5DWglziAAOLiYAHmgAXY/suy1tTG63RFFheJ4vPdbbpJPkE8rqbJ23Yfsw7CFzSd2t1RsXAXWP8AtacC6gDu1lRw8y0A/RehYzEspgve4NEXJXkXa7N/3msagFoDKYO8XgnxklcEv5NJNucLYaCLkkLuf2cVDhaj/iHu1A0GLw4SQbcLkLm8fhNLWt5NE+IC9Hy3LQaNPQO8adMu2t3QSfqnc7ZwdjoH5wyCWgujpb1KVN1WpFwwbkDeOAk8UGCwMWiGgTz7xv8AQAKxjcW2kxz3GGtBcfL8qEuE7esYKrACS+JMmYHC/M39FzNKppJHuEWOzF1aq+o7dxnwHAeQEKtUeQ7yH3WX1qVXnw/KgNTnvyT1qwVWvUk77fotccUWn+HqcDzKq5hBc47xA6WV2gduiz8U+zupP1W2H8kXpLl7rbq09yo4La+3VWg6ffBGc/I50lpP9FepYhUWHr7KkDljlNqh83zqCWs8ysBz5ud0qiCnxXb4/HMJwm3ZOKiLSrD6XghDVpKkzGwihKISLvJACiktu0kHmCQmaEZHA3QHYZfgKn7pTrulwAJlxJttx6lZmEYX1WjgD9/+pXZZxW+HlGHaN3spC3IDUfqAuVyhly48AY8l5+XFtaTpLmLpPmfRewZVQDKNNoGzGf8AELxzFNu3wXtOE+Rtt2t+wU49DNM0rgf2hZzLhh2mzYdUjid2t8t/MLrs8zduGouqu4WA2l52HvqvIK+JL3uc4y5xJJ6k3RlRjPqB9SOuyeo6Y6yFFiHX6JmOBbBMcka+qtBiae497qu0AeKT6xH8pPgW/ZV3YsbkOHiPyF0Y43WmVsXqG48JWbi39330VzD4xh/nbsdz+oWXUeORPL9VfjxvtzCt4XaTgAPJWqIVNm0+v6qWhVmeMJZQ4lqOiN0TMTz9VUdUlyfWP7Jen7G1J5QcEzjspHbLr6JLSqTdEQocMfoVM4rOzVOdAKCFIUmtujYCxl1PVoQJQgXlXXNlhUZZasOR13amrpwuDpjhRa7/AGgfqsnACGOPQD1KfO8YKjmAG1OjTp+YALvqShpWpn/MPQLizXBV3SR4FezYQfw27Wa37LxR7pcBzgDzK9K7Y55+64UNYYqPGhoHAR3neQ+pCMOizcl25z/49bQ0/wAOlIEbOf8AzO68h581yz3lJrk1V9+aqTk+gVKh2UQq81I4zb31VZ9LnPotcZE0VYW5Qk5/H3CCi68cPNTOpDa34VXjipMWg7tb6fZUccWl4DBtZxGxKkx+I0DQ0y7iRwHLxVXB09ytcMdT2Rbu6TVXwAOnuUeE2VZzp3sptQa258OKqzjRme6569UbHwqTXmeZKuUKVrwnlNTkpdqkXUyhZYqyCqyVEFOzlZagqCykYZ81OV3ycCianI5SiaotMLHK7RPcPgVUIVrDXaR0Kzz6OCoVCWCdzf1Wq18MaOpWTQ+UDwWk90Nb4fdc/knK40+y+D+NjKbT8rT8R3KGd6/npVPtbnv7ziXOB7jSWs/yjj5mT6I8LmPwKFZw/wDJWik2N2s+ao7/AIjzWAXQrwnCb2m1oXIHVduSbV0AVaLYp99E7newglEEaCMU5PHwQ43HimNLbvPnpn8o8ZiC0aW3fxP9M/lZT8MQb7rbDGZc5Iyt+EKHO5O6ndZvvZMwoMQ4bLXm1HSFrroq79ggbZCStdcpt4WG1A3bdWcNVlZzWyr2Hsss5NKlV47xU1MqNzbnojYnVJKjbXUeHfw8lK8W6qsLHxUybh1akJ9ahEowVNh7TMqclYwjjB8FS1K3h/ld4LPOcHKKnsBdXa1rbQ0BUsHcjxCfF4oai0G5n0WVxty0rfAXO1fYICD5ImSnqiyv+iRFwSIQXUlOpzVUin30RPrRYfMfoOaGrUDQT1t1UVKfmdubo1vktrDKIH68z1VPHNghXtQt4KrimyEYX8uRUDFFXajpP4IMQV0TtF6Q6kJCdyVMLVnf0Jr42UtMEpNwsnorlHDgFZZZSLkqnXPePijpOSST+K+rD1XxVPYpJLPG6p07DZG0pJKqSNXsOe6UySjPo4lwr7zyBUQbJJ8kkll9qklMqWxSSU0wVWXUQtc7Jkk8f0VUTVL3zwGyuv2SSW+c50jHowFgpKlO34TJLK1SiRdBWZaUklvKmoTsha5JJbMvq1RB4lXGuCSS58uWsf/Z">
            <a:hlinkClick r:id="rId3"/>
          </p:cNvPr>
          <p:cNvSpPr>
            <a:spLocks noChangeAspect="1" noChangeArrowheads="1"/>
          </p:cNvSpPr>
          <p:nvPr/>
        </p:nvSpPr>
        <p:spPr bwMode="auto">
          <a:xfrm>
            <a:off x="0" y="-1203325"/>
            <a:ext cx="1819275" cy="25146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365104"/>
            <a:ext cx="8183880" cy="1051560"/>
          </a:xfrm>
        </p:spPr>
        <p:txBody>
          <a:bodyPr>
            <a:normAutofit fontScale="90000"/>
          </a:bodyPr>
          <a:lstStyle/>
          <a:p>
            <a:r>
              <a:rPr lang="en-GB" sz="2400" dirty="0" smtClean="0"/>
              <a:t>This leads us neatly </a:t>
            </a:r>
            <a:r>
              <a:rPr lang="en-GB" dirty="0" smtClean="0"/>
              <a:t>to cooperative learning (I like ‘collaborative’)</a:t>
            </a:r>
            <a:endParaRPr lang="en-GB" sz="2400" dirty="0"/>
          </a:p>
        </p:txBody>
      </p:sp>
      <p:sp>
        <p:nvSpPr>
          <p:cNvPr id="3" name="Content Placeholder 2"/>
          <p:cNvSpPr>
            <a:spLocks noGrp="1"/>
          </p:cNvSpPr>
          <p:nvPr>
            <p:ph idx="1"/>
          </p:nvPr>
        </p:nvSpPr>
        <p:spPr>
          <a:xfrm>
            <a:off x="395536" y="476672"/>
            <a:ext cx="8183880" cy="4187952"/>
          </a:xfrm>
        </p:spPr>
        <p:txBody>
          <a:bodyPr/>
          <a:lstStyle/>
          <a:p>
            <a:r>
              <a:rPr lang="en-GB" dirty="0" smtClean="0"/>
              <a:t>A job interview is an interaction between two or more people</a:t>
            </a:r>
          </a:p>
          <a:p>
            <a:r>
              <a:rPr lang="en-GB" dirty="0" smtClean="0"/>
              <a:t>Learning to speak in a job interview for a learner must be a social interaction</a:t>
            </a:r>
          </a:p>
          <a:p>
            <a:r>
              <a:rPr lang="en-GB" dirty="0" smtClean="0"/>
              <a:t>A journey of growth in knowledge and confidence</a:t>
            </a:r>
          </a:p>
          <a:p>
            <a:r>
              <a:rPr lang="en-GB" dirty="0" smtClean="0"/>
              <a:t>A shared experience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09120"/>
            <a:ext cx="8183880" cy="1051560"/>
          </a:xfrm>
        </p:spPr>
        <p:txBody>
          <a:bodyPr/>
          <a:lstStyle/>
          <a:p>
            <a:r>
              <a:rPr lang="en-GB" dirty="0" smtClean="0"/>
              <a:t>Collaborative learning</a:t>
            </a:r>
            <a:endParaRPr lang="en-GB" dirty="0"/>
          </a:p>
        </p:txBody>
      </p:sp>
      <p:sp>
        <p:nvSpPr>
          <p:cNvPr id="3" name="Content Placeholder 2"/>
          <p:cNvSpPr>
            <a:spLocks noGrp="1"/>
          </p:cNvSpPr>
          <p:nvPr>
            <p:ph idx="1"/>
          </p:nvPr>
        </p:nvSpPr>
        <p:spPr/>
        <p:txBody>
          <a:bodyPr/>
          <a:lstStyle/>
          <a:p>
            <a:r>
              <a:rPr lang="en-GB" dirty="0" smtClean="0"/>
              <a:t>Can be done in many different ways. It’s about </a:t>
            </a:r>
          </a:p>
          <a:p>
            <a:r>
              <a:rPr lang="en-GB" dirty="0" smtClean="0"/>
              <a:t>Respectful communication</a:t>
            </a:r>
          </a:p>
          <a:p>
            <a:r>
              <a:rPr lang="en-GB" dirty="0" smtClean="0"/>
              <a:t>Removing barriers for interaction</a:t>
            </a:r>
          </a:p>
          <a:p>
            <a:r>
              <a:rPr lang="en-GB" dirty="0" smtClean="0"/>
              <a:t>Team work</a:t>
            </a:r>
          </a:p>
          <a:p>
            <a:r>
              <a:rPr lang="en-GB" dirty="0" smtClean="0"/>
              <a:t>Enabling learners to benefit from each other</a:t>
            </a:r>
          </a:p>
          <a:p>
            <a:r>
              <a:rPr lang="en-GB" dirty="0" smtClean="0"/>
              <a:t>Creating a non-threatening environment</a:t>
            </a:r>
            <a:endParaRPr lang="en-GB" dirty="0"/>
          </a:p>
        </p:txBody>
      </p:sp>
      <p:sp>
        <p:nvSpPr>
          <p:cNvPr id="4" name="Slide Number Placeholder 3"/>
          <p:cNvSpPr>
            <a:spLocks noGrp="1"/>
          </p:cNvSpPr>
          <p:nvPr>
            <p:ph type="sldNum" sz="quarter" idx="12"/>
          </p:nvPr>
        </p:nvSpPr>
        <p:spPr/>
        <p:txBody>
          <a:bodyPr/>
          <a:lstStyle/>
          <a:p>
            <a:fld id="{E62285DC-74AD-4C61-8723-70DBA801CA63}" type="slidenum">
              <a:rPr lang="en-GB" smtClean="0"/>
              <a:pPr/>
              <a:t>13</a:t>
            </a:fld>
            <a:endParaRPr lang="en-GB"/>
          </a:p>
        </p:txBody>
      </p:sp>
      <p:sp>
        <p:nvSpPr>
          <p:cNvPr id="5" name="Footer Placeholder 4"/>
          <p:cNvSpPr>
            <a:spLocks noGrp="1"/>
          </p:cNvSpPr>
          <p:nvPr>
            <p:ph type="ftr" sz="quarter" idx="11"/>
          </p:nvPr>
        </p:nvSpPr>
        <p:spPr/>
        <p:txBody>
          <a:bodyPr/>
          <a:lstStyle/>
          <a:p>
            <a:r>
              <a:rPr lang="en-GB" smtClean="0"/>
              <a:t>Wallace, S, 2007, p.17 - 32</a:t>
            </a: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97152"/>
            <a:ext cx="8183880" cy="1152128"/>
          </a:xfrm>
        </p:spPr>
        <p:txBody>
          <a:bodyPr>
            <a:normAutofit fontScale="90000"/>
          </a:bodyPr>
          <a:lstStyle/>
          <a:p>
            <a:r>
              <a:rPr lang="en-GB" dirty="0" smtClean="0"/>
              <a:t>New strategy: Mingling activity</a:t>
            </a:r>
            <a:endParaRPr lang="en-GB" dirty="0"/>
          </a:p>
        </p:txBody>
      </p:sp>
      <p:sp>
        <p:nvSpPr>
          <p:cNvPr id="3" name="Content Placeholder 2"/>
          <p:cNvSpPr>
            <a:spLocks noGrp="1"/>
          </p:cNvSpPr>
          <p:nvPr>
            <p:ph idx="1"/>
          </p:nvPr>
        </p:nvSpPr>
        <p:spPr>
          <a:solidFill>
            <a:srgbClr val="002060"/>
          </a:solidFill>
        </p:spPr>
        <p:txBody>
          <a:bodyPr>
            <a:normAutofit/>
          </a:bodyPr>
          <a:lstStyle/>
          <a:p>
            <a:pPr algn="ctr">
              <a:buNone/>
            </a:pPr>
            <a:r>
              <a:rPr lang="en-GB" sz="3200" dirty="0" smtClean="0">
                <a:solidFill>
                  <a:srgbClr val="FF9900"/>
                </a:solidFill>
              </a:rPr>
              <a:t>JOB’S FAIR</a:t>
            </a:r>
          </a:p>
          <a:p>
            <a:pPr>
              <a:buNone/>
            </a:pPr>
            <a:r>
              <a:rPr lang="en-GB" sz="3200" dirty="0" smtClean="0">
                <a:solidFill>
                  <a:srgbClr val="FF9900"/>
                </a:solidFill>
              </a:rPr>
              <a:t>Half of the students are employers</a:t>
            </a:r>
          </a:p>
          <a:p>
            <a:pPr>
              <a:buNone/>
            </a:pPr>
            <a:r>
              <a:rPr lang="en-GB" sz="3200" dirty="0" smtClean="0">
                <a:solidFill>
                  <a:srgbClr val="FF9900"/>
                </a:solidFill>
              </a:rPr>
              <a:t>Half are employees</a:t>
            </a:r>
          </a:p>
          <a:p>
            <a:pPr>
              <a:buNone/>
            </a:pPr>
            <a:r>
              <a:rPr lang="en-GB" sz="3200" dirty="0" smtClean="0">
                <a:solidFill>
                  <a:srgbClr val="FF9900"/>
                </a:solidFill>
              </a:rPr>
              <a:t>With the sheets provided and instructions on the board students ‘mingle’ and ask each other questions taking notes as they go along.</a:t>
            </a:r>
            <a:endParaRPr lang="en-GB" sz="3200" dirty="0">
              <a:solidFill>
                <a:srgbClr val="FF99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Instructions:</a:t>
            </a:r>
            <a:br>
              <a:rPr lang="en-GB" dirty="0" smtClean="0"/>
            </a:br>
            <a:endParaRPr lang="en-GB" dirty="0"/>
          </a:p>
        </p:txBody>
      </p:sp>
      <p:sp>
        <p:nvSpPr>
          <p:cNvPr id="3" name="Content Placeholder 2"/>
          <p:cNvSpPr>
            <a:spLocks noGrp="1"/>
          </p:cNvSpPr>
          <p:nvPr>
            <p:ph idx="1"/>
          </p:nvPr>
        </p:nvSpPr>
        <p:spPr/>
        <p:txBody>
          <a:bodyPr>
            <a:normAutofit/>
          </a:bodyPr>
          <a:lstStyle/>
          <a:p>
            <a:pPr>
              <a:buNone/>
            </a:pPr>
            <a:r>
              <a:rPr lang="en-GB" dirty="0" smtClean="0"/>
              <a:t>Greet each other appropriately and with a hand shake</a:t>
            </a:r>
          </a:p>
          <a:p>
            <a:pPr>
              <a:buNone/>
            </a:pPr>
            <a:r>
              <a:rPr lang="en-GB" dirty="0" smtClean="0"/>
              <a:t>Ask each other questions (some are suggested on the sheets)</a:t>
            </a:r>
          </a:p>
          <a:p>
            <a:pPr>
              <a:buNone/>
            </a:pPr>
            <a:r>
              <a:rPr lang="en-GB" dirty="0" smtClean="0"/>
              <a:t>Say good-bye appropriately and move to the next company/applicant</a:t>
            </a:r>
          </a:p>
          <a:p>
            <a:pPr>
              <a:buNone/>
            </a:pPr>
            <a:r>
              <a:rPr lang="en-GB" dirty="0" smtClean="0"/>
              <a:t>Take notes for each applicant/employer</a:t>
            </a:r>
          </a:p>
          <a:p>
            <a:pPr>
              <a:buNone/>
            </a:pPr>
            <a:r>
              <a:rPr lang="en-GB" dirty="0" smtClean="0"/>
              <a:t>DID YOU FIND YOUR DREAM JOB/CANDIDATE???</a:t>
            </a:r>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8183880" cy="1051560"/>
          </a:xfrm>
        </p:spPr>
        <p:txBody>
          <a:bodyPr/>
          <a:lstStyle/>
          <a:p>
            <a:r>
              <a:rPr lang="en-GB" dirty="0" smtClean="0"/>
              <a:t>Evaluation/Feedback </a:t>
            </a:r>
            <a:endParaRPr lang="en-GB" dirty="0"/>
          </a:p>
        </p:txBody>
      </p:sp>
      <p:sp>
        <p:nvSpPr>
          <p:cNvPr id="3" name="Content Placeholder 2"/>
          <p:cNvSpPr>
            <a:spLocks noGrp="1"/>
          </p:cNvSpPr>
          <p:nvPr>
            <p:ph idx="1"/>
          </p:nvPr>
        </p:nvSpPr>
        <p:spPr/>
        <p:txBody>
          <a:bodyPr/>
          <a:lstStyle/>
          <a:p>
            <a:r>
              <a:rPr lang="en-GB" dirty="0" smtClean="0"/>
              <a:t>It worked!!!</a:t>
            </a:r>
          </a:p>
          <a:p>
            <a:r>
              <a:rPr lang="en-GB" dirty="0" smtClean="0"/>
              <a:t>Apparently, I ‘created a non-threatening environment’</a:t>
            </a:r>
          </a:p>
          <a:p>
            <a:r>
              <a:rPr lang="en-GB" dirty="0" smtClean="0"/>
              <a:t>‘Used stronger students to develop their skills by helping weaker ones’</a:t>
            </a:r>
          </a:p>
          <a:p>
            <a:r>
              <a:rPr lang="en-GB" dirty="0" smtClean="0"/>
              <a:t>‘links were made between current and past learning’</a:t>
            </a:r>
          </a:p>
          <a:p>
            <a:r>
              <a:rPr lang="en-GB" dirty="0" smtClean="0"/>
              <a:t>‘all students were actively encouraged to participate throughout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149080"/>
            <a:ext cx="8183880" cy="1051560"/>
          </a:xfrm>
        </p:spPr>
        <p:txBody>
          <a:bodyPr/>
          <a:lstStyle/>
          <a:p>
            <a:r>
              <a:rPr lang="en-GB" dirty="0" smtClean="0"/>
              <a:t>Evaluation/Feedback </a:t>
            </a:r>
            <a:endParaRPr lang="en-GB" dirty="0"/>
          </a:p>
        </p:txBody>
      </p:sp>
      <p:sp>
        <p:nvSpPr>
          <p:cNvPr id="3" name="Content Placeholder 2"/>
          <p:cNvSpPr>
            <a:spLocks noGrp="1"/>
          </p:cNvSpPr>
          <p:nvPr>
            <p:ph idx="1"/>
          </p:nvPr>
        </p:nvSpPr>
        <p:spPr/>
        <p:txBody>
          <a:bodyPr/>
          <a:lstStyle/>
          <a:p>
            <a:r>
              <a:rPr lang="en-GB" dirty="0" smtClean="0"/>
              <a:t>‘Clear evidence of learning’</a:t>
            </a:r>
          </a:p>
          <a:p>
            <a:r>
              <a:rPr lang="en-GB" dirty="0" smtClean="0"/>
              <a:t>All of the students said they had enjoyed and they all spoke a lot and took notes</a:t>
            </a:r>
          </a:p>
          <a:p>
            <a:r>
              <a:rPr lang="en-GB" dirty="0" smtClean="0"/>
              <a:t>Compared to our first efforts a month ago, they had all made huge progress, not only in their spoken language, but in their demeanour and self concept.</a:t>
            </a:r>
          </a:p>
          <a:p>
            <a:pPr>
              <a:buNone/>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365104"/>
            <a:ext cx="8183880" cy="1051560"/>
          </a:xfrm>
        </p:spPr>
        <p:txBody>
          <a:bodyPr/>
          <a:lstStyle/>
          <a:p>
            <a:r>
              <a:rPr lang="en-GB" dirty="0" smtClean="0"/>
              <a:t>Case study</a:t>
            </a:r>
            <a:endParaRPr lang="en-GB" dirty="0"/>
          </a:p>
        </p:txBody>
      </p:sp>
      <p:sp>
        <p:nvSpPr>
          <p:cNvPr id="3" name="Content Placeholder 2"/>
          <p:cNvSpPr>
            <a:spLocks noGrp="1"/>
          </p:cNvSpPr>
          <p:nvPr>
            <p:ph idx="1"/>
          </p:nvPr>
        </p:nvSpPr>
        <p:spPr/>
        <p:txBody>
          <a:bodyPr/>
          <a:lstStyle/>
          <a:p>
            <a:r>
              <a:rPr lang="en-GB" dirty="0" smtClean="0"/>
              <a:t>R. from Bangladesh would initially not make eye contact, especially with male students</a:t>
            </a:r>
          </a:p>
          <a:p>
            <a:r>
              <a:rPr lang="en-GB" dirty="0" smtClean="0"/>
              <a:t>When asked what her occupation was, she said “I do nothing”</a:t>
            </a:r>
          </a:p>
          <a:p>
            <a:r>
              <a:rPr lang="en-GB" dirty="0" smtClean="0"/>
              <a:t>As a young woman her dream was to become a teacher...</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653136"/>
            <a:ext cx="8183880" cy="1051560"/>
          </a:xfrm>
        </p:spPr>
        <p:txBody>
          <a:bodyPr/>
          <a:lstStyle/>
          <a:p>
            <a:r>
              <a:rPr lang="en-GB" dirty="0" smtClean="0"/>
              <a:t>Case Study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During the mingle she confidently shook employers’ hands and smiled with eye contact</a:t>
            </a:r>
          </a:p>
          <a:p>
            <a:r>
              <a:rPr lang="en-GB" dirty="0" smtClean="0"/>
              <a:t>She said she ran a household</a:t>
            </a:r>
          </a:p>
          <a:p>
            <a:r>
              <a:rPr lang="en-GB" dirty="0" smtClean="0"/>
              <a:t>She listed her qualifications and her positive attributes</a:t>
            </a:r>
          </a:p>
          <a:p>
            <a:r>
              <a:rPr lang="en-GB" dirty="0" smtClean="0"/>
              <a:t>The job was in a multi-cultural High School, so she said she would understand people from ethnic minorities well (as her special skill) </a:t>
            </a:r>
          </a:p>
          <a:p>
            <a:r>
              <a:rPr lang="en-GB" dirty="0" smtClean="0"/>
              <a:t>She asked questions about the job (teacher)</a:t>
            </a:r>
          </a:p>
          <a:p>
            <a:r>
              <a:rPr lang="en-GB" dirty="0" smtClean="0"/>
              <a:t>She said good-bye with a smile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653136"/>
            <a:ext cx="8183880" cy="1051560"/>
          </a:xfrm>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lnSpcReduction="10000"/>
          </a:bodyPr>
          <a:lstStyle/>
          <a:p>
            <a:pPr>
              <a:buNone/>
            </a:pPr>
            <a:endParaRPr lang="en-GB" dirty="0" smtClean="0"/>
          </a:p>
          <a:p>
            <a:pPr>
              <a:buNone/>
            </a:pPr>
            <a:r>
              <a:rPr lang="en-GB" sz="1500" dirty="0" smtClean="0"/>
              <a:t>Child, D. 1997. </a:t>
            </a:r>
            <a:r>
              <a:rPr lang="en-GB" sz="1500" i="1" dirty="0" smtClean="0"/>
              <a:t>Psychology and the Teacher.</a:t>
            </a:r>
            <a:r>
              <a:rPr lang="en-GB" sz="1500" dirty="0" smtClean="0"/>
              <a:t>6</a:t>
            </a:r>
            <a:r>
              <a:rPr lang="en-GB" sz="1500" baseline="30000" dirty="0" smtClean="0"/>
              <a:t>th</a:t>
            </a:r>
            <a:r>
              <a:rPr lang="en-GB" sz="1500" dirty="0" smtClean="0"/>
              <a:t> Edition. London and Washington: </a:t>
            </a:r>
            <a:r>
              <a:rPr lang="en-GB" sz="1500" dirty="0" err="1" smtClean="0"/>
              <a:t>Cassell</a:t>
            </a:r>
            <a:r>
              <a:rPr lang="en-GB" sz="1500" dirty="0" smtClean="0"/>
              <a:t>.</a:t>
            </a:r>
          </a:p>
          <a:p>
            <a:pPr>
              <a:buNone/>
            </a:pPr>
            <a:endParaRPr lang="en-GB" sz="1500" dirty="0" smtClean="0"/>
          </a:p>
          <a:p>
            <a:pPr>
              <a:buNone/>
            </a:pPr>
            <a:r>
              <a:rPr lang="en-GB" sz="1600" dirty="0" smtClean="0"/>
              <a:t>Chiu, M. M. 2000. </a:t>
            </a:r>
            <a:r>
              <a:rPr lang="en-GB" sz="1600" u="sng" dirty="0" smtClean="0">
                <a:solidFill>
                  <a:schemeClr val="accent2"/>
                </a:solidFill>
                <a:hlinkClick r:id="rId2"/>
              </a:rPr>
              <a:t>Group problem solving processes: Social interactions and individual actions</a:t>
            </a:r>
            <a:r>
              <a:rPr lang="en-GB" sz="1600" dirty="0" smtClean="0">
                <a:solidFill>
                  <a:schemeClr val="tx2"/>
                </a:solidFill>
              </a:rPr>
              <a:t>. </a:t>
            </a:r>
            <a:r>
              <a:rPr lang="en-GB" sz="1600" dirty="0" smtClean="0"/>
              <a:t>Journal for the Theory of Social </a:t>
            </a:r>
            <a:r>
              <a:rPr lang="en-GB" sz="1600" dirty="0" err="1" smtClean="0"/>
              <a:t>Behavior</a:t>
            </a:r>
            <a:r>
              <a:rPr lang="en-GB" sz="1600" dirty="0" smtClean="0"/>
              <a:t>, 30, 1, 27-50.600-631.</a:t>
            </a:r>
          </a:p>
          <a:p>
            <a:pPr>
              <a:buNone/>
            </a:pPr>
            <a:endParaRPr lang="en-GB" sz="1500" dirty="0" smtClean="0"/>
          </a:p>
          <a:p>
            <a:pPr>
              <a:buNone/>
            </a:pPr>
            <a:r>
              <a:rPr lang="en-GB" sz="1500" dirty="0" smtClean="0"/>
              <a:t> </a:t>
            </a:r>
          </a:p>
          <a:p>
            <a:pPr>
              <a:buNone/>
            </a:pPr>
            <a:r>
              <a:rPr lang="en-GB" sz="1500" dirty="0" smtClean="0"/>
              <a:t>Daniels, H. 1996. </a:t>
            </a:r>
            <a:r>
              <a:rPr lang="en-GB" sz="1500" i="1" dirty="0" err="1" smtClean="0"/>
              <a:t>Vygotsky</a:t>
            </a:r>
            <a:r>
              <a:rPr lang="en-GB" sz="1500" i="1" dirty="0" smtClean="0"/>
              <a:t>. </a:t>
            </a:r>
            <a:r>
              <a:rPr lang="en-GB" sz="1500" dirty="0" smtClean="0"/>
              <a:t> London and New York: </a:t>
            </a:r>
            <a:r>
              <a:rPr lang="en-GB" sz="1500" dirty="0" err="1" smtClean="0"/>
              <a:t>Routledge</a:t>
            </a:r>
            <a:endParaRPr lang="en-GB" sz="1500" dirty="0" smtClean="0"/>
          </a:p>
          <a:p>
            <a:pPr>
              <a:buNone/>
            </a:pPr>
            <a:endParaRPr lang="en-GB" sz="1500" dirty="0" smtClean="0"/>
          </a:p>
          <a:p>
            <a:pPr>
              <a:buNone/>
            </a:pPr>
            <a:r>
              <a:rPr lang="en-GB" sz="1500" dirty="0" smtClean="0"/>
              <a:t>Wallace, S. 2001. </a:t>
            </a:r>
            <a:r>
              <a:rPr lang="en-GB" sz="1500" i="1" dirty="0" smtClean="0"/>
              <a:t>Teaching, Tutoring and Training in the Lifelong Learning Sector.</a:t>
            </a:r>
            <a:r>
              <a:rPr lang="en-GB" sz="1500" dirty="0" smtClean="0"/>
              <a:t> 3</a:t>
            </a:r>
            <a:r>
              <a:rPr lang="en-GB" sz="1500" baseline="30000" dirty="0" smtClean="0"/>
              <a:t>rd</a:t>
            </a:r>
            <a:r>
              <a:rPr lang="en-GB" sz="1500" dirty="0" smtClean="0"/>
              <a:t> Edition. Exeter: Learning Matters</a:t>
            </a:r>
          </a:p>
          <a:p>
            <a:pPr>
              <a:buNone/>
            </a:pPr>
            <a:r>
              <a:rPr lang="en-GB" sz="1500" dirty="0" smtClean="0"/>
              <a:t>            </a:t>
            </a:r>
          </a:p>
          <a:p>
            <a:pPr>
              <a:buNone/>
            </a:pPr>
            <a:endParaRPr lang="en-GB" sz="1500" dirty="0" smtClean="0"/>
          </a:p>
          <a:p>
            <a:pPr>
              <a:buNone/>
            </a:pPr>
            <a:r>
              <a:rPr lang="en-GB" sz="1500" dirty="0" err="1" smtClean="0"/>
              <a:t>Vygotsky</a:t>
            </a:r>
            <a:r>
              <a:rPr lang="en-GB" sz="1500" dirty="0" smtClean="0"/>
              <a:t>, L S. 1978. </a:t>
            </a:r>
            <a:r>
              <a:rPr lang="en-GB" sz="1500" i="1" dirty="0" smtClean="0"/>
              <a:t>Mind in society</a:t>
            </a:r>
            <a:r>
              <a:rPr lang="en-GB" sz="1500" dirty="0" smtClean="0"/>
              <a:t>. Cambridge, MA: Harvard University Press</a:t>
            </a:r>
          </a:p>
          <a:p>
            <a:pPr>
              <a:buNone/>
            </a:pPr>
            <a:endParaRPr lang="en-GB" sz="15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162</TotalTime>
  <Words>1140</Words>
  <Application>Microsoft Office PowerPoint</Application>
  <PresentationFormat>On-screen Show (4:3)</PresentationFormat>
  <Paragraphs>118</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Times New Roman</vt:lpstr>
      <vt:lpstr>Verdana</vt:lpstr>
      <vt:lpstr>Wingdings 2</vt:lpstr>
      <vt:lpstr>Aspect</vt:lpstr>
      <vt:lpstr>Job Interviews</vt:lpstr>
      <vt:lpstr>Group Profile</vt:lpstr>
      <vt:lpstr>So what do they have to do???</vt:lpstr>
      <vt:lpstr>Strategies chosen are based on three major theories on how and why people learn  </vt:lpstr>
      <vt:lpstr>Motivation.....</vt:lpstr>
      <vt:lpstr>Motivation ....</vt:lpstr>
      <vt:lpstr>A lot of Scaffolding was needed</vt:lpstr>
      <vt:lpstr>Scaffolding</vt:lpstr>
      <vt:lpstr>Scaffolding came in the form of</vt:lpstr>
      <vt:lpstr>The Zone of Proximal Development</vt:lpstr>
      <vt:lpstr>Really? So what is the basis for this thinking?</vt:lpstr>
      <vt:lpstr>This leads us neatly to cooperative learning (I like ‘collaborative’)</vt:lpstr>
      <vt:lpstr>Collaborative learning</vt:lpstr>
      <vt:lpstr>New strategy: Mingling activity</vt:lpstr>
      <vt:lpstr>Instructions: </vt:lpstr>
      <vt:lpstr>Evaluation/Feedback </vt:lpstr>
      <vt:lpstr>Evaluation/Feedback </vt:lpstr>
      <vt:lpstr>Case study</vt:lpstr>
      <vt:lpstr>Case Study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Job Interviews</dc:title>
  <dc:creator>HeikeG</dc:creator>
  <cp:lastModifiedBy>Heike Griffiths</cp:lastModifiedBy>
  <cp:revision>18</cp:revision>
  <dcterms:created xsi:type="dcterms:W3CDTF">2013-12-08T19:18:50Z</dcterms:created>
  <dcterms:modified xsi:type="dcterms:W3CDTF">2018-03-19T12:11:49Z</dcterms:modified>
</cp:coreProperties>
</file>