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handoutMasterIdLst>
    <p:handoutMasterId r:id="rId18"/>
  </p:handoutMasterIdLst>
  <p:sldIdLst>
    <p:sldId id="277" r:id="rId2"/>
    <p:sldId id="455" r:id="rId3"/>
    <p:sldId id="456" r:id="rId4"/>
    <p:sldId id="464" r:id="rId5"/>
    <p:sldId id="442" r:id="rId6"/>
    <p:sldId id="461" r:id="rId7"/>
    <p:sldId id="458" r:id="rId8"/>
    <p:sldId id="457" r:id="rId9"/>
    <p:sldId id="460" r:id="rId10"/>
    <p:sldId id="452" r:id="rId11"/>
    <p:sldId id="459" r:id="rId12"/>
    <p:sldId id="462" r:id="rId13"/>
    <p:sldId id="454" r:id="rId14"/>
    <p:sldId id="450" r:id="rId15"/>
    <p:sldId id="463" r:id="rId1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500" autoAdjust="0"/>
    <p:restoredTop sz="94444" autoAdjust="0"/>
  </p:normalViewPr>
  <p:slideViewPr>
    <p:cSldViewPr>
      <p:cViewPr varScale="1">
        <p:scale>
          <a:sx n="75" d="100"/>
          <a:sy n="75" d="100"/>
        </p:scale>
        <p:origin x="1158" y="5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CVDs remain a major public health issue globally and in the UK. Stroke is particularly significant as it not only causes death but long-term disability. This presentation aims to link theory with practice through a patient-centred care plan.</a:t>
            </a:r>
          </a:p>
          <a:p>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2</a:t>
            </a:fld>
            <a:endParaRPr lang="en-GB" altLang="en-US"/>
          </a:p>
        </p:txBody>
      </p:sp>
    </p:spTree>
    <p:extLst>
      <p:ext uri="{BB962C8B-B14F-4D97-AF65-F5344CB8AC3E}">
        <p14:creationId xmlns:p14="http://schemas.microsoft.com/office/powerpoint/2010/main" val="30865354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GB" sz="1200" kern="1200" dirty="0" smtClean="0">
                <a:solidFill>
                  <a:schemeClr val="tx1"/>
                </a:solidFill>
                <a:effectLst/>
                <a:latin typeface="Arial" panose="020B0604020202020204" pitchFamily="34" charset="0"/>
                <a:ea typeface="+mn-ea"/>
                <a:cs typeface="+mn-cs"/>
              </a:rPr>
              <a:t>This patient presents multiple risk factors that contribute to cardiovascular disease. Obesity, hypertension, and smoking significantly increase the likelihood of atherosclerosis and stroke.</a:t>
            </a:r>
          </a:p>
          <a:p>
            <a:r>
              <a:rPr kumimoji="1" lang="en-GB" sz="1200" kern="1200" dirty="0" smtClean="0">
                <a:solidFill>
                  <a:schemeClr val="tx1"/>
                </a:solidFill>
                <a:effectLst/>
                <a:latin typeface="Arial" panose="020B0604020202020204" pitchFamily="34" charset="0"/>
                <a:ea typeface="+mn-ea"/>
                <a:cs typeface="+mn-cs"/>
              </a:rPr>
              <a:t> </a:t>
            </a:r>
          </a:p>
          <a:p>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3</a:t>
            </a:fld>
            <a:endParaRPr lang="en-GB" altLang="en-US"/>
          </a:p>
        </p:txBody>
      </p:sp>
    </p:spTree>
    <p:extLst>
      <p:ext uri="{BB962C8B-B14F-4D97-AF65-F5344CB8AC3E}">
        <p14:creationId xmlns:p14="http://schemas.microsoft.com/office/powerpoint/2010/main" val="19010137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GB" sz="1200" kern="1200" dirty="0" smtClean="0">
                <a:solidFill>
                  <a:schemeClr val="tx1"/>
                </a:solidFill>
                <a:effectLst/>
                <a:latin typeface="Arial" panose="020B0604020202020204" pitchFamily="34" charset="0"/>
                <a:ea typeface="+mn-ea"/>
                <a:cs typeface="+mn-cs"/>
              </a:rPr>
              <a:t>The cardiovascular system is responsible for delivering oxygen and nutrients. The brain is particularly sensitive to interruptions in blood flow, making it highly vulnerable during a stroke.</a:t>
            </a:r>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42143752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GB" sz="1200" kern="1200" dirty="0" smtClean="0">
                <a:solidFill>
                  <a:schemeClr val="tx1"/>
                </a:solidFill>
                <a:effectLst/>
                <a:latin typeface="Arial" panose="020B0604020202020204" pitchFamily="34" charset="0"/>
                <a:ea typeface="+mn-ea"/>
                <a:cs typeface="+mn-cs"/>
              </a:rPr>
              <a:t>The brain is supplied with oxygenated blood through major arteries, including the carotid and vertebral arteries, which branch into smaller cerebral arteries. </a:t>
            </a:r>
          </a:p>
          <a:p>
            <a:r>
              <a:rPr kumimoji="1" lang="en-GB" sz="1200" kern="1200" dirty="0" smtClean="0">
                <a:solidFill>
                  <a:schemeClr val="tx1"/>
                </a:solidFill>
                <a:effectLst/>
                <a:latin typeface="Arial" panose="020B0604020202020204" pitchFamily="34" charset="0"/>
                <a:ea typeface="+mn-ea"/>
                <a:cs typeface="+mn-cs"/>
              </a:rPr>
              <a:t>In an ischaemic stroke, a blockage</a:t>
            </a:r>
            <a:r>
              <a:rPr kumimoji="1" lang="en-GB" sz="1200" kern="1200" baseline="0" dirty="0" smtClean="0">
                <a:solidFill>
                  <a:schemeClr val="tx1"/>
                </a:solidFill>
                <a:effectLst/>
                <a:latin typeface="Arial" panose="020B0604020202020204" pitchFamily="34" charset="0"/>
                <a:ea typeface="+mn-ea"/>
                <a:cs typeface="+mn-cs"/>
              </a:rPr>
              <a:t> </a:t>
            </a:r>
            <a:r>
              <a:rPr kumimoji="1" lang="en-GB" sz="1200" kern="1200" dirty="0" smtClean="0">
                <a:solidFill>
                  <a:schemeClr val="tx1"/>
                </a:solidFill>
                <a:effectLst/>
                <a:latin typeface="Arial" panose="020B0604020202020204" pitchFamily="34" charset="0"/>
                <a:ea typeface="+mn-ea"/>
                <a:cs typeface="+mn-cs"/>
              </a:rPr>
              <a:t>either from a thrombus forming in the artery or an embolus travelling from elsewhere</a:t>
            </a:r>
            <a:r>
              <a:rPr kumimoji="1" lang="en-GB" sz="1200" kern="1200" baseline="0" dirty="0" smtClean="0">
                <a:solidFill>
                  <a:schemeClr val="tx1"/>
                </a:solidFill>
                <a:effectLst/>
                <a:latin typeface="Arial" panose="020B0604020202020204" pitchFamily="34" charset="0"/>
                <a:ea typeface="+mn-ea"/>
                <a:cs typeface="+mn-cs"/>
              </a:rPr>
              <a:t> </a:t>
            </a:r>
            <a:r>
              <a:rPr kumimoji="1" lang="en-GB" sz="1200" kern="1200" dirty="0" smtClean="0">
                <a:solidFill>
                  <a:schemeClr val="tx1"/>
                </a:solidFill>
                <a:effectLst/>
                <a:latin typeface="Arial" panose="020B0604020202020204" pitchFamily="34" charset="0"/>
                <a:ea typeface="+mn-ea"/>
                <a:cs typeface="+mn-cs"/>
              </a:rPr>
              <a:t>interrupts blood flow to a specific region of the brain. This results in reduced oxygen delivery, known as cerebral ischaemia.</a:t>
            </a:r>
          </a:p>
          <a:p>
            <a:r>
              <a:rPr kumimoji="1" lang="en-GB" sz="1200" kern="1200" dirty="0" smtClean="0">
                <a:solidFill>
                  <a:schemeClr val="tx1"/>
                </a:solidFill>
                <a:effectLst/>
                <a:latin typeface="Arial" panose="020B0604020202020204" pitchFamily="34" charset="0"/>
                <a:ea typeface="+mn-ea"/>
                <a:cs typeface="+mn-cs"/>
              </a:rPr>
              <a:t>Within minutes, this lack of oxygen causes neuronal cells to become damaged and eventually die. The effects depend on the area of the brain affected. For example, damage to the motor cortex can lead to paralysis, while damage to language centres can result in speech difficulties such as aphasia</a:t>
            </a:r>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5</a:t>
            </a:fld>
            <a:endParaRPr lang="en-GB" altLang="en-US"/>
          </a:p>
        </p:txBody>
      </p:sp>
    </p:spTree>
    <p:extLst>
      <p:ext uri="{BB962C8B-B14F-4D97-AF65-F5344CB8AC3E}">
        <p14:creationId xmlns:p14="http://schemas.microsoft.com/office/powerpoint/2010/main" val="27661702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GB" sz="1200" kern="1200" dirty="0" smtClean="0">
                <a:solidFill>
                  <a:schemeClr val="tx1"/>
                </a:solidFill>
                <a:effectLst/>
                <a:latin typeface="Arial" panose="020B0604020202020204" pitchFamily="34" charset="0"/>
                <a:ea typeface="+mn-ea"/>
                <a:cs typeface="+mn-cs"/>
              </a:rPr>
              <a:t>In this case, the stroke is ischaemic, meaning a blockage prevents blood from reaching the brain. Without oxygen, brain cells begin to die within minutes.</a:t>
            </a:r>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9825670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latin typeface="Calibri" panose="020F0502020204030204" pitchFamily="34" charset="0"/>
                <a:ea typeface="Calibri" panose="020F0502020204030204" pitchFamily="34" charset="0"/>
                <a:cs typeface="Times New Roman" panose="02020603050405020304" pitchFamily="18" charset="0"/>
              </a:rPr>
              <a:t>These behaviours increase cardiovascular strain and risk of recurrence</a:t>
            </a:r>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15211450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GB" sz="1200" kern="1200" dirty="0" smtClean="0">
                <a:solidFill>
                  <a:schemeClr val="tx1"/>
                </a:solidFill>
                <a:effectLst/>
                <a:latin typeface="Arial" panose="020B0604020202020204" pitchFamily="34" charset="0"/>
                <a:ea typeface="+mn-ea"/>
                <a:cs typeface="+mn-cs"/>
              </a:rPr>
              <a:t>Continuous monitoring allows early detection of complications. A multidisciplinary team ensures holistic care covering physical, emotional, and social needs.</a:t>
            </a:r>
          </a:p>
          <a:p>
            <a:r>
              <a:rPr kumimoji="1" lang="en-GB" sz="1200" kern="1200" dirty="0" smtClean="0">
                <a:solidFill>
                  <a:schemeClr val="tx1"/>
                </a:solidFill>
                <a:effectLst/>
                <a:latin typeface="Arial" panose="020B0604020202020204" pitchFamily="34" charset="0"/>
                <a:ea typeface="+mn-ea"/>
                <a:cs typeface="+mn-cs"/>
              </a:rPr>
              <a:t> </a:t>
            </a:r>
          </a:p>
          <a:p>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8</a:t>
            </a:fld>
            <a:endParaRPr lang="en-GB" altLang="en-US"/>
          </a:p>
        </p:txBody>
      </p:sp>
    </p:spTree>
    <p:extLst>
      <p:ext uri="{BB962C8B-B14F-4D97-AF65-F5344CB8AC3E}">
        <p14:creationId xmlns:p14="http://schemas.microsoft.com/office/powerpoint/2010/main" val="23055097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en-GB" sz="1200" kern="1200" dirty="0" smtClean="0">
                <a:solidFill>
                  <a:schemeClr val="tx1"/>
                </a:solidFill>
                <a:effectLst/>
                <a:latin typeface="Arial" panose="020B0604020202020204" pitchFamily="34" charset="0"/>
                <a:ea typeface="+mn-ea"/>
                <a:cs typeface="+mn-cs"/>
              </a:rPr>
              <a:t>Stroke recovery is long-term. Emotional and social support systems are crucial in maintaining patient wellbeing and preventing relapse.</a:t>
            </a:r>
          </a:p>
          <a:p>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26041516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GB" sz="1200" kern="1200" dirty="0" smtClean="0">
                <a:solidFill>
                  <a:schemeClr val="tx1"/>
                </a:solidFill>
                <a:effectLst/>
                <a:latin typeface="Arial" panose="020B0604020202020204" pitchFamily="34" charset="0"/>
                <a:ea typeface="+mn-ea"/>
                <a:cs typeface="+mn-cs"/>
              </a:rPr>
              <a:t>Risk factors can be divided into those we cannot change and those we can. Addressing modifiable factors is essential for prevention.</a:t>
            </a:r>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10</a:t>
            </a:fld>
            <a:endParaRPr lang="en-GB" altLang="en-US"/>
          </a:p>
        </p:txBody>
      </p:sp>
    </p:spTree>
    <p:extLst>
      <p:ext uri="{BB962C8B-B14F-4D97-AF65-F5344CB8AC3E}">
        <p14:creationId xmlns:p14="http://schemas.microsoft.com/office/powerpoint/2010/main" val="27896746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en-GB" sz="1200" kern="1200" dirty="0" smtClean="0">
                <a:solidFill>
                  <a:schemeClr val="tx1"/>
                </a:solidFill>
                <a:effectLst/>
                <a:latin typeface="Arial" panose="020B0604020202020204" pitchFamily="34" charset="0"/>
                <a:ea typeface="+mn-ea"/>
                <a:cs typeface="+mn-cs"/>
              </a:rPr>
              <a:t>These recommendations are evidence-based and target the underlying causes of cardiovascular disease, helping prevent recurrence.</a:t>
            </a:r>
          </a:p>
          <a:p>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11</a:t>
            </a:fld>
            <a:endParaRPr lang="en-GB" altLang="en-US"/>
          </a:p>
        </p:txBody>
      </p:sp>
    </p:spTree>
    <p:extLst>
      <p:ext uri="{BB962C8B-B14F-4D97-AF65-F5344CB8AC3E}">
        <p14:creationId xmlns:p14="http://schemas.microsoft.com/office/powerpoint/2010/main" val="40506142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en-GB" sz="1200" kern="1200" dirty="0" smtClean="0">
                <a:solidFill>
                  <a:schemeClr val="tx1"/>
                </a:solidFill>
                <a:effectLst/>
                <a:latin typeface="Arial" panose="020B0604020202020204" pitchFamily="34" charset="0"/>
                <a:ea typeface="+mn-ea"/>
                <a:cs typeface="+mn-cs"/>
              </a:rPr>
              <a:t>Continuous monitoring allows early detection of complications. A multidisciplinary team ensures holistic care covering physical, emotional, and social needs.</a:t>
            </a:r>
          </a:p>
          <a:p>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12</a:t>
            </a:fld>
            <a:endParaRPr lang="en-GB" altLang="en-US"/>
          </a:p>
        </p:txBody>
      </p:sp>
    </p:spTree>
    <p:extLst>
      <p:ext uri="{BB962C8B-B14F-4D97-AF65-F5344CB8AC3E}">
        <p14:creationId xmlns:p14="http://schemas.microsoft.com/office/powerpoint/2010/main" val="23609802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en-GB" sz="1200" kern="1200" dirty="0" smtClean="0">
                <a:solidFill>
                  <a:schemeClr val="tx1"/>
                </a:solidFill>
                <a:effectLst/>
                <a:latin typeface="Arial" panose="020B0604020202020204" pitchFamily="34" charset="0"/>
                <a:ea typeface="+mn-ea"/>
                <a:cs typeface="+mn-cs"/>
              </a:rPr>
              <a:t>Overall, managing cardiovascular disease requires a combination of prevention, treatment, and rehabilitation, supported by evidence-based care planning.</a:t>
            </a:r>
          </a:p>
          <a:p>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13</a:t>
            </a:fld>
            <a:endParaRPr lang="en-GB" altLang="en-US"/>
          </a:p>
        </p:txBody>
      </p:sp>
    </p:spTree>
    <p:extLst>
      <p:ext uri="{BB962C8B-B14F-4D97-AF65-F5344CB8AC3E}">
        <p14:creationId xmlns:p14="http://schemas.microsoft.com/office/powerpoint/2010/main" val="21850089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12/04/2026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12/04/2026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12/04/2026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12/04/2026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12/04/2026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12/04/2026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12/04/2026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12/04/2026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nhs.uk/conditions/stroke/" TargetMode="External"/><Relationship Id="rId7" Type="http://schemas.openxmlformats.org/officeDocument/2006/relationships/hyperlink" Target="https://www.bhf.org.uk/" TargetMode="External"/><Relationship Id="rId2" Type="http://schemas.openxmlformats.org/officeDocument/2006/relationships/hyperlink" Target="https://www.cdc.gov/heart-disease/about/coronary-artery-disease.html" TargetMode="External"/><Relationship Id="rId1" Type="http://schemas.openxmlformats.org/officeDocument/2006/relationships/slideLayout" Target="../slideLayouts/slideLayout2.xml"/><Relationship Id="rId6" Type="http://schemas.openxmlformats.org/officeDocument/2006/relationships/hyperlink" Target="https://www.who.int/news-room/fact-sheets/detail/cardiovascular-diseases" TargetMode="External"/><Relationship Id="rId5" Type="http://schemas.openxmlformats.org/officeDocument/2006/relationships/hyperlink" Target="https://www.nice.org.uk/guidance/ng128" TargetMode="External"/><Relationship Id="rId4" Type="http://schemas.openxmlformats.org/officeDocument/2006/relationships/hyperlink" Target="https://www.nice.org.uk/guidance" TargetMode="External"/></Relationships>
</file>

<file path=ppt/slides/_rels/slide15.xml.rels><?xml version="1.0" encoding="UTF-8" standalone="yes"?>
<Relationships xmlns="http://schemas.openxmlformats.org/package/2006/relationships"><Relationship Id="rId2" Type="http://schemas.openxmlformats.org/officeDocument/2006/relationships/hyperlink" Target="https://www.researchgate.net/figure/a-Labeled-anatomical-illustration-of-the-anterior-circulation-of-the-Circle-of-Willis_fig6_31386826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a:t>
            </a:r>
            <a:r>
              <a:rPr lang="en-GB" altLang="en-US" sz="2800" b="1" dirty="0">
                <a:solidFill>
                  <a:schemeClr val="bg1"/>
                </a:solidFill>
              </a:rPr>
              <a:t>: 2419596</a:t>
            </a:r>
            <a:endParaRPr lang="en-GB" altLang="en-US" sz="2800" b="1" dirty="0">
              <a:solidFill>
                <a:schemeClr val="bg1"/>
              </a:solidFill>
            </a:endParaRPr>
          </a:p>
          <a:p>
            <a:pPr algn="l" eaLnBrk="1" hangingPunct="1"/>
            <a:r>
              <a:rPr lang="en-GB" altLang="en-US" sz="2800" b="1" dirty="0">
                <a:solidFill>
                  <a:schemeClr val="bg1"/>
                </a:solidFill>
              </a:rPr>
              <a:t>Student name</a:t>
            </a:r>
            <a:r>
              <a:rPr lang="en-GB" altLang="en-US" sz="2800" b="1" dirty="0" smtClean="0">
                <a:solidFill>
                  <a:schemeClr val="bg1"/>
                </a:solidFill>
              </a:rPr>
              <a:t>: </a:t>
            </a:r>
            <a:r>
              <a:rPr lang="en-GB" altLang="en-US" sz="2800" b="1" dirty="0" err="1" smtClean="0">
                <a:solidFill>
                  <a:schemeClr val="bg1"/>
                </a:solidFill>
              </a:rPr>
              <a:t>Ndeye</a:t>
            </a:r>
            <a:r>
              <a:rPr lang="en-GB" altLang="en-US" sz="2800" b="1" dirty="0">
                <a:solidFill>
                  <a:schemeClr val="bg1"/>
                </a:solidFill>
              </a:rPr>
              <a:t> </a:t>
            </a:r>
            <a:r>
              <a:rPr lang="en-GB" altLang="en-US" sz="2800" b="1" dirty="0" err="1">
                <a:solidFill>
                  <a:schemeClr val="bg1"/>
                </a:solidFill>
              </a:rPr>
              <a:t>Rokheya</a:t>
            </a:r>
            <a:r>
              <a:rPr lang="en-GB" altLang="en-US" sz="2800" b="1" dirty="0">
                <a:solidFill>
                  <a:schemeClr val="bg1"/>
                </a:solidFill>
              </a:rPr>
              <a:t> </a:t>
            </a:r>
            <a:r>
              <a:rPr lang="en-GB" altLang="en-US" sz="2800" b="1" dirty="0" smtClean="0">
                <a:solidFill>
                  <a:schemeClr val="bg1"/>
                </a:solidFill>
              </a:rPr>
              <a:t>Bop</a:t>
            </a:r>
            <a:endParaRPr lang="en-GB" altLang="en-US" sz="2800" b="1" dirty="0">
              <a:solidFill>
                <a:schemeClr val="bg1"/>
              </a:solidFill>
            </a:endParaRPr>
          </a:p>
          <a:p>
            <a:pPr algn="l" eaLnBrk="1" hangingPunct="1"/>
            <a:r>
              <a:rPr lang="en-GB" altLang="en-US" sz="2800" b="1" dirty="0">
                <a:solidFill>
                  <a:schemeClr val="bg1"/>
                </a:solidFill>
              </a:rPr>
              <a:t>Lecturer Name: </a:t>
            </a:r>
            <a:r>
              <a:rPr lang="en-GB" altLang="en-US" sz="2800" b="1" dirty="0" err="1" smtClean="0">
                <a:solidFill>
                  <a:schemeClr val="bg1"/>
                </a:solidFill>
              </a:rPr>
              <a:t>Shaila</a:t>
            </a:r>
            <a:r>
              <a:rPr lang="en-GB" altLang="en-US" sz="2800" b="1" dirty="0" smtClean="0">
                <a:solidFill>
                  <a:schemeClr val="bg1"/>
                </a:solidFill>
              </a:rPr>
              <a:t> Hussain</a:t>
            </a:r>
            <a:endParaRPr lang="en-GB" altLang="en-US" sz="2800" b="1" dirty="0">
              <a:solidFill>
                <a:schemeClr val="bg1"/>
              </a:solidFill>
            </a:endParaRP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600" b="1" dirty="0"/>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381126"/>
            <a:ext cx="8229600" cy="3917032"/>
          </a:xfrm>
        </p:spPr>
        <p:txBody>
          <a:bodyPr/>
          <a:lstStyle/>
          <a:p>
            <a:pPr lvl="0"/>
            <a:r>
              <a:rPr lang="en-GB" sz="2400" dirty="0" smtClean="0">
                <a:latin typeface="Arial" panose="020B0604020202020204" pitchFamily="34" charset="0"/>
                <a:cs typeface="Arial" panose="020B0604020202020204" pitchFamily="34" charset="0"/>
              </a:rPr>
              <a:t>Cardiovascular </a:t>
            </a:r>
            <a:r>
              <a:rPr lang="en-GB" sz="2400" dirty="0">
                <a:latin typeface="Arial" panose="020B0604020202020204" pitchFamily="34" charset="0"/>
                <a:cs typeface="Arial" panose="020B0604020202020204" pitchFamily="34" charset="0"/>
              </a:rPr>
              <a:t>diseases (CVDs) are responsible for ~27% of global deaths (WHO, 2023)</a:t>
            </a:r>
          </a:p>
          <a:p>
            <a:pPr lvl="0"/>
            <a:r>
              <a:rPr lang="en-GB" sz="2400" dirty="0">
                <a:latin typeface="Arial" panose="020B0604020202020204" pitchFamily="34" charset="0"/>
                <a:cs typeface="Arial" panose="020B0604020202020204" pitchFamily="34" charset="0"/>
              </a:rPr>
              <a:t>Includes coronary heart disease, stroke, and hypertension</a:t>
            </a:r>
          </a:p>
          <a:p>
            <a:pPr lvl="0"/>
            <a:r>
              <a:rPr lang="en-GB" sz="2400" dirty="0">
                <a:latin typeface="Arial" panose="020B0604020202020204" pitchFamily="34" charset="0"/>
                <a:cs typeface="Arial" panose="020B0604020202020204" pitchFamily="34" charset="0"/>
              </a:rPr>
              <a:t>Stroke occurs due to interrupted cerebral blood flow</a:t>
            </a:r>
          </a:p>
          <a:p>
            <a:pPr lvl="0"/>
            <a:r>
              <a:rPr lang="en-GB" sz="2400" dirty="0">
                <a:latin typeface="Arial" panose="020B0604020202020204" pitchFamily="34" charset="0"/>
                <a:cs typeface="Arial" panose="020B0604020202020204" pitchFamily="34" charset="0"/>
              </a:rPr>
              <a:t>Leading cause of disability in the UK (NHS, 2023)</a:t>
            </a:r>
          </a:p>
          <a:p>
            <a:pPr lvl="0"/>
            <a:r>
              <a:rPr lang="en-GB" sz="2400" dirty="0">
                <a:latin typeface="Arial" panose="020B0604020202020204" pitchFamily="34" charset="0"/>
                <a:cs typeface="Arial" panose="020B0604020202020204" pitchFamily="34" charset="0"/>
              </a:rPr>
              <a:t>Aim: Analyse condition and develop care plan</a:t>
            </a:r>
          </a:p>
          <a:p>
            <a:endParaRPr lang="en-GB" sz="2400" dirty="0">
              <a:solidFill>
                <a:srgbClr val="0070C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12/04/2026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1044028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3600" b="1" dirty="0"/>
              <a:t>Information about the person</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p:txBody>
          <a:bodyPr/>
          <a:lstStyle/>
          <a:p>
            <a:pPr marL="0" lvl="0" indent="0">
              <a:lnSpc>
                <a:spcPct val="107000"/>
              </a:lnSpc>
              <a:spcBef>
                <a:spcPts val="0"/>
              </a:spcBef>
              <a:spcAft>
                <a:spcPts val="800"/>
              </a:spcAft>
              <a:buSzPts val="1000"/>
              <a:buNone/>
              <a:tabLst>
                <a:tab pos="457200" algn="l"/>
              </a:tabLst>
            </a:pPr>
            <a:r>
              <a:rPr lang="en-GB" sz="2400" b="1" dirty="0" smtClean="0">
                <a:latin typeface="Arial" panose="020B0604020202020204" pitchFamily="34" charset="0"/>
                <a:ea typeface="Calibri" panose="020F0502020204030204" pitchFamily="34" charset="0"/>
                <a:cs typeface="Arial" panose="020B0604020202020204" pitchFamily="34" charset="0"/>
              </a:rPr>
              <a:t>Name:</a:t>
            </a:r>
            <a:r>
              <a:rPr lang="en-GB" sz="2400" dirty="0" smtClean="0">
                <a:latin typeface="Arial" panose="020B0604020202020204" pitchFamily="34" charset="0"/>
                <a:ea typeface="Calibri" panose="020F0502020204030204" pitchFamily="34" charset="0"/>
                <a:cs typeface="Arial" panose="020B0604020202020204" pitchFamily="34" charset="0"/>
              </a:rPr>
              <a:t> Mr J.S, a 62-year-old retire male</a:t>
            </a:r>
            <a:endParaRPr lang="en-GB" sz="2400" dirty="0">
              <a:latin typeface="Arial" panose="020B0604020202020204" pitchFamily="34" charset="0"/>
              <a:ea typeface="Calibri" panose="020F0502020204030204" pitchFamily="34" charset="0"/>
              <a:cs typeface="Arial" panose="020B0604020202020204" pitchFamily="34" charset="0"/>
            </a:endParaRPr>
          </a:p>
          <a:p>
            <a:pPr marL="0" lvl="0" indent="0">
              <a:lnSpc>
                <a:spcPct val="107000"/>
              </a:lnSpc>
              <a:spcBef>
                <a:spcPts val="0"/>
              </a:spcBef>
              <a:spcAft>
                <a:spcPts val="800"/>
              </a:spcAft>
              <a:buSzPts val="1000"/>
              <a:buNone/>
              <a:tabLst>
                <a:tab pos="457200" algn="l"/>
              </a:tabLst>
            </a:pPr>
            <a:r>
              <a:rPr lang="en-GB" sz="2400" b="1" dirty="0">
                <a:latin typeface="Arial" panose="020B0604020202020204" pitchFamily="34" charset="0"/>
                <a:ea typeface="Calibri" panose="020F0502020204030204" pitchFamily="34" charset="0"/>
                <a:cs typeface="Arial" panose="020B0604020202020204" pitchFamily="34" charset="0"/>
              </a:rPr>
              <a:t>BMI:</a:t>
            </a:r>
            <a:r>
              <a:rPr lang="en-GB" sz="2400" dirty="0">
                <a:latin typeface="Arial" panose="020B0604020202020204" pitchFamily="34" charset="0"/>
                <a:ea typeface="Calibri" panose="020F0502020204030204" pitchFamily="34" charset="0"/>
                <a:cs typeface="Arial" panose="020B0604020202020204" pitchFamily="34" charset="0"/>
              </a:rPr>
              <a:t> 31 (classified as obese – NICE, 2023)</a:t>
            </a:r>
          </a:p>
          <a:p>
            <a:pPr marL="0" lvl="0" indent="0">
              <a:lnSpc>
                <a:spcPct val="107000"/>
              </a:lnSpc>
              <a:spcBef>
                <a:spcPts val="0"/>
              </a:spcBef>
              <a:spcAft>
                <a:spcPts val="800"/>
              </a:spcAft>
              <a:buSzPts val="1000"/>
              <a:buNone/>
              <a:tabLst>
                <a:tab pos="457200" algn="l"/>
              </a:tabLst>
            </a:pPr>
            <a:r>
              <a:rPr lang="en-GB" sz="2400" b="1" dirty="0">
                <a:latin typeface="Arial" panose="020B0604020202020204" pitchFamily="34" charset="0"/>
                <a:ea typeface="Calibri" panose="020F0502020204030204" pitchFamily="34" charset="0"/>
                <a:cs typeface="Arial" panose="020B0604020202020204" pitchFamily="34" charset="0"/>
              </a:rPr>
              <a:t>Blood Pressure</a:t>
            </a:r>
            <a:r>
              <a:rPr lang="en-GB" sz="2400" dirty="0">
                <a:latin typeface="Arial" panose="020B0604020202020204" pitchFamily="34" charset="0"/>
                <a:ea typeface="Calibri" panose="020F0502020204030204" pitchFamily="34" charset="0"/>
                <a:cs typeface="Arial" panose="020B0604020202020204" pitchFamily="34" charset="0"/>
              </a:rPr>
              <a:t>: 160/100 mmHg (stage 2 hypertension)</a:t>
            </a:r>
          </a:p>
          <a:p>
            <a:pPr marL="0" indent="0">
              <a:buNone/>
            </a:pPr>
            <a:r>
              <a:rPr lang="en-GB" sz="2400" b="1" dirty="0" smtClean="0">
                <a:latin typeface="Arial" panose="020B0604020202020204" pitchFamily="34" charset="0"/>
                <a:ea typeface="Calibri" panose="020F0502020204030204" pitchFamily="34" charset="0"/>
                <a:cs typeface="Arial" panose="020B0604020202020204" pitchFamily="34" charset="0"/>
              </a:rPr>
              <a:t>Medical History:  </a:t>
            </a:r>
            <a:r>
              <a:rPr lang="en-GB" sz="2400" dirty="0" smtClean="0">
                <a:latin typeface="Arial" panose="020B0604020202020204" pitchFamily="34" charset="0"/>
                <a:ea typeface="Calibri" panose="020F0502020204030204" pitchFamily="34" charset="0"/>
                <a:cs typeface="Arial" panose="020B0604020202020204" pitchFamily="34" charset="0"/>
              </a:rPr>
              <a:t>Hypertension, high cholesterol, </a:t>
            </a:r>
            <a:r>
              <a:rPr lang="en-GB" sz="2400" dirty="0" smtClean="0"/>
              <a:t>Type </a:t>
            </a:r>
            <a:r>
              <a:rPr lang="en-GB" sz="2400" dirty="0"/>
              <a:t>2 </a:t>
            </a:r>
            <a:r>
              <a:rPr lang="en-GB" sz="2400" dirty="0" smtClean="0"/>
              <a:t>Diabetes</a:t>
            </a:r>
            <a:endParaRPr lang="en-GB" sz="2400" dirty="0" smtClean="0">
              <a:latin typeface="Arial" panose="020B0604020202020204" pitchFamily="34" charset="0"/>
              <a:cs typeface="Arial" panose="020B0604020202020204" pitchFamily="34" charset="0"/>
            </a:endParaRPr>
          </a:p>
          <a:p>
            <a:pPr marL="0" indent="0">
              <a:buNone/>
            </a:pPr>
            <a:r>
              <a:rPr lang="en-GB" sz="2400" b="1" dirty="0" smtClean="0">
                <a:latin typeface="Arial" panose="020B0604020202020204" pitchFamily="34" charset="0"/>
                <a:ea typeface="Calibri" panose="020F0502020204030204" pitchFamily="34" charset="0"/>
                <a:cs typeface="Arial" panose="020B0604020202020204" pitchFamily="34" charset="0"/>
              </a:rPr>
              <a:t>Social History: </a:t>
            </a:r>
            <a:r>
              <a:rPr lang="en-GB" sz="2400" dirty="0" smtClean="0">
                <a:latin typeface="Arial" panose="020B0604020202020204" pitchFamily="34" charset="0"/>
                <a:ea typeface="Calibri" panose="020F0502020204030204" pitchFamily="34" charset="0"/>
                <a:cs typeface="Arial" panose="020B0604020202020204" pitchFamily="34" charset="0"/>
              </a:rPr>
              <a:t>smoking</a:t>
            </a:r>
            <a:r>
              <a:rPr lang="en-GB" sz="2400" b="1" dirty="0" smtClean="0">
                <a:latin typeface="Arial" panose="020B0604020202020204" pitchFamily="34" charset="0"/>
                <a:ea typeface="Calibri" panose="020F0502020204030204" pitchFamily="34" charset="0"/>
                <a:cs typeface="Arial" panose="020B0604020202020204" pitchFamily="34" charset="0"/>
              </a:rPr>
              <a:t> </a:t>
            </a:r>
            <a:r>
              <a:rPr lang="en-GB" sz="2400" dirty="0">
                <a:latin typeface="Arial" panose="020B0604020202020204" pitchFamily="34" charset="0"/>
                <a:ea typeface="Calibri" panose="020F0502020204030204" pitchFamily="34" charset="0"/>
                <a:cs typeface="Arial" panose="020B0604020202020204" pitchFamily="34" charset="0"/>
              </a:rPr>
              <a:t>(20+ </a:t>
            </a:r>
            <a:r>
              <a:rPr lang="en-GB" sz="2400" dirty="0" smtClean="0">
                <a:latin typeface="Arial" panose="020B0604020202020204" pitchFamily="34" charset="0"/>
                <a:ea typeface="Calibri" panose="020F0502020204030204" pitchFamily="34" charset="0"/>
                <a:cs typeface="Arial" panose="020B0604020202020204" pitchFamily="34" charset="0"/>
              </a:rPr>
              <a:t>years)</a:t>
            </a:r>
          </a:p>
          <a:p>
            <a:pPr marL="0" indent="0">
              <a:buNone/>
            </a:pPr>
            <a:r>
              <a:rPr lang="en-GB" sz="2400" b="1" dirty="0" smtClean="0">
                <a:latin typeface="Arial" panose="020B0604020202020204" pitchFamily="34" charset="0"/>
                <a:ea typeface="Calibri" panose="020F0502020204030204" pitchFamily="34" charset="0"/>
                <a:cs typeface="Arial" panose="020B0604020202020204" pitchFamily="34" charset="0"/>
              </a:rPr>
              <a:t>Diagnosis</a:t>
            </a:r>
            <a:r>
              <a:rPr lang="en-GB" sz="2400" dirty="0">
                <a:latin typeface="Arial" panose="020B0604020202020204" pitchFamily="34" charset="0"/>
                <a:ea typeface="Calibri" panose="020F0502020204030204" pitchFamily="34" charset="0"/>
                <a:cs typeface="Arial" panose="020B0604020202020204" pitchFamily="34" charset="0"/>
              </a:rPr>
              <a:t>: Ischaemic stroke due to arterial blockage</a:t>
            </a:r>
          </a:p>
          <a:p>
            <a:endParaRPr lang="en-GB" sz="2400" dirty="0">
              <a:solidFill>
                <a:srgbClr val="0070C0"/>
              </a:solidFill>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12/04/2026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1196154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L="0" marR="0">
              <a:lnSpc>
                <a:spcPct val="107000"/>
              </a:lnSpc>
              <a:spcBef>
                <a:spcPts val="0"/>
              </a:spcBef>
              <a:spcAft>
                <a:spcPts val="800"/>
              </a:spcAft>
            </a:pPr>
            <a:r>
              <a:rPr lang="en-GB" b="1" dirty="0" smtClean="0">
                <a:latin typeface="Calibri" panose="020F0502020204030204" pitchFamily="34" charset="0"/>
                <a:ea typeface="Calibri" panose="020F0502020204030204" pitchFamily="34" charset="0"/>
                <a:cs typeface="Times New Roman" panose="02020603050405020304" pitchFamily="18" charset="0"/>
              </a:rPr>
              <a:t/>
            </a:r>
            <a:br>
              <a:rPr lang="en-GB" b="1" dirty="0" smtClean="0">
                <a:latin typeface="Calibri" panose="020F0502020204030204" pitchFamily="34" charset="0"/>
                <a:ea typeface="Calibri" panose="020F0502020204030204" pitchFamily="34" charset="0"/>
                <a:cs typeface="Times New Roman" panose="02020603050405020304" pitchFamily="18" charset="0"/>
              </a:rPr>
            </a:br>
            <a:r>
              <a:rPr lang="en-GB" sz="3600" b="1" dirty="0" smtClean="0">
                <a:latin typeface="Calibri" panose="020F0502020204030204" pitchFamily="34" charset="0"/>
                <a:ea typeface="Calibri" panose="020F0502020204030204" pitchFamily="34" charset="0"/>
                <a:cs typeface="Times New Roman" panose="02020603050405020304" pitchFamily="18" charset="0"/>
              </a:rPr>
              <a:t>Brief Anatomy &amp; Physiology Of  Cardiovascular System</a:t>
            </a:r>
            <a:r>
              <a:rPr lang="en-GB" dirty="0" smtClean="0">
                <a:latin typeface="Calibri" panose="020F0502020204030204" pitchFamily="34" charset="0"/>
                <a:ea typeface="Calibri" panose="020F0502020204030204" pitchFamily="34" charset="0"/>
                <a:cs typeface="Times New Roman" panose="02020603050405020304" pitchFamily="18" charset="0"/>
              </a:rPr>
              <a:t/>
            </a:r>
            <a:br>
              <a:rPr lang="en-GB" dirty="0" smtClean="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6" name="Content Placeholder 5"/>
          <p:cNvSpPr>
            <a:spLocks noGrp="1"/>
          </p:cNvSpPr>
          <p:nvPr>
            <p:ph sz="half" idx="1"/>
          </p:nvPr>
        </p:nvSpPr>
        <p:spPr>
          <a:xfrm>
            <a:off x="457200" y="1570039"/>
            <a:ext cx="4038600" cy="4019201"/>
          </a:xfrm>
        </p:spPr>
        <p:txBody>
          <a:bodyPr/>
          <a:lstStyle/>
          <a:p>
            <a:r>
              <a:rPr lang="en-GB" sz="2400" dirty="0"/>
              <a:t>Heart pumps oxygenated blood</a:t>
            </a:r>
          </a:p>
          <a:p>
            <a:r>
              <a:rPr lang="en-GB" sz="2400" dirty="0"/>
              <a:t>Arteries carry blood to organs</a:t>
            </a:r>
          </a:p>
          <a:p>
            <a:r>
              <a:rPr lang="en-GB" sz="2400" dirty="0"/>
              <a:t>Brain </a:t>
            </a:r>
            <a:r>
              <a:rPr lang="en-GB" sz="2400" dirty="0" smtClean="0"/>
              <a:t>requires </a:t>
            </a:r>
            <a:r>
              <a:rPr lang="en-GB" sz="2400" dirty="0"/>
              <a:t>constant oxygen supply</a:t>
            </a:r>
          </a:p>
          <a:p>
            <a:r>
              <a:rPr lang="en-GB" sz="2400" dirty="0"/>
              <a:t>Blood pressure regulates circulation</a:t>
            </a:r>
          </a:p>
          <a:p>
            <a:r>
              <a:rPr lang="en-GB" sz="2400" dirty="0" smtClean="0"/>
              <a:t>CDC, </a:t>
            </a:r>
            <a:r>
              <a:rPr lang="en-GB" sz="2400" dirty="0"/>
              <a:t>2024</a:t>
            </a:r>
            <a:endParaRPr lang="en-GB"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12/04/2026</a:t>
            </a:fld>
            <a:endParaRPr lang="en-GB" altLang="en-US"/>
          </a:p>
        </p:txBody>
      </p:sp>
      <p:sp>
        <p:nvSpPr>
          <p:cNvPr id="5" name="Slide Number Placeholder 4"/>
          <p:cNvSpPr>
            <a:spLocks noGrp="1"/>
          </p:cNvSpPr>
          <p:nvPr>
            <p:ph type="sldNum" sz="quarter" idx="4294967295"/>
          </p:nvPr>
        </p:nvSpPr>
        <p:spPr>
          <a:xfrm>
            <a:off x="8413750" y="6381750"/>
            <a:ext cx="730250" cy="339725"/>
          </a:xfrm>
        </p:spPr>
        <p:txBody>
          <a:bodyPr/>
          <a:lstStyle/>
          <a:p>
            <a:pPr>
              <a:defRPr/>
            </a:pPr>
            <a:fld id="{6550E941-99E4-4403-A917-B30FF69A9617}" type="slidenum">
              <a:rPr lang="en-GB" altLang="en-US" smtClean="0"/>
              <a:pPr>
                <a:defRPr/>
              </a:pPr>
              <a:t>4</a:t>
            </a:fld>
            <a:endParaRPr lang="en-GB" altLang="en-US"/>
          </a:p>
        </p:txBody>
      </p:sp>
      <p:pic>
        <p:nvPicPr>
          <p:cNvPr id="12" name="Content Placeholder 11"/>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4495800" y="1586023"/>
            <a:ext cx="3917950" cy="3787193"/>
          </a:xfrm>
          <a:prstGeom prst="rect">
            <a:avLst/>
          </a:prstGeom>
          <a:noFill/>
          <a:extLst>
            <a:ext uri="{909E8E84-426E-40DD-AFC4-6F175D3DCCD1}">
              <a14:hiddenFill xmlns:a14="http://schemas.microsoft.com/office/drawing/2010/main">
                <a:solidFill>
                  <a:srgbClr val="FFFFFF"/>
                </a:solidFill>
              </a14:hiddenFill>
            </a:ext>
          </a:extLst>
        </p:spPr>
      </p:pic>
      <p:sp>
        <p:nvSpPr>
          <p:cNvPr id="11" name="AutoShape 8" descr="Pathology of the Cardiovascular System ..."/>
          <p:cNvSpPr>
            <a:spLocks noChangeAspect="1" noChangeArrowheads="1"/>
          </p:cNvSpPr>
          <p:nvPr/>
        </p:nvSpPr>
        <p:spPr bwMode="auto">
          <a:xfrm>
            <a:off x="155574" y="-144463"/>
            <a:ext cx="1197195" cy="119719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8832883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smtClean="0">
                <a:cs typeface="Arial" panose="020B0604020202020204" pitchFamily="34" charset="0"/>
              </a:rPr>
              <a:t>Patho</a:t>
            </a:r>
            <a:r>
              <a:rPr lang="en-GB" sz="3600" b="1" dirty="0">
                <a:cs typeface="Arial" panose="020B0604020202020204" pitchFamily="34" charset="0"/>
              </a:rPr>
              <a:t>p</a:t>
            </a:r>
            <a:r>
              <a:rPr lang="en-GB" sz="3600" b="1" dirty="0" smtClean="0">
                <a:cs typeface="Arial" panose="020B0604020202020204" pitchFamily="34" charset="0"/>
              </a:rPr>
              <a:t>hysiology of </a:t>
            </a:r>
            <a:r>
              <a:rPr lang="en-GB" sz="3600" b="1" dirty="0">
                <a:cs typeface="Arial" panose="020B0604020202020204" pitchFamily="34" charset="0"/>
              </a:rPr>
              <a:t>I</a:t>
            </a:r>
            <a:r>
              <a:rPr lang="en-GB" sz="3600" b="1" dirty="0" smtClean="0">
                <a:cs typeface="Arial" panose="020B0604020202020204" pitchFamily="34" charset="0"/>
              </a:rPr>
              <a:t>schemic Stroke</a:t>
            </a:r>
            <a:endParaRPr lang="en-GB" sz="3600" b="1" dirty="0">
              <a:cs typeface="Arial" panose="020B0604020202020204" pitchFamily="34" charset="0"/>
            </a:endParaRP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457200" y="1340768"/>
            <a:ext cx="8229600" cy="4176465"/>
          </a:xfrm>
        </p:spPr>
        <p:txBody>
          <a:bodyPr/>
          <a:lstStyle/>
          <a:p>
            <a:pPr>
              <a:lnSpc>
                <a:spcPct val="107000"/>
              </a:lnSpc>
              <a:spcBef>
                <a:spcPts val="0"/>
              </a:spcBef>
              <a:spcAft>
                <a:spcPts val="800"/>
              </a:spcAft>
              <a:buSzPts val="1000"/>
              <a:buFont typeface="Wingdings" panose="05000000000000000000" pitchFamily="2" charset="2"/>
              <a:buChar char="§"/>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Brain supplied by cerebral arteries (</a:t>
            </a:r>
            <a:r>
              <a:rPr lang="en-GB" sz="2000" dirty="0">
                <a:latin typeface="Calibri" panose="020F0502020204030204" pitchFamily="34" charset="0"/>
                <a:ea typeface="Calibri" panose="020F0502020204030204" pitchFamily="34" charset="0"/>
                <a:cs typeface="Times New Roman" panose="02020603050405020304" pitchFamily="18" charset="0"/>
              </a:rPr>
              <a:t>e.g. carotid and vertebral arteries)</a:t>
            </a:r>
          </a:p>
          <a:p>
            <a:pPr>
              <a:lnSpc>
                <a:spcPct val="107000"/>
              </a:lnSpc>
              <a:spcBef>
                <a:spcPts val="0"/>
              </a:spcBef>
              <a:spcAft>
                <a:spcPts val="800"/>
              </a:spcAft>
              <a:buSzPts val="1000"/>
              <a:buFont typeface="Wingdings" panose="05000000000000000000" pitchFamily="2" charset="2"/>
              <a:buChar char="§"/>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Neurons require continuous oxygen and glucose supply</a:t>
            </a:r>
          </a:p>
          <a:p>
            <a:pPr>
              <a:lnSpc>
                <a:spcPct val="107000"/>
              </a:lnSpc>
              <a:spcBef>
                <a:spcPts val="0"/>
              </a:spcBef>
              <a:spcAft>
                <a:spcPts val="800"/>
              </a:spcAft>
              <a:buSzPts val="1000"/>
              <a:buFont typeface="Wingdings" panose="05000000000000000000" pitchFamily="2" charset="2"/>
              <a:buChar char="§"/>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Ischaemic stroke occurs due to arterial blockage </a:t>
            </a:r>
            <a:r>
              <a:rPr lang="en-GB" sz="2000" dirty="0">
                <a:latin typeface="Calibri" panose="020F0502020204030204" pitchFamily="34" charset="0"/>
                <a:ea typeface="Calibri" panose="020F0502020204030204" pitchFamily="34" charset="0"/>
                <a:cs typeface="Times New Roman" panose="02020603050405020304" pitchFamily="18" charset="0"/>
              </a:rPr>
              <a:t>(thrombus or embolus)</a:t>
            </a:r>
          </a:p>
          <a:p>
            <a:pPr>
              <a:lnSpc>
                <a:spcPct val="107000"/>
              </a:lnSpc>
              <a:spcBef>
                <a:spcPts val="0"/>
              </a:spcBef>
              <a:spcAft>
                <a:spcPts val="800"/>
              </a:spcAft>
              <a:buSzPts val="1000"/>
              <a:buFont typeface="Wingdings" panose="05000000000000000000" pitchFamily="2" charset="2"/>
              <a:buChar char="§"/>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Reduced blood flow </a:t>
            </a:r>
            <a:r>
              <a:rPr lang="en-GB" sz="2400" dirty="0" smtClean="0">
                <a:latin typeface="Calibri" panose="020F0502020204030204" pitchFamily="34" charset="0"/>
                <a:ea typeface="Calibri" panose="020F0502020204030204" pitchFamily="34" charset="0"/>
                <a:cs typeface="Times New Roman" panose="02020603050405020304" pitchFamily="18" charset="0"/>
              </a:rPr>
              <a:t>leads to </a:t>
            </a:r>
            <a:r>
              <a:rPr lang="en-GB" sz="2400" dirty="0">
                <a:latin typeface="Calibri" panose="020F0502020204030204" pitchFamily="34" charset="0"/>
                <a:ea typeface="Calibri" panose="020F0502020204030204" pitchFamily="34" charset="0"/>
                <a:cs typeface="Times New Roman" panose="02020603050405020304" pitchFamily="18" charset="0"/>
              </a:rPr>
              <a:t>cerebral ischaemia</a:t>
            </a:r>
          </a:p>
          <a:p>
            <a:pPr>
              <a:lnSpc>
                <a:spcPct val="107000"/>
              </a:lnSpc>
              <a:spcBef>
                <a:spcPts val="0"/>
              </a:spcBef>
              <a:spcAft>
                <a:spcPts val="800"/>
              </a:spcAft>
              <a:buSzPts val="1000"/>
              <a:buFont typeface="Wingdings" panose="05000000000000000000" pitchFamily="2" charset="2"/>
              <a:buChar char="§"/>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Oxygen deprivation leads to neuronal cell death within minutes</a:t>
            </a:r>
          </a:p>
          <a:p>
            <a:pPr>
              <a:lnSpc>
                <a:spcPct val="107000"/>
              </a:lnSpc>
              <a:spcBef>
                <a:spcPts val="0"/>
              </a:spcBef>
              <a:spcAft>
                <a:spcPts val="800"/>
              </a:spcAft>
              <a:buSzPts val="1000"/>
              <a:buFont typeface="Wingdings" panose="05000000000000000000" pitchFamily="2" charset="2"/>
              <a:buChar char="§"/>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Commonly affects areas controlling movement, speech, and cognition</a:t>
            </a:r>
          </a:p>
          <a:p>
            <a:pPr>
              <a:lnSpc>
                <a:spcPct val="107000"/>
              </a:lnSpc>
              <a:spcBef>
                <a:spcPts val="0"/>
              </a:spcBef>
              <a:spcAft>
                <a:spcPts val="800"/>
              </a:spcAft>
              <a:buFont typeface="Wingdings" panose="05000000000000000000" pitchFamily="2" charset="2"/>
              <a:buChar char="§"/>
            </a:pPr>
            <a:r>
              <a:rPr lang="en-GB" sz="2400" i="1" dirty="0">
                <a:latin typeface="Calibri" panose="020F0502020204030204" pitchFamily="34" charset="0"/>
                <a:ea typeface="Calibri" panose="020F0502020204030204" pitchFamily="34" charset="0"/>
                <a:cs typeface="Times New Roman" panose="02020603050405020304" pitchFamily="18" charset="0"/>
              </a:rPr>
              <a:t>(</a:t>
            </a:r>
            <a:r>
              <a:rPr lang="en-GB" sz="2400" i="1" dirty="0" err="1">
                <a:latin typeface="Calibri" panose="020F0502020204030204" pitchFamily="34" charset="0"/>
                <a:ea typeface="Calibri" panose="020F0502020204030204" pitchFamily="34" charset="0"/>
                <a:cs typeface="Times New Roman" panose="02020603050405020304" pitchFamily="18" charset="0"/>
              </a:rPr>
              <a:t>Feigin</a:t>
            </a:r>
            <a:r>
              <a:rPr lang="en-GB" sz="2400" i="1" dirty="0">
                <a:latin typeface="Calibri" panose="020F0502020204030204" pitchFamily="34" charset="0"/>
                <a:ea typeface="Calibri" panose="020F0502020204030204" pitchFamily="34" charset="0"/>
                <a:cs typeface="Times New Roman" panose="02020603050405020304" pitchFamily="18" charset="0"/>
              </a:rPr>
              <a:t> et al., 2021; NHS, 2023)</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buFont typeface="Wingdings" panose="05000000000000000000" pitchFamily="2" charset="2"/>
              <a:buChar char="§"/>
            </a:pPr>
            <a:endParaRPr lang="en-GB" sz="2400" dirty="0">
              <a:solidFill>
                <a:srgbClr val="0070C0"/>
              </a:solidFill>
            </a:endParaRPr>
          </a:p>
        </p:txBody>
      </p:sp>
    </p:spTree>
    <p:extLst>
      <p:ext uri="{BB962C8B-B14F-4D97-AF65-F5344CB8AC3E}">
        <p14:creationId xmlns:p14="http://schemas.microsoft.com/office/powerpoint/2010/main" val="7117341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2000" dirty="0"/>
              <a:t>Figure </a:t>
            </a:r>
            <a:r>
              <a:rPr lang="en-US" sz="2000" dirty="0" smtClean="0"/>
              <a:t>2: </a:t>
            </a:r>
            <a:r>
              <a:rPr lang="en-US" sz="2000" dirty="0"/>
              <a:t>Illustration of </a:t>
            </a:r>
            <a:r>
              <a:rPr lang="en-US" sz="2000" dirty="0" err="1"/>
              <a:t>ischaemic</a:t>
            </a:r>
            <a:r>
              <a:rPr lang="en-US" sz="2000" dirty="0"/>
              <a:t> stroke mechanisms showing thrombosis and embolism in cerebral arteries (Hsu et al., 2017).</a:t>
            </a:r>
            <a:endParaRPr lang="en-GB" sz="2000" dirty="0"/>
          </a:p>
        </p:txBody>
      </p:sp>
      <p:pic>
        <p:nvPicPr>
          <p:cNvPr id="1026" name="Picture 2" descr="Pathology, anatomy, and pathophysiology of stroke (Chapter 2 ..."/>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2023315" y="1417638"/>
            <a:ext cx="5097370" cy="3811562"/>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12/04/2026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25340978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922114"/>
          </a:xfrm>
        </p:spPr>
        <p:txBody>
          <a:bodyPr/>
          <a:lstStyle/>
          <a:p>
            <a:r>
              <a:rPr lang="en-GB" sz="3600" b="1" dirty="0"/>
              <a:t>Care Plan (1/3)</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a:xfrm>
            <a:off x="457200" y="1484784"/>
            <a:ext cx="8229600" cy="4032449"/>
          </a:xfrm>
        </p:spPr>
        <p:txBody>
          <a:bodyPr/>
          <a:lstStyle/>
          <a:p>
            <a:pPr>
              <a:lnSpc>
                <a:spcPct val="107000"/>
              </a:lnSpc>
              <a:spcBef>
                <a:spcPts val="0"/>
              </a:spcBef>
              <a:spcAft>
                <a:spcPts val="800"/>
              </a:spcAft>
              <a:buSzPts val="1000"/>
              <a:tabLst>
                <a:tab pos="457200" algn="l"/>
              </a:tabLst>
            </a:pPr>
            <a:r>
              <a:rPr lang="en-GB" sz="2000" dirty="0">
                <a:latin typeface="Calibri" panose="020F0502020204030204" pitchFamily="34" charset="0"/>
                <a:ea typeface="Calibri" panose="020F0502020204030204" pitchFamily="34" charset="0"/>
                <a:cs typeface="Times New Roman" panose="02020603050405020304" pitchFamily="18" charset="0"/>
              </a:rPr>
              <a:t>Current lifestyle:</a:t>
            </a:r>
          </a:p>
          <a:p>
            <a:pPr lvl="1">
              <a:lnSpc>
                <a:spcPct val="107000"/>
              </a:lnSpc>
              <a:spcBef>
                <a:spcPts val="0"/>
              </a:spcBef>
              <a:spcAft>
                <a:spcPts val="800"/>
              </a:spcAft>
              <a:buSzPts val="1000"/>
              <a:buFont typeface="Wingdings" panose="05000000000000000000" pitchFamily="2" charset="2"/>
              <a:buChar char="q"/>
              <a:tabLst>
                <a:tab pos="914400" algn="l"/>
              </a:tabLst>
            </a:pPr>
            <a:r>
              <a:rPr lang="en-GB" sz="2000" dirty="0">
                <a:latin typeface="Calibri" panose="020F0502020204030204" pitchFamily="34" charset="0"/>
                <a:ea typeface="Calibri" panose="020F0502020204030204" pitchFamily="34" charset="0"/>
                <a:cs typeface="Times New Roman" panose="02020603050405020304" pitchFamily="18" charset="0"/>
              </a:rPr>
              <a:t>Smoking</a:t>
            </a:r>
          </a:p>
          <a:p>
            <a:pPr lvl="1">
              <a:lnSpc>
                <a:spcPct val="107000"/>
              </a:lnSpc>
              <a:spcBef>
                <a:spcPts val="0"/>
              </a:spcBef>
              <a:spcAft>
                <a:spcPts val="800"/>
              </a:spcAft>
              <a:buSzPts val="1000"/>
              <a:buFont typeface="Wingdings" panose="05000000000000000000" pitchFamily="2" charset="2"/>
              <a:buChar char="q"/>
              <a:tabLst>
                <a:tab pos="914400" algn="l"/>
              </a:tabLst>
            </a:pPr>
            <a:r>
              <a:rPr lang="en-GB" sz="2000" dirty="0">
                <a:latin typeface="Calibri" panose="020F0502020204030204" pitchFamily="34" charset="0"/>
                <a:ea typeface="Calibri" panose="020F0502020204030204" pitchFamily="34" charset="0"/>
                <a:cs typeface="Times New Roman" panose="02020603050405020304" pitchFamily="18" charset="0"/>
              </a:rPr>
              <a:t>Poor diet (high fat, salt)</a:t>
            </a:r>
          </a:p>
          <a:p>
            <a:pPr lvl="1">
              <a:lnSpc>
                <a:spcPct val="107000"/>
              </a:lnSpc>
              <a:spcBef>
                <a:spcPts val="0"/>
              </a:spcBef>
              <a:spcAft>
                <a:spcPts val="800"/>
              </a:spcAft>
              <a:buSzPts val="1000"/>
              <a:buFont typeface="Wingdings" panose="05000000000000000000" pitchFamily="2" charset="2"/>
              <a:buChar char="q"/>
              <a:tabLst>
                <a:tab pos="914400" algn="l"/>
              </a:tabLst>
            </a:pPr>
            <a:r>
              <a:rPr lang="en-GB" sz="2000" dirty="0">
                <a:latin typeface="Calibri" panose="020F0502020204030204" pitchFamily="34" charset="0"/>
                <a:ea typeface="Calibri" panose="020F0502020204030204" pitchFamily="34" charset="0"/>
                <a:cs typeface="Times New Roman" panose="02020603050405020304" pitchFamily="18" charset="0"/>
              </a:rPr>
              <a:t>Lack of physical activity</a:t>
            </a:r>
          </a:p>
          <a:p>
            <a:pPr>
              <a:lnSpc>
                <a:spcPct val="107000"/>
              </a:lnSpc>
              <a:spcBef>
                <a:spcPts val="0"/>
              </a:spcBef>
              <a:spcAft>
                <a:spcPts val="800"/>
              </a:spcAft>
              <a:buSzPts val="1000"/>
              <a:tabLst>
                <a:tab pos="457200" algn="l"/>
              </a:tabLst>
            </a:pPr>
            <a:r>
              <a:rPr lang="en-GB" sz="2000" dirty="0">
                <a:latin typeface="Calibri" panose="020F0502020204030204" pitchFamily="34" charset="0"/>
                <a:ea typeface="Calibri" panose="020F0502020204030204" pitchFamily="34" charset="0"/>
                <a:cs typeface="Times New Roman" panose="02020603050405020304" pitchFamily="18" charset="0"/>
              </a:rPr>
              <a:t>Behavioural concerns:</a:t>
            </a:r>
          </a:p>
          <a:p>
            <a:pPr lvl="1">
              <a:lnSpc>
                <a:spcPct val="107000"/>
              </a:lnSpc>
              <a:spcBef>
                <a:spcPts val="0"/>
              </a:spcBef>
              <a:spcAft>
                <a:spcPts val="800"/>
              </a:spcAft>
              <a:buSzPts val="1000"/>
              <a:buFont typeface="Wingdings" panose="05000000000000000000" pitchFamily="2" charset="2"/>
              <a:buChar char="q"/>
              <a:tabLst>
                <a:tab pos="914400" algn="l"/>
              </a:tabLst>
            </a:pPr>
            <a:r>
              <a:rPr lang="en-GB" sz="2000" dirty="0">
                <a:latin typeface="Calibri" panose="020F0502020204030204" pitchFamily="34" charset="0"/>
                <a:ea typeface="Calibri" panose="020F0502020204030204" pitchFamily="34" charset="0"/>
                <a:cs typeface="Times New Roman" panose="02020603050405020304" pitchFamily="18" charset="0"/>
              </a:rPr>
              <a:t>Poor medication adherence</a:t>
            </a:r>
          </a:p>
          <a:p>
            <a:pPr lvl="1">
              <a:lnSpc>
                <a:spcPct val="107000"/>
              </a:lnSpc>
              <a:spcBef>
                <a:spcPts val="0"/>
              </a:spcBef>
              <a:spcAft>
                <a:spcPts val="800"/>
              </a:spcAft>
              <a:buSzPts val="1000"/>
              <a:buFont typeface="Wingdings" panose="05000000000000000000" pitchFamily="2" charset="2"/>
              <a:buChar char="q"/>
              <a:tabLst>
                <a:tab pos="914400" algn="l"/>
              </a:tabLst>
            </a:pPr>
            <a:r>
              <a:rPr lang="en-GB" sz="2000" dirty="0">
                <a:latin typeface="Calibri" panose="020F0502020204030204" pitchFamily="34" charset="0"/>
                <a:ea typeface="Calibri" panose="020F0502020204030204" pitchFamily="34" charset="0"/>
                <a:cs typeface="Times New Roman" panose="02020603050405020304" pitchFamily="18" charset="0"/>
              </a:rPr>
              <a:t>Limited awareness of stroke risks</a:t>
            </a:r>
          </a:p>
          <a:p>
            <a:pPr>
              <a:lnSpc>
                <a:spcPct val="107000"/>
              </a:lnSpc>
              <a:spcBef>
                <a:spcPts val="0"/>
              </a:spcBef>
              <a:spcAft>
                <a:spcPts val="800"/>
              </a:spcAft>
              <a:buSzPts val="1000"/>
              <a:tabLst>
                <a:tab pos="457200" algn="l"/>
              </a:tabLst>
            </a:pPr>
            <a:r>
              <a:rPr lang="en-GB" sz="2000" dirty="0">
                <a:latin typeface="Calibri" panose="020F0502020204030204" pitchFamily="34" charset="0"/>
                <a:ea typeface="Calibri" panose="020F0502020204030204" pitchFamily="34" charset="0"/>
                <a:cs typeface="Times New Roman" panose="02020603050405020304" pitchFamily="18" charset="0"/>
              </a:rPr>
              <a:t>These behaviours increase cardiovascular strain and risk of recurrence</a:t>
            </a:r>
          </a:p>
          <a:p>
            <a:pPr>
              <a:lnSpc>
                <a:spcPct val="107000"/>
              </a:lnSpc>
              <a:spcBef>
                <a:spcPts val="0"/>
              </a:spcBef>
              <a:spcAft>
                <a:spcPts val="800"/>
              </a:spcAft>
            </a:pPr>
            <a:r>
              <a:rPr lang="en-GB" sz="2000" dirty="0">
                <a:latin typeface="Calibri" panose="020F0502020204030204" pitchFamily="34" charset="0"/>
                <a:ea typeface="Calibri" panose="020F0502020204030204" pitchFamily="34" charset="0"/>
                <a:cs typeface="Times New Roman" panose="02020603050405020304" pitchFamily="18" charset="0"/>
              </a:rPr>
              <a:t>(NHS, 2023)</a:t>
            </a:r>
          </a:p>
          <a:p>
            <a:endParaRPr lang="en-GB" sz="2000" dirty="0">
              <a:solidFill>
                <a:srgbClr val="0070C0"/>
              </a:solidFill>
            </a:endParaRP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12/04/2026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20709468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p:txBody>
          <a:bodyPr/>
          <a:lstStyle/>
          <a:p>
            <a:r>
              <a:rPr lang="en-GB" sz="3600" b="1" dirty="0"/>
              <a:t>Care Plan (2/3)</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sz="half" idx="1"/>
          </p:nvPr>
        </p:nvSpPr>
        <p:spPr/>
        <p:txBody>
          <a:bodyPr/>
          <a:lstStyle/>
          <a:p>
            <a:pPr marL="0" lvl="0" indent="0">
              <a:lnSpc>
                <a:spcPct val="107000"/>
              </a:lnSpc>
              <a:spcBef>
                <a:spcPts val="0"/>
              </a:spcBef>
              <a:spcAft>
                <a:spcPts val="800"/>
              </a:spcAft>
              <a:buSzPts val="1000"/>
              <a:buNone/>
              <a:tabLst>
                <a:tab pos="457200" algn="l"/>
              </a:tabLst>
            </a:pPr>
            <a:r>
              <a:rPr lang="en-GB" sz="2000" dirty="0" smtClean="0">
                <a:solidFill>
                  <a:srgbClr val="0070C0"/>
                </a:solidFill>
              </a:rPr>
              <a:t> </a:t>
            </a:r>
            <a:r>
              <a:rPr lang="en-GB" sz="2000" dirty="0" smtClean="0">
                <a:latin typeface="Calibri" panose="020F0502020204030204" pitchFamily="34" charset="0"/>
                <a:ea typeface="Calibri" panose="020F0502020204030204" pitchFamily="34" charset="0"/>
                <a:cs typeface="Times New Roman" panose="02020603050405020304" pitchFamily="18" charset="0"/>
              </a:rPr>
              <a:t>Requires assistance with:</a:t>
            </a:r>
          </a:p>
          <a:p>
            <a:pPr lvl="1">
              <a:lnSpc>
                <a:spcPct val="107000"/>
              </a:lnSpc>
              <a:spcBef>
                <a:spcPts val="0"/>
              </a:spcBef>
              <a:spcAft>
                <a:spcPts val="800"/>
              </a:spcAft>
              <a:buSzPts val="1000"/>
              <a:buFont typeface="Wingdings" panose="05000000000000000000" pitchFamily="2" charset="2"/>
              <a:buChar char="q"/>
              <a:tabLst>
                <a:tab pos="914400" algn="l"/>
              </a:tabLst>
            </a:pPr>
            <a:r>
              <a:rPr lang="en-GB" sz="2000" dirty="0" smtClean="0">
                <a:latin typeface="Calibri" panose="020F0502020204030204" pitchFamily="34" charset="0"/>
                <a:ea typeface="Calibri" panose="020F0502020204030204" pitchFamily="34" charset="0"/>
                <a:cs typeface="Times New Roman" panose="02020603050405020304" pitchFamily="18" charset="0"/>
              </a:rPr>
              <a:t>Mobility (walking support)</a:t>
            </a:r>
          </a:p>
          <a:p>
            <a:pPr lvl="1">
              <a:lnSpc>
                <a:spcPct val="107000"/>
              </a:lnSpc>
              <a:spcBef>
                <a:spcPts val="0"/>
              </a:spcBef>
              <a:spcAft>
                <a:spcPts val="800"/>
              </a:spcAft>
              <a:buSzPts val="1000"/>
              <a:buFont typeface="Wingdings" panose="05000000000000000000" pitchFamily="2" charset="2"/>
              <a:buChar char="q"/>
              <a:tabLst>
                <a:tab pos="914400" algn="l"/>
              </a:tabLst>
            </a:pPr>
            <a:r>
              <a:rPr lang="en-GB" sz="2000" dirty="0" smtClean="0">
                <a:latin typeface="Calibri" panose="020F0502020204030204" pitchFamily="34" charset="0"/>
                <a:ea typeface="Calibri" panose="020F0502020204030204" pitchFamily="34" charset="0"/>
                <a:cs typeface="Times New Roman" panose="02020603050405020304" pitchFamily="18" charset="0"/>
              </a:rPr>
              <a:t>Personal hygiene</a:t>
            </a:r>
          </a:p>
          <a:p>
            <a:pPr lvl="1">
              <a:lnSpc>
                <a:spcPct val="107000"/>
              </a:lnSpc>
              <a:spcBef>
                <a:spcPts val="0"/>
              </a:spcBef>
              <a:spcAft>
                <a:spcPts val="800"/>
              </a:spcAft>
              <a:buSzPts val="1000"/>
              <a:buFont typeface="Wingdings" panose="05000000000000000000" pitchFamily="2" charset="2"/>
              <a:buChar char="q"/>
              <a:tabLst>
                <a:tab pos="914400" algn="l"/>
              </a:tabLst>
            </a:pPr>
            <a:r>
              <a:rPr lang="en-GB" sz="2000" dirty="0" smtClean="0">
                <a:latin typeface="Calibri" panose="020F0502020204030204" pitchFamily="34" charset="0"/>
                <a:ea typeface="Calibri" panose="020F0502020204030204" pitchFamily="34" charset="0"/>
                <a:cs typeface="Times New Roman" panose="02020603050405020304" pitchFamily="18" charset="0"/>
              </a:rPr>
              <a:t>Meal preparation</a:t>
            </a:r>
          </a:p>
          <a:p>
            <a:pPr marL="0" lvl="0" indent="0">
              <a:lnSpc>
                <a:spcPct val="107000"/>
              </a:lnSpc>
              <a:spcBef>
                <a:spcPts val="0"/>
              </a:spcBef>
              <a:spcAft>
                <a:spcPts val="800"/>
              </a:spcAft>
              <a:buSzPts val="1000"/>
              <a:buNone/>
              <a:tabLst>
                <a:tab pos="457200" algn="l"/>
              </a:tabLst>
            </a:pPr>
            <a:r>
              <a:rPr lang="en-GB" sz="2000" dirty="0" smtClean="0">
                <a:latin typeface="Calibri" panose="020F0502020204030204" pitchFamily="34" charset="0"/>
                <a:ea typeface="Calibri" panose="020F0502020204030204" pitchFamily="34" charset="0"/>
                <a:cs typeface="Times New Roman" panose="02020603050405020304" pitchFamily="18" charset="0"/>
              </a:rPr>
              <a:t>Daily routine includes:</a:t>
            </a:r>
          </a:p>
          <a:p>
            <a:pPr lvl="1">
              <a:lnSpc>
                <a:spcPct val="107000"/>
              </a:lnSpc>
              <a:spcBef>
                <a:spcPts val="0"/>
              </a:spcBef>
              <a:spcAft>
                <a:spcPts val="800"/>
              </a:spcAft>
              <a:buSzPts val="1000"/>
              <a:buFont typeface="Wingdings" panose="05000000000000000000" pitchFamily="2" charset="2"/>
              <a:buChar char="q"/>
              <a:tabLst>
                <a:tab pos="914400" algn="l"/>
              </a:tabLst>
            </a:pPr>
            <a:r>
              <a:rPr lang="en-GB" sz="2000" dirty="0" smtClean="0">
                <a:latin typeface="Calibri" panose="020F0502020204030204" pitchFamily="34" charset="0"/>
                <a:ea typeface="Calibri" panose="020F0502020204030204" pitchFamily="34" charset="0"/>
                <a:cs typeface="Times New Roman" panose="02020603050405020304" pitchFamily="18" charset="0"/>
              </a:rPr>
              <a:t>Physiotherapy exercises</a:t>
            </a:r>
          </a:p>
          <a:p>
            <a:pPr lvl="1">
              <a:lnSpc>
                <a:spcPct val="107000"/>
              </a:lnSpc>
              <a:spcBef>
                <a:spcPts val="0"/>
              </a:spcBef>
              <a:spcAft>
                <a:spcPts val="800"/>
              </a:spcAft>
              <a:buSzPts val="1000"/>
              <a:buFont typeface="Wingdings" panose="05000000000000000000" pitchFamily="2" charset="2"/>
              <a:buChar char="q"/>
              <a:tabLst>
                <a:tab pos="914400" algn="l"/>
              </a:tabLst>
            </a:pPr>
            <a:r>
              <a:rPr lang="en-GB" sz="2000" dirty="0" smtClean="0">
                <a:latin typeface="Calibri" panose="020F0502020204030204" pitchFamily="34" charset="0"/>
                <a:ea typeface="Calibri" panose="020F0502020204030204" pitchFamily="34" charset="0"/>
                <a:cs typeface="Times New Roman" panose="02020603050405020304" pitchFamily="18" charset="0"/>
              </a:rPr>
              <a:t>Medication schedule</a:t>
            </a:r>
          </a:p>
          <a:p>
            <a:pPr lvl="1">
              <a:lnSpc>
                <a:spcPct val="107000"/>
              </a:lnSpc>
              <a:spcBef>
                <a:spcPts val="0"/>
              </a:spcBef>
              <a:spcAft>
                <a:spcPts val="800"/>
              </a:spcAft>
              <a:buSzPts val="1000"/>
              <a:buFont typeface="Wingdings" panose="05000000000000000000" pitchFamily="2" charset="2"/>
              <a:buChar char="q"/>
              <a:tabLst>
                <a:tab pos="914400" algn="l"/>
              </a:tabLst>
            </a:pPr>
            <a:r>
              <a:rPr lang="en-GB" sz="2000" dirty="0" smtClean="0">
                <a:latin typeface="Calibri" panose="020F0502020204030204" pitchFamily="34" charset="0"/>
                <a:ea typeface="Calibri" panose="020F0502020204030204" pitchFamily="34" charset="0"/>
                <a:cs typeface="Times New Roman" panose="02020603050405020304" pitchFamily="18" charset="0"/>
              </a:rPr>
              <a:t>Blood pressure monitoring</a:t>
            </a:r>
          </a:p>
          <a:p>
            <a:pPr marL="0" indent="0">
              <a:buNone/>
            </a:pPr>
            <a:endParaRPr lang="en-GB" sz="2000" dirty="0">
              <a:solidFill>
                <a:srgbClr val="0070C0"/>
              </a:solidFill>
            </a:endParaRPr>
          </a:p>
        </p:txBody>
      </p:sp>
      <p:sp>
        <p:nvSpPr>
          <p:cNvPr id="6" name="Content Placeholder 5"/>
          <p:cNvSpPr>
            <a:spLocks noGrp="1"/>
          </p:cNvSpPr>
          <p:nvPr>
            <p:ph sz="half" idx="2"/>
          </p:nvPr>
        </p:nvSpPr>
        <p:spPr/>
        <p:txBody>
          <a:bodyPr/>
          <a:lstStyle/>
          <a:p>
            <a:pPr marL="0" lvl="0" indent="0">
              <a:lnSpc>
                <a:spcPct val="107000"/>
              </a:lnSpc>
              <a:spcBef>
                <a:spcPts val="0"/>
              </a:spcBef>
              <a:spcAft>
                <a:spcPts val="800"/>
              </a:spcAft>
              <a:buSzPts val="1000"/>
              <a:buNone/>
              <a:tabLst>
                <a:tab pos="457200" algn="l"/>
              </a:tabLst>
            </a:pPr>
            <a:r>
              <a:rPr lang="en-GB" sz="2000" dirty="0">
                <a:latin typeface="Calibri" panose="020F0502020204030204" pitchFamily="34" charset="0"/>
                <a:ea typeface="Calibri" panose="020F0502020204030204" pitchFamily="34" charset="0"/>
                <a:cs typeface="Times New Roman" panose="02020603050405020304" pitchFamily="18" charset="0"/>
              </a:rPr>
              <a:t>Goal:</a:t>
            </a:r>
          </a:p>
          <a:p>
            <a:pPr lvl="1">
              <a:lnSpc>
                <a:spcPct val="107000"/>
              </a:lnSpc>
              <a:spcBef>
                <a:spcPts val="0"/>
              </a:spcBef>
              <a:spcAft>
                <a:spcPts val="800"/>
              </a:spcAft>
              <a:buSzPts val="1000"/>
              <a:buFont typeface="Wingdings" panose="05000000000000000000" pitchFamily="2" charset="2"/>
              <a:buChar char="q"/>
              <a:tabLst>
                <a:tab pos="914400" algn="l"/>
              </a:tabLst>
            </a:pPr>
            <a:r>
              <a:rPr lang="en-GB" sz="2000" dirty="0">
                <a:latin typeface="Calibri" panose="020F0502020204030204" pitchFamily="34" charset="0"/>
                <a:ea typeface="Calibri" panose="020F0502020204030204" pitchFamily="34" charset="0"/>
                <a:cs typeface="Times New Roman" panose="02020603050405020304" pitchFamily="18" charset="0"/>
              </a:rPr>
              <a:t>Promote independence and recovery</a:t>
            </a:r>
          </a:p>
          <a:p>
            <a:pPr marL="0" marR="0" indent="0">
              <a:lnSpc>
                <a:spcPct val="107000"/>
              </a:lnSpc>
              <a:spcBef>
                <a:spcPts val="0"/>
              </a:spcBef>
              <a:spcAft>
                <a:spcPts val="800"/>
              </a:spcAft>
              <a:buNone/>
            </a:pPr>
            <a:r>
              <a:rPr lang="en-GB" sz="2000" dirty="0">
                <a:latin typeface="Calibri" panose="020F0502020204030204" pitchFamily="34" charset="0"/>
                <a:ea typeface="Calibri" panose="020F0502020204030204" pitchFamily="34" charset="0"/>
                <a:cs typeface="Times New Roman" panose="02020603050405020304" pitchFamily="18" charset="0"/>
              </a:rPr>
              <a:t>(NICE, 2022)</a:t>
            </a:r>
          </a:p>
          <a:p>
            <a:endParaRPr lang="en-GB" dirty="0"/>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12/04/2026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4294967295"/>
          </p:nvPr>
        </p:nvSpPr>
        <p:spPr>
          <a:xfrm>
            <a:off x="8413750" y="6381750"/>
            <a:ext cx="730250" cy="339725"/>
          </a:xfrm>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4254894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p:txBody>
          <a:bodyPr/>
          <a:lstStyle/>
          <a:p>
            <a:r>
              <a:rPr lang="en-GB" sz="3600" b="1" dirty="0"/>
              <a:t>Care Plan (3/3)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sz="half" idx="1"/>
          </p:nvPr>
        </p:nvSpPr>
        <p:spPr/>
        <p:txBody>
          <a:bodyPr/>
          <a:lstStyle/>
          <a:p>
            <a:pPr marL="0" lvl="0" indent="0">
              <a:lnSpc>
                <a:spcPct val="107000"/>
              </a:lnSpc>
              <a:spcBef>
                <a:spcPts val="0"/>
              </a:spcBef>
              <a:spcAft>
                <a:spcPts val="800"/>
              </a:spcAft>
              <a:buSzPts val="1000"/>
              <a:buNone/>
              <a:tabLst>
                <a:tab pos="457200" algn="l"/>
              </a:tabLst>
            </a:pPr>
            <a:r>
              <a:rPr lang="en-GB" sz="2000" dirty="0">
                <a:latin typeface="Calibri" panose="020F0502020204030204" pitchFamily="34" charset="0"/>
                <a:ea typeface="Calibri" panose="020F0502020204030204" pitchFamily="34" charset="0"/>
                <a:cs typeface="Times New Roman" panose="02020603050405020304" pitchFamily="18" charset="0"/>
              </a:rPr>
              <a:t>Communication needs:</a:t>
            </a:r>
          </a:p>
          <a:p>
            <a:pPr lvl="1">
              <a:lnSpc>
                <a:spcPct val="107000"/>
              </a:lnSpc>
              <a:spcBef>
                <a:spcPts val="0"/>
              </a:spcBef>
              <a:spcAft>
                <a:spcPts val="800"/>
              </a:spcAft>
              <a:buSzPts val="1000"/>
              <a:buFont typeface="Wingdings" panose="05000000000000000000" pitchFamily="2" charset="2"/>
              <a:buChar char="q"/>
              <a:tabLst>
                <a:tab pos="914400" algn="l"/>
              </a:tabLst>
            </a:pPr>
            <a:r>
              <a:rPr lang="en-GB" sz="2000" dirty="0">
                <a:latin typeface="Calibri" panose="020F0502020204030204" pitchFamily="34" charset="0"/>
                <a:ea typeface="Calibri" panose="020F0502020204030204" pitchFamily="34" charset="0"/>
                <a:cs typeface="Times New Roman" panose="02020603050405020304" pitchFamily="18" charset="0"/>
              </a:rPr>
              <a:t>Use simple language due to speech impairment</a:t>
            </a:r>
          </a:p>
          <a:p>
            <a:pPr lvl="1">
              <a:lnSpc>
                <a:spcPct val="107000"/>
              </a:lnSpc>
              <a:spcBef>
                <a:spcPts val="0"/>
              </a:spcBef>
              <a:spcAft>
                <a:spcPts val="800"/>
              </a:spcAft>
              <a:buSzPts val="1000"/>
              <a:buFont typeface="Wingdings" panose="05000000000000000000" pitchFamily="2" charset="2"/>
              <a:buChar char="q"/>
              <a:tabLst>
                <a:tab pos="914400" algn="l"/>
              </a:tabLst>
            </a:pPr>
            <a:r>
              <a:rPr lang="en-GB" sz="2000" dirty="0">
                <a:latin typeface="Calibri" panose="020F0502020204030204" pitchFamily="34" charset="0"/>
                <a:ea typeface="Calibri" panose="020F0502020204030204" pitchFamily="34" charset="0"/>
                <a:cs typeface="Times New Roman" panose="02020603050405020304" pitchFamily="18" charset="0"/>
              </a:rPr>
              <a:t>Allow time for </a:t>
            </a:r>
            <a:r>
              <a:rPr lang="en-GB" sz="2000" dirty="0" smtClean="0">
                <a:latin typeface="Calibri" panose="020F0502020204030204" pitchFamily="34" charset="0"/>
                <a:ea typeface="Calibri" panose="020F0502020204030204" pitchFamily="34" charset="0"/>
                <a:cs typeface="Times New Roman" panose="02020603050405020304" pitchFamily="18" charset="0"/>
              </a:rPr>
              <a:t>responses</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Bef>
                <a:spcPts val="0"/>
              </a:spcBef>
              <a:spcAft>
                <a:spcPts val="800"/>
              </a:spcAft>
              <a:buSzPts val="1000"/>
              <a:buNone/>
              <a:tabLst>
                <a:tab pos="457200" algn="l"/>
              </a:tabLst>
            </a:pPr>
            <a:r>
              <a:rPr lang="en-GB" sz="2000" dirty="0">
                <a:latin typeface="Calibri" panose="020F0502020204030204" pitchFamily="34" charset="0"/>
                <a:ea typeface="Calibri" panose="020F0502020204030204" pitchFamily="34" charset="0"/>
                <a:cs typeface="Times New Roman" panose="02020603050405020304" pitchFamily="18" charset="0"/>
              </a:rPr>
              <a:t>Ethical considerations:</a:t>
            </a:r>
          </a:p>
          <a:p>
            <a:pPr lvl="1">
              <a:lnSpc>
                <a:spcPct val="107000"/>
              </a:lnSpc>
              <a:spcBef>
                <a:spcPts val="0"/>
              </a:spcBef>
              <a:spcAft>
                <a:spcPts val="800"/>
              </a:spcAft>
              <a:buSzPts val="1000"/>
              <a:buFont typeface="Wingdings" panose="05000000000000000000" pitchFamily="2" charset="2"/>
              <a:buChar char="q"/>
              <a:tabLst>
                <a:tab pos="914400" algn="l"/>
              </a:tabLst>
            </a:pPr>
            <a:r>
              <a:rPr lang="en-GB" sz="2000" dirty="0">
                <a:latin typeface="Calibri" panose="020F0502020204030204" pitchFamily="34" charset="0"/>
                <a:ea typeface="Calibri" panose="020F0502020204030204" pitchFamily="34" charset="0"/>
                <a:cs typeface="Times New Roman" panose="02020603050405020304" pitchFamily="18" charset="0"/>
              </a:rPr>
              <a:t>Respect autonomy</a:t>
            </a:r>
          </a:p>
          <a:p>
            <a:pPr lvl="1">
              <a:lnSpc>
                <a:spcPct val="107000"/>
              </a:lnSpc>
              <a:spcBef>
                <a:spcPts val="0"/>
              </a:spcBef>
              <a:spcAft>
                <a:spcPts val="800"/>
              </a:spcAft>
              <a:buSzPts val="1000"/>
              <a:buFont typeface="Wingdings" panose="05000000000000000000" pitchFamily="2" charset="2"/>
              <a:buChar char="q"/>
              <a:tabLst>
                <a:tab pos="914400" algn="l"/>
              </a:tabLst>
            </a:pPr>
            <a:r>
              <a:rPr lang="en-GB" sz="2000" dirty="0">
                <a:latin typeface="Calibri" panose="020F0502020204030204" pitchFamily="34" charset="0"/>
                <a:ea typeface="Calibri" panose="020F0502020204030204" pitchFamily="34" charset="0"/>
                <a:cs typeface="Times New Roman" panose="02020603050405020304" pitchFamily="18" charset="0"/>
              </a:rPr>
              <a:t>Maintain confidentiality</a:t>
            </a:r>
          </a:p>
          <a:p>
            <a:pPr lvl="1">
              <a:lnSpc>
                <a:spcPct val="107000"/>
              </a:lnSpc>
              <a:spcBef>
                <a:spcPts val="0"/>
              </a:spcBef>
              <a:spcAft>
                <a:spcPts val="800"/>
              </a:spcAft>
              <a:buSzPts val="1000"/>
              <a:buFont typeface="Wingdings" panose="05000000000000000000" pitchFamily="2" charset="2"/>
              <a:buChar char="q"/>
              <a:tabLst>
                <a:tab pos="914400" algn="l"/>
              </a:tabLst>
            </a:pPr>
            <a:r>
              <a:rPr lang="en-GB" sz="2000" dirty="0">
                <a:latin typeface="Calibri" panose="020F0502020204030204" pitchFamily="34" charset="0"/>
                <a:ea typeface="Calibri" panose="020F0502020204030204" pitchFamily="34" charset="0"/>
                <a:cs typeface="Times New Roman" panose="02020603050405020304" pitchFamily="18" charset="0"/>
              </a:rPr>
              <a:t>Informed consent for </a:t>
            </a:r>
            <a:r>
              <a:rPr lang="en-GB" sz="2000" dirty="0" smtClean="0">
                <a:latin typeface="Calibri" panose="020F0502020204030204" pitchFamily="34" charset="0"/>
                <a:ea typeface="Calibri" panose="020F0502020204030204" pitchFamily="34" charset="0"/>
                <a:cs typeface="Times New Roman" panose="02020603050405020304" pitchFamily="18" charset="0"/>
              </a:rPr>
              <a:t>treatments</a:t>
            </a:r>
            <a:endParaRPr lang="en-GB" sz="2000" dirty="0">
              <a:latin typeface="Calibri" panose="020F0502020204030204" pitchFamily="34" charset="0"/>
              <a:ea typeface="Calibri" panose="020F0502020204030204" pitchFamily="34" charset="0"/>
              <a:cs typeface="Times New Roman" panose="02020603050405020304" pitchFamily="18" charset="0"/>
            </a:endParaRPr>
          </a:p>
        </p:txBody>
      </p:sp>
      <p:sp>
        <p:nvSpPr>
          <p:cNvPr id="6" name="Content Placeholder 5"/>
          <p:cNvSpPr>
            <a:spLocks noGrp="1"/>
          </p:cNvSpPr>
          <p:nvPr>
            <p:ph sz="half" idx="2"/>
          </p:nvPr>
        </p:nvSpPr>
        <p:spPr/>
        <p:txBody>
          <a:bodyPr/>
          <a:lstStyle/>
          <a:p>
            <a:pPr marL="0" lvl="0" indent="0">
              <a:lnSpc>
                <a:spcPct val="107000"/>
              </a:lnSpc>
              <a:spcBef>
                <a:spcPts val="0"/>
              </a:spcBef>
              <a:spcAft>
                <a:spcPts val="800"/>
              </a:spcAft>
              <a:buSzPts val="1000"/>
              <a:buNone/>
              <a:tabLst>
                <a:tab pos="457200" algn="l"/>
              </a:tabLst>
            </a:pPr>
            <a:r>
              <a:rPr lang="en-GB" sz="2000" dirty="0">
                <a:solidFill>
                  <a:prstClr val="black"/>
                </a:solidFill>
                <a:latin typeface="Calibri" panose="020F0502020204030204" pitchFamily="34" charset="0"/>
                <a:ea typeface="Calibri" panose="020F0502020204030204" pitchFamily="34" charset="0"/>
                <a:cs typeface="Times New Roman" panose="02020603050405020304" pitchFamily="18" charset="0"/>
              </a:rPr>
              <a:t>Person-centred care approach is essential</a:t>
            </a:r>
          </a:p>
          <a:p>
            <a:pPr marL="0" lvl="0" indent="0">
              <a:buNone/>
            </a:pPr>
            <a:r>
              <a:rPr lang="en-GB" sz="2000" dirty="0">
                <a:solidFill>
                  <a:prstClr val="black"/>
                </a:solidFill>
                <a:latin typeface="Calibri" panose="020F0502020204030204" pitchFamily="34" charset="0"/>
                <a:ea typeface="Calibri" panose="020F0502020204030204" pitchFamily="34" charset="0"/>
                <a:cs typeface="Times New Roman" panose="02020603050405020304" pitchFamily="18" charset="0"/>
              </a:rPr>
              <a:t>(Department of Health, 2021)</a:t>
            </a:r>
            <a:endParaRPr lang="en-GB" sz="2000" dirty="0">
              <a:solidFill>
                <a:srgbClr val="0070C0"/>
              </a:solidFill>
            </a:endParaRPr>
          </a:p>
          <a:p>
            <a:pPr marL="0" indent="0">
              <a:buNone/>
            </a:pPr>
            <a:endParaRPr lang="en-GB" dirty="0"/>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12/04/2026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4294967295"/>
          </p:nvPr>
        </p:nvSpPr>
        <p:spPr>
          <a:xfrm>
            <a:off x="8413750" y="6381750"/>
            <a:ext cx="730250" cy="339725"/>
          </a:xfrm>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4183092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sz="3600" b="1" dirty="0">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sz="half" idx="1"/>
          </p:nvPr>
        </p:nvSpPr>
        <p:spPr>
          <a:xfrm>
            <a:off x="457200" y="1417638"/>
            <a:ext cx="4038600" cy="4171603"/>
          </a:xfrm>
        </p:spPr>
        <p:txBody>
          <a:bodyPr/>
          <a:lstStyle/>
          <a:p>
            <a:pPr marL="0" marR="0" indent="0">
              <a:lnSpc>
                <a:spcPct val="107000"/>
              </a:lnSpc>
              <a:spcBef>
                <a:spcPts val="0"/>
              </a:spcBef>
              <a:spcAft>
                <a:spcPts val="800"/>
              </a:spcAft>
              <a:buNone/>
            </a:pPr>
            <a:r>
              <a:rPr lang="en-GB" sz="2400" b="1" dirty="0">
                <a:latin typeface="Calibri" panose="020F0502020204030204" pitchFamily="34" charset="0"/>
                <a:ea typeface="Calibri" panose="020F0502020204030204" pitchFamily="34" charset="0"/>
                <a:cs typeface="Times New Roman" panose="02020603050405020304" pitchFamily="18" charset="0"/>
              </a:rPr>
              <a:t>Non-modifiable:</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Bef>
                <a:spcPts val="0"/>
              </a:spcBef>
              <a:spcAft>
                <a:spcPts val="800"/>
              </a:spcAft>
              <a:buSzPts val="1000"/>
              <a:buFont typeface="Wingdings" panose="05000000000000000000" pitchFamily="2" charset="2"/>
              <a:buChar char="q"/>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Age</a:t>
            </a:r>
          </a:p>
          <a:p>
            <a:pPr lvl="0">
              <a:lnSpc>
                <a:spcPct val="107000"/>
              </a:lnSpc>
              <a:spcBef>
                <a:spcPts val="0"/>
              </a:spcBef>
              <a:spcAft>
                <a:spcPts val="800"/>
              </a:spcAft>
              <a:buSzPts val="1000"/>
              <a:buFont typeface="Wingdings" panose="05000000000000000000" pitchFamily="2" charset="2"/>
              <a:buChar char="q"/>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Gender</a:t>
            </a:r>
          </a:p>
          <a:p>
            <a:pPr marL="0" indent="0">
              <a:buNone/>
            </a:pPr>
            <a:endParaRPr lang="en-GB" sz="2400" dirty="0">
              <a:solidFill>
                <a:srgbClr val="0070C0"/>
              </a:solidFill>
            </a:endParaRPr>
          </a:p>
        </p:txBody>
      </p:sp>
      <p:sp>
        <p:nvSpPr>
          <p:cNvPr id="4" name="Content Placeholder 3"/>
          <p:cNvSpPr>
            <a:spLocks noGrp="1"/>
          </p:cNvSpPr>
          <p:nvPr>
            <p:ph sz="half" idx="2"/>
          </p:nvPr>
        </p:nvSpPr>
        <p:spPr>
          <a:xfrm>
            <a:off x="4648200" y="1417638"/>
            <a:ext cx="4038600" cy="4171603"/>
          </a:xfrm>
        </p:spPr>
        <p:txBody>
          <a:bodyPr/>
          <a:lstStyle/>
          <a:p>
            <a:pPr marL="0" marR="0" indent="0">
              <a:lnSpc>
                <a:spcPct val="107000"/>
              </a:lnSpc>
              <a:spcBef>
                <a:spcPts val="0"/>
              </a:spcBef>
              <a:spcAft>
                <a:spcPts val="800"/>
              </a:spcAft>
              <a:buNone/>
            </a:pPr>
            <a:r>
              <a:rPr lang="en-GB" sz="2400" b="1" dirty="0">
                <a:latin typeface="Calibri" panose="020F0502020204030204" pitchFamily="34" charset="0"/>
                <a:ea typeface="Calibri" panose="020F0502020204030204" pitchFamily="34" charset="0"/>
                <a:cs typeface="Times New Roman" panose="02020603050405020304" pitchFamily="18" charset="0"/>
              </a:rPr>
              <a:t>Modifiable:</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Bef>
                <a:spcPts val="0"/>
              </a:spcBef>
              <a:spcAft>
                <a:spcPts val="800"/>
              </a:spcAft>
              <a:buSzPts val="1000"/>
              <a:buFont typeface="Wingdings" panose="05000000000000000000" pitchFamily="2" charset="2"/>
              <a:buChar char="q"/>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Smoking</a:t>
            </a:r>
          </a:p>
          <a:p>
            <a:pPr lvl="0">
              <a:lnSpc>
                <a:spcPct val="107000"/>
              </a:lnSpc>
              <a:spcBef>
                <a:spcPts val="0"/>
              </a:spcBef>
              <a:spcAft>
                <a:spcPts val="800"/>
              </a:spcAft>
              <a:buSzPts val="1000"/>
              <a:buFont typeface="Wingdings" panose="05000000000000000000" pitchFamily="2" charset="2"/>
              <a:buChar char="q"/>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Hypertension</a:t>
            </a:r>
          </a:p>
          <a:p>
            <a:pPr lvl="0">
              <a:lnSpc>
                <a:spcPct val="107000"/>
              </a:lnSpc>
              <a:spcBef>
                <a:spcPts val="0"/>
              </a:spcBef>
              <a:spcAft>
                <a:spcPts val="800"/>
              </a:spcAft>
              <a:buSzPts val="1000"/>
              <a:buFont typeface="Wingdings" panose="05000000000000000000" pitchFamily="2" charset="2"/>
              <a:buChar char="q"/>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Diabetes</a:t>
            </a:r>
          </a:p>
          <a:p>
            <a:pPr lvl="0">
              <a:lnSpc>
                <a:spcPct val="107000"/>
              </a:lnSpc>
              <a:spcBef>
                <a:spcPts val="0"/>
              </a:spcBef>
              <a:spcAft>
                <a:spcPts val="800"/>
              </a:spcAft>
              <a:buSzPts val="1000"/>
              <a:buFont typeface="Wingdings" panose="05000000000000000000" pitchFamily="2" charset="2"/>
              <a:buChar char="q"/>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Obesity</a:t>
            </a:r>
          </a:p>
          <a:p>
            <a:pPr lvl="0">
              <a:lnSpc>
                <a:spcPct val="107000"/>
              </a:lnSpc>
              <a:spcBef>
                <a:spcPts val="0"/>
              </a:spcBef>
              <a:spcAft>
                <a:spcPts val="800"/>
              </a:spcAft>
              <a:buSzPts val="1000"/>
              <a:buFont typeface="Wingdings" panose="05000000000000000000" pitchFamily="2" charset="2"/>
              <a:buChar char="q"/>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Physical inactivity</a:t>
            </a:r>
          </a:p>
          <a:p>
            <a:pPr lvl="0">
              <a:lnSpc>
                <a:spcPct val="107000"/>
              </a:lnSpc>
              <a:spcBef>
                <a:spcPts val="0"/>
              </a:spcBef>
              <a:spcAft>
                <a:spcPts val="800"/>
              </a:spcAft>
              <a:buSzPts val="1000"/>
              <a:buFont typeface="Wingdings" panose="05000000000000000000" pitchFamily="2" charset="2"/>
              <a:buChar char="q"/>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These factors significantly increase stroke risk</a:t>
            </a:r>
          </a:p>
          <a:p>
            <a:pPr marL="0" marR="0">
              <a:lnSpc>
                <a:spcPct val="107000"/>
              </a:lnSpc>
              <a:spcBef>
                <a:spcPts val="0"/>
              </a:spcBef>
              <a:spcAft>
                <a:spcPts val="800"/>
              </a:spcAft>
            </a:pPr>
            <a:r>
              <a:rPr lang="en-GB" sz="2400" dirty="0">
                <a:latin typeface="Calibri" panose="020F0502020204030204" pitchFamily="34" charset="0"/>
                <a:ea typeface="Calibri" panose="020F0502020204030204" pitchFamily="34" charset="0"/>
                <a:cs typeface="Times New Roman" panose="02020603050405020304" pitchFamily="18" charset="0"/>
              </a:rPr>
              <a:t>(WHO, 2023)</a:t>
            </a:r>
          </a:p>
          <a:p>
            <a:endParaRPr lang="en-GB" sz="2400" dirty="0"/>
          </a:p>
        </p:txBody>
      </p:sp>
    </p:spTree>
    <p:extLst>
      <p:ext uri="{BB962C8B-B14F-4D97-AF65-F5344CB8AC3E}">
        <p14:creationId xmlns:p14="http://schemas.microsoft.com/office/powerpoint/2010/main" val="16887273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3600" b="1" dirty="0"/>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sz="half" idx="1"/>
          </p:nvPr>
        </p:nvSpPr>
        <p:spPr/>
        <p:txBody>
          <a:bodyPr/>
          <a:lstStyle/>
          <a:p>
            <a:pPr lvl="0">
              <a:lnSpc>
                <a:spcPct val="107000"/>
              </a:lnSpc>
              <a:spcBef>
                <a:spcPts val="0"/>
              </a:spcBef>
              <a:spcAft>
                <a:spcPts val="800"/>
              </a:spcAft>
              <a:buSzPts val="1000"/>
              <a:buFont typeface="Wingdings" panose="05000000000000000000" pitchFamily="2" charset="2"/>
              <a:buChar char="§"/>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Smoking </a:t>
            </a:r>
            <a:r>
              <a:rPr lang="en-GB" sz="2400" dirty="0" smtClean="0">
                <a:latin typeface="Calibri" panose="020F0502020204030204" pitchFamily="34" charset="0"/>
                <a:ea typeface="Calibri" panose="020F0502020204030204" pitchFamily="34" charset="0"/>
                <a:cs typeface="Times New Roman" panose="02020603050405020304" pitchFamily="18" charset="0"/>
              </a:rPr>
              <a:t>cessation programmes</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Bef>
                <a:spcPts val="0"/>
              </a:spcBef>
              <a:spcAft>
                <a:spcPts val="800"/>
              </a:spcAft>
              <a:buSzPts val="1000"/>
              <a:buFont typeface="Wingdings" panose="05000000000000000000" pitchFamily="2" charset="2"/>
              <a:buChar char="§"/>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Healthy diet (low salt, low fat</a:t>
            </a:r>
            <a:r>
              <a:rPr lang="en-GB" sz="2400" dirty="0" smtClean="0">
                <a:latin typeface="Calibri" panose="020F0502020204030204" pitchFamily="34" charset="0"/>
                <a:ea typeface="Calibri" panose="020F0502020204030204" pitchFamily="34" charset="0"/>
                <a:cs typeface="Times New Roman" panose="02020603050405020304" pitchFamily="18" charset="0"/>
              </a:rPr>
              <a:t>)</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Bef>
                <a:spcPts val="0"/>
              </a:spcBef>
              <a:spcAft>
                <a:spcPts val="800"/>
              </a:spcAft>
              <a:buSzPts val="1000"/>
              <a:buFont typeface="Wingdings" panose="05000000000000000000" pitchFamily="2" charset="2"/>
              <a:buChar char="§"/>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Regular exercise </a:t>
            </a:r>
            <a:r>
              <a:rPr lang="en-GB" sz="2000" dirty="0">
                <a:latin typeface="Calibri" panose="020F0502020204030204" pitchFamily="34" charset="0"/>
                <a:ea typeface="Calibri" panose="020F0502020204030204" pitchFamily="34" charset="0"/>
                <a:cs typeface="Times New Roman" panose="02020603050405020304" pitchFamily="18" charset="0"/>
              </a:rPr>
              <a:t>(150 </a:t>
            </a:r>
            <a:r>
              <a:rPr lang="en-GB" sz="2000" dirty="0" err="1">
                <a:latin typeface="Calibri" panose="020F0502020204030204" pitchFamily="34" charset="0"/>
                <a:ea typeface="Calibri" panose="020F0502020204030204" pitchFamily="34" charset="0"/>
                <a:cs typeface="Times New Roman" panose="02020603050405020304" pitchFamily="18" charset="0"/>
              </a:rPr>
              <a:t>mins</a:t>
            </a:r>
            <a:r>
              <a:rPr lang="en-GB" sz="2000" dirty="0">
                <a:latin typeface="Calibri" panose="020F0502020204030204" pitchFamily="34" charset="0"/>
                <a:ea typeface="Calibri" panose="020F0502020204030204" pitchFamily="34" charset="0"/>
                <a:cs typeface="Times New Roman" panose="02020603050405020304" pitchFamily="18" charset="0"/>
              </a:rPr>
              <a:t>/week)</a:t>
            </a:r>
          </a:p>
          <a:p>
            <a:pPr>
              <a:buFont typeface="Wingdings" panose="05000000000000000000" pitchFamily="2" charset="2"/>
              <a:buChar char="§"/>
            </a:pPr>
            <a:endParaRPr lang="en-GB" dirty="0">
              <a:solidFill>
                <a:srgbClr val="0070C0"/>
              </a:solidFill>
            </a:endParaRPr>
          </a:p>
        </p:txBody>
      </p:sp>
      <p:sp>
        <p:nvSpPr>
          <p:cNvPr id="9" name="Content Placeholder 8"/>
          <p:cNvSpPr>
            <a:spLocks noGrp="1"/>
          </p:cNvSpPr>
          <p:nvPr>
            <p:ph sz="half" idx="2"/>
          </p:nvPr>
        </p:nvSpPr>
        <p:spPr/>
        <p:txBody>
          <a:bodyPr/>
          <a:lstStyle/>
          <a:p>
            <a:pPr>
              <a:lnSpc>
                <a:spcPct val="107000"/>
              </a:lnSpc>
              <a:spcBef>
                <a:spcPts val="0"/>
              </a:spcBef>
              <a:spcAft>
                <a:spcPts val="800"/>
              </a:spcAft>
              <a:buSzPts val="1000"/>
              <a:tabLst>
                <a:tab pos="457200" algn="l"/>
              </a:tabLst>
            </a:pPr>
            <a:r>
              <a:rPr lang="en-GB" sz="2400" dirty="0">
                <a:solidFill>
                  <a:prstClr val="black"/>
                </a:solidFill>
                <a:latin typeface="Calibri" panose="020F0502020204030204" pitchFamily="34" charset="0"/>
                <a:ea typeface="Calibri" panose="020F0502020204030204" pitchFamily="34" charset="0"/>
                <a:cs typeface="Times New Roman" panose="02020603050405020304" pitchFamily="18" charset="0"/>
              </a:rPr>
              <a:t>Medication adherence:</a:t>
            </a:r>
          </a:p>
          <a:p>
            <a:pPr lvl="1">
              <a:lnSpc>
                <a:spcPct val="107000"/>
              </a:lnSpc>
              <a:spcBef>
                <a:spcPts val="0"/>
              </a:spcBef>
              <a:spcAft>
                <a:spcPts val="800"/>
              </a:spcAft>
              <a:buSzPts val="1000"/>
              <a:buFont typeface="Wingdings" panose="05000000000000000000" pitchFamily="2" charset="2"/>
              <a:buChar char="q"/>
              <a:tabLst>
                <a:tab pos="914400" algn="l"/>
              </a:tabLst>
            </a:pPr>
            <a:r>
              <a:rPr lang="en-GB" dirty="0" err="1">
                <a:solidFill>
                  <a:prstClr val="black"/>
                </a:solidFill>
                <a:latin typeface="Calibri" panose="020F0502020204030204" pitchFamily="34" charset="0"/>
                <a:ea typeface="Calibri" panose="020F0502020204030204" pitchFamily="34" charset="0"/>
                <a:cs typeface="Times New Roman" panose="02020603050405020304" pitchFamily="18" charset="0"/>
              </a:rPr>
              <a:t>Antihypertensives</a:t>
            </a:r>
            <a:endParaRPr lang="en-GB"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lvl="1">
              <a:lnSpc>
                <a:spcPct val="107000"/>
              </a:lnSpc>
              <a:spcBef>
                <a:spcPts val="0"/>
              </a:spcBef>
              <a:spcAft>
                <a:spcPts val="800"/>
              </a:spcAft>
              <a:buSzPts val="1000"/>
              <a:buFont typeface="Wingdings" panose="05000000000000000000" pitchFamily="2" charset="2"/>
              <a:buChar char="q"/>
              <a:tabLst>
                <a:tab pos="914400" algn="l"/>
              </a:tabLst>
            </a:pPr>
            <a:r>
              <a:rPr lang="en-GB" dirty="0" err="1">
                <a:solidFill>
                  <a:prstClr val="black"/>
                </a:solidFill>
                <a:latin typeface="Calibri" panose="020F0502020204030204" pitchFamily="34" charset="0"/>
                <a:ea typeface="Calibri" panose="020F0502020204030204" pitchFamily="34" charset="0"/>
                <a:cs typeface="Times New Roman" panose="02020603050405020304" pitchFamily="18" charset="0"/>
              </a:rPr>
              <a:t>Antiplatelets</a:t>
            </a:r>
            <a:endParaRPr lang="en-GB"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SzPts val="1000"/>
              <a:tabLst>
                <a:tab pos="457200" algn="l"/>
              </a:tabLst>
            </a:pPr>
            <a:r>
              <a:rPr lang="en-GB" sz="2400" dirty="0">
                <a:solidFill>
                  <a:prstClr val="black"/>
                </a:solidFill>
                <a:latin typeface="Calibri" panose="020F0502020204030204" pitchFamily="34" charset="0"/>
                <a:ea typeface="Calibri" panose="020F0502020204030204" pitchFamily="34" charset="0"/>
                <a:cs typeface="Times New Roman" panose="02020603050405020304" pitchFamily="18" charset="0"/>
              </a:rPr>
              <a:t>Monitoring:</a:t>
            </a:r>
          </a:p>
          <a:p>
            <a:pPr lvl="1">
              <a:lnSpc>
                <a:spcPct val="107000"/>
              </a:lnSpc>
              <a:spcBef>
                <a:spcPts val="0"/>
              </a:spcBef>
              <a:spcAft>
                <a:spcPts val="800"/>
              </a:spcAft>
              <a:buSzPts val="1000"/>
              <a:buFont typeface="Wingdings" panose="05000000000000000000" pitchFamily="2" charset="2"/>
              <a:buChar char="q"/>
              <a:tabLst>
                <a:tab pos="914400" algn="l"/>
              </a:tabLst>
            </a:pPr>
            <a:r>
              <a:rPr lang="en-GB" dirty="0">
                <a:solidFill>
                  <a:prstClr val="black"/>
                </a:solidFill>
                <a:latin typeface="Calibri" panose="020F0502020204030204" pitchFamily="34" charset="0"/>
                <a:ea typeface="Calibri" panose="020F0502020204030204" pitchFamily="34" charset="0"/>
                <a:cs typeface="Times New Roman" panose="02020603050405020304" pitchFamily="18" charset="0"/>
              </a:rPr>
              <a:t>Blood pressure</a:t>
            </a:r>
          </a:p>
          <a:p>
            <a:pPr lvl="1">
              <a:lnSpc>
                <a:spcPct val="107000"/>
              </a:lnSpc>
              <a:spcBef>
                <a:spcPts val="0"/>
              </a:spcBef>
              <a:spcAft>
                <a:spcPts val="800"/>
              </a:spcAft>
              <a:buSzPts val="1000"/>
              <a:buFont typeface="Wingdings" panose="05000000000000000000" pitchFamily="2" charset="2"/>
              <a:buChar char="q"/>
              <a:tabLst>
                <a:tab pos="914400" algn="l"/>
              </a:tabLst>
            </a:pPr>
            <a:r>
              <a:rPr lang="en-GB" dirty="0">
                <a:solidFill>
                  <a:prstClr val="black"/>
                </a:solidFill>
                <a:latin typeface="Calibri" panose="020F0502020204030204" pitchFamily="34" charset="0"/>
                <a:ea typeface="Calibri" panose="020F0502020204030204" pitchFamily="34" charset="0"/>
                <a:cs typeface="Times New Roman" panose="02020603050405020304" pitchFamily="18" charset="0"/>
              </a:rPr>
              <a:t>Blood glucose</a:t>
            </a:r>
          </a:p>
          <a:p>
            <a:pPr>
              <a:lnSpc>
                <a:spcPct val="107000"/>
              </a:lnSpc>
              <a:spcBef>
                <a:spcPts val="0"/>
              </a:spcBef>
              <a:spcAft>
                <a:spcPts val="800"/>
              </a:spcAft>
            </a:pPr>
            <a:r>
              <a:rPr lang="en-GB" sz="2400" dirty="0">
                <a:solidFill>
                  <a:prstClr val="black"/>
                </a:solidFill>
                <a:latin typeface="Calibri" panose="020F0502020204030204" pitchFamily="34" charset="0"/>
                <a:ea typeface="Calibri" panose="020F0502020204030204" pitchFamily="34" charset="0"/>
                <a:cs typeface="Times New Roman" panose="02020603050405020304" pitchFamily="18" charset="0"/>
              </a:rPr>
              <a:t>(NICE, 2022; NHS, 2023)</a:t>
            </a:r>
          </a:p>
          <a:p>
            <a:endParaRPr lang="en-GB" sz="2400" dirty="0"/>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12/04/2026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4294967295"/>
          </p:nvPr>
        </p:nvSpPr>
        <p:spPr>
          <a:xfrm>
            <a:off x="8413750" y="6381750"/>
            <a:ext cx="730250" cy="339725"/>
          </a:xfrm>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8727668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en-GB" sz="3600" b="1" dirty="0" smtClean="0"/>
              <a:t/>
            </a:r>
            <a:br>
              <a:rPr lang="en-GB" sz="3600" b="1" dirty="0" smtClean="0"/>
            </a:br>
            <a:r>
              <a:rPr lang="en-GB" sz="3600" b="1" dirty="0" smtClean="0"/>
              <a:t>Monitoring </a:t>
            </a:r>
            <a:r>
              <a:rPr lang="en-GB" sz="3600" b="1" dirty="0"/>
              <a:t>&amp; Care Planning</a:t>
            </a:r>
            <a:r>
              <a:rPr lang="en-GB" dirty="0"/>
              <a:t/>
            </a:r>
            <a:br>
              <a:rPr lang="en-GB" dirty="0"/>
            </a:br>
            <a:endParaRPr lang="en-GB" dirty="0"/>
          </a:p>
        </p:txBody>
      </p:sp>
      <p:sp>
        <p:nvSpPr>
          <p:cNvPr id="8" name="Content Placeholder 7"/>
          <p:cNvSpPr>
            <a:spLocks noGrp="1"/>
          </p:cNvSpPr>
          <p:nvPr>
            <p:ph sz="half" idx="1"/>
          </p:nvPr>
        </p:nvSpPr>
        <p:spPr/>
        <p:txBody>
          <a:bodyPr/>
          <a:lstStyle/>
          <a:p>
            <a:pPr>
              <a:lnSpc>
                <a:spcPct val="107000"/>
              </a:lnSpc>
              <a:spcBef>
                <a:spcPts val="0"/>
              </a:spcBef>
              <a:spcAft>
                <a:spcPts val="800"/>
              </a:spcAft>
              <a:buSzPts val="1000"/>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Regular GP check-ups</a:t>
            </a:r>
          </a:p>
          <a:p>
            <a:pPr>
              <a:lnSpc>
                <a:spcPct val="107000"/>
              </a:lnSpc>
              <a:spcBef>
                <a:spcPts val="0"/>
              </a:spcBef>
              <a:spcAft>
                <a:spcPts val="800"/>
              </a:spcAft>
              <a:buSzPts val="1000"/>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Stroke rehabilitation:</a:t>
            </a:r>
          </a:p>
          <a:p>
            <a:pPr lvl="1">
              <a:lnSpc>
                <a:spcPct val="107000"/>
              </a:lnSpc>
              <a:spcBef>
                <a:spcPts val="0"/>
              </a:spcBef>
              <a:spcAft>
                <a:spcPts val="800"/>
              </a:spcAft>
              <a:buSzPts val="1000"/>
              <a:buFont typeface="Wingdings" panose="05000000000000000000" pitchFamily="2" charset="2"/>
              <a:buChar char="q"/>
              <a:tabLst>
                <a:tab pos="914400" algn="l"/>
              </a:tabLst>
            </a:pPr>
            <a:r>
              <a:rPr lang="en-GB" dirty="0">
                <a:latin typeface="Calibri" panose="020F0502020204030204" pitchFamily="34" charset="0"/>
                <a:ea typeface="Calibri" panose="020F0502020204030204" pitchFamily="34" charset="0"/>
                <a:cs typeface="Times New Roman" panose="02020603050405020304" pitchFamily="18" charset="0"/>
              </a:rPr>
              <a:t>Physiotherapy</a:t>
            </a:r>
          </a:p>
          <a:p>
            <a:pPr lvl="1">
              <a:lnSpc>
                <a:spcPct val="107000"/>
              </a:lnSpc>
              <a:spcBef>
                <a:spcPts val="0"/>
              </a:spcBef>
              <a:spcAft>
                <a:spcPts val="800"/>
              </a:spcAft>
              <a:buSzPts val="1000"/>
              <a:buFont typeface="Wingdings" panose="05000000000000000000" pitchFamily="2" charset="2"/>
              <a:buChar char="q"/>
              <a:tabLst>
                <a:tab pos="914400" algn="l"/>
              </a:tabLst>
            </a:pPr>
            <a:r>
              <a:rPr lang="en-GB" dirty="0">
                <a:latin typeface="Calibri" panose="020F0502020204030204" pitchFamily="34" charset="0"/>
                <a:ea typeface="Calibri" panose="020F0502020204030204" pitchFamily="34" charset="0"/>
                <a:cs typeface="Times New Roman" panose="02020603050405020304" pitchFamily="18" charset="0"/>
              </a:rPr>
              <a:t>Speech therapy</a:t>
            </a:r>
          </a:p>
          <a:p>
            <a:endParaRPr lang="en-GB" dirty="0"/>
          </a:p>
        </p:txBody>
      </p:sp>
      <p:sp>
        <p:nvSpPr>
          <p:cNvPr id="10" name="Content Placeholder 9"/>
          <p:cNvSpPr>
            <a:spLocks noGrp="1"/>
          </p:cNvSpPr>
          <p:nvPr>
            <p:ph sz="half" idx="2"/>
          </p:nvPr>
        </p:nvSpPr>
        <p:spPr/>
        <p:txBody>
          <a:bodyPr/>
          <a:lstStyle/>
          <a:p>
            <a:pPr>
              <a:lnSpc>
                <a:spcPct val="107000"/>
              </a:lnSpc>
              <a:spcBef>
                <a:spcPts val="0"/>
              </a:spcBef>
              <a:spcAft>
                <a:spcPts val="800"/>
              </a:spcAft>
              <a:buSzPts val="1000"/>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Multidisciplinary approach:</a:t>
            </a:r>
          </a:p>
          <a:p>
            <a:pPr lvl="1">
              <a:lnSpc>
                <a:spcPct val="107000"/>
              </a:lnSpc>
              <a:spcBef>
                <a:spcPts val="0"/>
              </a:spcBef>
              <a:spcAft>
                <a:spcPts val="800"/>
              </a:spcAft>
              <a:buSzPts val="1000"/>
              <a:buFont typeface="Wingdings" panose="05000000000000000000" pitchFamily="2" charset="2"/>
              <a:buChar char="q"/>
              <a:tabLst>
                <a:tab pos="914400" algn="l"/>
              </a:tabLst>
            </a:pPr>
            <a:r>
              <a:rPr lang="en-GB" dirty="0">
                <a:latin typeface="Calibri" panose="020F0502020204030204" pitchFamily="34" charset="0"/>
                <a:ea typeface="Calibri" panose="020F0502020204030204" pitchFamily="34" charset="0"/>
                <a:cs typeface="Times New Roman" panose="02020603050405020304" pitchFamily="18" charset="0"/>
              </a:rPr>
              <a:t>Nurses</a:t>
            </a:r>
          </a:p>
          <a:p>
            <a:pPr lvl="1">
              <a:lnSpc>
                <a:spcPct val="107000"/>
              </a:lnSpc>
              <a:spcBef>
                <a:spcPts val="0"/>
              </a:spcBef>
              <a:spcAft>
                <a:spcPts val="800"/>
              </a:spcAft>
              <a:buSzPts val="1000"/>
              <a:buFont typeface="Wingdings" panose="05000000000000000000" pitchFamily="2" charset="2"/>
              <a:buChar char="q"/>
              <a:tabLst>
                <a:tab pos="914400" algn="l"/>
              </a:tabLst>
            </a:pPr>
            <a:r>
              <a:rPr lang="en-GB" dirty="0">
                <a:latin typeface="Calibri" panose="020F0502020204030204" pitchFamily="34" charset="0"/>
                <a:ea typeface="Calibri" panose="020F0502020204030204" pitchFamily="34" charset="0"/>
                <a:cs typeface="Times New Roman" panose="02020603050405020304" pitchFamily="18" charset="0"/>
              </a:rPr>
              <a:t>Doctors</a:t>
            </a:r>
          </a:p>
          <a:p>
            <a:pPr lvl="1">
              <a:lnSpc>
                <a:spcPct val="107000"/>
              </a:lnSpc>
              <a:spcBef>
                <a:spcPts val="0"/>
              </a:spcBef>
              <a:spcAft>
                <a:spcPts val="800"/>
              </a:spcAft>
              <a:buSzPts val="1000"/>
              <a:buFont typeface="Wingdings" panose="05000000000000000000" pitchFamily="2" charset="2"/>
              <a:buChar char="q"/>
              <a:tabLst>
                <a:tab pos="914400" algn="l"/>
              </a:tabLst>
            </a:pPr>
            <a:r>
              <a:rPr lang="en-GB" dirty="0">
                <a:latin typeface="Calibri" panose="020F0502020204030204" pitchFamily="34" charset="0"/>
                <a:ea typeface="Calibri" panose="020F0502020204030204" pitchFamily="34" charset="0"/>
                <a:cs typeface="Times New Roman" panose="02020603050405020304" pitchFamily="18" charset="0"/>
              </a:rPr>
              <a:t>Therapists</a:t>
            </a:r>
          </a:p>
          <a:p>
            <a:pPr>
              <a:lnSpc>
                <a:spcPct val="107000"/>
              </a:lnSpc>
              <a:spcBef>
                <a:spcPts val="0"/>
              </a:spcBef>
              <a:spcAft>
                <a:spcPts val="800"/>
              </a:spcAft>
              <a:buSzPts val="1000"/>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Prevent recurrence and improve quality of life</a:t>
            </a:r>
          </a:p>
          <a:p>
            <a:pPr>
              <a:lnSpc>
                <a:spcPct val="107000"/>
              </a:lnSpc>
              <a:spcBef>
                <a:spcPts val="0"/>
              </a:spcBef>
              <a:spcAft>
                <a:spcPts val="800"/>
              </a:spcAft>
            </a:pPr>
            <a:r>
              <a:rPr lang="en-GB" sz="2400" dirty="0">
                <a:latin typeface="Calibri" panose="020F0502020204030204" pitchFamily="34" charset="0"/>
                <a:ea typeface="Calibri" panose="020F0502020204030204" pitchFamily="34" charset="0"/>
                <a:cs typeface="Times New Roman" panose="02020603050405020304" pitchFamily="18" charset="0"/>
              </a:rPr>
              <a:t>(WHO, 2023)</a:t>
            </a:r>
          </a:p>
          <a:p>
            <a:endParaRPr lang="en-GB" dirty="0"/>
          </a:p>
        </p:txBody>
      </p:sp>
      <p:sp>
        <p:nvSpPr>
          <p:cNvPr id="5" name="Date Placeholder 4"/>
          <p:cNvSpPr>
            <a:spLocks noGrp="1"/>
          </p:cNvSpPr>
          <p:nvPr>
            <p:ph type="dt" sz="half" idx="10"/>
          </p:nvPr>
        </p:nvSpPr>
        <p:spPr/>
        <p:txBody>
          <a:bodyPr/>
          <a:lstStyle/>
          <a:p>
            <a:pPr>
              <a:defRPr/>
            </a:pPr>
            <a:fld id="{F7614AD2-EBEE-4B9C-B8EB-7B45076136C4}" type="datetime1">
              <a:rPr lang="en-GB" altLang="en-US" smtClean="0"/>
              <a:pPr>
                <a:defRPr/>
              </a:pPr>
              <a:t>12/04/2026</a:t>
            </a:fld>
            <a:endParaRPr lang="en-GB" altLang="en-US"/>
          </a:p>
        </p:txBody>
      </p:sp>
      <p:sp>
        <p:nvSpPr>
          <p:cNvPr id="6" name="Slide Number Placeholder 5"/>
          <p:cNvSpPr>
            <a:spLocks noGrp="1"/>
          </p:cNvSpPr>
          <p:nvPr>
            <p:ph type="sldNum" sz="quarter" idx="11"/>
          </p:nvPr>
        </p:nvSpPr>
        <p:spPr/>
        <p:txBody>
          <a:bodyPr/>
          <a:lstStyle/>
          <a:p>
            <a:pPr>
              <a:defRPr/>
            </a:pPr>
            <a:fld id="{386495F9-B3F5-4DDF-9323-6CEC80C52C17}" type="slidenum">
              <a:rPr lang="en-GB" altLang="en-US" smtClean="0"/>
              <a:pPr>
                <a:defRPr/>
              </a:pPr>
              <a:t>12</a:t>
            </a:fld>
            <a:endParaRPr lang="en-GB" altLang="en-US"/>
          </a:p>
        </p:txBody>
      </p:sp>
    </p:spTree>
    <p:extLst>
      <p:ext uri="{BB962C8B-B14F-4D97-AF65-F5344CB8AC3E}">
        <p14:creationId xmlns:p14="http://schemas.microsoft.com/office/powerpoint/2010/main" val="37791665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457200" y="1417638"/>
            <a:ext cx="8229600" cy="4099595"/>
          </a:xfrm>
        </p:spPr>
        <p:txBody>
          <a:bodyPr/>
          <a:lstStyle/>
          <a:p>
            <a:pPr>
              <a:lnSpc>
                <a:spcPct val="107000"/>
              </a:lnSpc>
              <a:spcBef>
                <a:spcPts val="0"/>
              </a:spcBef>
              <a:spcAft>
                <a:spcPts val="800"/>
              </a:spcAft>
              <a:buSzPts val="1000"/>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Stroke is a serious cardiovascular condition</a:t>
            </a:r>
          </a:p>
          <a:p>
            <a:pPr>
              <a:lnSpc>
                <a:spcPct val="107000"/>
              </a:lnSpc>
              <a:spcBef>
                <a:spcPts val="0"/>
              </a:spcBef>
              <a:spcAft>
                <a:spcPts val="800"/>
              </a:spcAft>
              <a:buSzPts val="1000"/>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Caused by disruption of cerebral blood flow</a:t>
            </a:r>
          </a:p>
          <a:p>
            <a:pPr>
              <a:lnSpc>
                <a:spcPct val="107000"/>
              </a:lnSpc>
              <a:spcBef>
                <a:spcPts val="0"/>
              </a:spcBef>
              <a:spcAft>
                <a:spcPts val="800"/>
              </a:spcAft>
              <a:buSzPts val="1000"/>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Strongly linked to lifestyle factors</a:t>
            </a:r>
          </a:p>
          <a:p>
            <a:pPr>
              <a:lnSpc>
                <a:spcPct val="107000"/>
              </a:lnSpc>
              <a:spcBef>
                <a:spcPts val="0"/>
              </a:spcBef>
              <a:spcAft>
                <a:spcPts val="800"/>
              </a:spcAft>
              <a:buSzPts val="1000"/>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Effective care plan includes:</a:t>
            </a:r>
          </a:p>
          <a:p>
            <a:pPr lvl="1">
              <a:lnSpc>
                <a:spcPct val="107000"/>
              </a:lnSpc>
              <a:spcBef>
                <a:spcPts val="0"/>
              </a:spcBef>
              <a:spcAft>
                <a:spcPts val="800"/>
              </a:spcAft>
              <a:buSzPts val="1000"/>
              <a:buFont typeface="Wingdings" panose="05000000000000000000" pitchFamily="2" charset="2"/>
              <a:buChar char="q"/>
              <a:tabLst>
                <a:tab pos="9144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Lifestyle modification</a:t>
            </a:r>
          </a:p>
          <a:p>
            <a:pPr lvl="1">
              <a:lnSpc>
                <a:spcPct val="107000"/>
              </a:lnSpc>
              <a:spcBef>
                <a:spcPts val="0"/>
              </a:spcBef>
              <a:spcAft>
                <a:spcPts val="800"/>
              </a:spcAft>
              <a:buSzPts val="1000"/>
              <a:buFont typeface="Wingdings" panose="05000000000000000000" pitchFamily="2" charset="2"/>
              <a:buChar char="q"/>
              <a:tabLst>
                <a:tab pos="9144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Medical treatment</a:t>
            </a:r>
          </a:p>
          <a:p>
            <a:pPr lvl="1">
              <a:lnSpc>
                <a:spcPct val="107000"/>
              </a:lnSpc>
              <a:spcBef>
                <a:spcPts val="0"/>
              </a:spcBef>
              <a:spcAft>
                <a:spcPts val="800"/>
              </a:spcAft>
              <a:buSzPts val="1000"/>
              <a:buFont typeface="Wingdings" panose="05000000000000000000" pitchFamily="2" charset="2"/>
              <a:buChar char="q"/>
              <a:tabLst>
                <a:tab pos="9144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Rehabilitation</a:t>
            </a:r>
          </a:p>
          <a:p>
            <a:pPr>
              <a:lnSpc>
                <a:spcPct val="107000"/>
              </a:lnSpc>
              <a:spcBef>
                <a:spcPts val="0"/>
              </a:spcBef>
              <a:spcAft>
                <a:spcPts val="800"/>
              </a:spcAft>
              <a:buSzPts val="1000"/>
              <a:tabLst>
                <a:tab pos="457200" algn="l"/>
              </a:tabLst>
            </a:pPr>
            <a:r>
              <a:rPr lang="en-GB" sz="2400" dirty="0">
                <a:latin typeface="Calibri" panose="020F0502020204030204" pitchFamily="34" charset="0"/>
                <a:ea typeface="Calibri" panose="020F0502020204030204" pitchFamily="34" charset="0"/>
                <a:cs typeface="Times New Roman" panose="02020603050405020304" pitchFamily="18" charset="0"/>
              </a:rPr>
              <a:t>Early intervention improves outcomes</a:t>
            </a:r>
          </a:p>
          <a:p>
            <a:endParaRPr lang="en-GB" sz="2400" dirty="0">
              <a:solidFill>
                <a:srgbClr val="0070C0"/>
              </a:solidFill>
            </a:endParaRP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12/04/2026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12785443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457200" y="1196752"/>
            <a:ext cx="8229600" cy="4320481"/>
          </a:xfrm>
        </p:spPr>
        <p:txBody>
          <a:bodyPr/>
          <a:lstStyle/>
          <a:p>
            <a:pPr marL="0" marR="0" indent="0">
              <a:lnSpc>
                <a:spcPct val="107000"/>
              </a:lnSpc>
              <a:spcBef>
                <a:spcPts val="0"/>
              </a:spcBef>
              <a:spcAft>
                <a:spcPts val="800"/>
              </a:spcAft>
              <a:buNone/>
            </a:pPr>
            <a:r>
              <a:rPr lang="en-GB" sz="1600" dirty="0" err="1">
                <a:latin typeface="Calibri" panose="020F0502020204030204" pitchFamily="34" charset="0"/>
                <a:ea typeface="Calibri" panose="020F0502020204030204" pitchFamily="34" charset="0"/>
                <a:cs typeface="Times New Roman" panose="02020603050405020304" pitchFamily="18" charset="0"/>
              </a:rPr>
              <a:t>Centers</a:t>
            </a:r>
            <a:r>
              <a:rPr lang="en-GB" sz="1600" dirty="0">
                <a:latin typeface="Calibri" panose="020F0502020204030204" pitchFamily="34" charset="0"/>
                <a:ea typeface="Calibri" panose="020F0502020204030204" pitchFamily="34" charset="0"/>
                <a:cs typeface="Times New Roman" panose="02020603050405020304" pitchFamily="18" charset="0"/>
              </a:rPr>
              <a:t> for Disease Control and Prevention (2024) </a:t>
            </a:r>
            <a:r>
              <a:rPr lang="en-GB" sz="1600" i="1" dirty="0">
                <a:latin typeface="Calibri" panose="020F0502020204030204" pitchFamily="34" charset="0"/>
                <a:ea typeface="Calibri" panose="020F0502020204030204" pitchFamily="34" charset="0"/>
                <a:cs typeface="Times New Roman" panose="02020603050405020304" pitchFamily="18" charset="0"/>
              </a:rPr>
              <a:t>About coronary artery disease (CAD)</a:t>
            </a:r>
            <a:r>
              <a:rPr lang="en-GB" sz="1600" dirty="0">
                <a:latin typeface="Calibri" panose="020F0502020204030204" pitchFamily="34" charset="0"/>
                <a:ea typeface="Calibri" panose="020F0502020204030204" pitchFamily="34" charset="0"/>
                <a:cs typeface="Times New Roman" panose="02020603050405020304" pitchFamily="18" charset="0"/>
              </a:rPr>
              <a:t>. Available at: </a:t>
            </a:r>
            <a:r>
              <a:rPr lang="en-GB" sz="1600" dirty="0" smtClean="0">
                <a:latin typeface="Calibri" panose="020F0502020204030204" pitchFamily="34" charset="0"/>
                <a:ea typeface="Calibri" panose="020F0502020204030204" pitchFamily="34" charset="0"/>
                <a:cs typeface="Times New Roman" panose="02020603050405020304" pitchFamily="18" charset="0"/>
              </a:rPr>
              <a:t>             </a:t>
            </a:r>
            <a:r>
              <a:rPr lang="en-GB" sz="1600" u="sng" dirty="0" smtClean="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rPr>
              <a:t>https</a:t>
            </a:r>
            <a:r>
              <a:rPr lang="en-GB" sz="16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rPr>
              <a:t>://www.cdc.gov/heart-disease/about/coronary-artery-disease.html</a:t>
            </a:r>
            <a:r>
              <a:rPr lang="en-GB" sz="1600" dirty="0">
                <a:latin typeface="Calibri" panose="020F0502020204030204" pitchFamily="34" charset="0"/>
                <a:ea typeface="Calibri" panose="020F0502020204030204" pitchFamily="34" charset="0"/>
                <a:cs typeface="Times New Roman" panose="02020603050405020304" pitchFamily="18" charset="0"/>
              </a:rPr>
              <a:t> (Accessed: 12 April 2026). </a:t>
            </a:r>
            <a:endParaRPr lang="en-GB" sz="1600" dirty="0" smtClean="0">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Bef>
                <a:spcPts val="0"/>
              </a:spcBef>
              <a:spcAft>
                <a:spcPts val="800"/>
              </a:spcAft>
              <a:buSzPts val="1000"/>
              <a:buNone/>
              <a:tabLst>
                <a:tab pos="457200" algn="l"/>
              </a:tabLst>
            </a:pPr>
            <a:r>
              <a:rPr lang="en-GB" sz="1600" dirty="0" smtClean="0">
                <a:latin typeface="Calibri" panose="020F0502020204030204" pitchFamily="34" charset="0"/>
                <a:ea typeface="Calibri" panose="020F0502020204030204" pitchFamily="34" charset="0"/>
                <a:cs typeface="Times New Roman" panose="02020603050405020304" pitchFamily="18" charset="0"/>
              </a:rPr>
              <a:t>NHS </a:t>
            </a:r>
            <a:r>
              <a:rPr lang="en-GB" sz="1600" dirty="0">
                <a:latin typeface="Calibri" panose="020F0502020204030204" pitchFamily="34" charset="0"/>
                <a:ea typeface="Calibri" panose="020F0502020204030204" pitchFamily="34" charset="0"/>
                <a:cs typeface="Times New Roman" panose="02020603050405020304" pitchFamily="18" charset="0"/>
              </a:rPr>
              <a:t>(2023) </a:t>
            </a:r>
            <a:r>
              <a:rPr lang="en-GB" sz="1600" i="1" dirty="0">
                <a:latin typeface="Calibri" panose="020F0502020204030204" pitchFamily="34" charset="0"/>
                <a:ea typeface="Calibri" panose="020F0502020204030204" pitchFamily="34" charset="0"/>
                <a:cs typeface="Times New Roman" panose="02020603050405020304" pitchFamily="18" charset="0"/>
              </a:rPr>
              <a:t>Stroke</a:t>
            </a:r>
            <a:r>
              <a:rPr lang="en-GB" sz="1600" dirty="0">
                <a:latin typeface="Calibri" panose="020F0502020204030204" pitchFamily="34" charset="0"/>
                <a:ea typeface="Calibri" panose="020F0502020204030204" pitchFamily="34" charset="0"/>
                <a:cs typeface="Times New Roman" panose="02020603050405020304" pitchFamily="18" charset="0"/>
              </a:rPr>
              <a:t>. Available at: </a:t>
            </a:r>
            <a:r>
              <a:rPr lang="en-GB" sz="16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https://www.nhs.uk/conditions/stroke/</a:t>
            </a:r>
            <a:r>
              <a:rPr lang="en-GB" sz="1600" dirty="0">
                <a:latin typeface="Calibri" panose="020F0502020204030204" pitchFamily="34" charset="0"/>
                <a:ea typeface="Calibri" panose="020F0502020204030204" pitchFamily="34" charset="0"/>
                <a:cs typeface="Times New Roman" panose="02020603050405020304" pitchFamily="18" charset="0"/>
              </a:rPr>
              <a:t> (Accessed: 12 April 2026).</a:t>
            </a:r>
          </a:p>
          <a:p>
            <a:pPr marL="0" lvl="0" indent="0">
              <a:lnSpc>
                <a:spcPct val="107000"/>
              </a:lnSpc>
              <a:spcBef>
                <a:spcPts val="0"/>
              </a:spcBef>
              <a:spcAft>
                <a:spcPts val="800"/>
              </a:spcAft>
              <a:buSzPts val="1000"/>
              <a:buNone/>
              <a:tabLst>
                <a:tab pos="457200" algn="l"/>
              </a:tabLst>
            </a:pPr>
            <a:r>
              <a:rPr lang="en-GB" sz="1600" dirty="0">
                <a:latin typeface="Calibri" panose="020F0502020204030204" pitchFamily="34" charset="0"/>
                <a:ea typeface="Calibri" panose="020F0502020204030204" pitchFamily="34" charset="0"/>
                <a:cs typeface="Times New Roman" panose="02020603050405020304" pitchFamily="18" charset="0"/>
              </a:rPr>
              <a:t>National Institute for Health and Care Excellence (2023a) </a:t>
            </a:r>
            <a:r>
              <a:rPr lang="en-GB" sz="1600" i="1" dirty="0">
                <a:latin typeface="Calibri" panose="020F0502020204030204" pitchFamily="34" charset="0"/>
                <a:ea typeface="Calibri" panose="020F0502020204030204" pitchFamily="34" charset="0"/>
                <a:cs typeface="Times New Roman" panose="02020603050405020304" pitchFamily="18" charset="0"/>
              </a:rPr>
              <a:t>Stroke rehabilitation in adults</a:t>
            </a:r>
            <a:r>
              <a:rPr lang="en-GB" sz="1600" dirty="0">
                <a:latin typeface="Calibri" panose="020F0502020204030204" pitchFamily="34" charset="0"/>
                <a:ea typeface="Calibri" panose="020F0502020204030204" pitchFamily="34" charset="0"/>
                <a:cs typeface="Times New Roman" panose="02020603050405020304" pitchFamily="18" charset="0"/>
              </a:rPr>
              <a:t>. Available at: </a:t>
            </a:r>
            <a:r>
              <a:rPr lang="en-GB" sz="16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rPr>
              <a:t>https://www.nice.org.uk/guidance</a:t>
            </a:r>
            <a:r>
              <a:rPr lang="en-GB" sz="1600" dirty="0">
                <a:latin typeface="Calibri" panose="020F0502020204030204" pitchFamily="34" charset="0"/>
                <a:ea typeface="Calibri" panose="020F0502020204030204" pitchFamily="34" charset="0"/>
                <a:cs typeface="Times New Roman" panose="02020603050405020304" pitchFamily="18" charset="0"/>
              </a:rPr>
              <a:t> (Accessed: 12 April 2026).</a:t>
            </a:r>
          </a:p>
          <a:p>
            <a:pPr marL="0" lvl="0" indent="0">
              <a:lnSpc>
                <a:spcPct val="107000"/>
              </a:lnSpc>
              <a:spcBef>
                <a:spcPts val="0"/>
              </a:spcBef>
              <a:spcAft>
                <a:spcPts val="800"/>
              </a:spcAft>
              <a:buSzPts val="1000"/>
              <a:buNone/>
              <a:tabLst>
                <a:tab pos="457200" algn="l"/>
              </a:tabLst>
            </a:pPr>
            <a:r>
              <a:rPr lang="en-GB" sz="1600" dirty="0">
                <a:latin typeface="Calibri" panose="020F0502020204030204" pitchFamily="34" charset="0"/>
                <a:ea typeface="Calibri" panose="020F0502020204030204" pitchFamily="34" charset="0"/>
                <a:cs typeface="Times New Roman" panose="02020603050405020304" pitchFamily="18" charset="0"/>
              </a:rPr>
              <a:t>National Institute for Health and Care Excellence (2023b) </a:t>
            </a:r>
            <a:r>
              <a:rPr lang="en-GB" sz="1600" i="1" dirty="0">
                <a:latin typeface="Calibri" panose="020F0502020204030204" pitchFamily="34" charset="0"/>
                <a:ea typeface="Calibri" panose="020F0502020204030204" pitchFamily="34" charset="0"/>
                <a:cs typeface="Times New Roman" panose="02020603050405020304" pitchFamily="18" charset="0"/>
              </a:rPr>
              <a:t>Stroke and transient ischaemic attack in over 16s: diagnosis and initial management (NG128)</a:t>
            </a:r>
            <a:r>
              <a:rPr lang="en-GB" sz="1600" dirty="0">
                <a:latin typeface="Calibri" panose="020F0502020204030204" pitchFamily="34" charset="0"/>
                <a:ea typeface="Calibri" panose="020F0502020204030204" pitchFamily="34" charset="0"/>
                <a:cs typeface="Times New Roman" panose="02020603050405020304" pitchFamily="18" charset="0"/>
              </a:rPr>
              <a:t>. Available at: </a:t>
            </a:r>
            <a:r>
              <a:rPr lang="en-GB" sz="16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5"/>
              </a:rPr>
              <a:t>https://www.nice.org.uk/guidance/ng128</a:t>
            </a:r>
            <a:r>
              <a:rPr lang="en-GB" sz="1600" dirty="0">
                <a:latin typeface="Calibri" panose="020F0502020204030204" pitchFamily="34" charset="0"/>
                <a:ea typeface="Calibri" panose="020F0502020204030204" pitchFamily="34" charset="0"/>
                <a:cs typeface="Times New Roman" panose="02020603050405020304" pitchFamily="18" charset="0"/>
              </a:rPr>
              <a:t> (Accessed: 12 April 2026).</a:t>
            </a:r>
          </a:p>
          <a:p>
            <a:pPr marL="0" lvl="0" indent="0">
              <a:lnSpc>
                <a:spcPct val="107000"/>
              </a:lnSpc>
              <a:spcBef>
                <a:spcPts val="0"/>
              </a:spcBef>
              <a:spcAft>
                <a:spcPts val="800"/>
              </a:spcAft>
              <a:buSzPts val="1000"/>
              <a:buNone/>
              <a:tabLst>
                <a:tab pos="457200" algn="l"/>
              </a:tabLst>
            </a:pPr>
            <a:r>
              <a:rPr lang="en-GB" sz="1600" dirty="0">
                <a:latin typeface="Calibri" panose="020F0502020204030204" pitchFamily="34" charset="0"/>
                <a:ea typeface="Calibri" panose="020F0502020204030204" pitchFamily="34" charset="0"/>
                <a:cs typeface="Times New Roman" panose="02020603050405020304" pitchFamily="18" charset="0"/>
              </a:rPr>
              <a:t>World Health Organization (2023) </a:t>
            </a:r>
            <a:r>
              <a:rPr lang="en-GB" sz="1600" i="1" dirty="0">
                <a:latin typeface="Calibri" panose="020F0502020204030204" pitchFamily="34" charset="0"/>
                <a:ea typeface="Calibri" panose="020F0502020204030204" pitchFamily="34" charset="0"/>
                <a:cs typeface="Times New Roman" panose="02020603050405020304" pitchFamily="18" charset="0"/>
              </a:rPr>
              <a:t>Cardiovascular diseases (CVDs)</a:t>
            </a:r>
            <a:r>
              <a:rPr lang="en-GB" sz="1600" dirty="0">
                <a:latin typeface="Calibri" panose="020F0502020204030204" pitchFamily="34" charset="0"/>
                <a:ea typeface="Calibri" panose="020F0502020204030204" pitchFamily="34" charset="0"/>
                <a:cs typeface="Times New Roman" panose="02020603050405020304" pitchFamily="18" charset="0"/>
              </a:rPr>
              <a:t>. Available at: </a:t>
            </a:r>
            <a:r>
              <a:rPr lang="en-GB" sz="16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6"/>
              </a:rPr>
              <a:t>https://www.who.int/news-room/fact-sheets/detail/cardiovascular-diseases</a:t>
            </a:r>
            <a:r>
              <a:rPr lang="en-GB" sz="1600" dirty="0">
                <a:latin typeface="Calibri" panose="020F0502020204030204" pitchFamily="34" charset="0"/>
                <a:ea typeface="Calibri" panose="020F0502020204030204" pitchFamily="34" charset="0"/>
                <a:cs typeface="Times New Roman" panose="02020603050405020304" pitchFamily="18" charset="0"/>
              </a:rPr>
              <a:t> (Accessed: 12 April 2026).</a:t>
            </a:r>
          </a:p>
          <a:p>
            <a:pPr marL="0" lvl="0" indent="0">
              <a:lnSpc>
                <a:spcPct val="107000"/>
              </a:lnSpc>
              <a:spcBef>
                <a:spcPts val="0"/>
              </a:spcBef>
              <a:spcAft>
                <a:spcPts val="800"/>
              </a:spcAft>
              <a:buSzPts val="1000"/>
              <a:buNone/>
              <a:tabLst>
                <a:tab pos="457200" algn="l"/>
              </a:tabLst>
            </a:pPr>
            <a:r>
              <a:rPr lang="en-GB" sz="1600" dirty="0">
                <a:latin typeface="Calibri" panose="020F0502020204030204" pitchFamily="34" charset="0"/>
                <a:ea typeface="Calibri" panose="020F0502020204030204" pitchFamily="34" charset="0"/>
                <a:cs typeface="Times New Roman" panose="02020603050405020304" pitchFamily="18" charset="0"/>
              </a:rPr>
              <a:t>British Heart Foundation (2024) </a:t>
            </a:r>
            <a:r>
              <a:rPr lang="en-GB" sz="1600" i="1" dirty="0">
                <a:latin typeface="Calibri" panose="020F0502020204030204" pitchFamily="34" charset="0"/>
                <a:ea typeface="Calibri" panose="020F0502020204030204" pitchFamily="34" charset="0"/>
                <a:cs typeface="Times New Roman" panose="02020603050405020304" pitchFamily="18" charset="0"/>
              </a:rPr>
              <a:t>UK factsheet</a:t>
            </a:r>
            <a:r>
              <a:rPr lang="en-GB" sz="1600" dirty="0">
                <a:latin typeface="Calibri" panose="020F0502020204030204" pitchFamily="34" charset="0"/>
                <a:ea typeface="Calibri" panose="020F0502020204030204" pitchFamily="34" charset="0"/>
                <a:cs typeface="Times New Roman" panose="02020603050405020304" pitchFamily="18" charset="0"/>
              </a:rPr>
              <a:t>. Available at: </a:t>
            </a:r>
            <a:r>
              <a:rPr lang="en-GB" sz="16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7"/>
              </a:rPr>
              <a:t>https://www.bhf.org.uk</a:t>
            </a:r>
            <a:r>
              <a:rPr lang="en-GB" sz="1600" dirty="0">
                <a:latin typeface="Calibri" panose="020F0502020204030204" pitchFamily="34" charset="0"/>
                <a:ea typeface="Calibri" panose="020F0502020204030204" pitchFamily="34" charset="0"/>
                <a:cs typeface="Times New Roman" panose="02020603050405020304" pitchFamily="18" charset="0"/>
              </a:rPr>
              <a:t> (Accessed: 12 April 2026).</a:t>
            </a:r>
          </a:p>
          <a:p>
            <a:pPr marL="0" lvl="0" indent="0">
              <a:lnSpc>
                <a:spcPct val="107000"/>
              </a:lnSpc>
              <a:spcBef>
                <a:spcPts val="0"/>
              </a:spcBef>
              <a:spcAft>
                <a:spcPts val="800"/>
              </a:spcAft>
              <a:buSzPts val="1000"/>
              <a:buNone/>
              <a:tabLst>
                <a:tab pos="457200" algn="l"/>
              </a:tabLst>
            </a:pPr>
            <a:r>
              <a:rPr lang="en-GB" sz="1600" dirty="0" err="1">
                <a:latin typeface="Calibri" panose="020F0502020204030204" pitchFamily="34" charset="0"/>
                <a:ea typeface="Calibri" panose="020F0502020204030204" pitchFamily="34" charset="0"/>
                <a:cs typeface="Times New Roman" panose="02020603050405020304" pitchFamily="18" charset="0"/>
              </a:rPr>
              <a:t>Feigin</a:t>
            </a:r>
            <a:r>
              <a:rPr lang="en-GB" sz="1600" dirty="0">
                <a:latin typeface="Calibri" panose="020F0502020204030204" pitchFamily="34" charset="0"/>
                <a:ea typeface="Calibri" panose="020F0502020204030204" pitchFamily="34" charset="0"/>
                <a:cs typeface="Times New Roman" panose="02020603050405020304" pitchFamily="18" charset="0"/>
              </a:rPr>
              <a:t>, V.L., </a:t>
            </a:r>
            <a:r>
              <a:rPr lang="en-GB" sz="1600" dirty="0" err="1">
                <a:latin typeface="Calibri" panose="020F0502020204030204" pitchFamily="34" charset="0"/>
                <a:ea typeface="Calibri" panose="020F0502020204030204" pitchFamily="34" charset="0"/>
                <a:cs typeface="Times New Roman" panose="02020603050405020304" pitchFamily="18" charset="0"/>
              </a:rPr>
              <a:t>Brainin</a:t>
            </a:r>
            <a:r>
              <a:rPr lang="en-GB" sz="1600" dirty="0">
                <a:latin typeface="Calibri" panose="020F0502020204030204" pitchFamily="34" charset="0"/>
                <a:ea typeface="Calibri" panose="020F0502020204030204" pitchFamily="34" charset="0"/>
                <a:cs typeface="Times New Roman" panose="02020603050405020304" pitchFamily="18" charset="0"/>
              </a:rPr>
              <a:t>, M., </a:t>
            </a:r>
            <a:r>
              <a:rPr lang="en-GB" sz="1600" dirty="0" err="1">
                <a:latin typeface="Calibri" panose="020F0502020204030204" pitchFamily="34" charset="0"/>
                <a:ea typeface="Calibri" panose="020F0502020204030204" pitchFamily="34" charset="0"/>
                <a:cs typeface="Times New Roman" panose="02020603050405020304" pitchFamily="18" charset="0"/>
              </a:rPr>
              <a:t>Norrving</a:t>
            </a:r>
            <a:r>
              <a:rPr lang="en-GB" sz="1600" dirty="0">
                <a:latin typeface="Calibri" panose="020F0502020204030204" pitchFamily="34" charset="0"/>
                <a:ea typeface="Calibri" panose="020F0502020204030204" pitchFamily="34" charset="0"/>
                <a:cs typeface="Times New Roman" panose="02020603050405020304" pitchFamily="18" charset="0"/>
              </a:rPr>
              <a:t>, B., Martins, S., Sacco, R.L., </a:t>
            </a:r>
            <a:r>
              <a:rPr lang="en-GB" sz="1600" dirty="0" err="1">
                <a:latin typeface="Calibri" panose="020F0502020204030204" pitchFamily="34" charset="0"/>
                <a:ea typeface="Calibri" panose="020F0502020204030204" pitchFamily="34" charset="0"/>
                <a:cs typeface="Times New Roman" panose="02020603050405020304" pitchFamily="18" charset="0"/>
              </a:rPr>
              <a:t>Hacke</a:t>
            </a:r>
            <a:r>
              <a:rPr lang="en-GB" sz="1600" dirty="0">
                <a:latin typeface="Calibri" panose="020F0502020204030204" pitchFamily="34" charset="0"/>
                <a:ea typeface="Calibri" panose="020F0502020204030204" pitchFamily="34" charset="0"/>
                <a:cs typeface="Times New Roman" panose="02020603050405020304" pitchFamily="18" charset="0"/>
              </a:rPr>
              <a:t>, W., Fisher, M., Pandian, J. and Lindsay, P. (2021a) ‘Global burden of stroke’, </a:t>
            </a:r>
            <a:r>
              <a:rPr lang="en-GB" sz="1600" i="1" dirty="0">
                <a:latin typeface="Calibri" panose="020F0502020204030204" pitchFamily="34" charset="0"/>
                <a:ea typeface="Calibri" panose="020F0502020204030204" pitchFamily="34" charset="0"/>
                <a:cs typeface="Times New Roman" panose="02020603050405020304" pitchFamily="18" charset="0"/>
              </a:rPr>
              <a:t>The Lancet Neurology</a:t>
            </a:r>
            <a:r>
              <a:rPr lang="en-GB" sz="1600" dirty="0">
                <a:latin typeface="Calibri" panose="020F0502020204030204" pitchFamily="34" charset="0"/>
                <a:ea typeface="Calibri" panose="020F0502020204030204" pitchFamily="34" charset="0"/>
                <a:cs typeface="Times New Roman" panose="02020603050405020304" pitchFamily="18" charset="0"/>
              </a:rPr>
              <a:t>, 20(10), pp. 795–820. doi:10.1016/S1474-4422(21)00252-0.</a:t>
            </a:r>
          </a:p>
          <a:p>
            <a:pPr marL="0" indent="0">
              <a:buNone/>
            </a:pPr>
            <a:endParaRPr lang="en-GB" sz="1600" dirty="0">
              <a:solidFill>
                <a:srgbClr val="0070C0"/>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12/04/2026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5210010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764704"/>
            <a:ext cx="8229600" cy="4752529"/>
          </a:xfrm>
        </p:spPr>
        <p:txBody>
          <a:bodyPr/>
          <a:lstStyle/>
          <a:p>
            <a:pPr marL="0" lvl="0" indent="0">
              <a:lnSpc>
                <a:spcPct val="107000"/>
              </a:lnSpc>
              <a:spcBef>
                <a:spcPts val="0"/>
              </a:spcBef>
              <a:spcAft>
                <a:spcPts val="800"/>
              </a:spcAft>
              <a:buSzPts val="1000"/>
              <a:buNone/>
              <a:tabLst>
                <a:tab pos="457200" algn="l"/>
              </a:tabLst>
            </a:pPr>
            <a:r>
              <a:rPr lang="en-GB" sz="1600" dirty="0" err="1">
                <a:latin typeface="Calibri" panose="020F0502020204030204" pitchFamily="34" charset="0"/>
                <a:ea typeface="Calibri" panose="020F0502020204030204" pitchFamily="34" charset="0"/>
                <a:cs typeface="Times New Roman" panose="02020603050405020304" pitchFamily="18" charset="0"/>
              </a:rPr>
              <a:t>Feigin</a:t>
            </a:r>
            <a:r>
              <a:rPr lang="en-GB" sz="1600" dirty="0">
                <a:latin typeface="Calibri" panose="020F0502020204030204" pitchFamily="34" charset="0"/>
                <a:ea typeface="Calibri" panose="020F0502020204030204" pitchFamily="34" charset="0"/>
                <a:cs typeface="Times New Roman" panose="02020603050405020304" pitchFamily="18" charset="0"/>
              </a:rPr>
              <a:t>, V.L., </a:t>
            </a:r>
            <a:r>
              <a:rPr lang="en-GB" sz="1600" dirty="0" err="1">
                <a:latin typeface="Calibri" panose="020F0502020204030204" pitchFamily="34" charset="0"/>
                <a:ea typeface="Calibri" panose="020F0502020204030204" pitchFamily="34" charset="0"/>
                <a:cs typeface="Times New Roman" panose="02020603050405020304" pitchFamily="18" charset="0"/>
              </a:rPr>
              <a:t>Brainin</a:t>
            </a:r>
            <a:r>
              <a:rPr lang="en-GB" sz="1600" dirty="0">
                <a:latin typeface="Calibri" panose="020F0502020204030204" pitchFamily="34" charset="0"/>
                <a:ea typeface="Calibri" panose="020F0502020204030204" pitchFamily="34" charset="0"/>
                <a:cs typeface="Times New Roman" panose="02020603050405020304" pitchFamily="18" charset="0"/>
              </a:rPr>
              <a:t>, M., </a:t>
            </a:r>
            <a:r>
              <a:rPr lang="en-GB" sz="1600" dirty="0" err="1">
                <a:latin typeface="Calibri" panose="020F0502020204030204" pitchFamily="34" charset="0"/>
                <a:ea typeface="Calibri" panose="020F0502020204030204" pitchFamily="34" charset="0"/>
                <a:cs typeface="Times New Roman" panose="02020603050405020304" pitchFamily="18" charset="0"/>
              </a:rPr>
              <a:t>Norrving</a:t>
            </a:r>
            <a:r>
              <a:rPr lang="en-GB" sz="1600" dirty="0">
                <a:latin typeface="Calibri" panose="020F0502020204030204" pitchFamily="34" charset="0"/>
                <a:ea typeface="Calibri" panose="020F0502020204030204" pitchFamily="34" charset="0"/>
                <a:cs typeface="Times New Roman" panose="02020603050405020304" pitchFamily="18" charset="0"/>
              </a:rPr>
              <a:t>, B., Martins, S., Sacco, R.L., </a:t>
            </a:r>
            <a:r>
              <a:rPr lang="en-GB" sz="1600" dirty="0" err="1">
                <a:latin typeface="Calibri" panose="020F0502020204030204" pitchFamily="34" charset="0"/>
                <a:ea typeface="Calibri" panose="020F0502020204030204" pitchFamily="34" charset="0"/>
                <a:cs typeface="Times New Roman" panose="02020603050405020304" pitchFamily="18" charset="0"/>
              </a:rPr>
              <a:t>Hacke</a:t>
            </a:r>
            <a:r>
              <a:rPr lang="en-GB" sz="1600" dirty="0">
                <a:latin typeface="Calibri" panose="020F0502020204030204" pitchFamily="34" charset="0"/>
                <a:ea typeface="Calibri" panose="020F0502020204030204" pitchFamily="34" charset="0"/>
                <a:cs typeface="Times New Roman" panose="02020603050405020304" pitchFamily="18" charset="0"/>
              </a:rPr>
              <a:t>, W., Fisher, M., Pandian, J. and Lindsay, P. (2021b) ‘World Stroke Organization (WSO): Global Stroke Fact Sheet 2022’, </a:t>
            </a:r>
            <a:r>
              <a:rPr lang="en-GB" sz="1600" i="1" dirty="0">
                <a:latin typeface="Calibri" panose="020F0502020204030204" pitchFamily="34" charset="0"/>
                <a:ea typeface="Calibri" panose="020F0502020204030204" pitchFamily="34" charset="0"/>
                <a:cs typeface="Times New Roman" panose="02020603050405020304" pitchFamily="18" charset="0"/>
              </a:rPr>
              <a:t>The Lancet Neurology</a:t>
            </a:r>
            <a:r>
              <a:rPr lang="en-GB" sz="1600" dirty="0">
                <a:latin typeface="Calibri" panose="020F0502020204030204" pitchFamily="34" charset="0"/>
                <a:ea typeface="Calibri" panose="020F0502020204030204" pitchFamily="34" charset="0"/>
                <a:cs typeface="Times New Roman" panose="02020603050405020304" pitchFamily="18" charset="0"/>
              </a:rPr>
              <a:t>, 21(10), pp. 795–820. doi:10.1016/S1474-4422(22)00238-7.</a:t>
            </a:r>
          </a:p>
          <a:p>
            <a:pPr marL="0" lvl="0" indent="0">
              <a:lnSpc>
                <a:spcPct val="107000"/>
              </a:lnSpc>
              <a:spcBef>
                <a:spcPts val="0"/>
              </a:spcBef>
              <a:spcAft>
                <a:spcPts val="800"/>
              </a:spcAft>
              <a:buSzPts val="1000"/>
              <a:buNone/>
              <a:tabLst>
                <a:tab pos="457200" algn="l"/>
              </a:tabLst>
            </a:pPr>
            <a:r>
              <a:rPr lang="en-GB" sz="1600" dirty="0">
                <a:latin typeface="Calibri" panose="020F0502020204030204" pitchFamily="34" charset="0"/>
                <a:ea typeface="Calibri" panose="020F0502020204030204" pitchFamily="34" charset="0"/>
                <a:cs typeface="Times New Roman" panose="02020603050405020304" pitchFamily="18" charset="0"/>
              </a:rPr>
              <a:t>O’Donnell, M.J., Chin, S.L., </a:t>
            </a:r>
            <a:r>
              <a:rPr lang="en-GB" sz="1600" dirty="0" err="1">
                <a:latin typeface="Calibri" panose="020F0502020204030204" pitchFamily="34" charset="0"/>
                <a:ea typeface="Calibri" panose="020F0502020204030204" pitchFamily="34" charset="0"/>
                <a:cs typeface="Times New Roman" panose="02020603050405020304" pitchFamily="18" charset="0"/>
              </a:rPr>
              <a:t>Rangarajan</a:t>
            </a:r>
            <a:r>
              <a:rPr lang="en-GB" sz="1600" dirty="0">
                <a:latin typeface="Calibri" panose="020F0502020204030204" pitchFamily="34" charset="0"/>
                <a:ea typeface="Calibri" panose="020F0502020204030204" pitchFamily="34" charset="0"/>
                <a:cs typeface="Times New Roman" panose="02020603050405020304" pitchFamily="18" charset="0"/>
              </a:rPr>
              <a:t>, S., Xavier, D., Liu, L., Zhang, H., Rao-</a:t>
            </a:r>
            <a:r>
              <a:rPr lang="en-GB" sz="1600" dirty="0" err="1">
                <a:latin typeface="Calibri" panose="020F0502020204030204" pitchFamily="34" charset="0"/>
                <a:ea typeface="Calibri" panose="020F0502020204030204" pitchFamily="34" charset="0"/>
                <a:cs typeface="Times New Roman" panose="02020603050405020304" pitchFamily="18" charset="0"/>
              </a:rPr>
              <a:t>Melacini</a:t>
            </a:r>
            <a:r>
              <a:rPr lang="en-GB" sz="1600" dirty="0">
                <a:latin typeface="Calibri" panose="020F0502020204030204" pitchFamily="34" charset="0"/>
                <a:ea typeface="Calibri" panose="020F0502020204030204" pitchFamily="34" charset="0"/>
                <a:cs typeface="Times New Roman" panose="02020603050405020304" pitchFamily="18" charset="0"/>
              </a:rPr>
              <a:t>, P., Zhang, X., </a:t>
            </a:r>
            <a:r>
              <a:rPr lang="en-GB" sz="1600" dirty="0" err="1">
                <a:latin typeface="Calibri" panose="020F0502020204030204" pitchFamily="34" charset="0"/>
                <a:ea typeface="Calibri" panose="020F0502020204030204" pitchFamily="34" charset="0"/>
                <a:cs typeface="Times New Roman" panose="02020603050405020304" pitchFamily="18" charset="0"/>
              </a:rPr>
              <a:t>Pais</a:t>
            </a:r>
            <a:r>
              <a:rPr lang="en-GB" sz="1600" dirty="0">
                <a:latin typeface="Calibri" panose="020F0502020204030204" pitchFamily="34" charset="0"/>
                <a:ea typeface="Calibri" panose="020F0502020204030204" pitchFamily="34" charset="0"/>
                <a:cs typeface="Times New Roman" panose="02020603050405020304" pitchFamily="18" charset="0"/>
              </a:rPr>
              <a:t>, P. and </a:t>
            </a:r>
            <a:r>
              <a:rPr lang="en-GB" sz="1600" dirty="0" err="1">
                <a:latin typeface="Calibri" panose="020F0502020204030204" pitchFamily="34" charset="0"/>
                <a:ea typeface="Calibri" panose="020F0502020204030204" pitchFamily="34" charset="0"/>
                <a:cs typeface="Times New Roman" panose="02020603050405020304" pitchFamily="18" charset="0"/>
              </a:rPr>
              <a:t>Agapay</a:t>
            </a:r>
            <a:r>
              <a:rPr lang="en-GB" sz="1600" dirty="0">
                <a:latin typeface="Calibri" panose="020F0502020204030204" pitchFamily="34" charset="0"/>
                <a:ea typeface="Calibri" panose="020F0502020204030204" pitchFamily="34" charset="0"/>
                <a:cs typeface="Times New Roman" panose="02020603050405020304" pitchFamily="18" charset="0"/>
              </a:rPr>
              <a:t>, S. (2016) ‘Global and regional effects of potentially modifiable risk factors associated with acute stroke’, </a:t>
            </a:r>
            <a:r>
              <a:rPr lang="en-GB" sz="1600" i="1" dirty="0">
                <a:latin typeface="Calibri" panose="020F0502020204030204" pitchFamily="34" charset="0"/>
                <a:ea typeface="Calibri" panose="020F0502020204030204" pitchFamily="34" charset="0"/>
                <a:cs typeface="Times New Roman" panose="02020603050405020304" pitchFamily="18" charset="0"/>
              </a:rPr>
              <a:t>The Lancet</a:t>
            </a:r>
            <a:r>
              <a:rPr lang="en-GB" sz="1600" dirty="0">
                <a:latin typeface="Calibri" panose="020F0502020204030204" pitchFamily="34" charset="0"/>
                <a:ea typeface="Calibri" panose="020F0502020204030204" pitchFamily="34" charset="0"/>
                <a:cs typeface="Times New Roman" panose="02020603050405020304" pitchFamily="18" charset="0"/>
              </a:rPr>
              <a:t>, 388(10046), pp. 761–775. doi:10.1016/S0140-6736(16)30506-2.</a:t>
            </a:r>
          </a:p>
          <a:p>
            <a:pPr marL="0" lvl="0" indent="0">
              <a:lnSpc>
                <a:spcPct val="107000"/>
              </a:lnSpc>
              <a:spcBef>
                <a:spcPts val="0"/>
              </a:spcBef>
              <a:spcAft>
                <a:spcPts val="800"/>
              </a:spcAft>
              <a:buSzPts val="1000"/>
              <a:buNone/>
              <a:tabLst>
                <a:tab pos="457200" algn="l"/>
              </a:tabLst>
            </a:pPr>
            <a:r>
              <a:rPr lang="en-GB" sz="1600" dirty="0">
                <a:latin typeface="Calibri" panose="020F0502020204030204" pitchFamily="34" charset="0"/>
                <a:ea typeface="Calibri" panose="020F0502020204030204" pitchFamily="34" charset="0"/>
                <a:cs typeface="Times New Roman" panose="02020603050405020304" pitchFamily="18" charset="0"/>
              </a:rPr>
              <a:t>Townsend, N., </a:t>
            </a:r>
            <a:r>
              <a:rPr lang="en-GB" sz="1600" dirty="0" err="1">
                <a:latin typeface="Calibri" panose="020F0502020204030204" pitchFamily="34" charset="0"/>
                <a:ea typeface="Calibri" panose="020F0502020204030204" pitchFamily="34" charset="0"/>
                <a:cs typeface="Times New Roman" panose="02020603050405020304" pitchFamily="18" charset="0"/>
              </a:rPr>
              <a:t>Kazakiewicz</a:t>
            </a:r>
            <a:r>
              <a:rPr lang="en-GB" sz="1600" dirty="0">
                <a:latin typeface="Calibri" panose="020F0502020204030204" pitchFamily="34" charset="0"/>
                <a:ea typeface="Calibri" panose="020F0502020204030204" pitchFamily="34" charset="0"/>
                <a:cs typeface="Times New Roman" panose="02020603050405020304" pitchFamily="18" charset="0"/>
              </a:rPr>
              <a:t>, D., Wright, F.L., </a:t>
            </a:r>
            <a:r>
              <a:rPr lang="en-GB" sz="1600" dirty="0" err="1">
                <a:latin typeface="Calibri" panose="020F0502020204030204" pitchFamily="34" charset="0"/>
                <a:ea typeface="Calibri" panose="020F0502020204030204" pitchFamily="34" charset="0"/>
                <a:cs typeface="Times New Roman" panose="02020603050405020304" pitchFamily="18" charset="0"/>
              </a:rPr>
              <a:t>Timmis</a:t>
            </a:r>
            <a:r>
              <a:rPr lang="en-GB" sz="1600" dirty="0">
                <a:latin typeface="Calibri" panose="020F0502020204030204" pitchFamily="34" charset="0"/>
                <a:ea typeface="Calibri" panose="020F0502020204030204" pitchFamily="34" charset="0"/>
                <a:cs typeface="Times New Roman" panose="02020603050405020304" pitchFamily="18" charset="0"/>
              </a:rPr>
              <a:t>, A., </a:t>
            </a:r>
            <a:r>
              <a:rPr lang="en-GB" sz="1600" dirty="0" err="1">
                <a:latin typeface="Calibri" panose="020F0502020204030204" pitchFamily="34" charset="0"/>
                <a:ea typeface="Calibri" panose="020F0502020204030204" pitchFamily="34" charset="0"/>
                <a:cs typeface="Times New Roman" panose="02020603050405020304" pitchFamily="18" charset="0"/>
              </a:rPr>
              <a:t>Huculeci</a:t>
            </a:r>
            <a:r>
              <a:rPr lang="en-GB" sz="1600" dirty="0">
                <a:latin typeface="Calibri" panose="020F0502020204030204" pitchFamily="34" charset="0"/>
                <a:ea typeface="Calibri" panose="020F0502020204030204" pitchFamily="34" charset="0"/>
                <a:cs typeface="Times New Roman" panose="02020603050405020304" pitchFamily="18" charset="0"/>
              </a:rPr>
              <a:t>, R., </a:t>
            </a:r>
            <a:r>
              <a:rPr lang="en-GB" sz="1600" dirty="0" err="1">
                <a:latin typeface="Calibri" panose="020F0502020204030204" pitchFamily="34" charset="0"/>
                <a:ea typeface="Calibri" panose="020F0502020204030204" pitchFamily="34" charset="0"/>
                <a:cs typeface="Times New Roman" panose="02020603050405020304" pitchFamily="18" charset="0"/>
              </a:rPr>
              <a:t>Torbica</a:t>
            </a:r>
            <a:r>
              <a:rPr lang="en-GB" sz="1600" dirty="0">
                <a:latin typeface="Calibri" panose="020F0502020204030204" pitchFamily="34" charset="0"/>
                <a:ea typeface="Calibri" panose="020F0502020204030204" pitchFamily="34" charset="0"/>
                <a:cs typeface="Times New Roman" panose="02020603050405020304" pitchFamily="18" charset="0"/>
              </a:rPr>
              <a:t>, A. and Gale, C.P. (2022) ‘Epidemiology of cardiovascular disease in Europe’, </a:t>
            </a:r>
            <a:r>
              <a:rPr lang="en-GB" sz="1600" i="1" dirty="0">
                <a:latin typeface="Calibri" panose="020F0502020204030204" pitchFamily="34" charset="0"/>
                <a:ea typeface="Calibri" panose="020F0502020204030204" pitchFamily="34" charset="0"/>
                <a:cs typeface="Times New Roman" panose="02020603050405020304" pitchFamily="18" charset="0"/>
              </a:rPr>
              <a:t>European Heart Journal</a:t>
            </a:r>
            <a:r>
              <a:rPr lang="en-GB" sz="1600" dirty="0">
                <a:latin typeface="Calibri" panose="020F0502020204030204" pitchFamily="34" charset="0"/>
                <a:ea typeface="Calibri" panose="020F0502020204030204" pitchFamily="34" charset="0"/>
                <a:cs typeface="Times New Roman" panose="02020603050405020304" pitchFamily="18" charset="0"/>
              </a:rPr>
              <a:t>, 43(8), pp. 716–799. doi:10.1093/</a:t>
            </a:r>
            <a:r>
              <a:rPr lang="en-GB" sz="1600" dirty="0" err="1">
                <a:latin typeface="Calibri" panose="020F0502020204030204" pitchFamily="34" charset="0"/>
                <a:ea typeface="Calibri" panose="020F0502020204030204" pitchFamily="34" charset="0"/>
                <a:cs typeface="Times New Roman" panose="02020603050405020304" pitchFamily="18" charset="0"/>
              </a:rPr>
              <a:t>eurheartj</a:t>
            </a:r>
            <a:r>
              <a:rPr lang="en-GB" sz="1600" dirty="0">
                <a:latin typeface="Calibri" panose="020F0502020204030204" pitchFamily="34" charset="0"/>
                <a:ea typeface="Calibri" panose="020F0502020204030204" pitchFamily="34" charset="0"/>
                <a:cs typeface="Times New Roman" panose="02020603050405020304" pitchFamily="18" charset="0"/>
              </a:rPr>
              <a:t>/ehab892.</a:t>
            </a:r>
          </a:p>
          <a:p>
            <a:pPr marL="0" lvl="0" indent="0">
              <a:lnSpc>
                <a:spcPct val="107000"/>
              </a:lnSpc>
              <a:spcBef>
                <a:spcPts val="0"/>
              </a:spcBef>
              <a:spcAft>
                <a:spcPts val="800"/>
              </a:spcAft>
              <a:buSzPts val="1000"/>
              <a:buNone/>
              <a:tabLst>
                <a:tab pos="457200" algn="l"/>
              </a:tabLst>
            </a:pPr>
            <a:r>
              <a:rPr lang="en-GB" sz="1600" dirty="0" err="1">
                <a:latin typeface="Calibri" panose="020F0502020204030204" pitchFamily="34" charset="0"/>
                <a:ea typeface="Calibri" panose="020F0502020204030204" pitchFamily="34" charset="0"/>
                <a:cs typeface="Times New Roman" panose="02020603050405020304" pitchFamily="18" charset="0"/>
              </a:rPr>
              <a:t>Tortora</a:t>
            </a:r>
            <a:r>
              <a:rPr lang="en-GB" sz="1600" dirty="0">
                <a:latin typeface="Calibri" panose="020F0502020204030204" pitchFamily="34" charset="0"/>
                <a:ea typeface="Calibri" panose="020F0502020204030204" pitchFamily="34" charset="0"/>
                <a:cs typeface="Times New Roman" panose="02020603050405020304" pitchFamily="18" charset="0"/>
              </a:rPr>
              <a:t>, G.J. and </a:t>
            </a:r>
            <a:r>
              <a:rPr lang="en-GB" sz="1600" dirty="0" err="1">
                <a:latin typeface="Calibri" panose="020F0502020204030204" pitchFamily="34" charset="0"/>
                <a:ea typeface="Calibri" panose="020F0502020204030204" pitchFamily="34" charset="0"/>
                <a:cs typeface="Times New Roman" panose="02020603050405020304" pitchFamily="18" charset="0"/>
              </a:rPr>
              <a:t>Derrickson</a:t>
            </a:r>
            <a:r>
              <a:rPr lang="en-GB" sz="1600" dirty="0">
                <a:latin typeface="Calibri" panose="020F0502020204030204" pitchFamily="34" charset="0"/>
                <a:ea typeface="Calibri" panose="020F0502020204030204" pitchFamily="34" charset="0"/>
                <a:cs typeface="Times New Roman" panose="02020603050405020304" pitchFamily="18" charset="0"/>
              </a:rPr>
              <a:t>, B.H. (2021) </a:t>
            </a:r>
            <a:r>
              <a:rPr lang="en-GB" sz="1600" i="1" dirty="0">
                <a:latin typeface="Calibri" panose="020F0502020204030204" pitchFamily="34" charset="0"/>
                <a:ea typeface="Calibri" panose="020F0502020204030204" pitchFamily="34" charset="0"/>
                <a:cs typeface="Times New Roman" panose="02020603050405020304" pitchFamily="18" charset="0"/>
              </a:rPr>
              <a:t>Principles of anatomy and physiology</a:t>
            </a:r>
            <a:r>
              <a:rPr lang="en-GB" sz="1600" dirty="0">
                <a:latin typeface="Calibri" panose="020F0502020204030204" pitchFamily="34" charset="0"/>
                <a:ea typeface="Calibri" panose="020F0502020204030204" pitchFamily="34" charset="0"/>
                <a:cs typeface="Times New Roman" panose="02020603050405020304" pitchFamily="18" charset="0"/>
              </a:rPr>
              <a:t>. 16th </a:t>
            </a:r>
            <a:r>
              <a:rPr lang="en-GB" sz="1600" dirty="0" err="1">
                <a:latin typeface="Calibri" panose="020F0502020204030204" pitchFamily="34" charset="0"/>
                <a:ea typeface="Calibri" panose="020F0502020204030204" pitchFamily="34" charset="0"/>
                <a:cs typeface="Times New Roman" panose="02020603050405020304" pitchFamily="18" charset="0"/>
              </a:rPr>
              <a:t>edn</a:t>
            </a:r>
            <a:r>
              <a:rPr lang="en-GB" sz="1600" dirty="0">
                <a:latin typeface="Calibri" panose="020F0502020204030204" pitchFamily="34" charset="0"/>
                <a:ea typeface="Calibri" panose="020F0502020204030204" pitchFamily="34" charset="0"/>
                <a:cs typeface="Times New Roman" panose="02020603050405020304" pitchFamily="18" charset="0"/>
              </a:rPr>
              <a:t>. Hoboken: Wiley.</a:t>
            </a:r>
          </a:p>
          <a:p>
            <a:pPr marL="0" lvl="0" indent="0">
              <a:lnSpc>
                <a:spcPct val="107000"/>
              </a:lnSpc>
              <a:spcBef>
                <a:spcPts val="0"/>
              </a:spcBef>
              <a:spcAft>
                <a:spcPts val="800"/>
              </a:spcAft>
              <a:buSzPts val="1000"/>
              <a:buNone/>
              <a:tabLst>
                <a:tab pos="457200" algn="l"/>
              </a:tabLst>
            </a:pPr>
            <a:r>
              <a:rPr lang="en-GB" sz="1600" dirty="0">
                <a:latin typeface="Calibri" panose="020F0502020204030204" pitchFamily="34" charset="0"/>
                <a:ea typeface="Calibri" panose="020F0502020204030204" pitchFamily="34" charset="0"/>
                <a:cs typeface="Times New Roman" panose="02020603050405020304" pitchFamily="18" charset="0"/>
              </a:rPr>
              <a:t>Hsu, C.C.T., Kwan, G.N.C., </a:t>
            </a:r>
            <a:r>
              <a:rPr lang="en-GB" sz="1600" dirty="0" err="1">
                <a:latin typeface="Calibri" panose="020F0502020204030204" pitchFamily="34" charset="0"/>
                <a:ea typeface="Calibri" panose="020F0502020204030204" pitchFamily="34" charset="0"/>
                <a:cs typeface="Times New Roman" panose="02020603050405020304" pitchFamily="18" charset="0"/>
              </a:rPr>
              <a:t>Hapugoda</a:t>
            </a:r>
            <a:r>
              <a:rPr lang="en-GB" sz="1600" dirty="0">
                <a:latin typeface="Calibri" panose="020F0502020204030204" pitchFamily="34" charset="0"/>
                <a:ea typeface="Calibri" panose="020F0502020204030204" pitchFamily="34" charset="0"/>
                <a:cs typeface="Times New Roman" panose="02020603050405020304" pitchFamily="18" charset="0"/>
              </a:rPr>
              <a:t>, S. and </a:t>
            </a:r>
            <a:r>
              <a:rPr lang="en-GB" sz="1600" dirty="0" err="1">
                <a:latin typeface="Calibri" panose="020F0502020204030204" pitchFamily="34" charset="0"/>
                <a:ea typeface="Calibri" panose="020F0502020204030204" pitchFamily="34" charset="0"/>
                <a:cs typeface="Times New Roman" panose="02020603050405020304" pitchFamily="18" charset="0"/>
              </a:rPr>
              <a:t>Haacke</a:t>
            </a:r>
            <a:r>
              <a:rPr lang="en-GB" sz="1600" dirty="0">
                <a:latin typeface="Calibri" panose="020F0502020204030204" pitchFamily="34" charset="0"/>
                <a:ea typeface="Calibri" panose="020F0502020204030204" pitchFamily="34" charset="0"/>
                <a:cs typeface="Times New Roman" panose="02020603050405020304" pitchFamily="18" charset="0"/>
              </a:rPr>
              <a:t>, M. (2017) ‘Susceptibility weighted imaging in acute cerebral ischemia: review of emerging technical concepts and clinical applications’, </a:t>
            </a:r>
            <a:r>
              <a:rPr lang="en-GB" sz="1600" i="1" dirty="0">
                <a:latin typeface="Calibri" panose="020F0502020204030204" pitchFamily="34" charset="0"/>
                <a:ea typeface="Calibri" panose="020F0502020204030204" pitchFamily="34" charset="0"/>
                <a:cs typeface="Times New Roman" panose="02020603050405020304" pitchFamily="18" charset="0"/>
              </a:rPr>
              <a:t>The Neuroradiology Journal</a:t>
            </a:r>
            <a:r>
              <a:rPr lang="en-GB" sz="1600" dirty="0">
                <a:latin typeface="Calibri" panose="020F0502020204030204" pitchFamily="34" charset="0"/>
                <a:ea typeface="Calibri" panose="020F0502020204030204" pitchFamily="34" charset="0"/>
                <a:cs typeface="Times New Roman" panose="02020603050405020304" pitchFamily="18" charset="0"/>
              </a:rPr>
              <a:t>. Available at: </a:t>
            </a:r>
            <a:r>
              <a:rPr lang="en-GB" sz="16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rPr>
              <a:t>https://www.researchgate.net/figure/a-Labeled-anatomical-illustration-of-the-anterior-circulation-of-the-Circle-of-Willis_fig6_313868260</a:t>
            </a:r>
            <a:r>
              <a:rPr lang="en-GB" sz="1600" dirty="0">
                <a:latin typeface="Calibri" panose="020F0502020204030204" pitchFamily="34" charset="0"/>
                <a:ea typeface="Calibri" panose="020F0502020204030204" pitchFamily="34" charset="0"/>
                <a:cs typeface="Times New Roman" panose="02020603050405020304" pitchFamily="18" charset="0"/>
              </a:rPr>
              <a:t> (Accessed: 12 April 2026).</a:t>
            </a:r>
          </a:p>
          <a:p>
            <a:endParaRPr lang="en-GB" sz="16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12/04/2026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111865836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170</TotalTime>
  <Words>1427</Words>
  <Application>Microsoft Office PowerPoint</Application>
  <PresentationFormat>On-screen Show (4:3)</PresentationFormat>
  <Paragraphs>176</Paragraphs>
  <Slides>15</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Myriad Pro</vt:lpstr>
      <vt:lpstr>Times New Roman</vt:lpstr>
      <vt:lpstr>Verdana</vt:lpstr>
      <vt:lpstr>Wingdings</vt:lpstr>
      <vt:lpstr>20140311PresentationUWTSDTemplate</vt:lpstr>
      <vt:lpstr>PowerPoint Presentation</vt:lpstr>
      <vt:lpstr>Introduction</vt:lpstr>
      <vt:lpstr>Information about the person</vt:lpstr>
      <vt:lpstr> Brief Anatomy &amp; Physiology Of  Cardiovascular System </vt:lpstr>
      <vt:lpstr>Pathophysiology of Ischemic Stroke</vt:lpstr>
      <vt:lpstr>Figure 2: Illustration of ischaemic stroke mechanisms showing thrombosis and embolism in cerebral arteries (Hsu et al., 2017).</vt:lpstr>
      <vt:lpstr>Care Plan (1/3)</vt:lpstr>
      <vt:lpstr>Care Plan (2/3)</vt:lpstr>
      <vt:lpstr>Care Plan (3/3) </vt:lpstr>
      <vt:lpstr>Risk factors</vt:lpstr>
      <vt:lpstr>Recommendations</vt:lpstr>
      <vt:lpstr> Monitoring &amp; Care Planning </vt:lpstr>
      <vt:lpstr>Conclusion</vt:lpstr>
      <vt:lpstr>References</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Papa</cp:lastModifiedBy>
  <cp:revision>242</cp:revision>
  <cp:lastPrinted>2018-07-09T15:27:01Z</cp:lastPrinted>
  <dcterms:created xsi:type="dcterms:W3CDTF">2002-10-07T19:43:58Z</dcterms:created>
  <dcterms:modified xsi:type="dcterms:W3CDTF">2026-04-12T12:11:02Z</dcterms:modified>
</cp:coreProperties>
</file>