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1"/>
  </p:notesMasterIdLst>
  <p:sldIdLst>
    <p:sldId id="258" r:id="rId6"/>
    <p:sldId id="283" r:id="rId7"/>
    <p:sldId id="285" r:id="rId8"/>
    <p:sldId id="287" r:id="rId9"/>
    <p:sldId id="276" r:id="rId10"/>
    <p:sldId id="259" r:id="rId11"/>
    <p:sldId id="260" r:id="rId12"/>
    <p:sldId id="261" r:id="rId13"/>
    <p:sldId id="281" r:id="rId14"/>
    <p:sldId id="263" r:id="rId15"/>
    <p:sldId id="264" r:id="rId16"/>
    <p:sldId id="265" r:id="rId17"/>
    <p:sldId id="266" r:id="rId18"/>
    <p:sldId id="267" r:id="rId19"/>
    <p:sldId id="288" r:id="rId20"/>
    <p:sldId id="268" r:id="rId21"/>
    <p:sldId id="295" r:id="rId22"/>
    <p:sldId id="274" r:id="rId23"/>
    <p:sldId id="290" r:id="rId24"/>
    <p:sldId id="275" r:id="rId25"/>
    <p:sldId id="270" r:id="rId26"/>
    <p:sldId id="271" r:id="rId27"/>
    <p:sldId id="269" r:id="rId28"/>
    <p:sldId id="272" r:id="rId29"/>
    <p:sldId id="2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3314" autoAdjust="0"/>
  </p:normalViewPr>
  <p:slideViewPr>
    <p:cSldViewPr snapToGrid="0" snapToObjects="1">
      <p:cViewPr varScale="1">
        <p:scale>
          <a:sx n="88" d="100"/>
          <a:sy n="88" d="100"/>
        </p:scale>
        <p:origin x="126" y="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822645C-FD81-151B-B68B-C7CA28241BC7}"/>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0E4BDB89-3A31-26A9-0AB0-AC80B7A1ECB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57EE5A4-8259-5C15-C009-D6536DC7570D}"/>
              </a:ext>
            </a:extLst>
          </p:cNvPr>
          <p:cNvSpPr>
            <a:spLocks noGrp="1"/>
          </p:cNvSpPr>
          <p:nvPr>
            <p:ph type="sldNum" sz="quarter" idx="12"/>
          </p:nvPr>
        </p:nvSpPr>
        <p:spPr/>
        <p:txBody>
          <a:bodyPr/>
          <a:lstStyle>
            <a:lvl1pPr>
              <a:defRPr/>
            </a:lvl1pPr>
          </a:lstStyle>
          <a:p>
            <a:pPr>
              <a:defRPr/>
            </a:pPr>
            <a:fld id="{3BD3A8B2-1807-4A50-8589-264C6458E564}" type="slidenum">
              <a:rPr lang="en-GB" altLang="en-US"/>
              <a:pPr>
                <a:defRPr/>
              </a:pPr>
              <a:t>‹#›</a:t>
            </a:fld>
            <a:endParaRPr lang="en-GB" altLang="en-US"/>
          </a:p>
        </p:txBody>
      </p:sp>
    </p:spTree>
    <p:extLst>
      <p:ext uri="{BB962C8B-B14F-4D97-AF65-F5344CB8AC3E}">
        <p14:creationId xmlns:p14="http://schemas.microsoft.com/office/powerpoint/2010/main" val="2647696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26D45FF-E4D1-A10C-5FB1-F0C674179D41}"/>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B3C88CD-95E3-F1FE-A186-2EAA5EC7120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1B9E498-8C34-D78E-48D2-5A5DB964EA13}"/>
              </a:ext>
            </a:extLst>
          </p:cNvPr>
          <p:cNvSpPr>
            <a:spLocks noGrp="1"/>
          </p:cNvSpPr>
          <p:nvPr>
            <p:ph type="sldNum" sz="quarter" idx="12"/>
          </p:nvPr>
        </p:nvSpPr>
        <p:spPr/>
        <p:txBody>
          <a:bodyPr/>
          <a:lstStyle>
            <a:lvl1pPr>
              <a:defRPr/>
            </a:lvl1pPr>
          </a:lstStyle>
          <a:p>
            <a:pPr>
              <a:defRPr/>
            </a:pPr>
            <a:fld id="{09270C5F-CE49-4A20-8B28-00A28978A1C9}" type="slidenum">
              <a:rPr lang="en-GB" altLang="en-US"/>
              <a:pPr>
                <a:defRPr/>
              </a:pPr>
              <a:t>‹#›</a:t>
            </a:fld>
            <a:endParaRPr lang="en-GB" altLang="en-US"/>
          </a:p>
        </p:txBody>
      </p:sp>
    </p:spTree>
    <p:extLst>
      <p:ext uri="{BB962C8B-B14F-4D97-AF65-F5344CB8AC3E}">
        <p14:creationId xmlns:p14="http://schemas.microsoft.com/office/powerpoint/2010/main" val="230897892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7"/>
            <a:ext cx="5213809" cy="2107224"/>
          </a:xfrm>
        </p:spPr>
        <p:txBody>
          <a:bodyPr/>
          <a:lstStyle/>
          <a:p>
            <a:pPr marL="0" indent="0" algn="ctr">
              <a:buNone/>
            </a:pPr>
            <a:r>
              <a:rPr lang="en-GB" sz="4000" dirty="0"/>
              <a:t>WELCOME</a:t>
            </a:r>
          </a:p>
          <a:p>
            <a:pPr marL="0" indent="0">
              <a:buNone/>
            </a:pPr>
            <a:r>
              <a:rPr lang="en-GB" dirty="0"/>
              <a:t>      Converting Research into Practice</a:t>
            </a:r>
          </a:p>
          <a:p>
            <a:pPr marL="0" indent="0">
              <a:buNone/>
            </a:pPr>
            <a:r>
              <a:rPr lang="en-GB" dirty="0"/>
              <a:t>                       LCDB 7010</a:t>
            </a:r>
          </a:p>
          <a:p>
            <a:pPr marL="0" indent="0">
              <a:buNone/>
            </a:pPr>
            <a:r>
              <a:rPr lang="hu-HU" altLang="en-US" dirty="0">
                <a:solidFill>
                  <a:srgbClr val="FF0000"/>
                </a:solidFill>
              </a:rPr>
              <a:t>Introduction to</a:t>
            </a:r>
            <a:r>
              <a:rPr lang="en-GB" altLang="en-US" dirty="0">
                <a:solidFill>
                  <a:srgbClr val="FF0000"/>
                </a:solidFill>
              </a:rPr>
              <a:t> Academic</a:t>
            </a:r>
            <a:r>
              <a:rPr lang="hu-HU" altLang="en-US" dirty="0">
                <a:solidFill>
                  <a:srgbClr val="FF0000"/>
                </a:solidFill>
              </a:rPr>
              <a:t> Research</a:t>
            </a:r>
            <a:endParaRPr lang="en-GB" altLang="en-US" dirty="0">
              <a:solidFill>
                <a:srgbClr val="FF0000"/>
              </a:solidFill>
            </a:endParaRPr>
          </a:p>
          <a:p>
            <a:pPr marL="0" indent="0">
              <a:buNone/>
            </a:pPr>
            <a:endParaRPr lang="en-GB" dirty="0">
              <a:solidFill>
                <a:srgbClr val="FF0000"/>
              </a:solidFill>
            </a:endParaRPr>
          </a:p>
          <a:p>
            <a:pPr marL="0" indent="0" algn="r">
              <a:buNone/>
            </a:pPr>
            <a:r>
              <a:rPr lang="en-GB" dirty="0"/>
              <a:t>Amare Desta (Prof)</a:t>
            </a:r>
          </a:p>
          <a:p>
            <a:pPr marL="0" indent="0">
              <a:buNone/>
            </a:pPr>
            <a:endParaRPr lang="en-GB" dirty="0"/>
          </a:p>
          <a:p>
            <a:pPr marL="0" indent="0" algn="ctr">
              <a:buNone/>
            </a:pP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FAE05DD8-73D5-07F4-0E98-59B2AF01395C}"/>
              </a:ext>
            </a:extLst>
          </p:cNvPr>
          <p:cNvSpPr>
            <a:spLocks noChangeArrowheads="1"/>
          </p:cNvSpPr>
          <p:nvPr/>
        </p:nvSpPr>
        <p:spPr bwMode="auto">
          <a:xfrm>
            <a:off x="402771" y="1628775"/>
            <a:ext cx="11076215"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just" eaLnBrk="1" hangingPunct="1">
              <a:spcBef>
                <a:spcPct val="0"/>
              </a:spcBef>
              <a:buClrTx/>
              <a:buSzTx/>
              <a:buFontTx/>
              <a:buNone/>
            </a:pPr>
            <a:r>
              <a:rPr lang="en-GB" altLang="en-US" sz="2800" b="1" dirty="0">
                <a:solidFill>
                  <a:schemeClr val="tx1"/>
                </a:solidFill>
                <a:latin typeface="Arial" panose="020B0604020202020204" pitchFamily="34" charset="0"/>
              </a:rPr>
              <a:t>Research. </a:t>
            </a:r>
          </a:p>
          <a:p>
            <a:pPr algn="just" eaLnBrk="1" hangingPunct="1">
              <a:spcBef>
                <a:spcPct val="0"/>
              </a:spcBef>
              <a:buClrTx/>
              <a:buSzTx/>
              <a:buFontTx/>
              <a:buNone/>
            </a:pPr>
            <a:endParaRPr lang="en-GB" altLang="en-US" sz="2800" b="1" dirty="0">
              <a:solidFill>
                <a:schemeClr val="tx1"/>
              </a:solidFill>
              <a:latin typeface="Arial" panose="020B0604020202020204" pitchFamily="34" charset="0"/>
            </a:endParaRPr>
          </a:p>
          <a:p>
            <a:pPr algn="just" eaLnBrk="1" hangingPunct="1">
              <a:spcBef>
                <a:spcPct val="0"/>
              </a:spcBef>
              <a:buClrTx/>
              <a:buSzTx/>
              <a:buFontTx/>
              <a:buNone/>
            </a:pPr>
            <a:r>
              <a:rPr lang="en-GB" altLang="en-US" sz="2800" dirty="0">
                <a:solidFill>
                  <a:schemeClr val="tx1"/>
                </a:solidFill>
                <a:latin typeface="Arial" panose="020B0604020202020204" pitchFamily="34" charset="0"/>
              </a:rPr>
              <a:t>1.a. the systematic investigation into and study of materials, sources, etc, in order to establish facts and reach new conclusions. b. an endeavour to discover new or collate old facts etc by the scientific study of a subject or by a course of critical investigation. [Oxford Concise Dictionary]</a:t>
            </a:r>
          </a:p>
        </p:txBody>
      </p:sp>
      <p:sp>
        <p:nvSpPr>
          <p:cNvPr id="12291" name="Rectangle 2">
            <a:extLst>
              <a:ext uri="{FF2B5EF4-FFF2-40B4-BE49-F238E27FC236}">
                <a16:creationId xmlns:a16="http://schemas.microsoft.com/office/drawing/2014/main" id="{9687BE7E-9115-EF1E-4319-7A466A877A5F}"/>
              </a:ext>
            </a:extLst>
          </p:cNvPr>
          <p:cNvSpPr txBox="1">
            <a:spLocks noChangeArrowheads="1"/>
          </p:cNvSpPr>
          <p:nvPr/>
        </p:nvSpPr>
        <p:spPr bwMode="auto">
          <a:xfrm>
            <a:off x="967241" y="106817"/>
            <a:ext cx="63484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572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defTabSz="45720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defTabSz="4572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defTabSz="4572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eaLnBrk="1" hangingPunct="1">
              <a:spcBef>
                <a:spcPct val="0"/>
              </a:spcBef>
              <a:buClrTx/>
              <a:buSzTx/>
              <a:buFontTx/>
              <a:buNone/>
            </a:pPr>
            <a:r>
              <a:rPr lang="en-GB" altLang="en-US" sz="3600" b="1" dirty="0">
                <a:solidFill>
                  <a:schemeClr val="accent1"/>
                </a:solidFill>
              </a:rPr>
              <a:t>What is research?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Number Placeholder 5">
            <a:extLst>
              <a:ext uri="{FF2B5EF4-FFF2-40B4-BE49-F238E27FC236}">
                <a16:creationId xmlns:a16="http://schemas.microsoft.com/office/drawing/2014/main" id="{EFA13EB3-0C51-9A50-2934-B246473E429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fld id="{FF9F07A8-CB70-42AC-BA5C-2864F0EEDE9B}" type="slidenum">
              <a:rPr lang="en-GB" altLang="en-US" smtClean="0">
                <a:solidFill>
                  <a:schemeClr val="tx1"/>
                </a:solidFill>
                <a:latin typeface="Arial" panose="020B0604020202020204" pitchFamily="34" charset="0"/>
                <a:cs typeface="Arial" panose="020B0604020202020204" pitchFamily="34" charset="0"/>
              </a:rPr>
              <a:pPr>
                <a:spcBef>
                  <a:spcPct val="0"/>
                </a:spcBef>
                <a:buClrTx/>
                <a:buSzTx/>
                <a:buFontTx/>
                <a:buNone/>
              </a:pPr>
              <a:t>3</a:t>
            </a:fld>
            <a:endParaRPr lang="en-GB" altLang="en-US">
              <a:solidFill>
                <a:schemeClr val="tx1"/>
              </a:solidFill>
              <a:latin typeface="Arial" panose="020B0604020202020204" pitchFamily="34" charset="0"/>
              <a:cs typeface="Arial" panose="020B0604020202020204" pitchFamily="34" charset="0"/>
            </a:endParaRPr>
          </a:p>
        </p:txBody>
      </p:sp>
      <p:sp>
        <p:nvSpPr>
          <p:cNvPr id="13315" name="Rectangle 2">
            <a:extLst>
              <a:ext uri="{FF2B5EF4-FFF2-40B4-BE49-F238E27FC236}">
                <a16:creationId xmlns:a16="http://schemas.microsoft.com/office/drawing/2014/main" id="{0FF80BAD-CD63-659E-4E23-B515F3F8C1CD}"/>
              </a:ext>
            </a:extLst>
          </p:cNvPr>
          <p:cNvSpPr>
            <a:spLocks noGrp="1"/>
          </p:cNvSpPr>
          <p:nvPr>
            <p:ph type="title"/>
          </p:nvPr>
        </p:nvSpPr>
        <p:spPr>
          <a:xfrm>
            <a:off x="358219" y="0"/>
            <a:ext cx="11481847" cy="1325563"/>
          </a:xfrm>
        </p:spPr>
        <p:txBody>
          <a:bodyPr/>
          <a:lstStyle/>
          <a:p>
            <a:pPr eaLnBrk="1" hangingPunct="1"/>
            <a:r>
              <a:rPr lang="en-GB" altLang="en-US" dirty="0"/>
              <a:t>What is research?</a:t>
            </a:r>
          </a:p>
        </p:txBody>
      </p:sp>
      <p:sp>
        <p:nvSpPr>
          <p:cNvPr id="13316" name="Rectangle 3">
            <a:extLst>
              <a:ext uri="{FF2B5EF4-FFF2-40B4-BE49-F238E27FC236}">
                <a16:creationId xmlns:a16="http://schemas.microsoft.com/office/drawing/2014/main" id="{BF00877B-1220-FBAF-A465-081AF43558A2}"/>
              </a:ext>
            </a:extLst>
          </p:cNvPr>
          <p:cNvSpPr>
            <a:spLocks noGrp="1"/>
          </p:cNvSpPr>
          <p:nvPr>
            <p:ph type="body" idx="1"/>
          </p:nvPr>
        </p:nvSpPr>
        <p:spPr>
          <a:xfrm>
            <a:off x="351935" y="1270000"/>
            <a:ext cx="11415522" cy="3881438"/>
          </a:xfrm>
        </p:spPr>
        <p:txBody>
          <a:bodyPr>
            <a:normAutofit/>
          </a:bodyPr>
          <a:lstStyle/>
          <a:p>
            <a:pPr eaLnBrk="1" hangingPunct="1">
              <a:lnSpc>
                <a:spcPct val="90000"/>
              </a:lnSpc>
            </a:pPr>
            <a:r>
              <a:rPr lang="en-GB" altLang="en-US" dirty="0"/>
              <a:t>Research is what we do when we have a question or a problem we want to resolve</a:t>
            </a:r>
          </a:p>
          <a:p>
            <a:pPr eaLnBrk="1" hangingPunct="1">
              <a:lnSpc>
                <a:spcPct val="90000"/>
              </a:lnSpc>
            </a:pPr>
            <a:r>
              <a:rPr lang="en-GB" altLang="en-US" dirty="0"/>
              <a:t>We may already think we know the answer to our question already</a:t>
            </a:r>
          </a:p>
          <a:p>
            <a:pPr eaLnBrk="1" hangingPunct="1">
              <a:lnSpc>
                <a:spcPct val="90000"/>
              </a:lnSpc>
            </a:pPr>
            <a:r>
              <a:rPr lang="en-GB" altLang="en-US" dirty="0"/>
              <a:t>We may think the answer is obvious, common sense even</a:t>
            </a:r>
          </a:p>
          <a:p>
            <a:pPr eaLnBrk="1" hangingPunct="1">
              <a:lnSpc>
                <a:spcPct val="90000"/>
              </a:lnSpc>
            </a:pPr>
            <a:r>
              <a:rPr lang="en-GB" altLang="en-US" dirty="0"/>
              <a:t>But until we have subjected our problem to </a:t>
            </a:r>
            <a:r>
              <a:rPr lang="en-GB" altLang="en-US" u="sng" dirty="0"/>
              <a:t>rigorous scientific scrutiny</a:t>
            </a:r>
            <a:r>
              <a:rPr lang="en-GB" altLang="en-US" dirty="0"/>
              <a:t>, our 'knowledge' remains little more than guesswork or at best, intuition.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5">
            <a:extLst>
              <a:ext uri="{FF2B5EF4-FFF2-40B4-BE49-F238E27FC236}">
                <a16:creationId xmlns:a16="http://schemas.microsoft.com/office/drawing/2014/main" id="{A45F4240-9115-E9FD-1251-7404406DD91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fld id="{0785FB4E-2A80-4DC3-A4A0-E53392428084}" type="slidenum">
              <a:rPr lang="en-GB" altLang="en-US" smtClean="0">
                <a:solidFill>
                  <a:schemeClr val="tx1"/>
                </a:solidFill>
                <a:latin typeface="Arial" panose="020B0604020202020204" pitchFamily="34" charset="0"/>
                <a:cs typeface="Arial" panose="020B0604020202020204" pitchFamily="34" charset="0"/>
              </a:rPr>
              <a:pPr>
                <a:spcBef>
                  <a:spcPct val="0"/>
                </a:spcBef>
                <a:buClrTx/>
                <a:buSzTx/>
                <a:buFontTx/>
                <a:buNone/>
              </a:pPr>
              <a:t>4</a:t>
            </a:fld>
            <a:endParaRPr lang="en-GB" altLang="en-US">
              <a:solidFill>
                <a:schemeClr val="tx1"/>
              </a:solidFill>
              <a:latin typeface="Arial" panose="020B0604020202020204" pitchFamily="34" charset="0"/>
              <a:cs typeface="Arial" panose="020B0604020202020204" pitchFamily="34" charset="0"/>
            </a:endParaRPr>
          </a:p>
        </p:txBody>
      </p:sp>
      <p:sp>
        <p:nvSpPr>
          <p:cNvPr id="14339" name="Rectangle 2">
            <a:extLst>
              <a:ext uri="{FF2B5EF4-FFF2-40B4-BE49-F238E27FC236}">
                <a16:creationId xmlns:a16="http://schemas.microsoft.com/office/drawing/2014/main" id="{F6DCC3FD-1B88-1D4E-CB62-4628752DC070}"/>
              </a:ext>
            </a:extLst>
          </p:cNvPr>
          <p:cNvSpPr>
            <a:spLocks noGrp="1"/>
          </p:cNvSpPr>
          <p:nvPr>
            <p:ph type="title"/>
          </p:nvPr>
        </p:nvSpPr>
        <p:spPr>
          <a:xfrm>
            <a:off x="276576" y="87312"/>
            <a:ext cx="11481847" cy="1325563"/>
          </a:xfrm>
        </p:spPr>
        <p:txBody>
          <a:bodyPr/>
          <a:lstStyle/>
          <a:p>
            <a:pPr eaLnBrk="1" hangingPunct="1"/>
            <a:r>
              <a:rPr lang="en-GB" altLang="en-US" dirty="0"/>
              <a:t>What is research?</a:t>
            </a:r>
          </a:p>
        </p:txBody>
      </p:sp>
      <p:sp>
        <p:nvSpPr>
          <p:cNvPr id="14340" name="Rectangle 3">
            <a:extLst>
              <a:ext uri="{FF2B5EF4-FFF2-40B4-BE49-F238E27FC236}">
                <a16:creationId xmlns:a16="http://schemas.microsoft.com/office/drawing/2014/main" id="{03D6E747-74F3-2D74-8048-573622F1567F}"/>
              </a:ext>
            </a:extLst>
          </p:cNvPr>
          <p:cNvSpPr>
            <a:spLocks noGrp="1"/>
          </p:cNvSpPr>
          <p:nvPr>
            <p:ph type="body" idx="1"/>
          </p:nvPr>
        </p:nvSpPr>
        <p:spPr>
          <a:xfrm>
            <a:off x="433576" y="1412875"/>
            <a:ext cx="11481847" cy="3881438"/>
          </a:xfrm>
        </p:spPr>
        <p:txBody>
          <a:bodyPr>
            <a:normAutofit/>
          </a:bodyPr>
          <a:lstStyle/>
          <a:p>
            <a:pPr eaLnBrk="1" hangingPunct="1">
              <a:lnSpc>
                <a:spcPct val="90000"/>
              </a:lnSpc>
            </a:pPr>
            <a:r>
              <a:rPr lang="en-GB" altLang="en-US" dirty="0"/>
              <a:t>First priority is to formulate your question</a:t>
            </a:r>
          </a:p>
          <a:p>
            <a:pPr eaLnBrk="1" hangingPunct="1">
              <a:lnSpc>
                <a:spcPct val="90000"/>
              </a:lnSpc>
            </a:pPr>
            <a:r>
              <a:rPr lang="en-GB" altLang="en-US" dirty="0"/>
              <a:t>Then figure out how you are going to answer it</a:t>
            </a:r>
          </a:p>
          <a:p>
            <a:pPr lvl="1" eaLnBrk="1" hangingPunct="1">
              <a:lnSpc>
                <a:spcPct val="90000"/>
              </a:lnSpc>
            </a:pPr>
            <a:r>
              <a:rPr lang="en-GB" altLang="en-US" dirty="0"/>
              <a:t>How have others answered it?</a:t>
            </a:r>
          </a:p>
          <a:p>
            <a:pPr lvl="1" eaLnBrk="1" hangingPunct="1">
              <a:lnSpc>
                <a:spcPct val="90000"/>
              </a:lnSpc>
            </a:pPr>
            <a:r>
              <a:rPr lang="en-GB" altLang="en-US" dirty="0"/>
              <a:t>How does your proposal fit in with what others have done?</a:t>
            </a:r>
          </a:p>
          <a:p>
            <a:pPr lvl="1" eaLnBrk="1" hangingPunct="1">
              <a:lnSpc>
                <a:spcPct val="90000"/>
              </a:lnSpc>
            </a:pPr>
            <a:r>
              <a:rPr lang="en-GB" altLang="en-US" dirty="0"/>
              <a:t>How will you know when you have answered it?</a:t>
            </a:r>
          </a:p>
          <a:p>
            <a:pPr eaLnBrk="1" hangingPunct="1">
              <a:lnSpc>
                <a:spcPct val="90000"/>
              </a:lnSpc>
            </a:pPr>
            <a:r>
              <a:rPr lang="en-GB" altLang="en-US" dirty="0"/>
              <a:t>Then you can present your answer</a:t>
            </a:r>
          </a:p>
          <a:p>
            <a:pPr lvl="1" eaLnBrk="1" hangingPunct="1">
              <a:lnSpc>
                <a:spcPct val="90000"/>
              </a:lnSpc>
            </a:pPr>
            <a:endParaRPr lang="en-GB" altLang="en-US" dirty="0"/>
          </a:p>
          <a:p>
            <a:pPr lvl="1" eaLnBrk="1" hangingPunct="1">
              <a:lnSpc>
                <a:spcPct val="90000"/>
              </a:lnSpc>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F92853C-2ED6-1878-0E7E-478E7C301648}"/>
              </a:ext>
            </a:extLst>
          </p:cNvPr>
          <p:cNvSpPr>
            <a:spLocks noGrp="1"/>
          </p:cNvSpPr>
          <p:nvPr>
            <p:ph type="title"/>
          </p:nvPr>
        </p:nvSpPr>
        <p:spPr/>
        <p:txBody>
          <a:bodyPr/>
          <a:lstStyle/>
          <a:p>
            <a:pPr eaLnBrk="1" hangingPunct="1"/>
            <a:r>
              <a:rPr lang="hu-HU" altLang="en-US"/>
              <a:t>Possible definitions of research</a:t>
            </a:r>
            <a:endParaRPr lang="en-GB" altLang="en-US"/>
          </a:p>
        </p:txBody>
      </p:sp>
      <p:sp>
        <p:nvSpPr>
          <p:cNvPr id="5123" name="Rectangle 3">
            <a:extLst>
              <a:ext uri="{FF2B5EF4-FFF2-40B4-BE49-F238E27FC236}">
                <a16:creationId xmlns:a16="http://schemas.microsoft.com/office/drawing/2014/main" id="{ABFDF2A4-B669-65BF-5797-5B0FBBC45118}"/>
              </a:ext>
            </a:extLst>
          </p:cNvPr>
          <p:cNvSpPr>
            <a:spLocks noGrp="1" noChangeArrowheads="1"/>
          </p:cNvSpPr>
          <p:nvPr>
            <p:ph idx="1"/>
          </p:nvPr>
        </p:nvSpPr>
        <p:spPr/>
        <p:txBody>
          <a:bodyPr rtlCol="0">
            <a:normAutofit/>
          </a:bodyPr>
          <a:lstStyle/>
          <a:p>
            <a:pPr>
              <a:buFont typeface="Wingdings 3" charset="2"/>
              <a:buChar char=""/>
              <a:defRPr/>
            </a:pPr>
            <a:r>
              <a:rPr lang="hu-HU" altLang="en-US">
                <a:solidFill>
                  <a:schemeClr val="tx1">
                    <a:lumMod val="75000"/>
                    <a:lumOff val="25000"/>
                  </a:schemeClr>
                </a:solidFill>
              </a:rPr>
              <a:t>A way of thinking: a habit of</a:t>
            </a:r>
            <a:r>
              <a:rPr lang="hu-HU" altLang="en-US" b="1">
                <a:solidFill>
                  <a:schemeClr val="tx1">
                    <a:lumMod val="75000"/>
                    <a:lumOff val="25000"/>
                  </a:schemeClr>
                </a:solidFill>
              </a:rPr>
              <a:t> questioning</a:t>
            </a:r>
            <a:r>
              <a:rPr lang="hu-HU" altLang="en-US">
                <a:solidFill>
                  <a:schemeClr val="tx1">
                    <a:lumMod val="75000"/>
                    <a:lumOff val="25000"/>
                  </a:schemeClr>
                </a:solidFill>
              </a:rPr>
              <a:t> what you do a systematic examination to find answeres</a:t>
            </a:r>
          </a:p>
          <a:p>
            <a:pPr>
              <a:buFont typeface="Wingdings 3" charset="2"/>
              <a:buChar char=""/>
              <a:defRPr/>
            </a:pPr>
            <a:r>
              <a:rPr lang="hu-HU" altLang="en-US" b="1">
                <a:solidFill>
                  <a:schemeClr val="tx1">
                    <a:lumMod val="75000"/>
                    <a:lumOff val="25000"/>
                  </a:schemeClr>
                </a:solidFill>
              </a:rPr>
              <a:t>search</a:t>
            </a:r>
            <a:r>
              <a:rPr lang="hu-HU" altLang="en-US">
                <a:solidFill>
                  <a:schemeClr val="tx1">
                    <a:lumMod val="75000"/>
                    <a:lumOff val="25000"/>
                  </a:schemeClr>
                </a:solidFill>
              </a:rPr>
              <a:t> for knowledge via </a:t>
            </a:r>
            <a:r>
              <a:rPr lang="hu-HU" altLang="en-US" b="1">
                <a:solidFill>
                  <a:schemeClr val="tx1">
                    <a:lumMod val="75000"/>
                    <a:lumOff val="25000"/>
                  </a:schemeClr>
                </a:solidFill>
              </a:rPr>
              <a:t>systematic investigation</a:t>
            </a:r>
            <a:r>
              <a:rPr lang="hu-HU" altLang="en-US">
                <a:solidFill>
                  <a:schemeClr val="tx1">
                    <a:lumMod val="75000"/>
                    <a:lumOff val="25000"/>
                  </a:schemeClr>
                </a:solidFill>
              </a:rPr>
              <a:t> </a:t>
            </a:r>
          </a:p>
          <a:p>
            <a:pPr>
              <a:buFont typeface="Wingdings 3" charset="2"/>
              <a:buChar char=""/>
              <a:defRPr/>
            </a:pPr>
            <a:r>
              <a:rPr lang="en-GB" altLang="en-US">
                <a:solidFill>
                  <a:schemeClr val="tx1">
                    <a:lumMod val="75000"/>
                    <a:lumOff val="25000"/>
                  </a:schemeClr>
                </a:solidFill>
              </a:rPr>
              <a:t>investigation or experimentation aimed at the discovery and interpretation of facts, revision of accepted theories or laws in the light of new facts, or practical application of such new or revised theories or laws </a:t>
            </a:r>
          </a:p>
          <a:p>
            <a:pPr>
              <a:buFont typeface="Wingdings 3" charset="2"/>
              <a:buChar char=""/>
              <a:defRPr/>
            </a:pPr>
            <a:endParaRPr lang="en-GB" altLang="en-US">
              <a:solidFill>
                <a:schemeClr val="tx1">
                  <a:lumMod val="75000"/>
                  <a:lumOff val="2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BCF57CFE-85D0-EC9A-1EF4-60918BF7670B}"/>
              </a:ext>
            </a:extLst>
          </p:cNvPr>
          <p:cNvSpPr>
            <a:spLocks noGrp="1"/>
          </p:cNvSpPr>
          <p:nvPr>
            <p:ph type="title"/>
          </p:nvPr>
        </p:nvSpPr>
        <p:spPr>
          <a:xfrm>
            <a:off x="314676" y="0"/>
            <a:ext cx="11481847" cy="1325563"/>
          </a:xfrm>
        </p:spPr>
        <p:txBody>
          <a:bodyPr/>
          <a:lstStyle/>
          <a:p>
            <a:pPr eaLnBrk="1" hangingPunct="1"/>
            <a:r>
              <a:rPr lang="hu-HU" altLang="en-US" dirty="0"/>
              <a:t>Why do research?</a:t>
            </a:r>
            <a:endParaRPr lang="en-GB" altLang="en-US" dirty="0"/>
          </a:p>
        </p:txBody>
      </p:sp>
      <p:sp>
        <p:nvSpPr>
          <p:cNvPr id="16387" name="Rectangle 3">
            <a:extLst>
              <a:ext uri="{FF2B5EF4-FFF2-40B4-BE49-F238E27FC236}">
                <a16:creationId xmlns:a16="http://schemas.microsoft.com/office/drawing/2014/main" id="{D192C8F2-668E-F8F9-8DBF-229A3D01E99A}"/>
              </a:ext>
            </a:extLst>
          </p:cNvPr>
          <p:cNvSpPr>
            <a:spLocks noGrp="1"/>
          </p:cNvSpPr>
          <p:nvPr>
            <p:ph idx="1"/>
          </p:nvPr>
        </p:nvSpPr>
        <p:spPr>
          <a:xfrm>
            <a:off x="468086" y="1154567"/>
            <a:ext cx="10107385" cy="3879850"/>
          </a:xfrm>
        </p:spPr>
        <p:txBody>
          <a:bodyPr/>
          <a:lstStyle/>
          <a:p>
            <a:pPr eaLnBrk="1" hangingPunct="1"/>
            <a:r>
              <a:rPr lang="en-GB" altLang="en-US" sz="2400" dirty="0"/>
              <a:t>A quest for knowledge and understanding </a:t>
            </a:r>
          </a:p>
          <a:p>
            <a:pPr eaLnBrk="1" hangingPunct="1"/>
            <a:r>
              <a:rPr lang="en-GB" altLang="en-US" sz="2400" dirty="0"/>
              <a:t>An interesting and useful experience </a:t>
            </a:r>
          </a:p>
          <a:p>
            <a:pPr eaLnBrk="1" hangingPunct="1"/>
            <a:r>
              <a:rPr lang="en-GB" altLang="en-US" sz="2400" dirty="0"/>
              <a:t>A course for qualification </a:t>
            </a:r>
          </a:p>
          <a:p>
            <a:pPr eaLnBrk="1" hangingPunct="1"/>
            <a:r>
              <a:rPr lang="en-GB" altLang="en-US" sz="2400" dirty="0"/>
              <a:t>A career </a:t>
            </a:r>
          </a:p>
          <a:p>
            <a:pPr eaLnBrk="1" hangingPunct="1"/>
            <a:r>
              <a:rPr lang="en-GB" altLang="en-US" sz="2400" dirty="0"/>
              <a:t>A style of life </a:t>
            </a:r>
          </a:p>
          <a:p>
            <a:pPr eaLnBrk="1" hangingPunct="1"/>
            <a:r>
              <a:rPr lang="en-GB" altLang="en-US" sz="2400" dirty="0"/>
              <a:t>A way to improve quality of life </a:t>
            </a:r>
          </a:p>
          <a:p>
            <a:pPr eaLnBrk="1" hangingPunct="1"/>
            <a:r>
              <a:rPr lang="en-GB" altLang="en-US" sz="2400" dirty="0"/>
              <a:t>An ego boost? </a:t>
            </a:r>
          </a:p>
          <a:p>
            <a:pPr eaLnBrk="1" hangingPunct="1"/>
            <a:endParaRPr lang="en-GB"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55BB5FC-72C4-FA5D-1EC3-F02720985150}"/>
              </a:ext>
            </a:extLst>
          </p:cNvPr>
          <p:cNvSpPr>
            <a:spLocks noGrp="1"/>
          </p:cNvSpPr>
          <p:nvPr>
            <p:ph type="title"/>
          </p:nvPr>
        </p:nvSpPr>
        <p:spPr/>
        <p:txBody>
          <a:bodyPr/>
          <a:lstStyle/>
          <a:p>
            <a:pPr eaLnBrk="1" hangingPunct="1"/>
            <a:r>
              <a:rPr lang="hu-HU" altLang="en-US"/>
              <a:t>Different fields of research</a:t>
            </a:r>
            <a:endParaRPr lang="en-GB" altLang="en-US"/>
          </a:p>
        </p:txBody>
      </p:sp>
      <p:sp>
        <p:nvSpPr>
          <p:cNvPr id="7171" name="Rectangle 3">
            <a:extLst>
              <a:ext uri="{FF2B5EF4-FFF2-40B4-BE49-F238E27FC236}">
                <a16:creationId xmlns:a16="http://schemas.microsoft.com/office/drawing/2014/main" id="{67A03F3B-E95D-569B-3AEA-C8B1A6B74348}"/>
              </a:ext>
            </a:extLst>
          </p:cNvPr>
          <p:cNvSpPr>
            <a:spLocks noGrp="1" noChangeArrowheads="1"/>
          </p:cNvSpPr>
          <p:nvPr>
            <p:ph idx="1"/>
          </p:nvPr>
        </p:nvSpPr>
        <p:spPr>
          <a:xfrm>
            <a:off x="2111376" y="1557338"/>
            <a:ext cx="6346825" cy="3879850"/>
          </a:xfrm>
        </p:spPr>
        <p:txBody>
          <a:bodyPr rtlCol="0">
            <a:normAutofit/>
          </a:bodyPr>
          <a:lstStyle/>
          <a:p>
            <a:pPr>
              <a:buFont typeface="Wingdings 3" charset="2"/>
              <a:buChar char=""/>
              <a:defRPr/>
            </a:pPr>
            <a:r>
              <a:rPr lang="hu-HU" altLang="en-US" dirty="0">
                <a:solidFill>
                  <a:schemeClr val="tx1">
                    <a:lumMod val="75000"/>
                    <a:lumOff val="25000"/>
                  </a:schemeClr>
                </a:solidFill>
              </a:rPr>
              <a:t>The everyday research</a:t>
            </a:r>
          </a:p>
          <a:p>
            <a:pPr>
              <a:buFont typeface="Wingdings 3" charset="2"/>
              <a:buChar char=""/>
              <a:defRPr/>
            </a:pPr>
            <a:r>
              <a:rPr lang="hu-HU" altLang="en-US" dirty="0">
                <a:solidFill>
                  <a:schemeClr val="tx1">
                    <a:lumMod val="75000"/>
                    <a:lumOff val="25000"/>
                  </a:schemeClr>
                </a:solidFill>
              </a:rPr>
              <a:t>Professional research:</a:t>
            </a:r>
          </a:p>
          <a:p>
            <a:pPr lvl="1">
              <a:buFont typeface="Wingdings 3" charset="2"/>
              <a:buChar char=""/>
              <a:defRPr/>
            </a:pPr>
            <a:r>
              <a:rPr lang="hu-HU" altLang="en-US" dirty="0">
                <a:solidFill>
                  <a:schemeClr val="tx1">
                    <a:lumMod val="75000"/>
                    <a:lumOff val="25000"/>
                  </a:schemeClr>
                </a:solidFill>
              </a:rPr>
              <a:t>Economic</a:t>
            </a:r>
          </a:p>
          <a:p>
            <a:pPr lvl="1">
              <a:buFont typeface="Wingdings 3" charset="2"/>
              <a:buChar char=""/>
              <a:defRPr/>
            </a:pPr>
            <a:r>
              <a:rPr lang="hu-HU" altLang="en-US" dirty="0">
                <a:solidFill>
                  <a:schemeClr val="tx1">
                    <a:lumMod val="75000"/>
                    <a:lumOff val="25000"/>
                  </a:schemeClr>
                </a:solidFill>
              </a:rPr>
              <a:t>Management</a:t>
            </a:r>
          </a:p>
          <a:p>
            <a:pPr>
              <a:buFont typeface="Wingdings 3" charset="2"/>
              <a:buChar char=""/>
              <a:defRPr/>
            </a:pPr>
            <a:r>
              <a:rPr lang="en-GB" altLang="en-US" dirty="0">
                <a:solidFill>
                  <a:schemeClr val="tx1">
                    <a:lumMod val="75000"/>
                    <a:lumOff val="25000"/>
                  </a:schemeClr>
                </a:solidFill>
              </a:rPr>
              <a:t>Development</a:t>
            </a:r>
            <a:r>
              <a:rPr lang="hu-HU" altLang="en-US" dirty="0">
                <a:solidFill>
                  <a:schemeClr val="tx1">
                    <a:lumMod val="75000"/>
                    <a:lumOff val="25000"/>
                  </a:schemeClr>
                </a:solidFill>
              </a:rPr>
              <a:t>, R&amp;D (applied research)</a:t>
            </a:r>
          </a:p>
          <a:p>
            <a:pPr>
              <a:buFont typeface="Wingdings 3" charset="2"/>
              <a:buChar char=""/>
              <a:defRPr/>
            </a:pPr>
            <a:r>
              <a:rPr lang="hu-HU" altLang="en-US" dirty="0">
                <a:solidFill>
                  <a:schemeClr val="tx1">
                    <a:lumMod val="75000"/>
                    <a:lumOff val="25000"/>
                  </a:schemeClr>
                </a:solidFill>
              </a:rPr>
              <a:t>Academic research („blue sky” research)</a:t>
            </a:r>
          </a:p>
          <a:p>
            <a:pPr>
              <a:buFont typeface="Wingdings 3" charset="2"/>
              <a:buChar char=""/>
              <a:defRPr/>
            </a:pPr>
            <a:endParaRPr lang="hu-HU" altLang="en-US" dirty="0">
              <a:solidFill>
                <a:schemeClr val="tx1">
                  <a:lumMod val="75000"/>
                  <a:lumOff val="25000"/>
                </a:schemeClr>
              </a:solidFill>
            </a:endParaRPr>
          </a:p>
          <a:p>
            <a:pPr>
              <a:buFont typeface="Wingdings 3" charset="2"/>
              <a:buChar char=""/>
              <a:defRPr/>
            </a:pPr>
            <a:endParaRPr lang="hu-HU" altLang="en-US" dirty="0">
              <a:solidFill>
                <a:schemeClr val="tx1">
                  <a:lumMod val="75000"/>
                  <a:lumOff val="25000"/>
                </a:schemeClr>
              </a:solidFill>
            </a:endParaRPr>
          </a:p>
          <a:p>
            <a:pPr>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94117DCC-0B12-79AC-C09F-BBB57072BE32}"/>
              </a:ext>
            </a:extLst>
          </p:cNvPr>
          <p:cNvSpPr>
            <a:spLocks noGrp="1"/>
          </p:cNvSpPr>
          <p:nvPr>
            <p:ph type="title"/>
          </p:nvPr>
        </p:nvSpPr>
        <p:spPr/>
        <p:txBody>
          <a:bodyPr/>
          <a:lstStyle/>
          <a:p>
            <a:pPr eaLnBrk="1" hangingPunct="1"/>
            <a:r>
              <a:rPr lang="hu-HU" altLang="en-US"/>
              <a:t>Everybody is a researcher</a:t>
            </a:r>
            <a:r>
              <a:rPr lang="en-GB" altLang="en-US"/>
              <a:t>!</a:t>
            </a:r>
          </a:p>
        </p:txBody>
      </p:sp>
      <p:sp>
        <p:nvSpPr>
          <p:cNvPr id="18435" name="Rectangle 3">
            <a:extLst>
              <a:ext uri="{FF2B5EF4-FFF2-40B4-BE49-F238E27FC236}">
                <a16:creationId xmlns:a16="http://schemas.microsoft.com/office/drawing/2014/main" id="{2F2F6649-6449-83F2-9050-7CE5C2AF2B24}"/>
              </a:ext>
            </a:extLst>
          </p:cNvPr>
          <p:cNvSpPr>
            <a:spLocks noGrp="1"/>
          </p:cNvSpPr>
          <p:nvPr>
            <p:ph idx="1"/>
          </p:nvPr>
        </p:nvSpPr>
        <p:spPr>
          <a:xfrm>
            <a:off x="2063751" y="1700214"/>
            <a:ext cx="6346825" cy="3881437"/>
          </a:xfrm>
        </p:spPr>
        <p:txBody>
          <a:bodyPr/>
          <a:lstStyle/>
          <a:p>
            <a:pPr eaLnBrk="1" hangingPunct="1"/>
            <a:r>
              <a:rPr lang="en-GB" altLang="en-US" sz="3200"/>
              <a:t>Looking for job </a:t>
            </a:r>
          </a:p>
          <a:p>
            <a:pPr eaLnBrk="1" hangingPunct="1"/>
            <a:r>
              <a:rPr lang="en-GB" altLang="en-US" sz="3200"/>
              <a:t>Looking for </a:t>
            </a:r>
            <a:r>
              <a:rPr lang="hu-HU" altLang="en-US" sz="3200"/>
              <a:t>housing</a:t>
            </a:r>
            <a:r>
              <a:rPr lang="en-GB" altLang="en-US" sz="3200"/>
              <a:t> </a:t>
            </a:r>
          </a:p>
          <a:p>
            <a:pPr eaLnBrk="1" hangingPunct="1"/>
            <a:r>
              <a:rPr lang="hu-HU" altLang="en-US" sz="3200"/>
              <a:t>Searching a real bargain</a:t>
            </a:r>
            <a:r>
              <a:rPr lang="en-GB" altLang="en-US" sz="3200"/>
              <a:t> </a:t>
            </a:r>
          </a:p>
          <a:p>
            <a:pPr eaLnBrk="1" hangingPunct="1"/>
            <a:r>
              <a:rPr lang="hu-HU" altLang="en-US" sz="3200"/>
              <a:t>…</a:t>
            </a:r>
            <a:r>
              <a:rPr lang="en-GB" altLang="en-US" sz="3200"/>
              <a:t> </a:t>
            </a:r>
          </a:p>
          <a:p>
            <a:pPr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61036A6E-6A56-A046-8317-1B5C0EAFC5AB}"/>
              </a:ext>
            </a:extLst>
          </p:cNvPr>
          <p:cNvSpPr>
            <a:spLocks noGrp="1"/>
          </p:cNvSpPr>
          <p:nvPr>
            <p:ph type="title"/>
          </p:nvPr>
        </p:nvSpPr>
        <p:spPr>
          <a:xfrm>
            <a:off x="360817" y="-107496"/>
            <a:ext cx="6348412" cy="1320800"/>
          </a:xfrm>
        </p:spPr>
        <p:txBody>
          <a:bodyPr/>
          <a:lstStyle/>
          <a:p>
            <a:pPr eaLnBrk="1" hangingPunct="1"/>
            <a:r>
              <a:rPr lang="en-US" altLang="en-US" b="1" dirty="0"/>
              <a:t>Purposes of Research</a:t>
            </a:r>
          </a:p>
        </p:txBody>
      </p:sp>
      <p:sp>
        <p:nvSpPr>
          <p:cNvPr id="32771" name="Rectangle 3">
            <a:extLst>
              <a:ext uri="{FF2B5EF4-FFF2-40B4-BE49-F238E27FC236}">
                <a16:creationId xmlns:a16="http://schemas.microsoft.com/office/drawing/2014/main" id="{1BD3EE03-2AA3-F1FA-FDD1-B71824858753}"/>
              </a:ext>
            </a:extLst>
          </p:cNvPr>
          <p:cNvSpPr>
            <a:spLocks noGrp="1" noChangeArrowheads="1"/>
          </p:cNvSpPr>
          <p:nvPr>
            <p:ph type="body" idx="1"/>
          </p:nvPr>
        </p:nvSpPr>
        <p:spPr>
          <a:xfrm>
            <a:off x="473529" y="1125538"/>
            <a:ext cx="10793185" cy="4191000"/>
          </a:xfrm>
        </p:spPr>
        <p:txBody>
          <a:bodyPr>
            <a:normAutofit/>
          </a:bodyPr>
          <a:lstStyle/>
          <a:p>
            <a:pPr algn="just" eaLnBrk="1" hangingPunct="1">
              <a:lnSpc>
                <a:spcPct val="90000"/>
              </a:lnSpc>
              <a:defRPr/>
            </a:pPr>
            <a:r>
              <a:rPr lang="en-US" altLang="en-US" sz="2600" b="1" dirty="0">
                <a:effectLst>
                  <a:outerShdw blurRad="38100" dist="38100" dir="2700000" algn="tl">
                    <a:srgbClr val="C0C0C0"/>
                  </a:outerShdw>
                </a:effectLst>
              </a:rPr>
              <a:t>Exploration</a:t>
            </a:r>
          </a:p>
          <a:p>
            <a:pPr lvl="1" algn="just" eaLnBrk="1" hangingPunct="1">
              <a:lnSpc>
                <a:spcPct val="90000"/>
              </a:lnSpc>
              <a:defRPr/>
            </a:pPr>
            <a:r>
              <a:rPr lang="en-US" altLang="en-US" sz="2200" dirty="0"/>
              <a:t>gaining some familiarity with a topic, discovering some of its main dimensions, and possibly planning more structured research</a:t>
            </a:r>
          </a:p>
          <a:p>
            <a:pPr lvl="1" algn="just" eaLnBrk="1" hangingPunct="1">
              <a:lnSpc>
                <a:spcPct val="90000"/>
              </a:lnSpc>
              <a:defRPr/>
            </a:pPr>
            <a:endParaRPr lang="en-US" altLang="en-US" sz="1200" dirty="0"/>
          </a:p>
          <a:p>
            <a:pPr algn="just" eaLnBrk="1" hangingPunct="1">
              <a:lnSpc>
                <a:spcPct val="90000"/>
              </a:lnSpc>
              <a:defRPr/>
            </a:pPr>
            <a:r>
              <a:rPr lang="en-US" altLang="en-US" sz="2600" b="1" dirty="0">
                <a:effectLst>
                  <a:outerShdw blurRad="38100" dist="38100" dir="2700000" algn="tl">
                    <a:srgbClr val="C0C0C0"/>
                  </a:outerShdw>
                </a:effectLst>
              </a:rPr>
              <a:t>Description</a:t>
            </a:r>
          </a:p>
          <a:p>
            <a:pPr lvl="1" algn="just" eaLnBrk="1" hangingPunct="1">
              <a:lnSpc>
                <a:spcPct val="90000"/>
              </a:lnSpc>
              <a:defRPr/>
            </a:pPr>
            <a:r>
              <a:rPr lang="en-US" altLang="en-US" sz="2200" dirty="0"/>
              <a:t>Census Bureau’s report on number of citizens</a:t>
            </a:r>
          </a:p>
          <a:p>
            <a:pPr lvl="1" algn="just" eaLnBrk="1" hangingPunct="1">
              <a:lnSpc>
                <a:spcPct val="90000"/>
              </a:lnSpc>
              <a:defRPr/>
            </a:pPr>
            <a:r>
              <a:rPr lang="en-US" altLang="en-US" sz="2200" dirty="0"/>
              <a:t>Political poll predicting who will win an election</a:t>
            </a:r>
          </a:p>
          <a:p>
            <a:pPr lvl="1" algn="just" eaLnBrk="1" hangingPunct="1">
              <a:lnSpc>
                <a:spcPct val="90000"/>
              </a:lnSpc>
              <a:defRPr/>
            </a:pPr>
            <a:r>
              <a:rPr lang="en-US" altLang="en-US" sz="2200" dirty="0"/>
              <a:t>Anthropologist’s ethnographic account of a preliterate tribe</a:t>
            </a:r>
          </a:p>
          <a:p>
            <a:pPr lvl="1" algn="just" eaLnBrk="1" hangingPunct="1">
              <a:lnSpc>
                <a:spcPct val="90000"/>
              </a:lnSpc>
              <a:defRPr/>
            </a:pPr>
            <a:endParaRPr lang="en-US" altLang="en-US" sz="1200" dirty="0"/>
          </a:p>
          <a:p>
            <a:pPr algn="just" eaLnBrk="1" hangingPunct="1">
              <a:lnSpc>
                <a:spcPct val="90000"/>
              </a:lnSpc>
              <a:defRPr/>
            </a:pPr>
            <a:r>
              <a:rPr lang="en-US" altLang="en-US" sz="2600" b="1" dirty="0">
                <a:effectLst>
                  <a:outerShdw blurRad="38100" dist="38100" dir="2700000" algn="tl">
                    <a:srgbClr val="C0C0C0"/>
                  </a:outerShdw>
                </a:effectLst>
              </a:rPr>
              <a:t>Explanation</a:t>
            </a:r>
          </a:p>
          <a:p>
            <a:pPr lvl="1" algn="just" eaLnBrk="1" hangingPunct="1">
              <a:lnSpc>
                <a:spcPct val="90000"/>
              </a:lnSpc>
              <a:defRPr/>
            </a:pPr>
            <a:r>
              <a:rPr lang="en-US" altLang="en-US" sz="2200" dirty="0"/>
              <a:t>Take it one step further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07A689E3-C5FA-14BA-0390-D6F48757B729}"/>
              </a:ext>
            </a:extLst>
          </p:cNvPr>
          <p:cNvSpPr>
            <a:spLocks noGrp="1"/>
          </p:cNvSpPr>
          <p:nvPr>
            <p:ph type="title"/>
          </p:nvPr>
        </p:nvSpPr>
        <p:spPr/>
        <p:txBody>
          <a:bodyPr/>
          <a:lstStyle/>
          <a:p>
            <a:pPr eaLnBrk="1" hangingPunct="1"/>
            <a:r>
              <a:rPr lang="hu-HU" altLang="en-US" sz="4000"/>
              <a:t>Typical research questions in marketing</a:t>
            </a:r>
            <a:endParaRPr lang="en-GB" altLang="en-US" sz="4000"/>
          </a:p>
        </p:txBody>
      </p:sp>
      <p:sp>
        <p:nvSpPr>
          <p:cNvPr id="9219" name="Rectangle 3">
            <a:extLst>
              <a:ext uri="{FF2B5EF4-FFF2-40B4-BE49-F238E27FC236}">
                <a16:creationId xmlns:a16="http://schemas.microsoft.com/office/drawing/2014/main" id="{96BE5422-D23C-5A37-58FD-D42C580A68FE}"/>
              </a:ext>
            </a:extLst>
          </p:cNvPr>
          <p:cNvSpPr>
            <a:spLocks noGrp="1" noChangeArrowheads="1"/>
          </p:cNvSpPr>
          <p:nvPr>
            <p:ph idx="1"/>
          </p:nvPr>
        </p:nvSpPr>
        <p:spPr/>
        <p:txBody>
          <a:bodyPr rtlCol="0">
            <a:normAutofit/>
          </a:bodyPr>
          <a:lstStyle/>
          <a:p>
            <a:pPr>
              <a:buFont typeface="Wingdings 3" charset="2"/>
              <a:buChar char=""/>
              <a:defRPr/>
            </a:pPr>
            <a:r>
              <a:rPr lang="hu-HU" altLang="en-US" dirty="0">
                <a:solidFill>
                  <a:schemeClr val="tx1">
                    <a:lumMod val="75000"/>
                    <a:lumOff val="25000"/>
                  </a:schemeClr>
                </a:solidFill>
              </a:rPr>
              <a:t>How much is the researvation price of the costumers?</a:t>
            </a:r>
          </a:p>
          <a:p>
            <a:pPr>
              <a:buFont typeface="Wingdings 3" charset="2"/>
              <a:buChar char=""/>
              <a:defRPr/>
            </a:pPr>
            <a:r>
              <a:rPr lang="hu-HU" altLang="en-US" dirty="0">
                <a:solidFill>
                  <a:schemeClr val="tx1">
                    <a:lumMod val="75000"/>
                    <a:lumOff val="25000"/>
                  </a:schemeClr>
                </a:solidFill>
              </a:rPr>
              <a:t>Which features of the product is not needed and which features should be improved?</a:t>
            </a:r>
          </a:p>
          <a:p>
            <a:pPr>
              <a:buFont typeface="Wingdings 3" charset="2"/>
              <a:buChar char=""/>
              <a:defRPr/>
            </a:pPr>
            <a:r>
              <a:rPr lang="hu-HU" altLang="en-US" dirty="0">
                <a:solidFill>
                  <a:schemeClr val="tx1">
                    <a:lumMod val="75000"/>
                    <a:lumOff val="25000"/>
                  </a:schemeClr>
                </a:solidFill>
              </a:rPr>
              <a:t>How much should I spend on advertising?</a:t>
            </a:r>
          </a:p>
          <a:p>
            <a:pPr>
              <a:buFont typeface="Wingdings 3" charset="2"/>
              <a:buChar char=""/>
              <a:defRPr/>
            </a:pPr>
            <a:r>
              <a:rPr lang="hu-HU" altLang="en-US" dirty="0">
                <a:solidFill>
                  <a:schemeClr val="tx1">
                    <a:lumMod val="75000"/>
                    <a:lumOff val="25000"/>
                  </a:schemeClr>
                </a:solidFill>
              </a:rPr>
              <a:t>…</a:t>
            </a:r>
          </a:p>
          <a:p>
            <a:pPr>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0A9B9FC-95BF-F054-70BA-3568EEC008FD}"/>
              </a:ext>
            </a:extLst>
          </p:cNvPr>
          <p:cNvSpPr>
            <a:spLocks noGrp="1"/>
          </p:cNvSpPr>
          <p:nvPr>
            <p:ph type="title"/>
          </p:nvPr>
        </p:nvSpPr>
        <p:spPr/>
        <p:txBody>
          <a:bodyPr/>
          <a:lstStyle/>
          <a:p>
            <a:pPr eaLnBrk="1" hangingPunct="1"/>
            <a:r>
              <a:rPr lang="hu-HU" altLang="en-US"/>
              <a:t>Development</a:t>
            </a:r>
            <a:endParaRPr lang="en-GB" altLang="en-US"/>
          </a:p>
        </p:txBody>
      </p:sp>
      <p:sp>
        <p:nvSpPr>
          <p:cNvPr id="21507" name="Rectangle 3">
            <a:extLst>
              <a:ext uri="{FF2B5EF4-FFF2-40B4-BE49-F238E27FC236}">
                <a16:creationId xmlns:a16="http://schemas.microsoft.com/office/drawing/2014/main" id="{27A8085C-69B9-921D-FF21-4704728F12E1}"/>
              </a:ext>
            </a:extLst>
          </p:cNvPr>
          <p:cNvSpPr>
            <a:spLocks noGrp="1"/>
          </p:cNvSpPr>
          <p:nvPr>
            <p:ph idx="1"/>
          </p:nvPr>
        </p:nvSpPr>
        <p:spPr>
          <a:xfrm>
            <a:off x="2063751" y="1412875"/>
            <a:ext cx="6346825" cy="3881438"/>
          </a:xfrm>
        </p:spPr>
        <p:txBody>
          <a:bodyPr/>
          <a:lstStyle/>
          <a:p>
            <a:pPr eaLnBrk="1" hangingPunct="1"/>
            <a:r>
              <a:rPr lang="hu-HU" altLang="en-US" sz="2400"/>
              <a:t>A</a:t>
            </a:r>
            <a:r>
              <a:rPr lang="en-GB" altLang="en-US" sz="2400"/>
              <a:t>pply scientific, engineering or technological knowledge in a systematic manner to improve performance </a:t>
            </a:r>
            <a:endParaRPr lang="hu-HU" altLang="en-US" sz="2400"/>
          </a:p>
          <a:p>
            <a:pPr lvl="1" eaLnBrk="1" hangingPunct="1"/>
            <a:r>
              <a:rPr lang="en-GB" altLang="en-US"/>
              <a:t>Exploits </a:t>
            </a:r>
            <a:r>
              <a:rPr lang="hu-HU" altLang="en-US"/>
              <a:t>knowledge</a:t>
            </a:r>
            <a:r>
              <a:rPr lang="en-GB" altLang="en-US"/>
              <a:t> created elsewhere </a:t>
            </a:r>
          </a:p>
          <a:p>
            <a:pPr lvl="1" eaLnBrk="1" hangingPunct="1"/>
            <a:r>
              <a:rPr lang="en-GB" altLang="en-US"/>
              <a:t>Has a final product</a:t>
            </a:r>
            <a:r>
              <a:rPr lang="hu-HU" altLang="en-US"/>
              <a:t>, service</a:t>
            </a:r>
            <a:r>
              <a:rPr lang="en-GB" altLang="en-US"/>
              <a:t> or process </a:t>
            </a:r>
            <a:endParaRPr lang="hu-HU" altLang="en-US"/>
          </a:p>
          <a:p>
            <a:pPr lvl="1" eaLnBrk="1" hangingPunct="1"/>
            <a:r>
              <a:rPr lang="hu-HU" altLang="en-US"/>
              <a:t>Usually strict time constraints</a:t>
            </a:r>
            <a:r>
              <a:rPr lang="en-GB" altLang="en-US"/>
              <a:t> </a:t>
            </a:r>
          </a:p>
          <a:p>
            <a:pPr lvl="1" eaLnBrk="1" hangingPunct="1"/>
            <a:r>
              <a:rPr lang="hu-HU" altLang="en-US"/>
              <a:t>Budget constraints</a:t>
            </a:r>
            <a:r>
              <a:rPr lang="en-GB" altLang="en-US"/>
              <a:t> </a:t>
            </a:r>
          </a:p>
          <a:p>
            <a:pPr lvl="1" eaLnBrk="1" hangingPunct="1"/>
            <a:r>
              <a:rPr lang="hu-HU" altLang="en-US"/>
              <a:t>Targeting profit increase</a:t>
            </a:r>
            <a:r>
              <a:rPr lang="en-GB" altLang="en-US"/>
              <a:t> </a:t>
            </a:r>
          </a:p>
          <a:p>
            <a:pPr eaLnBrk="1" hangingPunct="1"/>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1343586-9342-4DF6-3D96-1E146807A05F}"/>
              </a:ext>
            </a:extLst>
          </p:cNvPr>
          <p:cNvSpPr>
            <a:spLocks noGrp="1"/>
          </p:cNvSpPr>
          <p:nvPr>
            <p:ph type="title"/>
          </p:nvPr>
        </p:nvSpPr>
        <p:spPr/>
        <p:txBody>
          <a:bodyPr/>
          <a:lstStyle/>
          <a:p>
            <a:pPr eaLnBrk="1" hangingPunct="1"/>
            <a:r>
              <a:rPr lang="hu-HU" altLang="en-US"/>
              <a:t>Research &amp; Development</a:t>
            </a:r>
            <a:endParaRPr lang="en-GB" altLang="en-US"/>
          </a:p>
        </p:txBody>
      </p:sp>
      <p:sp>
        <p:nvSpPr>
          <p:cNvPr id="22531" name="Rectangle 3">
            <a:extLst>
              <a:ext uri="{FF2B5EF4-FFF2-40B4-BE49-F238E27FC236}">
                <a16:creationId xmlns:a16="http://schemas.microsoft.com/office/drawing/2014/main" id="{8A27BB16-AB7A-7FD0-D25C-357B11BFA726}"/>
              </a:ext>
            </a:extLst>
          </p:cNvPr>
          <p:cNvSpPr>
            <a:spLocks noGrp="1"/>
          </p:cNvSpPr>
          <p:nvPr>
            <p:ph idx="1"/>
          </p:nvPr>
        </p:nvSpPr>
        <p:spPr>
          <a:xfrm>
            <a:off x="2063751" y="1557338"/>
            <a:ext cx="6346825" cy="3879850"/>
          </a:xfrm>
        </p:spPr>
        <p:txBody>
          <a:bodyPr/>
          <a:lstStyle/>
          <a:p>
            <a:pPr eaLnBrk="1" hangingPunct="1"/>
            <a:r>
              <a:rPr lang="hu-HU" altLang="en-US"/>
              <a:t>Term used in the industrial/business sector</a:t>
            </a:r>
          </a:p>
          <a:p>
            <a:pPr eaLnBrk="1" hangingPunct="1"/>
            <a:r>
              <a:rPr lang="en-GB" altLang="en-US" b="1"/>
              <a:t>Research</a:t>
            </a:r>
            <a:r>
              <a:rPr lang="en-GB" altLang="en-US"/>
              <a:t> is a process </a:t>
            </a:r>
            <a:r>
              <a:rPr lang="hu-HU" altLang="en-US"/>
              <a:t>creating</a:t>
            </a:r>
            <a:r>
              <a:rPr lang="en-GB" altLang="en-US"/>
              <a:t> new knowledge </a:t>
            </a:r>
          </a:p>
          <a:p>
            <a:pPr eaLnBrk="1" hangingPunct="1"/>
            <a:r>
              <a:rPr lang="en-GB" altLang="en-US" b="1"/>
              <a:t>Development</a:t>
            </a:r>
            <a:r>
              <a:rPr lang="en-GB" altLang="en-US"/>
              <a:t> is a process that applies knowledge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8526A73-8952-F351-50DB-88AB1D9187E2}"/>
              </a:ext>
            </a:extLst>
          </p:cNvPr>
          <p:cNvSpPr>
            <a:spLocks noGrp="1"/>
          </p:cNvSpPr>
          <p:nvPr>
            <p:ph type="title"/>
          </p:nvPr>
        </p:nvSpPr>
        <p:spPr/>
        <p:txBody>
          <a:bodyPr/>
          <a:lstStyle/>
          <a:p>
            <a:pPr eaLnBrk="1" hangingPunct="1"/>
            <a:r>
              <a:rPr lang="hu-HU" altLang="en-US"/>
              <a:t>Academic research vs. R&amp;D</a:t>
            </a:r>
            <a:endParaRPr lang="en-GB" altLang="en-US"/>
          </a:p>
        </p:txBody>
      </p:sp>
      <p:sp>
        <p:nvSpPr>
          <p:cNvPr id="23555" name="Rectangle 3">
            <a:extLst>
              <a:ext uri="{FF2B5EF4-FFF2-40B4-BE49-F238E27FC236}">
                <a16:creationId xmlns:a16="http://schemas.microsoft.com/office/drawing/2014/main" id="{3E98C149-6AA3-684A-B384-0655939D5B35}"/>
              </a:ext>
            </a:extLst>
          </p:cNvPr>
          <p:cNvSpPr>
            <a:spLocks noGrp="1"/>
          </p:cNvSpPr>
          <p:nvPr>
            <p:ph idx="1"/>
          </p:nvPr>
        </p:nvSpPr>
        <p:spPr>
          <a:xfrm>
            <a:off x="1992314" y="1628775"/>
            <a:ext cx="6346825" cy="3881438"/>
          </a:xfrm>
        </p:spPr>
        <p:txBody>
          <a:bodyPr/>
          <a:lstStyle/>
          <a:p>
            <a:pPr eaLnBrk="1" hangingPunct="1"/>
            <a:r>
              <a:rPr lang="hu-HU" altLang="en-US" sz="2400"/>
              <a:t>Academic r</a:t>
            </a:r>
            <a:r>
              <a:rPr lang="en-GB" altLang="en-US" sz="2400"/>
              <a:t>esearch seeks truth </a:t>
            </a:r>
            <a:r>
              <a:rPr lang="hu-HU" altLang="en-US" sz="2400"/>
              <a:t>vs. R&amp;D </a:t>
            </a:r>
            <a:r>
              <a:rPr lang="en-GB" altLang="en-US" sz="2400"/>
              <a:t>seeks utility </a:t>
            </a:r>
            <a:endParaRPr lang="hu-HU" altLang="en-US" sz="2400"/>
          </a:p>
          <a:p>
            <a:pPr eaLnBrk="1" hangingPunct="1"/>
            <a:r>
              <a:rPr lang="en-GB" altLang="en-US" sz="2400"/>
              <a:t>Industry can’t afford luxury of research </a:t>
            </a:r>
            <a:r>
              <a:rPr lang="hu-HU" altLang="en-US" sz="2400"/>
              <a:t>vs. Academics don’t want to be bothered with financial problems</a:t>
            </a:r>
          </a:p>
          <a:p>
            <a:pPr eaLnBrk="1" hangingPunct="1"/>
            <a:r>
              <a:rPr lang="hu-HU" altLang="en-US" sz="2400"/>
              <a:t>Scientific vs. effective methodology</a:t>
            </a:r>
            <a:endParaRPr lang="en-GB"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F598012-8869-F1C5-63C9-34C9EB2F0A52}"/>
              </a:ext>
            </a:extLst>
          </p:cNvPr>
          <p:cNvSpPr>
            <a:spLocks noGrp="1"/>
          </p:cNvSpPr>
          <p:nvPr>
            <p:ph type="title"/>
          </p:nvPr>
        </p:nvSpPr>
        <p:spPr/>
        <p:txBody>
          <a:bodyPr/>
          <a:lstStyle/>
          <a:p>
            <a:pPr eaLnBrk="1" hangingPunct="1"/>
            <a:r>
              <a:rPr lang="hu-HU" altLang="en-US"/>
              <a:t>The scientific research </a:t>
            </a:r>
            <a:endParaRPr lang="en-GB" altLang="en-US"/>
          </a:p>
        </p:txBody>
      </p:sp>
      <p:sp>
        <p:nvSpPr>
          <p:cNvPr id="24579" name="Rectangle 3">
            <a:extLst>
              <a:ext uri="{FF2B5EF4-FFF2-40B4-BE49-F238E27FC236}">
                <a16:creationId xmlns:a16="http://schemas.microsoft.com/office/drawing/2014/main" id="{E8371491-28E5-5F5D-53C9-69F736B52709}"/>
              </a:ext>
            </a:extLst>
          </p:cNvPr>
          <p:cNvSpPr>
            <a:spLocks noGrp="1"/>
          </p:cNvSpPr>
          <p:nvPr>
            <p:ph idx="1"/>
          </p:nvPr>
        </p:nvSpPr>
        <p:spPr>
          <a:xfrm>
            <a:off x="1981201" y="1600201"/>
            <a:ext cx="8435975" cy="4525963"/>
          </a:xfrm>
        </p:spPr>
        <p:txBody>
          <a:bodyPr/>
          <a:lstStyle/>
          <a:p>
            <a:pPr eaLnBrk="1" hangingPunct="1"/>
            <a:r>
              <a:rPr lang="hu-HU" altLang="en-US"/>
              <a:t>The aim of scientific research is to establish facts.</a:t>
            </a:r>
          </a:p>
          <a:p>
            <a:pPr eaLnBrk="1" hangingPunct="1"/>
            <a:r>
              <a:rPr lang="hu-HU" altLang="en-US"/>
              <a:t>The classical model of scientific inquiry that forms of approximate and exact reasoning in a threefold scheme (Aristotle) :</a:t>
            </a:r>
          </a:p>
          <a:p>
            <a:pPr lvl="1" eaLnBrk="1" hangingPunct="1"/>
            <a:r>
              <a:rPr lang="hu-HU" altLang="en-US" b="1"/>
              <a:t>Abductive reasoning</a:t>
            </a:r>
            <a:r>
              <a:rPr lang="hu-HU" altLang="en-US"/>
              <a:t> </a:t>
            </a:r>
          </a:p>
          <a:p>
            <a:pPr lvl="1" eaLnBrk="1" hangingPunct="1"/>
            <a:r>
              <a:rPr lang="hu-HU" altLang="en-US" b="1"/>
              <a:t>Deductive reasoning</a:t>
            </a:r>
            <a:r>
              <a:rPr lang="hu-HU" altLang="en-US"/>
              <a:t> </a:t>
            </a:r>
          </a:p>
          <a:p>
            <a:pPr lvl="1" eaLnBrk="1" hangingPunct="1"/>
            <a:r>
              <a:rPr lang="hu-HU" altLang="en-US" b="1"/>
              <a:t>Induction (inductive reasoning)</a:t>
            </a:r>
            <a:r>
              <a:rPr lang="hu-HU" altLang="en-US"/>
              <a:t> </a:t>
            </a:r>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A2571CE5-667A-BB5F-F02D-FB27BE364F58}"/>
              </a:ext>
            </a:extLst>
          </p:cNvPr>
          <p:cNvSpPr>
            <a:spLocks noGrp="1"/>
          </p:cNvSpPr>
          <p:nvPr>
            <p:ph type="title"/>
          </p:nvPr>
        </p:nvSpPr>
        <p:spPr/>
        <p:txBody>
          <a:bodyPr/>
          <a:lstStyle/>
          <a:p>
            <a:pPr eaLnBrk="1" hangingPunct="1"/>
            <a:r>
              <a:rPr lang="hu-HU" altLang="en-US" b="1"/>
              <a:t>Abductive reasoning</a:t>
            </a:r>
            <a:endParaRPr lang="en-GB" altLang="en-US"/>
          </a:p>
        </p:txBody>
      </p:sp>
      <p:sp>
        <p:nvSpPr>
          <p:cNvPr id="25603" name="Content Placeholder 2">
            <a:extLst>
              <a:ext uri="{FF2B5EF4-FFF2-40B4-BE49-F238E27FC236}">
                <a16:creationId xmlns:a16="http://schemas.microsoft.com/office/drawing/2014/main" id="{B7EBBC6F-AB00-D993-6FD1-B3F4DFEBB6BB}"/>
              </a:ext>
            </a:extLst>
          </p:cNvPr>
          <p:cNvSpPr>
            <a:spLocks noGrp="1"/>
          </p:cNvSpPr>
          <p:nvPr>
            <p:ph idx="1"/>
          </p:nvPr>
        </p:nvSpPr>
        <p:spPr>
          <a:xfrm>
            <a:off x="1635126" y="1484314"/>
            <a:ext cx="7345363" cy="4319587"/>
          </a:xfrm>
        </p:spPr>
        <p:txBody>
          <a:bodyPr/>
          <a:lstStyle/>
          <a:p>
            <a:pPr eaLnBrk="1" hangingPunct="1"/>
            <a:r>
              <a:rPr lang="en-GB" altLang="en-US" sz="2000"/>
              <a:t>Abduction is the process by which useful explanations are developed and is therefore an essential concept within pragmatism. This process of finding useful explanations is essentially ‘an inference’ from observed facts. (Richardson, R, 2006 P.499)</a:t>
            </a:r>
          </a:p>
          <a:p>
            <a:pPr eaLnBrk="1" hangingPunct="1"/>
            <a:r>
              <a:rPr lang="en-GB" altLang="en-US" sz="2000"/>
              <a:t>Abduction (or retroduction), introduced by the American philosopher C.S. Peirce, refers to the process of studying facts and devising a theory to explain them (Cunningham, 1998: 833).</a:t>
            </a:r>
          </a:p>
          <a:p>
            <a:pPr eaLnBrk="1" hangingPunct="1"/>
            <a:r>
              <a:rPr lang="en-GB" altLang="en-US" sz="2000"/>
              <a:t>These explanations are hypothetical referring to: ‘Any proposition added to observed facts, tending to make them applicable in any way to other circumstances than those under which they are observed’ (Peirce, 1955: 150). </a:t>
            </a:r>
          </a:p>
          <a:p>
            <a:pPr eaLnBrk="1" hangingPunct="1"/>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581EC7C-0E87-972A-B49A-9943DCAE04F0}"/>
              </a:ext>
            </a:extLst>
          </p:cNvPr>
          <p:cNvSpPr>
            <a:spLocks noGrp="1"/>
          </p:cNvSpPr>
          <p:nvPr>
            <p:ph type="title"/>
          </p:nvPr>
        </p:nvSpPr>
        <p:spPr/>
        <p:txBody>
          <a:bodyPr/>
          <a:lstStyle/>
          <a:p>
            <a:pPr eaLnBrk="1" hangingPunct="1"/>
            <a:r>
              <a:rPr lang="hu-HU" altLang="en-US" b="1"/>
              <a:t>Abductive reasoning</a:t>
            </a:r>
            <a:endParaRPr lang="en-GB" altLang="en-US" b="1"/>
          </a:p>
        </p:txBody>
      </p:sp>
      <p:sp>
        <p:nvSpPr>
          <p:cNvPr id="14339" name="Rectangle 3">
            <a:extLst>
              <a:ext uri="{FF2B5EF4-FFF2-40B4-BE49-F238E27FC236}">
                <a16:creationId xmlns:a16="http://schemas.microsoft.com/office/drawing/2014/main" id="{5515151C-FAC4-6FBF-A107-EFCA2A8178E7}"/>
              </a:ext>
            </a:extLst>
          </p:cNvPr>
          <p:cNvSpPr>
            <a:spLocks noGrp="1" noChangeArrowheads="1"/>
          </p:cNvSpPr>
          <p:nvPr>
            <p:ph idx="1"/>
          </p:nvPr>
        </p:nvSpPr>
        <p:spPr>
          <a:xfrm>
            <a:off x="1919289" y="1557338"/>
            <a:ext cx="6624637" cy="4392612"/>
          </a:xfrm>
        </p:spPr>
        <p:txBody>
          <a:bodyPr rtlCol="0">
            <a:normAutofit fontScale="85000" lnSpcReduction="10000"/>
          </a:bodyPr>
          <a:lstStyle/>
          <a:p>
            <a:pPr>
              <a:buFont typeface="Wingdings 3" charset="2"/>
              <a:buChar char=""/>
              <a:defRPr/>
            </a:pPr>
            <a:r>
              <a:rPr lang="en-US" altLang="en-US" dirty="0">
                <a:solidFill>
                  <a:schemeClr val="tx1">
                    <a:lumMod val="75000"/>
                    <a:lumOff val="25000"/>
                  </a:schemeClr>
                </a:solidFill>
              </a:rPr>
              <a:t>It is a process of choosing the hypothesis, which would best explain the available evidence. </a:t>
            </a:r>
          </a:p>
          <a:p>
            <a:pPr>
              <a:buFont typeface="Wingdings 3" charset="2"/>
              <a:buChar char=""/>
              <a:defRPr/>
            </a:pPr>
            <a:r>
              <a:rPr lang="en-US" altLang="en-US" dirty="0">
                <a:solidFill>
                  <a:schemeClr val="tx1">
                    <a:lumMod val="75000"/>
                    <a:lumOff val="25000"/>
                  </a:schemeClr>
                </a:solidFill>
              </a:rPr>
              <a:t>Usually a natural and instinctive process.</a:t>
            </a:r>
          </a:p>
          <a:p>
            <a:pPr>
              <a:buFont typeface="Wingdings 3" charset="2"/>
              <a:buChar char=""/>
              <a:defRPr/>
            </a:pPr>
            <a:r>
              <a:rPr lang="en-US" altLang="en-US" dirty="0">
                <a:solidFill>
                  <a:schemeClr val="tx1">
                    <a:lumMod val="75000"/>
                    <a:lumOff val="25000"/>
                  </a:schemeClr>
                </a:solidFill>
              </a:rPr>
              <a:t>Its role in the scientific research: </a:t>
            </a:r>
            <a:r>
              <a:rPr lang="hu-HU" altLang="en-US" dirty="0">
                <a:solidFill>
                  <a:schemeClr val="tx1">
                    <a:lumMod val="75000"/>
                    <a:lumOff val="25000"/>
                  </a:schemeClr>
                </a:solidFill>
              </a:rPr>
              <a:t>it offers appropiate hypotheses built on observations and/or previous studies.</a:t>
            </a:r>
            <a:endParaRPr lang="en-US" altLang="en-US" dirty="0">
              <a:solidFill>
                <a:schemeClr val="tx1">
                  <a:lumMod val="75000"/>
                  <a:lumOff val="25000"/>
                </a:schemeClr>
              </a:solidFill>
            </a:endParaRPr>
          </a:p>
          <a:p>
            <a:pPr>
              <a:buFont typeface="Wingdings 3" charset="2"/>
              <a:buChar char=""/>
              <a:defRPr/>
            </a:pPr>
            <a:r>
              <a:rPr lang="en-US" altLang="en-US" dirty="0">
                <a:solidFill>
                  <a:schemeClr val="tx1">
                    <a:lumMod val="75000"/>
                    <a:lumOff val="25000"/>
                  </a:schemeClr>
                </a:solidFill>
              </a:rPr>
              <a:t>Abduction is not necessarily correct, but enhancing or exploring different hypotheses will allow a systematic approach to scientific research. </a:t>
            </a:r>
            <a:endParaRPr lang="hu-HU" altLang="en-US" dirty="0">
              <a:solidFill>
                <a:schemeClr val="tx1">
                  <a:lumMod val="75000"/>
                  <a:lumOff val="25000"/>
                </a:schemeClr>
              </a:solidFill>
            </a:endParaRPr>
          </a:p>
          <a:p>
            <a:pPr>
              <a:buFont typeface="Wingdings 3" charset="2"/>
              <a:buChar char=""/>
              <a:defRPr/>
            </a:pPr>
            <a:r>
              <a:rPr lang="en-US" altLang="en-US" b="1" dirty="0">
                <a:solidFill>
                  <a:schemeClr val="tx1">
                    <a:lumMod val="75000"/>
                    <a:lumOff val="25000"/>
                  </a:schemeClr>
                </a:solidFill>
              </a:rPr>
              <a:t>Occam’</a:t>
            </a:r>
            <a:r>
              <a:rPr lang="hu-HU" altLang="en-US" b="1" dirty="0">
                <a:solidFill>
                  <a:schemeClr val="tx1">
                    <a:lumMod val="75000"/>
                    <a:lumOff val="25000"/>
                  </a:schemeClr>
                </a:solidFill>
              </a:rPr>
              <a:t>s</a:t>
            </a:r>
            <a:r>
              <a:rPr lang="en-US" altLang="en-US" b="1" dirty="0">
                <a:solidFill>
                  <a:schemeClr val="tx1">
                    <a:lumMod val="75000"/>
                    <a:lumOff val="25000"/>
                  </a:schemeClr>
                </a:solidFill>
              </a:rPr>
              <a:t> Razor</a:t>
            </a:r>
            <a:r>
              <a:rPr lang="en-US" altLang="en-US" dirty="0">
                <a:solidFill>
                  <a:schemeClr val="tx1">
                    <a:lumMod val="75000"/>
                    <a:lumOff val="25000"/>
                  </a:schemeClr>
                </a:solidFill>
              </a:rPr>
              <a:t>: the rule of thumb known as ‘Occam’s Razor’, where the simplest explanation is likely to be the correct one.</a:t>
            </a:r>
            <a:r>
              <a:rPr lang="hu-HU" altLang="en-US" dirty="0">
                <a:solidFill>
                  <a:schemeClr val="tx1">
                    <a:lumMod val="75000"/>
                    <a:lumOff val="25000"/>
                  </a:schemeClr>
                </a:solidFill>
              </a:rPr>
              <a:t> </a:t>
            </a:r>
            <a:endParaRPr lang="en-US" altLang="en-US" dirty="0">
              <a:solidFill>
                <a:schemeClr val="tx1">
                  <a:lumMod val="75000"/>
                  <a:lumOff val="25000"/>
                </a:schemeClr>
              </a:solidFill>
            </a:endParaRPr>
          </a:p>
          <a:p>
            <a:pPr>
              <a:buFont typeface="Wingdings 3" charset="2"/>
              <a:buChar char=""/>
              <a:defRPr/>
            </a:pPr>
            <a:endParaRPr lang="en-US" altLang="en-US" sz="2400" dirty="0">
              <a:solidFill>
                <a:schemeClr val="tx1">
                  <a:lumMod val="75000"/>
                  <a:lumOff val="25000"/>
                </a:schemeClr>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338E3C6-886A-1D3D-11D5-72647AF1D9C7}"/>
              </a:ext>
            </a:extLst>
          </p:cNvPr>
          <p:cNvSpPr>
            <a:spLocks noGrp="1"/>
          </p:cNvSpPr>
          <p:nvPr>
            <p:ph type="title"/>
          </p:nvPr>
        </p:nvSpPr>
        <p:spPr>
          <a:xfrm>
            <a:off x="828903" y="180975"/>
            <a:ext cx="6348412" cy="1320800"/>
          </a:xfrm>
        </p:spPr>
        <p:txBody>
          <a:bodyPr/>
          <a:lstStyle/>
          <a:p>
            <a:pPr eaLnBrk="1" hangingPunct="1"/>
            <a:r>
              <a:rPr lang="hu-HU" altLang="en-US" b="1" dirty="0"/>
              <a:t>Deductive reasoning</a:t>
            </a:r>
            <a:endParaRPr lang="en-GB" altLang="en-US" dirty="0"/>
          </a:p>
        </p:txBody>
      </p:sp>
      <p:pic>
        <p:nvPicPr>
          <p:cNvPr id="27651" name="Picture 2" descr="https://socialresearchmethods.net/kb/Assets/images/deduct.gif">
            <a:extLst>
              <a:ext uri="{FF2B5EF4-FFF2-40B4-BE49-F238E27FC236}">
                <a16:creationId xmlns:a16="http://schemas.microsoft.com/office/drawing/2014/main" id="{94439591-5050-3451-2FEB-E5208A13CE8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143250" y="3555321"/>
            <a:ext cx="3810000" cy="1628775"/>
          </a:xfrm>
          <a:noFill/>
        </p:spPr>
      </p:pic>
      <p:sp>
        <p:nvSpPr>
          <p:cNvPr id="27652" name="Rectangle 3">
            <a:extLst>
              <a:ext uri="{FF2B5EF4-FFF2-40B4-BE49-F238E27FC236}">
                <a16:creationId xmlns:a16="http://schemas.microsoft.com/office/drawing/2014/main" id="{8A8BEDE9-4D51-E186-278A-9DEAA44AB647}"/>
              </a:ext>
            </a:extLst>
          </p:cNvPr>
          <p:cNvSpPr>
            <a:spLocks noChangeArrowheads="1"/>
          </p:cNvSpPr>
          <p:nvPr/>
        </p:nvSpPr>
        <p:spPr bwMode="auto">
          <a:xfrm>
            <a:off x="642257" y="1220561"/>
            <a:ext cx="8123918"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 typeface="Arial" panose="020B0604020202020204" pitchFamily="34" charset="0"/>
              <a:buChar char="•"/>
            </a:pPr>
            <a:r>
              <a:rPr lang="en-GB" altLang="en-US" sz="2000" dirty="0">
                <a:solidFill>
                  <a:srgbClr val="000000"/>
                </a:solidFill>
                <a:latin typeface="Arial" panose="020B0604020202020204" pitchFamily="34" charset="0"/>
              </a:rPr>
              <a:t>From the more general to the more specific</a:t>
            </a:r>
          </a:p>
          <a:p>
            <a:pPr>
              <a:spcBef>
                <a:spcPct val="0"/>
              </a:spcBef>
              <a:buClrTx/>
              <a:buSzTx/>
              <a:buFont typeface="Arial" panose="020B0604020202020204" pitchFamily="34" charset="0"/>
              <a:buChar char="•"/>
            </a:pPr>
            <a:r>
              <a:rPr lang="en-GB" altLang="en-US" sz="2000" dirty="0">
                <a:solidFill>
                  <a:schemeClr val="tx1"/>
                </a:solidFill>
                <a:latin typeface="Arial" panose="020B0604020202020204" pitchFamily="34" charset="0"/>
              </a:rPr>
              <a:t>Begin with thinking up a </a:t>
            </a:r>
            <a:r>
              <a:rPr lang="en-GB" altLang="en-US" sz="2000" i="1" dirty="0">
                <a:solidFill>
                  <a:schemeClr val="tx1"/>
                </a:solidFill>
                <a:latin typeface="Arial" panose="020B0604020202020204" pitchFamily="34" charset="0"/>
              </a:rPr>
              <a:t>theory </a:t>
            </a:r>
            <a:r>
              <a:rPr lang="en-GB" altLang="en-US" sz="2000" dirty="0">
                <a:solidFill>
                  <a:schemeClr val="tx1"/>
                </a:solidFill>
                <a:latin typeface="Arial" panose="020B0604020202020204" pitchFamily="34" charset="0"/>
              </a:rPr>
              <a:t>about our topic of interest</a:t>
            </a:r>
          </a:p>
          <a:p>
            <a:pPr>
              <a:spcBef>
                <a:spcPct val="0"/>
              </a:spcBef>
              <a:buClrTx/>
              <a:buSzTx/>
              <a:buFont typeface="Arial" panose="020B0604020202020204" pitchFamily="34" charset="0"/>
              <a:buChar char="•"/>
            </a:pPr>
            <a:r>
              <a:rPr lang="en-GB" altLang="en-US" sz="2000" dirty="0">
                <a:solidFill>
                  <a:schemeClr val="tx1"/>
                </a:solidFill>
                <a:latin typeface="Arial" panose="020B0604020202020204" pitchFamily="34" charset="0"/>
              </a:rPr>
              <a:t>Narrow that down into more specific </a:t>
            </a:r>
            <a:r>
              <a:rPr lang="en-GB" altLang="en-US" sz="2000" i="1" dirty="0">
                <a:solidFill>
                  <a:schemeClr val="tx1"/>
                </a:solidFill>
                <a:latin typeface="Arial" panose="020B0604020202020204" pitchFamily="34" charset="0"/>
              </a:rPr>
              <a:t>hypotheses</a:t>
            </a:r>
            <a:r>
              <a:rPr lang="en-GB" altLang="en-US" sz="2000" dirty="0">
                <a:solidFill>
                  <a:schemeClr val="tx1"/>
                </a:solidFill>
                <a:latin typeface="Arial" panose="020B0604020202020204" pitchFamily="34" charset="0"/>
              </a:rPr>
              <a:t> that we can test</a:t>
            </a:r>
          </a:p>
          <a:p>
            <a:pPr>
              <a:spcBef>
                <a:spcPct val="0"/>
              </a:spcBef>
              <a:buClrTx/>
              <a:buSzTx/>
              <a:buFont typeface="Arial" panose="020B0604020202020204" pitchFamily="34" charset="0"/>
              <a:buChar char="•"/>
            </a:pPr>
            <a:r>
              <a:rPr lang="en-GB" altLang="en-US" sz="2000" dirty="0">
                <a:solidFill>
                  <a:schemeClr val="tx1"/>
                </a:solidFill>
                <a:latin typeface="Arial" panose="020B0604020202020204" pitchFamily="34" charset="0"/>
              </a:rPr>
              <a:t>Collect </a:t>
            </a:r>
            <a:r>
              <a:rPr lang="en-GB" altLang="en-US" sz="2000" i="1" dirty="0">
                <a:solidFill>
                  <a:schemeClr val="tx1"/>
                </a:solidFill>
                <a:latin typeface="Arial" panose="020B0604020202020204" pitchFamily="34" charset="0"/>
              </a:rPr>
              <a:t>observations</a:t>
            </a:r>
            <a:r>
              <a:rPr lang="en-GB" altLang="en-US" sz="2000" dirty="0">
                <a:solidFill>
                  <a:schemeClr val="tx1"/>
                </a:solidFill>
                <a:latin typeface="Arial" panose="020B0604020202020204" pitchFamily="34" charset="0"/>
              </a:rPr>
              <a:t> to address the hypotheses</a:t>
            </a:r>
          </a:p>
          <a:p>
            <a:pPr>
              <a:spcBef>
                <a:spcPct val="0"/>
              </a:spcBef>
              <a:buClrTx/>
              <a:buSzTx/>
              <a:buFont typeface="Arial" panose="020B0604020202020204" pitchFamily="34" charset="0"/>
              <a:buChar char="•"/>
            </a:pPr>
            <a:r>
              <a:rPr lang="en-GB" altLang="en-US" sz="2000" dirty="0">
                <a:solidFill>
                  <a:schemeClr val="tx1"/>
                </a:solidFill>
                <a:latin typeface="Arial" panose="020B0604020202020204" pitchFamily="34" charset="0"/>
              </a:rPr>
              <a:t>Test the hypotheses with specific data -- a </a:t>
            </a:r>
            <a:r>
              <a:rPr lang="en-GB" altLang="en-US" sz="2000" i="1" dirty="0">
                <a:solidFill>
                  <a:schemeClr val="tx1"/>
                </a:solidFill>
                <a:latin typeface="Arial" panose="020B0604020202020204" pitchFamily="34" charset="0"/>
              </a:rPr>
              <a:t>confirmation</a:t>
            </a:r>
            <a:r>
              <a:rPr lang="en-GB" altLang="en-US" sz="2000" dirty="0">
                <a:solidFill>
                  <a:schemeClr val="tx1"/>
                </a:solidFill>
                <a:latin typeface="Arial" panose="020B0604020202020204" pitchFamily="34" charset="0"/>
              </a:rPr>
              <a:t> (or not) of our original theories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B014A52-732D-F5B2-64F4-F30A4C9F4F67}"/>
              </a:ext>
            </a:extLst>
          </p:cNvPr>
          <p:cNvSpPr>
            <a:spLocks noGrp="1"/>
          </p:cNvSpPr>
          <p:nvPr>
            <p:ph type="title"/>
          </p:nvPr>
        </p:nvSpPr>
        <p:spPr/>
        <p:txBody>
          <a:bodyPr/>
          <a:lstStyle/>
          <a:p>
            <a:pPr eaLnBrk="1" hangingPunct="1"/>
            <a:r>
              <a:rPr lang="hu-HU" altLang="en-US" b="1"/>
              <a:t>Deductive reasoning</a:t>
            </a:r>
            <a:endParaRPr lang="en-GB" altLang="en-US" b="1"/>
          </a:p>
        </p:txBody>
      </p:sp>
      <p:sp>
        <p:nvSpPr>
          <p:cNvPr id="16387" name="Rectangle 3">
            <a:extLst>
              <a:ext uri="{FF2B5EF4-FFF2-40B4-BE49-F238E27FC236}">
                <a16:creationId xmlns:a16="http://schemas.microsoft.com/office/drawing/2014/main" id="{E6E1DFB0-47A9-9AF2-6F7C-0A7C5F54E93E}"/>
              </a:ext>
            </a:extLst>
          </p:cNvPr>
          <p:cNvSpPr>
            <a:spLocks noGrp="1" noChangeArrowheads="1"/>
          </p:cNvSpPr>
          <p:nvPr>
            <p:ph idx="1"/>
          </p:nvPr>
        </p:nvSpPr>
        <p:spPr>
          <a:xfrm>
            <a:off x="1992314" y="1628776"/>
            <a:ext cx="6840537" cy="4968875"/>
          </a:xfrm>
        </p:spPr>
        <p:txBody>
          <a:bodyPr/>
          <a:lstStyle/>
          <a:p>
            <a:pPr marL="609600" indent="-609600">
              <a:defRPr/>
            </a:pPr>
            <a:r>
              <a:rPr lang="hu-HU" altLang="en-US" sz="2400" dirty="0"/>
              <a:t>…</a:t>
            </a:r>
            <a:r>
              <a:rPr lang="en-US" altLang="en-US" sz="2400" dirty="0"/>
              <a:t>is reasoning which constructs or evaluates deductive arguments. Deductive arguments are attempts to show that a conclusion </a:t>
            </a:r>
            <a:r>
              <a:rPr lang="en-US" altLang="en-US" sz="2400" u="sng" dirty="0"/>
              <a:t>necessarily</a:t>
            </a:r>
            <a:r>
              <a:rPr lang="en-US" altLang="en-US" sz="2400" dirty="0"/>
              <a:t> follows from a set of premises.</a:t>
            </a:r>
            <a:r>
              <a:rPr lang="hu-HU" altLang="en-US" sz="2400" dirty="0"/>
              <a:t> </a:t>
            </a:r>
          </a:p>
          <a:p>
            <a:pPr marL="609600" indent="-609600">
              <a:defRPr/>
            </a:pPr>
            <a:r>
              <a:rPr lang="en-US" altLang="en-US" sz="2400" dirty="0"/>
              <a:t>An example of a deductive argument:</a:t>
            </a:r>
            <a:endParaRPr lang="hu-HU" altLang="en-US" sz="2400" dirty="0"/>
          </a:p>
          <a:p>
            <a:pPr marL="1371600" lvl="2" indent="-457200">
              <a:buFontTx/>
              <a:buAutoNum type="arabicPeriod"/>
              <a:defRPr/>
            </a:pPr>
            <a:r>
              <a:rPr lang="en-US" altLang="en-US" sz="1800" dirty="0"/>
              <a:t>All men are mortal</a:t>
            </a:r>
            <a:endParaRPr lang="hu-HU" altLang="en-US" sz="1800" dirty="0"/>
          </a:p>
          <a:p>
            <a:pPr marL="1371600" lvl="2" indent="-457200">
              <a:buFontTx/>
              <a:buAutoNum type="arabicPeriod"/>
              <a:defRPr/>
            </a:pPr>
            <a:r>
              <a:rPr lang="en-US" altLang="en-US" sz="1800" dirty="0"/>
              <a:t>Socrates is a man</a:t>
            </a:r>
            <a:endParaRPr lang="hu-HU" altLang="en-US" sz="1800" dirty="0"/>
          </a:p>
          <a:p>
            <a:pPr marL="1371600" lvl="2" indent="-457200">
              <a:buFontTx/>
              <a:buAutoNum type="arabicPeriod"/>
              <a:defRPr/>
            </a:pPr>
            <a:r>
              <a:rPr lang="en-US" altLang="en-US" sz="1800" dirty="0"/>
              <a:t>Therefore, Socrates is mortal</a:t>
            </a:r>
          </a:p>
          <a:p>
            <a:pPr marL="914400" lvl="2" indent="0">
              <a:buNone/>
              <a:defRPr/>
            </a:pPr>
            <a:endParaRPr lang="en-US" altLang="en-US" sz="1800" dirty="0"/>
          </a:p>
          <a:p>
            <a:pPr marL="914400" lvl="2" indent="0">
              <a:buNone/>
              <a:defRPr/>
            </a:pPr>
            <a:r>
              <a:rPr lang="en-US" altLang="en-US" sz="1800" dirty="0"/>
              <a:t>(Saunders et.al, 2007)</a:t>
            </a:r>
          </a:p>
          <a:p>
            <a:pPr marL="1371600" lvl="2" indent="-457200">
              <a:buFontTx/>
              <a:buAutoNum type="arabicPeriod"/>
              <a:defRPr/>
            </a:pPr>
            <a:endParaRPr lang="en-US" altLang="en-US" sz="1800" dirty="0"/>
          </a:p>
          <a:p>
            <a:pPr marL="1371600" lvl="2" indent="-457200">
              <a:buFontTx/>
              <a:buAutoNum type="arabicPeriod"/>
              <a:defRPr/>
            </a:pPr>
            <a:endParaRPr lang="en-US" altLang="en-US" sz="1800" dirty="0"/>
          </a:p>
          <a:p>
            <a:pPr marL="1371600" lvl="2" indent="-457200">
              <a:buFontTx/>
              <a:buAutoNum type="arabicPeriod"/>
              <a:defRPr/>
            </a:pPr>
            <a:endParaRPr lang="hu-HU" altLang="en-US" sz="1800" dirty="0"/>
          </a:p>
          <a:p>
            <a:pPr marL="609600" indent="-609600">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2FABBE8A-8772-D493-92F7-FB2ADBCFB4C7}"/>
              </a:ext>
            </a:extLst>
          </p:cNvPr>
          <p:cNvSpPr>
            <a:spLocks noGrp="1"/>
          </p:cNvSpPr>
          <p:nvPr>
            <p:ph type="title"/>
          </p:nvPr>
        </p:nvSpPr>
        <p:spPr>
          <a:xfrm>
            <a:off x="233033" y="-108403"/>
            <a:ext cx="11481847" cy="1325563"/>
          </a:xfrm>
        </p:spPr>
        <p:txBody>
          <a:bodyPr/>
          <a:lstStyle/>
          <a:p>
            <a:pPr eaLnBrk="1" hangingPunct="1"/>
            <a:r>
              <a:rPr lang="hu-HU" altLang="en-US" b="1" dirty="0"/>
              <a:t>Induction (inductive reasoning)</a:t>
            </a:r>
            <a:endParaRPr lang="en-GB" altLang="en-US" dirty="0"/>
          </a:p>
        </p:txBody>
      </p:sp>
      <p:pic>
        <p:nvPicPr>
          <p:cNvPr id="29699" name="Picture 2" descr="https://socialresearchmethods.net/kb/Assets/images/induct.gif">
            <a:extLst>
              <a:ext uri="{FF2B5EF4-FFF2-40B4-BE49-F238E27FC236}">
                <a16:creationId xmlns:a16="http://schemas.microsoft.com/office/drawing/2014/main" id="{1373CA12-684A-E96D-47D4-D68D6E9059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13327" y="2355623"/>
            <a:ext cx="5097916" cy="2711677"/>
          </a:xfrm>
          <a:noFill/>
        </p:spPr>
      </p:pic>
      <p:sp>
        <p:nvSpPr>
          <p:cNvPr id="29700" name="Rectangle 3">
            <a:extLst>
              <a:ext uri="{FF2B5EF4-FFF2-40B4-BE49-F238E27FC236}">
                <a16:creationId xmlns:a16="http://schemas.microsoft.com/office/drawing/2014/main" id="{C7CED1FF-686D-83E1-3C37-4C4410FE7D54}"/>
              </a:ext>
            </a:extLst>
          </p:cNvPr>
          <p:cNvSpPr>
            <a:spLocks noChangeArrowheads="1"/>
          </p:cNvSpPr>
          <p:nvPr/>
        </p:nvSpPr>
        <p:spPr bwMode="auto">
          <a:xfrm>
            <a:off x="1257982" y="1030060"/>
            <a:ext cx="9687604"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spcBef>
                <a:spcPct val="0"/>
              </a:spcBef>
              <a:buClrTx/>
              <a:buSzTx/>
              <a:buFontTx/>
              <a:buNone/>
            </a:pPr>
            <a:r>
              <a:rPr lang="en-GB" altLang="en-US" sz="2800" dirty="0">
                <a:solidFill>
                  <a:srgbClr val="000000"/>
                </a:solidFill>
                <a:latin typeface="Arial" panose="020B0604020202020204" pitchFamily="34" charset="0"/>
              </a:rPr>
              <a:t>Moving from specific observations to broader generalizations and theories.</a:t>
            </a:r>
            <a:endParaRPr lang="en-GB" altLang="en-US" sz="2800" dirty="0">
              <a:solidFill>
                <a:schemeClr val="tx1"/>
              </a:solidFill>
              <a:latin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A337DAC-7F5F-0917-E89C-A36E9A7AFBF4}"/>
              </a:ext>
            </a:extLst>
          </p:cNvPr>
          <p:cNvSpPr>
            <a:spLocks noGrp="1"/>
          </p:cNvSpPr>
          <p:nvPr>
            <p:ph type="title"/>
          </p:nvPr>
        </p:nvSpPr>
        <p:spPr>
          <a:xfrm>
            <a:off x="1992314" y="115888"/>
            <a:ext cx="6346825" cy="471941"/>
          </a:xfrm>
        </p:spPr>
        <p:txBody>
          <a:bodyPr>
            <a:normAutofit fontScale="90000"/>
          </a:bodyPr>
          <a:lstStyle/>
          <a:p>
            <a:pPr algn="ctr" eaLnBrk="1" hangingPunct="1"/>
            <a:br>
              <a:rPr lang="en-GB" altLang="en-US" sz="4000" b="1" dirty="0"/>
            </a:br>
            <a:r>
              <a:rPr lang="hu-HU" altLang="en-US" sz="4000" b="1" dirty="0"/>
              <a:t>Induction</a:t>
            </a:r>
            <a:endParaRPr lang="en-GB" altLang="en-US" sz="4000" b="1" dirty="0"/>
          </a:p>
        </p:txBody>
      </p:sp>
      <p:sp>
        <p:nvSpPr>
          <p:cNvPr id="16387" name="Rectangle 3">
            <a:extLst>
              <a:ext uri="{FF2B5EF4-FFF2-40B4-BE49-F238E27FC236}">
                <a16:creationId xmlns:a16="http://schemas.microsoft.com/office/drawing/2014/main" id="{0D49EB07-CA46-9356-9D87-6D3009D2031A}"/>
              </a:ext>
            </a:extLst>
          </p:cNvPr>
          <p:cNvSpPr>
            <a:spLocks noGrp="1" noChangeArrowheads="1"/>
          </p:cNvSpPr>
          <p:nvPr>
            <p:ph idx="1"/>
          </p:nvPr>
        </p:nvSpPr>
        <p:spPr>
          <a:xfrm>
            <a:off x="751115" y="806905"/>
            <a:ext cx="10662556" cy="4784725"/>
          </a:xfrm>
        </p:spPr>
        <p:txBody>
          <a:bodyPr rtlCol="0">
            <a:normAutofit/>
          </a:bodyPr>
          <a:lstStyle/>
          <a:p>
            <a:pPr marL="609600" indent="-609600">
              <a:buFont typeface="Wingdings 3" charset="2"/>
              <a:buChar char=""/>
              <a:defRPr/>
            </a:pPr>
            <a:r>
              <a:rPr lang="hu-HU" altLang="en-US" sz="2400" dirty="0">
                <a:solidFill>
                  <a:schemeClr val="tx1">
                    <a:lumMod val="75000"/>
                    <a:lumOff val="25000"/>
                  </a:schemeClr>
                </a:solidFill>
              </a:rPr>
              <a:t>‘the real science is inductive’ – positivist paradigm</a:t>
            </a:r>
          </a:p>
          <a:p>
            <a:pPr marL="609600" indent="-609600">
              <a:buFont typeface="Wingdings 3" charset="2"/>
              <a:buChar char=""/>
              <a:defRPr/>
            </a:pPr>
            <a:r>
              <a:rPr lang="hu-HU" altLang="en-US" sz="2400" dirty="0">
                <a:solidFill>
                  <a:schemeClr val="tx1">
                    <a:lumMod val="75000"/>
                    <a:lumOff val="25000"/>
                  </a:schemeClr>
                </a:solidFill>
              </a:rPr>
              <a:t>r</a:t>
            </a:r>
            <a:r>
              <a:rPr lang="en-US" altLang="en-US" sz="2400" dirty="0" err="1">
                <a:solidFill>
                  <a:schemeClr val="tx1">
                    <a:lumMod val="75000"/>
                    <a:lumOff val="25000"/>
                  </a:schemeClr>
                </a:solidFill>
              </a:rPr>
              <a:t>easoning</a:t>
            </a:r>
            <a:r>
              <a:rPr lang="en-US" altLang="en-US" sz="2400" dirty="0">
                <a:solidFill>
                  <a:schemeClr val="tx1">
                    <a:lumMod val="75000"/>
                    <a:lumOff val="25000"/>
                  </a:schemeClr>
                </a:solidFill>
              </a:rPr>
              <a:t> from a specific case or cases and deriving a general rule. It draws inferences from observations in order to make generalizations.</a:t>
            </a:r>
            <a:r>
              <a:rPr lang="hu-HU" altLang="en-US" sz="2400" dirty="0">
                <a:solidFill>
                  <a:schemeClr val="tx1">
                    <a:lumMod val="75000"/>
                    <a:lumOff val="25000"/>
                  </a:schemeClr>
                </a:solidFill>
              </a:rPr>
              <a:t> </a:t>
            </a:r>
          </a:p>
          <a:p>
            <a:pPr marL="609600" indent="-609600">
              <a:buFont typeface="Wingdings 3" charset="2"/>
              <a:buChar char=""/>
              <a:defRPr/>
            </a:pPr>
            <a:r>
              <a:rPr lang="hu-HU" altLang="en-US" sz="2400" dirty="0">
                <a:solidFill>
                  <a:schemeClr val="tx1">
                    <a:lumMod val="75000"/>
                    <a:lumOff val="25000"/>
                  </a:schemeClr>
                </a:solidFill>
              </a:rPr>
              <a:t>Stages:</a:t>
            </a:r>
          </a:p>
          <a:p>
            <a:pPr marL="990600" lvl="1" indent="-533400">
              <a:buFont typeface="Wingdings 3" charset="2"/>
              <a:buChar char=""/>
              <a:defRPr/>
            </a:pPr>
            <a:r>
              <a:rPr lang="en-US" altLang="en-US" i="1" dirty="0">
                <a:solidFill>
                  <a:schemeClr val="tx1">
                    <a:lumMod val="75000"/>
                    <a:lumOff val="25000"/>
                  </a:schemeClr>
                </a:solidFill>
              </a:rPr>
              <a:t>Observation</a:t>
            </a:r>
            <a:r>
              <a:rPr lang="en-US" altLang="en-US" dirty="0">
                <a:solidFill>
                  <a:schemeClr val="tx1">
                    <a:lumMod val="75000"/>
                    <a:lumOff val="25000"/>
                  </a:schemeClr>
                </a:solidFill>
              </a:rPr>
              <a:t>: collect facts, without bias.</a:t>
            </a:r>
            <a:endParaRPr lang="hu-HU" altLang="en-US" dirty="0">
              <a:solidFill>
                <a:schemeClr val="tx1">
                  <a:lumMod val="75000"/>
                  <a:lumOff val="25000"/>
                </a:schemeClr>
              </a:solidFill>
            </a:endParaRPr>
          </a:p>
          <a:p>
            <a:pPr marL="990600" lvl="1" indent="-533400">
              <a:buFont typeface="Wingdings 3" charset="2"/>
              <a:buChar char=""/>
              <a:defRPr/>
            </a:pPr>
            <a:r>
              <a:rPr lang="en-US" altLang="en-US" i="1" dirty="0">
                <a:solidFill>
                  <a:schemeClr val="tx1">
                    <a:lumMod val="75000"/>
                    <a:lumOff val="25000"/>
                  </a:schemeClr>
                </a:solidFill>
              </a:rPr>
              <a:t>Analysis</a:t>
            </a:r>
            <a:r>
              <a:rPr lang="en-US" altLang="en-US" dirty="0">
                <a:solidFill>
                  <a:schemeClr val="tx1">
                    <a:lumMod val="75000"/>
                    <a:lumOff val="25000"/>
                  </a:schemeClr>
                </a:solidFill>
              </a:rPr>
              <a:t>: classify the facts, identifying patterns  of regularity.</a:t>
            </a:r>
            <a:endParaRPr lang="hu-HU" altLang="en-US" dirty="0">
              <a:solidFill>
                <a:schemeClr val="tx1">
                  <a:lumMod val="75000"/>
                  <a:lumOff val="25000"/>
                </a:schemeClr>
              </a:solidFill>
            </a:endParaRPr>
          </a:p>
          <a:p>
            <a:pPr marL="990600" lvl="1" indent="-533400">
              <a:buFont typeface="Wingdings 3" charset="2"/>
              <a:buChar char=""/>
              <a:defRPr/>
            </a:pPr>
            <a:r>
              <a:rPr lang="en-US" altLang="en-US" i="1" dirty="0">
                <a:solidFill>
                  <a:schemeClr val="tx1">
                    <a:lumMod val="75000"/>
                    <a:lumOff val="25000"/>
                  </a:schemeClr>
                </a:solidFill>
              </a:rPr>
              <a:t>Inference</a:t>
            </a:r>
            <a:r>
              <a:rPr lang="en-US" altLang="en-US" dirty="0">
                <a:solidFill>
                  <a:schemeClr val="tx1">
                    <a:lumMod val="75000"/>
                    <a:lumOff val="25000"/>
                  </a:schemeClr>
                </a:solidFill>
              </a:rPr>
              <a:t>: From the patterns, infer generalizations about the relations between the facts.</a:t>
            </a:r>
            <a:endParaRPr lang="hu-HU" altLang="en-US" dirty="0">
              <a:solidFill>
                <a:schemeClr val="tx1">
                  <a:lumMod val="75000"/>
                  <a:lumOff val="25000"/>
                </a:schemeClr>
              </a:solidFill>
            </a:endParaRPr>
          </a:p>
          <a:p>
            <a:pPr marL="990600" lvl="1" indent="-533400">
              <a:buFont typeface="Wingdings 3" charset="2"/>
              <a:buChar char=""/>
              <a:defRPr/>
            </a:pPr>
            <a:r>
              <a:rPr lang="en-US" altLang="en-US" i="1" dirty="0">
                <a:solidFill>
                  <a:schemeClr val="tx1">
                    <a:lumMod val="75000"/>
                    <a:lumOff val="25000"/>
                  </a:schemeClr>
                </a:solidFill>
              </a:rPr>
              <a:t>Confirmation</a:t>
            </a:r>
            <a:r>
              <a:rPr lang="en-US" altLang="en-US" dirty="0">
                <a:solidFill>
                  <a:schemeClr val="tx1">
                    <a:lumMod val="75000"/>
                    <a:lumOff val="25000"/>
                  </a:schemeClr>
                </a:solidFill>
              </a:rPr>
              <a:t>: Testing the inference through further observation</a:t>
            </a:r>
            <a:r>
              <a:rPr lang="en-US" altLang="en-US" sz="2000" dirty="0">
                <a:solidFill>
                  <a:schemeClr val="tx1">
                    <a:lumMod val="75000"/>
                    <a:lumOff val="25000"/>
                  </a:schemeClr>
                </a:solidFill>
              </a:rPr>
              <a:t>.</a:t>
            </a:r>
            <a:endParaRPr lang="hu-HU" altLang="en-US" sz="2000" dirty="0">
              <a:solidFill>
                <a:schemeClr val="tx1">
                  <a:lumMod val="75000"/>
                  <a:lumOff val="25000"/>
                </a:schemeClr>
              </a:solidFill>
            </a:endParaRPr>
          </a:p>
          <a:p>
            <a:pPr marL="609600" lvl="2" indent="-609600">
              <a:buFont typeface="Wingdings 3" charset="2"/>
              <a:buChar char=""/>
              <a:defRPr/>
            </a:pPr>
            <a:r>
              <a:rPr lang="en-US" altLang="en-US" sz="1800" dirty="0"/>
              <a:t>(Saunders et.al, 2007)</a:t>
            </a:r>
          </a:p>
          <a:p>
            <a:pPr marL="609600" indent="-609600">
              <a:buFont typeface="Wingdings 3" charset="2"/>
              <a:buChar char=""/>
              <a:defRPr/>
            </a:pPr>
            <a:endParaRPr lang="en-GB" altLang="en-US" dirty="0">
              <a:solidFill>
                <a:schemeClr val="tx1">
                  <a:lumMod val="75000"/>
                  <a:lumOff val="25000"/>
                </a:schemeClr>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42AD7574-AD9D-3799-7D96-F5E7FBB15AF2}"/>
              </a:ext>
            </a:extLst>
          </p:cNvPr>
          <p:cNvSpPr>
            <a:spLocks noGrp="1"/>
          </p:cNvSpPr>
          <p:nvPr>
            <p:ph type="title"/>
          </p:nvPr>
        </p:nvSpPr>
        <p:spPr/>
        <p:txBody>
          <a:bodyPr/>
          <a:lstStyle/>
          <a:p>
            <a:pPr eaLnBrk="1" hangingPunct="1"/>
            <a:r>
              <a:rPr lang="hu-HU" altLang="en-US"/>
              <a:t>Definition of scientific research</a:t>
            </a:r>
            <a:endParaRPr lang="en-GB" altLang="en-US"/>
          </a:p>
        </p:txBody>
      </p:sp>
      <p:sp>
        <p:nvSpPr>
          <p:cNvPr id="31747" name="Rectangle 3">
            <a:extLst>
              <a:ext uri="{FF2B5EF4-FFF2-40B4-BE49-F238E27FC236}">
                <a16:creationId xmlns:a16="http://schemas.microsoft.com/office/drawing/2014/main" id="{B06DEC59-6ED6-F5B4-F61C-F8E47E4DD389}"/>
              </a:ext>
            </a:extLst>
          </p:cNvPr>
          <p:cNvSpPr>
            <a:spLocks noGrp="1"/>
          </p:cNvSpPr>
          <p:nvPr>
            <p:ph idx="1"/>
          </p:nvPr>
        </p:nvSpPr>
        <p:spPr/>
        <p:txBody>
          <a:bodyPr/>
          <a:lstStyle/>
          <a:p>
            <a:pPr eaLnBrk="1" hangingPunct="1"/>
            <a:r>
              <a:rPr lang="hu-HU" altLang="en-US" sz="2400"/>
              <a:t>A research process is scientific, if it is</a:t>
            </a:r>
          </a:p>
          <a:p>
            <a:pPr lvl="1" eaLnBrk="1" hangingPunct="1"/>
            <a:r>
              <a:rPr lang="hu-HU" altLang="en-US" sz="2000"/>
              <a:t>undertaken within the framework of a set of philosophies (according to the specific field of science),</a:t>
            </a:r>
          </a:p>
          <a:p>
            <a:pPr lvl="1" eaLnBrk="1" hangingPunct="1"/>
            <a:r>
              <a:rPr lang="hu-HU" altLang="en-US" sz="2000"/>
              <a:t>using procedures, methods and techniques that have been tested for their validity and reliability,</a:t>
            </a:r>
          </a:p>
          <a:p>
            <a:pPr lvl="1" eaLnBrk="1" hangingPunct="1"/>
            <a:r>
              <a:rPr lang="hu-HU" altLang="en-US" sz="2000"/>
              <a:t>designed to be unbiased and objective.</a:t>
            </a:r>
          </a:p>
          <a:p>
            <a:pPr lvl="1" eaLnBrk="1" hangingPunct="1"/>
            <a:r>
              <a:rPr lang="hu-HU" altLang="en-US" sz="2000"/>
              <a:t>It is empirical.</a:t>
            </a:r>
            <a:endParaRPr lang="en-GB" altLang="en-US" sz="2000"/>
          </a:p>
          <a:p>
            <a:pPr lvl="1" eaLnBrk="1" hangingPunct="1"/>
            <a:endParaRPr lang="en-GB" altLang="en-US" sz="2000"/>
          </a:p>
          <a:p>
            <a:pPr lvl="1" eaLnBrk="1" hangingPunct="1"/>
            <a:r>
              <a:rPr lang="en-US" altLang="en-US" sz="2000"/>
              <a:t>(Saunders et.al, 2007)</a:t>
            </a:r>
          </a:p>
          <a:p>
            <a:pPr lvl="1" eaLnBrk="1" hangingPunct="1"/>
            <a:endParaRPr lang="en-GB" altLang="en-US" sz="20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504A9B34-6EF5-CD95-CD4F-4ED6DA9BCCD7}"/>
              </a:ext>
            </a:extLst>
          </p:cNvPr>
          <p:cNvSpPr>
            <a:spLocks noGrp="1"/>
          </p:cNvSpPr>
          <p:nvPr>
            <p:ph type="title"/>
          </p:nvPr>
        </p:nvSpPr>
        <p:spPr/>
        <p:txBody>
          <a:bodyPr/>
          <a:lstStyle/>
          <a:p>
            <a:pPr eaLnBrk="1" hangingPunct="1"/>
            <a:r>
              <a:rPr lang="hu-HU" altLang="en-US"/>
              <a:t>Some notions form the definition</a:t>
            </a:r>
            <a:endParaRPr lang="en-GB" altLang="en-US"/>
          </a:p>
        </p:txBody>
      </p:sp>
      <p:sp>
        <p:nvSpPr>
          <p:cNvPr id="32771" name="Rectangle 3">
            <a:extLst>
              <a:ext uri="{FF2B5EF4-FFF2-40B4-BE49-F238E27FC236}">
                <a16:creationId xmlns:a16="http://schemas.microsoft.com/office/drawing/2014/main" id="{0327E7E1-22DB-9CF3-D83E-FAA2CB889FDB}"/>
              </a:ext>
            </a:extLst>
          </p:cNvPr>
          <p:cNvSpPr>
            <a:spLocks noGrp="1"/>
          </p:cNvSpPr>
          <p:nvPr>
            <p:ph idx="1"/>
          </p:nvPr>
        </p:nvSpPr>
        <p:spPr/>
        <p:txBody>
          <a:bodyPr/>
          <a:lstStyle/>
          <a:p>
            <a:pPr eaLnBrk="1" hangingPunct="1"/>
            <a:r>
              <a:rPr lang="hu-HU" altLang="en-US" sz="2400"/>
              <a:t>Set of philosophies: paradigm</a:t>
            </a:r>
          </a:p>
          <a:p>
            <a:pPr eaLnBrk="1" hangingPunct="1"/>
            <a:r>
              <a:rPr lang="hu-HU" altLang="en-US" sz="2400"/>
              <a:t>Reliability: the quality of measurement</a:t>
            </a:r>
          </a:p>
          <a:p>
            <a:pPr eaLnBrk="1" hangingPunct="1"/>
            <a:r>
              <a:rPr lang="hu-HU" altLang="en-US" sz="2400"/>
              <a:t>Validity: ‘Do we measure the right thing?’</a:t>
            </a:r>
          </a:p>
          <a:p>
            <a:pPr eaLnBrk="1" hangingPunct="1"/>
            <a:r>
              <a:rPr lang="hu-HU" altLang="en-US" sz="2400"/>
              <a:t>Unbiased: a built in error in sampling or in the method of anal</a:t>
            </a:r>
            <a:r>
              <a:rPr lang="en-GB" altLang="en-US" sz="2400"/>
              <a:t>y</a:t>
            </a:r>
            <a:r>
              <a:rPr lang="hu-HU" altLang="en-US" sz="2400"/>
              <a:t>sing</a:t>
            </a:r>
          </a:p>
          <a:p>
            <a:pPr eaLnBrk="1" hangingPunct="1"/>
            <a:r>
              <a:rPr lang="hu-HU" altLang="en-US" sz="2400"/>
              <a:t>Objective: independent from the personal characteristics and attitudes of the researcher</a:t>
            </a:r>
          </a:p>
          <a:p>
            <a:pPr eaLnBrk="1" hangingPunct="1"/>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936E5590-565D-38F9-AB86-547577FD6737}"/>
              </a:ext>
            </a:extLst>
          </p:cNvPr>
          <p:cNvSpPr>
            <a:spLocks noGrp="1"/>
          </p:cNvSpPr>
          <p:nvPr>
            <p:ph type="title"/>
          </p:nvPr>
        </p:nvSpPr>
        <p:spPr/>
        <p:txBody>
          <a:bodyPr/>
          <a:lstStyle/>
          <a:p>
            <a:pPr eaLnBrk="1" hangingPunct="1"/>
            <a:r>
              <a:rPr lang="hu-HU" altLang="en-US" sz="4000"/>
              <a:t>Some specifications of the social sciences</a:t>
            </a:r>
            <a:endParaRPr lang="en-GB" altLang="en-US" sz="4000"/>
          </a:p>
        </p:txBody>
      </p:sp>
      <p:sp>
        <p:nvSpPr>
          <p:cNvPr id="33795" name="Rectangle 3">
            <a:extLst>
              <a:ext uri="{FF2B5EF4-FFF2-40B4-BE49-F238E27FC236}">
                <a16:creationId xmlns:a16="http://schemas.microsoft.com/office/drawing/2014/main" id="{3ABE6F16-75E9-153B-D271-79B02011E1B4}"/>
              </a:ext>
            </a:extLst>
          </p:cNvPr>
          <p:cNvSpPr>
            <a:spLocks noGrp="1"/>
          </p:cNvSpPr>
          <p:nvPr>
            <p:ph idx="1"/>
          </p:nvPr>
        </p:nvSpPr>
        <p:spPr/>
        <p:txBody>
          <a:bodyPr/>
          <a:lstStyle/>
          <a:p>
            <a:pPr eaLnBrk="1" hangingPunct="1"/>
            <a:r>
              <a:rPr lang="hu-HU" altLang="en-US" sz="2400"/>
              <a:t>Hardness of controlling variables: the role of experiences is very limited.</a:t>
            </a:r>
          </a:p>
          <a:p>
            <a:pPr eaLnBrk="1" hangingPunct="1"/>
            <a:r>
              <a:rPr lang="hu-HU" altLang="en-US" sz="2400"/>
              <a:t>Subjectivity is harder to be eliminated.</a:t>
            </a:r>
          </a:p>
          <a:p>
            <a:pPr eaLnBrk="1" hangingPunct="1"/>
            <a:endParaRPr lang="en-GB" alt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EFC5A8BE-99EC-B047-A070-51EAC3D273C7}"/>
              </a:ext>
            </a:extLst>
          </p:cNvPr>
          <p:cNvSpPr>
            <a:spLocks noGrp="1"/>
          </p:cNvSpPr>
          <p:nvPr>
            <p:ph type="title"/>
          </p:nvPr>
        </p:nvSpPr>
        <p:spPr>
          <a:xfrm>
            <a:off x="355076" y="-239032"/>
            <a:ext cx="11481847" cy="1325563"/>
          </a:xfrm>
        </p:spPr>
        <p:txBody>
          <a:bodyPr/>
          <a:lstStyle/>
          <a:p>
            <a:pPr eaLnBrk="1" hangingPunct="1"/>
            <a:r>
              <a:rPr lang="hu-HU" altLang="en-US" dirty="0"/>
              <a:t>Characteristics of research</a:t>
            </a:r>
            <a:endParaRPr lang="en-GB" altLang="en-US" dirty="0"/>
          </a:p>
        </p:txBody>
      </p:sp>
      <p:sp>
        <p:nvSpPr>
          <p:cNvPr id="20483" name="Rectangle 3">
            <a:extLst>
              <a:ext uri="{FF2B5EF4-FFF2-40B4-BE49-F238E27FC236}">
                <a16:creationId xmlns:a16="http://schemas.microsoft.com/office/drawing/2014/main" id="{8E5E3C0C-EE6C-E4A4-BD83-266CA5A7559B}"/>
              </a:ext>
            </a:extLst>
          </p:cNvPr>
          <p:cNvSpPr>
            <a:spLocks noGrp="1" noChangeArrowheads="1"/>
          </p:cNvSpPr>
          <p:nvPr>
            <p:ph idx="1"/>
          </p:nvPr>
        </p:nvSpPr>
        <p:spPr>
          <a:xfrm>
            <a:off x="258396" y="801461"/>
            <a:ext cx="11481847" cy="5041900"/>
          </a:xfrm>
        </p:spPr>
        <p:txBody>
          <a:bodyPr rtlCol="0">
            <a:normAutofit fontScale="85000" lnSpcReduction="10000"/>
          </a:bodyPr>
          <a:lstStyle/>
          <a:p>
            <a:pPr>
              <a:lnSpc>
                <a:spcPct val="170000"/>
              </a:lnSpc>
              <a:buFont typeface="Wingdings 3" charset="2"/>
              <a:buChar char=""/>
              <a:defRPr/>
            </a:pPr>
            <a:r>
              <a:rPr lang="hu-HU" altLang="en-US" sz="2600" dirty="0">
                <a:solidFill>
                  <a:schemeClr val="tx1">
                    <a:lumMod val="75000"/>
                    <a:lumOff val="25000"/>
                  </a:schemeClr>
                </a:solidFill>
              </a:rPr>
              <a:t>Controlled: to link the effect to the cause (and vice versa) one should minimize the effect of factors other than want to measure. Or in social sciences, you have to measure as many factors as you can.</a:t>
            </a:r>
          </a:p>
          <a:p>
            <a:pPr>
              <a:lnSpc>
                <a:spcPct val="170000"/>
              </a:lnSpc>
              <a:buFont typeface="Wingdings 3" charset="2"/>
              <a:buChar char=""/>
              <a:defRPr/>
            </a:pPr>
            <a:r>
              <a:rPr lang="hu-HU" altLang="en-US" sz="2600" dirty="0">
                <a:solidFill>
                  <a:schemeClr val="tx1">
                    <a:lumMod val="75000"/>
                    <a:lumOff val="25000"/>
                  </a:schemeClr>
                </a:solidFill>
              </a:rPr>
              <a:t>Rigorous</a:t>
            </a:r>
          </a:p>
          <a:p>
            <a:pPr>
              <a:lnSpc>
                <a:spcPct val="170000"/>
              </a:lnSpc>
              <a:buFont typeface="Wingdings 3" charset="2"/>
              <a:buChar char=""/>
              <a:defRPr/>
            </a:pPr>
            <a:r>
              <a:rPr lang="hu-HU" altLang="en-US" sz="2600" dirty="0">
                <a:solidFill>
                  <a:schemeClr val="tx1">
                    <a:lumMod val="75000"/>
                    <a:lumOff val="25000"/>
                  </a:schemeClr>
                </a:solidFill>
              </a:rPr>
              <a:t>Systematic: one should follow a certain log</a:t>
            </a:r>
            <a:r>
              <a:rPr lang="en-GB" altLang="en-US" sz="2600" dirty="0" err="1">
                <a:solidFill>
                  <a:schemeClr val="tx1">
                    <a:lumMod val="75000"/>
                    <a:lumOff val="25000"/>
                  </a:schemeClr>
                </a:solidFill>
              </a:rPr>
              <a:t>i</a:t>
            </a:r>
            <a:r>
              <a:rPr lang="hu-HU" altLang="en-US" sz="2600" dirty="0">
                <a:solidFill>
                  <a:schemeClr val="tx1">
                    <a:lumMod val="75000"/>
                    <a:lumOff val="25000"/>
                  </a:schemeClr>
                </a:solidFill>
              </a:rPr>
              <a:t>cal sequence.</a:t>
            </a:r>
          </a:p>
          <a:p>
            <a:pPr>
              <a:lnSpc>
                <a:spcPct val="170000"/>
              </a:lnSpc>
              <a:buFont typeface="Wingdings 3" charset="2"/>
              <a:buChar char=""/>
              <a:defRPr/>
            </a:pPr>
            <a:r>
              <a:rPr lang="hu-HU" altLang="en-US" sz="2600" dirty="0">
                <a:solidFill>
                  <a:schemeClr val="tx1">
                    <a:lumMod val="75000"/>
                    <a:lumOff val="25000"/>
                  </a:schemeClr>
                </a:solidFill>
              </a:rPr>
              <a:t>Valid and verifiable</a:t>
            </a:r>
          </a:p>
          <a:p>
            <a:pPr>
              <a:lnSpc>
                <a:spcPct val="170000"/>
              </a:lnSpc>
              <a:buFont typeface="Wingdings 3" charset="2"/>
              <a:buChar char=""/>
              <a:defRPr/>
            </a:pPr>
            <a:r>
              <a:rPr lang="hu-HU" altLang="en-US" sz="2600" dirty="0">
                <a:solidFill>
                  <a:schemeClr val="tx1">
                    <a:lumMod val="75000"/>
                    <a:lumOff val="25000"/>
                  </a:schemeClr>
                </a:solidFill>
              </a:rPr>
              <a:t>Empirical</a:t>
            </a:r>
          </a:p>
          <a:p>
            <a:pPr>
              <a:lnSpc>
                <a:spcPct val="170000"/>
              </a:lnSpc>
              <a:buFont typeface="Wingdings 3" charset="2"/>
              <a:buChar char=""/>
              <a:defRPr/>
            </a:pPr>
            <a:r>
              <a:rPr lang="hu-HU" altLang="en-US" sz="2600" dirty="0">
                <a:solidFill>
                  <a:schemeClr val="tx1">
                    <a:lumMod val="75000"/>
                    <a:lumOff val="25000"/>
                  </a:schemeClr>
                </a:solidFill>
              </a:rPr>
              <a:t>Critical: process, procedures and conclusions have to be able to whitstand critical scrutiny.</a:t>
            </a:r>
          </a:p>
          <a:p>
            <a:pPr>
              <a:buFont typeface="Wingdings 3" charset="2"/>
              <a:buChar char=""/>
              <a:defRPr/>
            </a:pPr>
            <a:endParaRPr lang="en-GB" altLang="en-US" sz="2400" dirty="0">
              <a:solidFill>
                <a:schemeClr val="tx1">
                  <a:lumMod val="75000"/>
                  <a:lumOff val="25000"/>
                </a:schemeClr>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E30360F-242B-6E3C-ABC3-9D8940663833}"/>
              </a:ext>
            </a:extLst>
          </p:cNvPr>
          <p:cNvSpPr>
            <a:spLocks noGrp="1"/>
          </p:cNvSpPr>
          <p:nvPr>
            <p:ph type="title"/>
          </p:nvPr>
        </p:nvSpPr>
        <p:spPr>
          <a:xfrm>
            <a:off x="664029" y="0"/>
            <a:ext cx="9557884" cy="1143000"/>
          </a:xfrm>
        </p:spPr>
        <p:txBody>
          <a:bodyPr/>
          <a:lstStyle/>
          <a:p>
            <a:pPr eaLnBrk="1" hangingPunct="1"/>
            <a:r>
              <a:rPr lang="hu-HU" altLang="en-US" dirty="0"/>
              <a:t>Types of research</a:t>
            </a:r>
            <a:endParaRPr lang="en-GB" altLang="en-US" dirty="0"/>
          </a:p>
        </p:txBody>
      </p:sp>
      <p:sp>
        <p:nvSpPr>
          <p:cNvPr id="21507" name="Rectangle 3">
            <a:extLst>
              <a:ext uri="{FF2B5EF4-FFF2-40B4-BE49-F238E27FC236}">
                <a16:creationId xmlns:a16="http://schemas.microsoft.com/office/drawing/2014/main" id="{24117FA4-3290-EB41-FB70-131DCBBDE9BD}"/>
              </a:ext>
            </a:extLst>
          </p:cNvPr>
          <p:cNvSpPr>
            <a:spLocks noGrp="1" noChangeArrowheads="1"/>
          </p:cNvSpPr>
          <p:nvPr>
            <p:ph idx="1"/>
          </p:nvPr>
        </p:nvSpPr>
        <p:spPr>
          <a:xfrm>
            <a:off x="174170" y="961799"/>
            <a:ext cx="11751129" cy="5184775"/>
          </a:xfrm>
        </p:spPr>
        <p:txBody>
          <a:bodyPr rtlCol="0">
            <a:normAutofit/>
          </a:bodyPr>
          <a:lstStyle/>
          <a:p>
            <a:pPr>
              <a:buFont typeface="Wingdings 3" charset="2"/>
              <a:buChar char=""/>
              <a:defRPr/>
            </a:pPr>
            <a:r>
              <a:rPr lang="hu-HU" altLang="en-US" sz="2400" dirty="0">
                <a:solidFill>
                  <a:schemeClr val="tx1">
                    <a:lumMod val="75000"/>
                    <a:lumOff val="25000"/>
                  </a:schemeClr>
                </a:solidFill>
              </a:rPr>
              <a:t>Application:</a:t>
            </a:r>
          </a:p>
          <a:p>
            <a:pPr lvl="1">
              <a:buFont typeface="Wingdings 3" charset="2"/>
              <a:buChar char=""/>
              <a:defRPr/>
            </a:pPr>
            <a:r>
              <a:rPr lang="hu-HU" altLang="en-US" sz="2000" dirty="0">
                <a:solidFill>
                  <a:schemeClr val="tx1">
                    <a:lumMod val="75000"/>
                    <a:lumOff val="25000"/>
                  </a:schemeClr>
                </a:solidFill>
              </a:rPr>
              <a:t>Pure (‘blue sky’) research</a:t>
            </a:r>
          </a:p>
          <a:p>
            <a:pPr lvl="1">
              <a:buFont typeface="Wingdings 3" charset="2"/>
              <a:buChar char=""/>
              <a:defRPr/>
            </a:pPr>
            <a:r>
              <a:rPr lang="hu-HU" altLang="en-US" sz="2000" dirty="0">
                <a:solidFill>
                  <a:schemeClr val="tx1">
                    <a:lumMod val="75000"/>
                    <a:lumOff val="25000"/>
                  </a:schemeClr>
                </a:solidFill>
              </a:rPr>
              <a:t>Applied research</a:t>
            </a:r>
          </a:p>
          <a:p>
            <a:pPr>
              <a:buFont typeface="Wingdings 3" charset="2"/>
              <a:buChar char=""/>
              <a:defRPr/>
            </a:pPr>
            <a:r>
              <a:rPr lang="hu-HU" altLang="en-US" sz="2400" dirty="0">
                <a:solidFill>
                  <a:schemeClr val="tx1">
                    <a:lumMod val="75000"/>
                    <a:lumOff val="25000"/>
                  </a:schemeClr>
                </a:solidFill>
              </a:rPr>
              <a:t>Objectives:</a:t>
            </a:r>
          </a:p>
          <a:p>
            <a:pPr lvl="1">
              <a:buFont typeface="Wingdings 3" charset="2"/>
              <a:buChar char=""/>
              <a:defRPr/>
            </a:pPr>
            <a:r>
              <a:rPr lang="hu-HU" altLang="en-US" sz="2000" dirty="0">
                <a:solidFill>
                  <a:schemeClr val="tx1">
                    <a:lumMod val="75000"/>
                    <a:lumOff val="25000"/>
                  </a:schemeClr>
                </a:solidFill>
              </a:rPr>
              <a:t>Descriptive: descibes the research object systematically</a:t>
            </a:r>
          </a:p>
          <a:p>
            <a:pPr lvl="1">
              <a:buFont typeface="Wingdings 3" charset="2"/>
              <a:buChar char=""/>
              <a:defRPr/>
            </a:pPr>
            <a:r>
              <a:rPr lang="hu-HU" altLang="en-US" sz="2000" dirty="0">
                <a:solidFill>
                  <a:schemeClr val="tx1">
                    <a:lumMod val="75000"/>
                    <a:lumOff val="25000"/>
                  </a:schemeClr>
                </a:solidFill>
              </a:rPr>
              <a:t>Correlational: discovers relationship/association/interdependence between research objects or factors</a:t>
            </a:r>
          </a:p>
          <a:p>
            <a:pPr lvl="1">
              <a:buFont typeface="Wingdings 3" charset="2"/>
              <a:buChar char=""/>
              <a:defRPr/>
            </a:pPr>
            <a:r>
              <a:rPr lang="hu-HU" altLang="en-US" sz="2000" dirty="0">
                <a:solidFill>
                  <a:schemeClr val="tx1">
                    <a:lumMod val="75000"/>
                    <a:lumOff val="25000"/>
                  </a:schemeClr>
                </a:solidFill>
              </a:rPr>
              <a:t>Explanatory: explaines the relationship between variables</a:t>
            </a:r>
          </a:p>
          <a:p>
            <a:pPr lvl="1">
              <a:buFont typeface="Wingdings 3" charset="2"/>
              <a:buChar char=""/>
              <a:defRPr/>
            </a:pPr>
            <a:r>
              <a:rPr lang="hu-HU" altLang="en-US" sz="2000" dirty="0">
                <a:solidFill>
                  <a:schemeClr val="tx1">
                    <a:lumMod val="75000"/>
                    <a:lumOff val="25000"/>
                  </a:schemeClr>
                </a:solidFill>
              </a:rPr>
              <a:t>Exploratory: explores a research field that is undiscovered. If it succeeds, other types of research could follow.</a:t>
            </a:r>
          </a:p>
          <a:p>
            <a:pPr>
              <a:buFont typeface="Wingdings 3" charset="2"/>
              <a:buChar char=""/>
              <a:defRPr/>
            </a:pPr>
            <a:r>
              <a:rPr lang="hu-HU" altLang="en-US" sz="2400" dirty="0">
                <a:solidFill>
                  <a:schemeClr val="tx1">
                    <a:lumMod val="75000"/>
                    <a:lumOff val="25000"/>
                  </a:schemeClr>
                </a:solidFill>
              </a:rPr>
              <a:t>Inquiry mode</a:t>
            </a:r>
          </a:p>
          <a:p>
            <a:pPr lvl="1">
              <a:buFont typeface="Wingdings 3" charset="2"/>
              <a:buChar char=""/>
              <a:defRPr/>
            </a:pPr>
            <a:r>
              <a:rPr lang="hu-HU" altLang="en-US" sz="2000" dirty="0">
                <a:solidFill>
                  <a:schemeClr val="tx1">
                    <a:lumMod val="75000"/>
                    <a:lumOff val="25000"/>
                  </a:schemeClr>
                </a:solidFill>
              </a:rPr>
              <a:t>Qualitative: unstructured, flexible process, more able to explore or explain</a:t>
            </a:r>
          </a:p>
          <a:p>
            <a:pPr lvl="1">
              <a:buFont typeface="Wingdings 3" charset="2"/>
              <a:buChar char=""/>
              <a:defRPr/>
            </a:pPr>
            <a:r>
              <a:rPr lang="hu-HU" altLang="en-US" sz="2000" dirty="0">
                <a:solidFill>
                  <a:schemeClr val="tx1">
                    <a:lumMod val="75000"/>
                    <a:lumOff val="25000"/>
                  </a:schemeClr>
                </a:solidFill>
              </a:rPr>
              <a:t>Quantitative: structured, strict process, more able to measure, quantify, compare and describe </a:t>
            </a:r>
            <a:endParaRPr lang="en-GB" altLang="en-US" sz="2000" dirty="0">
              <a:solidFill>
                <a:schemeClr val="tx1">
                  <a:lumMod val="75000"/>
                  <a:lumOff val="25000"/>
                </a:schemeClr>
              </a:solidFill>
            </a:endParaRPr>
          </a:p>
        </p:txBody>
      </p:sp>
    </p:spTree>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C00B7-894A-4FF9-8954-5C11DD8B84A2}">
  <ds:schemaRefs>
    <ds:schemaRef ds:uri="http://schemas.microsoft.com/office/2006/documentManagement/types"/>
    <ds:schemaRef ds:uri="http://purl.org/dc/elements/1.1/"/>
    <ds:schemaRef ds:uri="http://www.w3.org/XML/1998/namespace"/>
    <ds:schemaRef ds:uri="58fca413-3b36-4298-af2b-d24aa1f4750f"/>
    <ds:schemaRef ds:uri="http://schemas.microsoft.com/office/infopath/2007/PartnerControls"/>
    <ds:schemaRef ds:uri="http://schemas.microsoft.com/office/2006/metadata/properties"/>
    <ds:schemaRef ds:uri="http://purl.org/dc/terms/"/>
    <ds:schemaRef ds:uri="http://schemas.openxmlformats.org/package/2006/metadata/core-properties"/>
    <ds:schemaRef ds:uri="1084fe36-8241-4751-a893-1fa9f44ff207"/>
    <ds:schemaRef ds:uri="http://purl.org/dc/dcmitype/"/>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40</TotalTime>
  <Words>1361</Words>
  <Application>Microsoft Office PowerPoint</Application>
  <PresentationFormat>Widescreen</PresentationFormat>
  <Paragraphs>164</Paragraphs>
  <Slides>25</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Arial</vt:lpstr>
      <vt:lpstr>Calibri</vt:lpstr>
      <vt:lpstr>Calibri Light</vt:lpstr>
      <vt:lpstr>Wingdings 3</vt:lpstr>
      <vt:lpstr>UWTSD 200_Title Page</vt:lpstr>
      <vt:lpstr>UWTSD 200_Text 1</vt:lpstr>
      <vt:lpstr>PowerPoint Presentation</vt:lpstr>
      <vt:lpstr>PowerPoint Presentation</vt:lpstr>
      <vt:lpstr>What is research?</vt:lpstr>
      <vt:lpstr>What is research?</vt:lpstr>
      <vt:lpstr>Possible definitions of research</vt:lpstr>
      <vt:lpstr>Why do research?</vt:lpstr>
      <vt:lpstr>Different fields of research</vt:lpstr>
      <vt:lpstr>Everybody is a researcher!</vt:lpstr>
      <vt:lpstr>Purposes of Research</vt:lpstr>
      <vt:lpstr>Typical research questions in marketing</vt:lpstr>
      <vt:lpstr>Development</vt:lpstr>
      <vt:lpstr>Research &amp; Development</vt:lpstr>
      <vt:lpstr>Academic research vs. R&amp;D</vt:lpstr>
      <vt:lpstr>The scientific research </vt:lpstr>
      <vt:lpstr>Abductive reasoning</vt:lpstr>
      <vt:lpstr>Abductive reasoning</vt:lpstr>
      <vt:lpstr>Deductive reasoning</vt:lpstr>
      <vt:lpstr>Deductive reasoning</vt:lpstr>
      <vt:lpstr>Induction (inductive reasoning)</vt:lpstr>
      <vt:lpstr> Induction</vt:lpstr>
      <vt:lpstr>Definition of scientific research</vt:lpstr>
      <vt:lpstr>Some notions form the definition</vt:lpstr>
      <vt:lpstr>Some specifications of the social sciences</vt:lpstr>
      <vt:lpstr>Characteristics of research</vt:lpstr>
      <vt:lpstr>Types of research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Amare Desta</cp:lastModifiedBy>
  <cp:revision>7</cp:revision>
  <dcterms:created xsi:type="dcterms:W3CDTF">2023-10-08T18:11:10Z</dcterms:created>
  <dcterms:modified xsi:type="dcterms:W3CDTF">2026-02-11T05:56:39Z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