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22"/>
  </p:handoutMasterIdLst>
  <p:sldIdLst>
    <p:sldId id="256" r:id="rId2"/>
    <p:sldId id="257" r:id="rId3"/>
    <p:sldId id="271" r:id="rId4"/>
    <p:sldId id="258" r:id="rId5"/>
    <p:sldId id="266" r:id="rId6"/>
    <p:sldId id="259" r:id="rId7"/>
    <p:sldId id="260" r:id="rId8"/>
    <p:sldId id="261" r:id="rId9"/>
    <p:sldId id="262" r:id="rId10"/>
    <p:sldId id="263" r:id="rId11"/>
    <p:sldId id="272" r:id="rId12"/>
    <p:sldId id="264" r:id="rId13"/>
    <p:sldId id="265" r:id="rId14"/>
    <p:sldId id="269" r:id="rId15"/>
    <p:sldId id="268" r:id="rId16"/>
    <p:sldId id="267" r:id="rId17"/>
    <p:sldId id="270" r:id="rId18"/>
    <p:sldId id="274" r:id="rId19"/>
    <p:sldId id="275"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4687"/>
  </p:normalViewPr>
  <p:slideViewPr>
    <p:cSldViewPr snapToGrid="0" snapToObjects="1">
      <p:cViewPr varScale="1">
        <p:scale>
          <a:sx n="55" d="100"/>
          <a:sy n="55" d="100"/>
        </p:scale>
        <p:origin x="61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C0138D-80D8-A542-8D47-A6B53922ADE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8174528-597E-AC4E-B843-6437EDCFECB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858864D-5A78-B641-B150-E94BCEC9BBB1}" type="datetimeFigureOut">
              <a:rPr lang="en-US" smtClean="0"/>
              <a:t>1/22/2020</a:t>
            </a:fld>
            <a:endParaRPr lang="en-US"/>
          </a:p>
        </p:txBody>
      </p:sp>
      <p:sp>
        <p:nvSpPr>
          <p:cNvPr id="4" name="Footer Placeholder 3">
            <a:extLst>
              <a:ext uri="{FF2B5EF4-FFF2-40B4-BE49-F238E27FC236}">
                <a16:creationId xmlns:a16="http://schemas.microsoft.com/office/drawing/2014/main" id="{180FB03D-0915-AC4D-B3B0-1327947F9C9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C4952C1-1BA6-6A4D-B513-DC4745359BD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BC88E3D-C6C9-684B-94B8-5C5E16FDE65C}" type="slidenum">
              <a:rPr lang="en-US" smtClean="0"/>
              <a:t>‹#›</a:t>
            </a:fld>
            <a:endParaRPr lang="en-US"/>
          </a:p>
        </p:txBody>
      </p:sp>
    </p:spTree>
    <p:extLst>
      <p:ext uri="{BB962C8B-B14F-4D97-AF65-F5344CB8AC3E}">
        <p14:creationId xmlns:p14="http://schemas.microsoft.com/office/powerpoint/2010/main" val="35437902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CF478776-9E1A-6E4B-AE56-DE2C222E7CDE}" type="datetimeFigureOut">
              <a:rPr lang="en-US" smtClean="0"/>
              <a:t>1/22/2020</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EC0B314B-AACB-8F44-B6A4-B06A7A00228B}" type="slidenum">
              <a:rPr lang="en-US" smtClean="0"/>
              <a:t>‹#›</a:t>
            </a:fld>
            <a:endParaRPr lang="en-US"/>
          </a:p>
        </p:txBody>
      </p:sp>
    </p:spTree>
    <p:extLst>
      <p:ext uri="{BB962C8B-B14F-4D97-AF65-F5344CB8AC3E}">
        <p14:creationId xmlns:p14="http://schemas.microsoft.com/office/powerpoint/2010/main" val="1990858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478776-9E1A-6E4B-AE56-DE2C222E7CDE}"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EC0B314B-AACB-8F44-B6A4-B06A7A00228B}" type="slidenum">
              <a:rPr lang="en-US" smtClean="0"/>
              <a:t>‹#›</a:t>
            </a:fld>
            <a:endParaRPr lang="en-US"/>
          </a:p>
        </p:txBody>
      </p:sp>
    </p:spTree>
    <p:extLst>
      <p:ext uri="{BB962C8B-B14F-4D97-AF65-F5344CB8AC3E}">
        <p14:creationId xmlns:p14="http://schemas.microsoft.com/office/powerpoint/2010/main" val="2411638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CF478776-9E1A-6E4B-AE56-DE2C222E7CDE}"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EC0B314B-AACB-8F44-B6A4-B06A7A00228B}" type="slidenum">
              <a:rPr lang="en-US" smtClean="0"/>
              <a:t>‹#›</a:t>
            </a:fld>
            <a:endParaRPr lang="en-US"/>
          </a:p>
        </p:txBody>
      </p:sp>
    </p:spTree>
    <p:extLst>
      <p:ext uri="{BB962C8B-B14F-4D97-AF65-F5344CB8AC3E}">
        <p14:creationId xmlns:p14="http://schemas.microsoft.com/office/powerpoint/2010/main" val="760543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478776-9E1A-6E4B-AE56-DE2C222E7CDE}"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0B314B-AACB-8F44-B6A4-B06A7A00228B}" type="slidenum">
              <a:rPr lang="en-US" smtClean="0"/>
              <a:t>‹#›</a:t>
            </a:fld>
            <a:endParaRPr lang="en-US"/>
          </a:p>
        </p:txBody>
      </p:sp>
    </p:spTree>
    <p:extLst>
      <p:ext uri="{BB962C8B-B14F-4D97-AF65-F5344CB8AC3E}">
        <p14:creationId xmlns:p14="http://schemas.microsoft.com/office/powerpoint/2010/main" val="1320668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478776-9E1A-6E4B-AE56-DE2C222E7CDE}"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0B314B-AACB-8F44-B6A4-B06A7A00228B}" type="slidenum">
              <a:rPr lang="en-US" smtClean="0"/>
              <a:t>‹#›</a:t>
            </a:fld>
            <a:endParaRPr lang="en-US"/>
          </a:p>
        </p:txBody>
      </p:sp>
    </p:spTree>
    <p:extLst>
      <p:ext uri="{BB962C8B-B14F-4D97-AF65-F5344CB8AC3E}">
        <p14:creationId xmlns:p14="http://schemas.microsoft.com/office/powerpoint/2010/main" val="245183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478776-9E1A-6E4B-AE56-DE2C222E7CDE}"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0B314B-AACB-8F44-B6A4-B06A7A00228B}" type="slidenum">
              <a:rPr lang="en-US" smtClean="0"/>
              <a:t>‹#›</a:t>
            </a:fld>
            <a:endParaRPr lang="en-US"/>
          </a:p>
        </p:txBody>
      </p:sp>
    </p:spTree>
    <p:extLst>
      <p:ext uri="{BB962C8B-B14F-4D97-AF65-F5344CB8AC3E}">
        <p14:creationId xmlns:p14="http://schemas.microsoft.com/office/powerpoint/2010/main" val="2825181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478776-9E1A-6E4B-AE56-DE2C222E7CDE}"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0B314B-AACB-8F44-B6A4-B06A7A00228B}" type="slidenum">
              <a:rPr lang="en-US" smtClean="0"/>
              <a:t>‹#›</a:t>
            </a:fld>
            <a:endParaRPr lang="en-US"/>
          </a:p>
        </p:txBody>
      </p:sp>
    </p:spTree>
    <p:extLst>
      <p:ext uri="{BB962C8B-B14F-4D97-AF65-F5344CB8AC3E}">
        <p14:creationId xmlns:p14="http://schemas.microsoft.com/office/powerpoint/2010/main" val="2908037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CF478776-9E1A-6E4B-AE56-DE2C222E7CDE}" type="datetimeFigureOut">
              <a:rPr lang="en-US" smtClean="0"/>
              <a:t>1/22/2020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EC0B314B-AACB-8F44-B6A4-B06A7A00228B}" type="slidenum">
              <a:rPr lang="en-US" smtClean="0"/>
              <a:t>‹#›</a:t>
            </a:fld>
            <a:endParaRPr lang="en-US"/>
          </a:p>
        </p:txBody>
      </p:sp>
    </p:spTree>
    <p:extLst>
      <p:ext uri="{BB962C8B-B14F-4D97-AF65-F5344CB8AC3E}">
        <p14:creationId xmlns:p14="http://schemas.microsoft.com/office/powerpoint/2010/main" val="3356953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478776-9E1A-6E4B-AE56-DE2C222E7CDE}"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0B314B-AACB-8F44-B6A4-B06A7A00228B}" type="slidenum">
              <a:rPr lang="en-US" smtClean="0"/>
              <a:t>‹#›</a:t>
            </a:fld>
            <a:endParaRPr lang="en-US"/>
          </a:p>
        </p:txBody>
      </p:sp>
    </p:spTree>
    <p:extLst>
      <p:ext uri="{BB962C8B-B14F-4D97-AF65-F5344CB8AC3E}">
        <p14:creationId xmlns:p14="http://schemas.microsoft.com/office/powerpoint/2010/main" val="3290459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478776-9E1A-6E4B-AE56-DE2C222E7CDE}"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0B314B-AACB-8F44-B6A4-B06A7A00228B}" type="slidenum">
              <a:rPr lang="en-US" smtClean="0"/>
              <a:t>‹#›</a:t>
            </a:fld>
            <a:endParaRPr lang="en-US"/>
          </a:p>
        </p:txBody>
      </p:sp>
    </p:spTree>
    <p:extLst>
      <p:ext uri="{BB962C8B-B14F-4D97-AF65-F5344CB8AC3E}">
        <p14:creationId xmlns:p14="http://schemas.microsoft.com/office/powerpoint/2010/main" val="3954648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CF478776-9E1A-6E4B-AE56-DE2C222E7CDE}" type="datetimeFigureOut">
              <a:rPr lang="en-US" smtClean="0"/>
              <a:t>1/22/2020</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EC0B314B-AACB-8F44-B6A4-B06A7A00228B}" type="slidenum">
              <a:rPr lang="en-US" smtClean="0"/>
              <a:t>‹#›</a:t>
            </a:fld>
            <a:endParaRPr lang="en-US"/>
          </a:p>
        </p:txBody>
      </p:sp>
    </p:spTree>
    <p:extLst>
      <p:ext uri="{BB962C8B-B14F-4D97-AF65-F5344CB8AC3E}">
        <p14:creationId xmlns:p14="http://schemas.microsoft.com/office/powerpoint/2010/main" val="1164210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CF478776-9E1A-6E4B-AE56-DE2C222E7CDE}" type="datetimeFigureOut">
              <a:rPr lang="en-US" smtClean="0"/>
              <a:t>1/22/2020</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EC0B314B-AACB-8F44-B6A4-B06A7A00228B}"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157900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image" Target="../media/image4.tif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hyperlink" Target="https://www.youtube.com/watch?v=ECcH5SR4Kz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hyperlink" Target="https://www.youtube.com/watch?v=TKlBcsf6_uo" TargetMode="External"/><Relationship Id="rId1" Type="http://schemas.openxmlformats.org/officeDocument/2006/relationships/slideLayout" Target="../slideLayouts/slideLayout2.xml"/><Relationship Id="rId4" Type="http://schemas.openxmlformats.org/officeDocument/2006/relationships/image" Target="../media/image7.tiff"/></Relationships>
</file>

<file path=ppt/slides/_rels/slide1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url?sa=i&amp;rct=j&amp;q=&amp;esrc=s&amp;frm=1&amp;source=images&amp;cd=&amp;cad=rja&amp;docid=VS9Qm8Lcf0q5IM&amp;tbnid=RLoDTCipvTPTbM:&amp;ved=0CAUQjRw&amp;url=http://www.imaginebetter.co.nz/planning&amp;ei=ftiTUqKIKIPZtAaq_4HIAQ&amp;psig=AFQjCNGzPzt-Dh534zD2J6isaxJN5z7Cmg&amp;ust=138550503196290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www.youtube.com/watch?v=YpRz-YEwkP8" TargetMode="Externa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www.youtube.com/watch?v=PhiYISglx40" TargetMode="Externa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y77y7XW8GtE" TargetMode="External"/><Relationship Id="rId2" Type="http://schemas.openxmlformats.org/officeDocument/2006/relationships/hyperlink" Target="https://www.youtube.com/watch?v=LCjjSRocUco" TargetMode="External"/><Relationship Id="rId1" Type="http://schemas.openxmlformats.org/officeDocument/2006/relationships/slideLayout" Target="../slideLayouts/slideLayout2.xml"/><Relationship Id="rId6" Type="http://schemas.openxmlformats.org/officeDocument/2006/relationships/image" Target="../media/image6.tiff"/><Relationship Id="rId5" Type="http://schemas.openxmlformats.org/officeDocument/2006/relationships/hyperlink" Target="https://www.youtube.com/watch?v=BSLRow7kkYs" TargetMode="External"/><Relationship Id="rId4" Type="http://schemas.openxmlformats.org/officeDocument/2006/relationships/hyperlink" Target="https://www.youtube.com/watch?v=tvANuym5VX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ed.com/talks/daniel_goleman_on_compassion" TargetMode="External"/><Relationship Id="rId2" Type="http://schemas.openxmlformats.org/officeDocument/2006/relationships/hyperlink" Target="https://www.youtube.com/watch?v=nko7g_1CW34" TargetMode="Externa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2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4EA8106-C004-A84D-AE23-5004928ACDBF}"/>
              </a:ext>
            </a:extLst>
          </p:cNvPr>
          <p:cNvSpPr>
            <a:spLocks noGrp="1"/>
          </p:cNvSpPr>
          <p:nvPr>
            <p:ph type="subTitle" idx="1"/>
          </p:nvPr>
        </p:nvSpPr>
        <p:spPr>
          <a:xfrm>
            <a:off x="492704" y="3429000"/>
            <a:ext cx="10993546" cy="3071813"/>
          </a:xfrm>
        </p:spPr>
        <p:txBody>
          <a:bodyPr/>
          <a:lstStyle/>
          <a:p>
            <a:r>
              <a:rPr lang="en-US" sz="2800" dirty="0" smtClean="0">
                <a:solidFill>
                  <a:schemeClr val="bg1"/>
                </a:solidFill>
                <a:latin typeface="Calibri" panose="020F0502020204030204" pitchFamily="34" charset="0"/>
                <a:cs typeface="Calibri" panose="020F0502020204030204" pitchFamily="34" charset="0"/>
              </a:rPr>
              <a:t>ECay5002</a:t>
            </a:r>
            <a:r>
              <a:rPr lang="en-US" sz="2800" dirty="0">
                <a:solidFill>
                  <a:schemeClr val="bg1"/>
                </a:solidFill>
                <a:latin typeface="Calibri" panose="020F0502020204030204" pitchFamily="34" charset="0"/>
                <a:cs typeface="Calibri" panose="020F0502020204030204" pitchFamily="34" charset="0"/>
              </a:rPr>
              <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professional Practice in advocacy.</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PHILLIP MORGAN </a:t>
            </a:r>
            <a:r>
              <a:rPr lang="en-US" sz="2800" dirty="0" err="1">
                <a:solidFill>
                  <a:srgbClr val="0070C0"/>
                </a:solidFill>
                <a:latin typeface="Calibri" panose="020F0502020204030204" pitchFamily="34" charset="0"/>
                <a:cs typeface="Calibri" panose="020F0502020204030204" pitchFamily="34" charset="0"/>
              </a:rPr>
              <a:t>p.morgan@uwtsd.ac.uk</a:t>
            </a:r>
            <a:endParaRPr lang="en-US" sz="2800" dirty="0"/>
          </a:p>
          <a:p>
            <a:endParaRPr lang="en-US" dirty="0"/>
          </a:p>
        </p:txBody>
      </p:sp>
      <p:sp>
        <p:nvSpPr>
          <p:cNvPr id="4" name="Rectangle 3">
            <a:extLst>
              <a:ext uri="{FF2B5EF4-FFF2-40B4-BE49-F238E27FC236}">
                <a16:creationId xmlns:a16="http://schemas.microsoft.com/office/drawing/2014/main" id="{3115DE8D-C160-C249-AF23-625D0828F0B2}"/>
              </a:ext>
            </a:extLst>
          </p:cNvPr>
          <p:cNvSpPr/>
          <p:nvPr/>
        </p:nvSpPr>
        <p:spPr>
          <a:xfrm>
            <a:off x="492704" y="703649"/>
            <a:ext cx="2508350"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69EDDBA7-EFE9-0041-9036-346394C91533}"/>
              </a:ext>
            </a:extLst>
          </p:cNvPr>
          <p:cNvSpPr/>
          <p:nvPr/>
        </p:nvSpPr>
        <p:spPr>
          <a:xfrm>
            <a:off x="3144983" y="718558"/>
            <a:ext cx="1404730" cy="3959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CC3952-BAFD-E84B-8256-398E259F897F}"/>
              </a:ext>
            </a:extLst>
          </p:cNvPr>
          <p:cNvSpPr/>
          <p:nvPr/>
        </p:nvSpPr>
        <p:spPr>
          <a:xfrm>
            <a:off x="4734556" y="762765"/>
            <a:ext cx="483509"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1F0B62D-6968-F84A-9D30-4B64E597AD83}"/>
              </a:ext>
            </a:extLst>
          </p:cNvPr>
          <p:cNvSpPr/>
          <p:nvPr/>
        </p:nvSpPr>
        <p:spPr>
          <a:xfrm rot="10800000">
            <a:off x="3144983" y="1277450"/>
            <a:ext cx="1404730" cy="140822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1D67DF1-0547-9A47-BEFB-968428224A13}"/>
              </a:ext>
            </a:extLst>
          </p:cNvPr>
          <p:cNvSpPr/>
          <p:nvPr/>
        </p:nvSpPr>
        <p:spPr>
          <a:xfrm>
            <a:off x="5419587" y="1235046"/>
            <a:ext cx="1670866" cy="14930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61428D2-F5FA-0544-AA37-69B5E7F56090}"/>
              </a:ext>
            </a:extLst>
          </p:cNvPr>
          <p:cNvSpPr/>
          <p:nvPr/>
        </p:nvSpPr>
        <p:spPr>
          <a:xfrm>
            <a:off x="5419587" y="734847"/>
            <a:ext cx="1704750" cy="3959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06E3C9A-656F-F54D-A11A-D9EA72A1DAD9}"/>
              </a:ext>
            </a:extLst>
          </p:cNvPr>
          <p:cNvSpPr/>
          <p:nvPr/>
        </p:nvSpPr>
        <p:spPr>
          <a:xfrm>
            <a:off x="7335865" y="724304"/>
            <a:ext cx="1546815" cy="19975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CDED03-B8E7-A044-80EE-58A908502266}"/>
              </a:ext>
            </a:extLst>
          </p:cNvPr>
          <p:cNvSpPr/>
          <p:nvPr/>
        </p:nvSpPr>
        <p:spPr>
          <a:xfrm>
            <a:off x="9671503" y="703647"/>
            <a:ext cx="2112526" cy="2018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dvocacy | The Richmond Village Association Inc.">
            <a:extLst>
              <a:ext uri="{FF2B5EF4-FFF2-40B4-BE49-F238E27FC236}">
                <a16:creationId xmlns:a16="http://schemas.microsoft.com/office/drawing/2014/main" id="{F2818B11-A402-7343-BA26-38FDC4521ED5}"/>
              </a:ext>
            </a:extLst>
          </p:cNvPr>
          <p:cNvPicPr>
            <a:picLocks noChangeAspect="1"/>
          </p:cNvPicPr>
          <p:nvPr/>
        </p:nvPicPr>
        <p:blipFill>
          <a:blip r:embed="rId2">
            <a:extLst>
              <a:ext uri="{837473B0-CC2E-450A-ABE3-18F120FF3D39}">
                <a1611:picAttrSrcUrl xmlns:a1611="http://schemas.microsoft.com/office/drawing/2016/11/main" xmlns="" r:id="rId4"/>
              </a:ext>
            </a:extLst>
          </a:blip>
          <a:stretch>
            <a:fillRect/>
          </a:stretch>
        </p:blipFill>
        <p:spPr>
          <a:xfrm>
            <a:off x="566081" y="775600"/>
            <a:ext cx="2361595" cy="1853648"/>
          </a:xfrm>
          <a:prstGeom prst="rect">
            <a:avLst/>
          </a:prstGeom>
          <a:solidFill>
            <a:schemeClr val="bg2">
              <a:alpha val="64000"/>
            </a:schemeClr>
          </a:solidFill>
        </p:spPr>
      </p:pic>
      <p:pic>
        <p:nvPicPr>
          <p:cNvPr id="13" name="Picture 12">
            <a:extLst>
              <a:ext uri="{FF2B5EF4-FFF2-40B4-BE49-F238E27FC236}">
                <a16:creationId xmlns:a16="http://schemas.microsoft.com/office/drawing/2014/main" id="{D25572E6-8942-1647-895A-31B1FE722C9A}"/>
              </a:ext>
            </a:extLst>
          </p:cNvPr>
          <p:cNvPicPr>
            <a:picLocks noChangeAspect="1"/>
          </p:cNvPicPr>
          <p:nvPr/>
        </p:nvPicPr>
        <p:blipFill>
          <a:blip r:embed="rId5"/>
          <a:stretch>
            <a:fillRect/>
          </a:stretch>
        </p:blipFill>
        <p:spPr>
          <a:xfrm>
            <a:off x="9785520" y="819191"/>
            <a:ext cx="1883311" cy="1740176"/>
          </a:xfrm>
          <a:prstGeom prst="rect">
            <a:avLst/>
          </a:prstGeom>
        </p:spPr>
      </p:pic>
      <p:pic>
        <p:nvPicPr>
          <p:cNvPr id="14" name="Picture 13">
            <a:extLst>
              <a:ext uri="{FF2B5EF4-FFF2-40B4-BE49-F238E27FC236}">
                <a16:creationId xmlns:a16="http://schemas.microsoft.com/office/drawing/2014/main" id="{3BE10619-E5F6-3346-9F5F-B15E65EE073D}"/>
              </a:ext>
            </a:extLst>
          </p:cNvPr>
          <p:cNvPicPr>
            <a:picLocks noChangeAspect="1"/>
          </p:cNvPicPr>
          <p:nvPr/>
        </p:nvPicPr>
        <p:blipFill>
          <a:blip r:embed="rId6"/>
          <a:stretch>
            <a:fillRect/>
          </a:stretch>
        </p:blipFill>
        <p:spPr>
          <a:xfrm>
            <a:off x="5552972" y="1330200"/>
            <a:ext cx="1395857" cy="1304070"/>
          </a:xfrm>
          <a:prstGeom prst="rect">
            <a:avLst/>
          </a:prstGeom>
        </p:spPr>
      </p:pic>
      <p:pic>
        <p:nvPicPr>
          <p:cNvPr id="15" name="Picture 14">
            <a:extLst>
              <a:ext uri="{FF2B5EF4-FFF2-40B4-BE49-F238E27FC236}">
                <a16:creationId xmlns:a16="http://schemas.microsoft.com/office/drawing/2014/main" id="{93B9B39A-F8D5-3342-A977-A3E98E6C81AB}"/>
              </a:ext>
            </a:extLst>
          </p:cNvPr>
          <p:cNvPicPr>
            <a:picLocks noChangeAspect="1"/>
          </p:cNvPicPr>
          <p:nvPr/>
        </p:nvPicPr>
        <p:blipFill>
          <a:blip r:embed="rId7"/>
          <a:stretch>
            <a:fillRect/>
          </a:stretch>
        </p:blipFill>
        <p:spPr>
          <a:xfrm>
            <a:off x="7441417" y="860628"/>
            <a:ext cx="1335709" cy="1682993"/>
          </a:xfrm>
          <a:prstGeom prst="rect">
            <a:avLst/>
          </a:prstGeom>
        </p:spPr>
      </p:pic>
      <p:sp>
        <p:nvSpPr>
          <p:cNvPr id="16" name="Rectangle 15">
            <a:extLst>
              <a:ext uri="{FF2B5EF4-FFF2-40B4-BE49-F238E27FC236}">
                <a16:creationId xmlns:a16="http://schemas.microsoft.com/office/drawing/2014/main" id="{67E51702-6953-5843-96DD-6663D09651D6}"/>
              </a:ext>
            </a:extLst>
          </p:cNvPr>
          <p:cNvSpPr/>
          <p:nvPr/>
        </p:nvSpPr>
        <p:spPr>
          <a:xfrm>
            <a:off x="9015245" y="713975"/>
            <a:ext cx="483509"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4772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2F26C-91D2-B347-AC5B-AD5BCEDF36E4}"/>
              </a:ext>
            </a:extLst>
          </p:cNvPr>
          <p:cNvSpPr>
            <a:spLocks noGrp="1"/>
          </p:cNvSpPr>
          <p:nvPr>
            <p:ph type="title"/>
          </p:nvPr>
        </p:nvSpPr>
        <p:spPr>
          <a:xfrm>
            <a:off x="581192" y="702156"/>
            <a:ext cx="11029616" cy="1013800"/>
          </a:xfrm>
        </p:spPr>
        <p:txBody>
          <a:bodyPr/>
          <a:lstStyle/>
          <a:p>
            <a:r>
              <a:rPr lang="en-US"/>
              <a:t>What does Person Centered planning mean to  you?</a:t>
            </a:r>
            <a:endParaRPr lang="en-US" dirty="0"/>
          </a:p>
        </p:txBody>
      </p:sp>
      <p:sp>
        <p:nvSpPr>
          <p:cNvPr id="3" name="Content Placeholder 2">
            <a:extLst>
              <a:ext uri="{FF2B5EF4-FFF2-40B4-BE49-F238E27FC236}">
                <a16:creationId xmlns:a16="http://schemas.microsoft.com/office/drawing/2014/main" id="{67A799C0-C457-3449-9A64-0818E2F9EF02}"/>
              </a:ext>
            </a:extLst>
          </p:cNvPr>
          <p:cNvSpPr>
            <a:spLocks noGrp="1"/>
          </p:cNvSpPr>
          <p:nvPr>
            <p:ph idx="1"/>
          </p:nvPr>
        </p:nvSpPr>
        <p:spPr>
          <a:xfrm>
            <a:off x="488595" y="1589848"/>
            <a:ext cx="11029615" cy="3678303"/>
          </a:xfrm>
        </p:spPr>
        <p:txBody>
          <a:bodyPr/>
          <a:lstStyle/>
          <a:p>
            <a:r>
              <a:rPr lang="en-US" sz="2800" dirty="0" smtClean="0"/>
              <a:t>Discuss with </a:t>
            </a:r>
            <a:r>
              <a:rPr lang="en-US" sz="2800" dirty="0"/>
              <a:t>the group or in pairs what ‘person centered planning means to you’ coming up with a definition of your own.</a:t>
            </a:r>
          </a:p>
          <a:p>
            <a:endParaRPr lang="en-US" dirty="0"/>
          </a:p>
        </p:txBody>
      </p:sp>
      <p:pic>
        <p:nvPicPr>
          <p:cNvPr id="4" name="Picture 3" descr="A picture containing toy, birthday&#10;&#10;Description automatically generated">
            <a:extLst>
              <a:ext uri="{FF2B5EF4-FFF2-40B4-BE49-F238E27FC236}">
                <a16:creationId xmlns:a16="http://schemas.microsoft.com/office/drawing/2014/main" id="{204702E1-6972-EB46-9376-7ED250CF7A8C}"/>
              </a:ext>
            </a:extLst>
          </p:cNvPr>
          <p:cNvPicPr>
            <a:picLocks noChangeAspect="1"/>
          </p:cNvPicPr>
          <p:nvPr/>
        </p:nvPicPr>
        <p:blipFill>
          <a:blip r:embed="rId2"/>
          <a:stretch>
            <a:fillRect/>
          </a:stretch>
        </p:blipFill>
        <p:spPr>
          <a:xfrm>
            <a:off x="8524723" y="4333872"/>
            <a:ext cx="2323992" cy="2323992"/>
          </a:xfrm>
          <a:prstGeom prst="rect">
            <a:avLst/>
          </a:prstGeom>
        </p:spPr>
      </p:pic>
      <p:pic>
        <p:nvPicPr>
          <p:cNvPr id="5" name="Picture 4">
            <a:extLst>
              <a:ext uri="{FF2B5EF4-FFF2-40B4-BE49-F238E27FC236}">
                <a16:creationId xmlns:a16="http://schemas.microsoft.com/office/drawing/2014/main" id="{B1826E83-5C05-0844-8B6B-27FE932A7FD1}"/>
              </a:ext>
            </a:extLst>
          </p:cNvPr>
          <p:cNvPicPr>
            <a:picLocks noChangeAspect="1"/>
          </p:cNvPicPr>
          <p:nvPr/>
        </p:nvPicPr>
        <p:blipFill>
          <a:blip r:embed="rId3"/>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11980417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C305-AD9D-254A-B2AE-C7F51F1D7210}"/>
              </a:ext>
            </a:extLst>
          </p:cNvPr>
          <p:cNvSpPr>
            <a:spLocks noGrp="1"/>
          </p:cNvSpPr>
          <p:nvPr>
            <p:ph type="title"/>
          </p:nvPr>
        </p:nvSpPr>
        <p:spPr/>
        <p:txBody>
          <a:bodyPr/>
          <a:lstStyle/>
          <a:p>
            <a:r>
              <a:rPr lang="en-US" dirty="0"/>
              <a:t>What is person centered planning?</a:t>
            </a:r>
          </a:p>
        </p:txBody>
      </p:sp>
      <p:sp>
        <p:nvSpPr>
          <p:cNvPr id="3" name="Content Placeholder 2">
            <a:extLst>
              <a:ext uri="{FF2B5EF4-FFF2-40B4-BE49-F238E27FC236}">
                <a16:creationId xmlns:a16="http://schemas.microsoft.com/office/drawing/2014/main" id="{E84EFD54-0BB3-2048-A279-431D7E1EC958}"/>
              </a:ext>
            </a:extLst>
          </p:cNvPr>
          <p:cNvSpPr>
            <a:spLocks noGrp="1"/>
          </p:cNvSpPr>
          <p:nvPr>
            <p:ph idx="1"/>
          </p:nvPr>
        </p:nvSpPr>
        <p:spPr>
          <a:xfrm>
            <a:off x="752642" y="1842284"/>
            <a:ext cx="11029615" cy="3678303"/>
          </a:xfrm>
        </p:spPr>
        <p:txBody>
          <a:bodyPr/>
          <a:lstStyle/>
          <a:p>
            <a:r>
              <a:rPr lang="en-US" dirty="0">
                <a:hlinkClick r:id="rId2"/>
              </a:rPr>
              <a:t>https://www.youtube.com/watch?v=ECcH5SR4KzM</a:t>
            </a:r>
            <a:endParaRPr lang="en-US" dirty="0"/>
          </a:p>
          <a:p>
            <a:endParaRPr lang="en-US" dirty="0"/>
          </a:p>
          <a:p>
            <a:r>
              <a:rPr lang="en-US" sz="2400" dirty="0"/>
              <a:t>Can you think of examples within your practice where you’ve used person centered planning?</a:t>
            </a:r>
          </a:p>
        </p:txBody>
      </p:sp>
      <p:pic>
        <p:nvPicPr>
          <p:cNvPr id="4" name="Picture 3">
            <a:extLst>
              <a:ext uri="{FF2B5EF4-FFF2-40B4-BE49-F238E27FC236}">
                <a16:creationId xmlns:a16="http://schemas.microsoft.com/office/drawing/2014/main" id="{C5E9358D-E6F6-BC41-B98B-EC8C08B5DC63}"/>
              </a:ext>
            </a:extLst>
          </p:cNvPr>
          <p:cNvPicPr>
            <a:picLocks noChangeAspect="1"/>
          </p:cNvPicPr>
          <p:nvPr/>
        </p:nvPicPr>
        <p:blipFill>
          <a:blip r:embed="rId3"/>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34005025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4C3D-2CCC-6545-BEFA-F42536BB744D}"/>
              </a:ext>
            </a:extLst>
          </p:cNvPr>
          <p:cNvSpPr>
            <a:spLocks noGrp="1"/>
          </p:cNvSpPr>
          <p:nvPr>
            <p:ph type="title"/>
          </p:nvPr>
        </p:nvSpPr>
        <p:spPr>
          <a:xfrm>
            <a:off x="488595" y="4417629"/>
            <a:ext cx="11029616" cy="1013800"/>
          </a:xfrm>
        </p:spPr>
        <p:txBody>
          <a:bodyPr>
            <a:normAutofit fontScale="90000"/>
          </a:bodyPr>
          <a:lstStyle/>
          <a:p>
            <a:r>
              <a:rPr lang="en-GB" dirty="0">
                <a:solidFill>
                  <a:schemeClr val="tx1"/>
                </a:solidFill>
              </a:rPr>
              <a:t/>
            </a:r>
            <a:br>
              <a:rPr lang="en-GB" dirty="0">
                <a:solidFill>
                  <a:schemeClr val="tx1"/>
                </a:solidFill>
              </a:rPr>
            </a:br>
            <a:r>
              <a:rPr lang="en-GB" dirty="0">
                <a:solidFill>
                  <a:schemeClr val="tx1"/>
                </a:solidFill>
              </a:rPr>
              <a:t>‘</a:t>
            </a:r>
            <a:r>
              <a:rPr lang="en-GB" i="1" dirty="0">
                <a:solidFill>
                  <a:schemeClr val="tx1"/>
                </a:solidFill>
              </a:rPr>
              <a:t>Person-centred planning is based on learning through shared action, about finding creative solutions rather than fitting people into boxes and about problem solving and working together over time to create change in the person’s life, in the community and in organisation</a:t>
            </a:r>
            <a:r>
              <a:rPr lang="en-GB" dirty="0">
                <a:solidFill>
                  <a:schemeClr val="tx1"/>
                </a:solidFill>
              </a:rPr>
              <a:t>’.</a:t>
            </a:r>
            <a:br>
              <a:rPr lang="en-GB" dirty="0">
                <a:solidFill>
                  <a:schemeClr val="tx1"/>
                </a:solidFill>
              </a:rPr>
            </a:br>
            <a:r>
              <a:rPr lang="en-GB" dirty="0">
                <a:solidFill>
                  <a:schemeClr val="tx1"/>
                </a:solidFill>
              </a:rPr>
              <a:t/>
            </a:r>
            <a:br>
              <a:rPr lang="en-GB" dirty="0">
                <a:solidFill>
                  <a:schemeClr val="tx1"/>
                </a:solidFill>
              </a:rPr>
            </a:br>
            <a:r>
              <a:rPr lang="en-GB" dirty="0">
                <a:solidFill>
                  <a:schemeClr val="tx1"/>
                </a:solidFill>
              </a:rPr>
              <a:t>                          </a:t>
            </a:r>
            <a:r>
              <a:rPr lang="en-GB" sz="1800" dirty="0">
                <a:solidFill>
                  <a:schemeClr val="tx1"/>
                </a:solidFill>
              </a:rPr>
              <a:t>(Sanderson, 2000. p.2) </a:t>
            </a:r>
            <a:r>
              <a:rPr lang="en-GB" dirty="0">
                <a:solidFill>
                  <a:schemeClr val="tx1"/>
                </a:solidFill>
              </a:rPr>
              <a:t/>
            </a:r>
            <a:br>
              <a:rPr lang="en-GB" dirty="0">
                <a:solidFill>
                  <a:schemeClr val="tx1"/>
                </a:solidFill>
              </a:rPr>
            </a:br>
            <a:endParaRPr lang="en-US" dirty="0">
              <a:solidFill>
                <a:schemeClr val="tx1"/>
              </a:solidFill>
            </a:endParaRPr>
          </a:p>
        </p:txBody>
      </p:sp>
      <p:sp>
        <p:nvSpPr>
          <p:cNvPr id="4" name="TextBox 3">
            <a:extLst>
              <a:ext uri="{FF2B5EF4-FFF2-40B4-BE49-F238E27FC236}">
                <a16:creationId xmlns:a16="http://schemas.microsoft.com/office/drawing/2014/main" id="{A05BEB6E-AC79-7544-82D8-BB8128726433}"/>
              </a:ext>
            </a:extLst>
          </p:cNvPr>
          <p:cNvSpPr txBox="1"/>
          <p:nvPr/>
        </p:nvSpPr>
        <p:spPr>
          <a:xfrm>
            <a:off x="578734" y="928859"/>
            <a:ext cx="8137002" cy="584775"/>
          </a:xfrm>
          <a:prstGeom prst="rect">
            <a:avLst/>
          </a:prstGeom>
          <a:noFill/>
        </p:spPr>
        <p:txBody>
          <a:bodyPr wrap="square" rtlCol="0">
            <a:spAutoFit/>
          </a:bodyPr>
          <a:lstStyle/>
          <a:p>
            <a:r>
              <a:rPr lang="en-GB" sz="3200" b="1" dirty="0">
                <a:solidFill>
                  <a:schemeClr val="bg1"/>
                </a:solidFill>
              </a:rPr>
              <a:t>What is person-centred planning?</a:t>
            </a:r>
            <a:endParaRPr lang="en-US" sz="3200" dirty="0">
              <a:solidFill>
                <a:schemeClr val="bg1"/>
              </a:solidFill>
            </a:endParaRPr>
          </a:p>
        </p:txBody>
      </p:sp>
      <p:pic>
        <p:nvPicPr>
          <p:cNvPr id="5" name="Picture 4">
            <a:extLst>
              <a:ext uri="{FF2B5EF4-FFF2-40B4-BE49-F238E27FC236}">
                <a16:creationId xmlns:a16="http://schemas.microsoft.com/office/drawing/2014/main" id="{D749F87A-46DF-9B44-B19E-19F8C3A3CDED}"/>
              </a:ext>
            </a:extLst>
          </p:cNvPr>
          <p:cNvPicPr>
            <a:picLocks noChangeAspect="1"/>
          </p:cNvPicPr>
          <p:nvPr/>
        </p:nvPicPr>
        <p:blipFill>
          <a:blip r:embed="rId2"/>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32606706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70DF-C331-F24F-BF78-F540CEAD1D36}"/>
              </a:ext>
            </a:extLst>
          </p:cNvPr>
          <p:cNvSpPr>
            <a:spLocks noGrp="1"/>
          </p:cNvSpPr>
          <p:nvPr>
            <p:ph type="title"/>
          </p:nvPr>
        </p:nvSpPr>
        <p:spPr/>
        <p:txBody>
          <a:bodyPr/>
          <a:lstStyle/>
          <a:p>
            <a:r>
              <a:rPr lang="en-GB" dirty="0"/>
              <a:t>What are the Different Views on </a:t>
            </a:r>
            <a:br>
              <a:rPr lang="en-GB" dirty="0"/>
            </a:br>
            <a:r>
              <a:rPr lang="en-GB" dirty="0"/>
              <a:t>Using Person Centred Planning?</a:t>
            </a:r>
            <a:endParaRPr lang="en-US" dirty="0"/>
          </a:p>
        </p:txBody>
      </p:sp>
      <p:sp>
        <p:nvSpPr>
          <p:cNvPr id="3" name="Content Placeholder 2">
            <a:extLst>
              <a:ext uri="{FF2B5EF4-FFF2-40B4-BE49-F238E27FC236}">
                <a16:creationId xmlns:a16="http://schemas.microsoft.com/office/drawing/2014/main" id="{2C98559E-EC11-EF4B-945C-1E6D151319A5}"/>
              </a:ext>
            </a:extLst>
          </p:cNvPr>
          <p:cNvSpPr>
            <a:spLocks noGrp="1"/>
          </p:cNvSpPr>
          <p:nvPr>
            <p:ph idx="1"/>
          </p:nvPr>
        </p:nvSpPr>
        <p:spPr>
          <a:xfrm>
            <a:off x="581192" y="2769776"/>
            <a:ext cx="11029615" cy="3678303"/>
          </a:xfrm>
        </p:spPr>
        <p:txBody>
          <a:bodyPr/>
          <a:lstStyle/>
          <a:p>
            <a:r>
              <a:rPr lang="en-GB" i="1" dirty="0"/>
              <a:t>‘Person-centred planning is grounded in a rights based approach incorporating principles of independence, choice and inclusion’</a:t>
            </a:r>
            <a:r>
              <a:rPr lang="en-GB" dirty="0"/>
              <a:t>. (Stalker and Campbell, 1998.p.4).</a:t>
            </a:r>
          </a:p>
          <a:p>
            <a:endParaRPr lang="en-GB" dirty="0"/>
          </a:p>
          <a:p>
            <a:r>
              <a:rPr lang="en-GB" dirty="0"/>
              <a:t>‘</a:t>
            </a:r>
            <a:r>
              <a:rPr lang="en-GB" i="1" dirty="0"/>
              <a:t>Person-centred planning is a strong planning process that puts the person at the centre and deliberately shifts power towards them and can help reclaim some of the freedom which most of us take for granted</a:t>
            </a:r>
            <a:r>
              <a:rPr lang="en-GB" dirty="0"/>
              <a:t>’. (Parley, 2001.p.4) </a:t>
            </a:r>
          </a:p>
          <a:p>
            <a:endParaRPr lang="en-GB" dirty="0"/>
          </a:p>
          <a:p>
            <a:r>
              <a:rPr lang="en-GB" i="1" dirty="0"/>
              <a:t>‘</a:t>
            </a:r>
            <a:r>
              <a:rPr lang="en-GB" dirty="0"/>
              <a:t>For person-centred planning to really help change people’s lives it needs to be linked to the way in which resources are allocated and used.’ (Routledge and </a:t>
            </a:r>
            <a:r>
              <a:rPr lang="en-GB" dirty="0" err="1"/>
              <a:t>Gitsham</a:t>
            </a:r>
            <a:r>
              <a:rPr lang="en-GB" dirty="0"/>
              <a:t>, 2004.p.16) </a:t>
            </a:r>
          </a:p>
          <a:p>
            <a:endParaRPr lang="en-GB" dirty="0"/>
          </a:p>
          <a:p>
            <a:endParaRPr lang="en-GB" dirty="0"/>
          </a:p>
          <a:p>
            <a:endParaRPr lang="en-US" dirty="0"/>
          </a:p>
        </p:txBody>
      </p:sp>
      <p:sp>
        <p:nvSpPr>
          <p:cNvPr id="4" name="TextBox 3">
            <a:extLst>
              <a:ext uri="{FF2B5EF4-FFF2-40B4-BE49-F238E27FC236}">
                <a16:creationId xmlns:a16="http://schemas.microsoft.com/office/drawing/2014/main" id="{5D6C2772-9FE5-F84C-98C5-F46FD8A7F522}"/>
              </a:ext>
            </a:extLst>
          </p:cNvPr>
          <p:cNvSpPr txBox="1"/>
          <p:nvPr/>
        </p:nvSpPr>
        <p:spPr>
          <a:xfrm>
            <a:off x="10891520" y="6550223"/>
            <a:ext cx="1767840" cy="307777"/>
          </a:xfrm>
          <a:prstGeom prst="rect">
            <a:avLst/>
          </a:prstGeom>
          <a:noFill/>
        </p:spPr>
        <p:txBody>
          <a:bodyPr wrap="square" rtlCol="0">
            <a:spAutoFit/>
          </a:bodyPr>
          <a:lstStyle/>
          <a:p>
            <a:r>
              <a:rPr lang="en-US" sz="1400" dirty="0"/>
              <a:t>(JRF,2006).</a:t>
            </a:r>
          </a:p>
        </p:txBody>
      </p:sp>
      <p:pic>
        <p:nvPicPr>
          <p:cNvPr id="5" name="Picture 4">
            <a:extLst>
              <a:ext uri="{FF2B5EF4-FFF2-40B4-BE49-F238E27FC236}">
                <a16:creationId xmlns:a16="http://schemas.microsoft.com/office/drawing/2014/main" id="{37F72FD4-00D9-5F4D-8BC0-6F4CEB3133C1}"/>
              </a:ext>
            </a:extLst>
          </p:cNvPr>
          <p:cNvPicPr>
            <a:picLocks noChangeAspect="1"/>
          </p:cNvPicPr>
          <p:nvPr/>
        </p:nvPicPr>
        <p:blipFill>
          <a:blip r:embed="rId2"/>
          <a:stretch>
            <a:fillRect/>
          </a:stretch>
        </p:blipFill>
        <p:spPr>
          <a:xfrm>
            <a:off x="724067" y="5789079"/>
            <a:ext cx="1933408" cy="773363"/>
          </a:xfrm>
          <a:prstGeom prst="rect">
            <a:avLst/>
          </a:prstGeom>
        </p:spPr>
      </p:pic>
    </p:spTree>
    <p:extLst>
      <p:ext uri="{BB962C8B-B14F-4D97-AF65-F5344CB8AC3E}">
        <p14:creationId xmlns:p14="http://schemas.microsoft.com/office/powerpoint/2010/main" val="3113815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8D3E5-7D75-AB4B-8F8A-D7E4EFFB1B9C}"/>
              </a:ext>
            </a:extLst>
          </p:cNvPr>
          <p:cNvSpPr>
            <a:spLocks noGrp="1"/>
          </p:cNvSpPr>
          <p:nvPr>
            <p:ph type="title"/>
          </p:nvPr>
        </p:nvSpPr>
        <p:spPr/>
        <p:txBody>
          <a:bodyPr/>
          <a:lstStyle/>
          <a:p>
            <a:r>
              <a:rPr lang="en-GB" dirty="0"/>
              <a:t>Person Centred Planning:</a:t>
            </a:r>
            <a:endParaRPr lang="en-US" dirty="0"/>
          </a:p>
        </p:txBody>
      </p:sp>
      <p:sp>
        <p:nvSpPr>
          <p:cNvPr id="3" name="Content Placeholder 2">
            <a:extLst>
              <a:ext uri="{FF2B5EF4-FFF2-40B4-BE49-F238E27FC236}">
                <a16:creationId xmlns:a16="http://schemas.microsoft.com/office/drawing/2014/main" id="{CFF46005-6728-3A44-AABC-043F91C48F9D}"/>
              </a:ext>
            </a:extLst>
          </p:cNvPr>
          <p:cNvSpPr>
            <a:spLocks noGrp="1"/>
          </p:cNvSpPr>
          <p:nvPr>
            <p:ph idx="1"/>
          </p:nvPr>
        </p:nvSpPr>
        <p:spPr/>
        <p:txBody>
          <a:bodyPr/>
          <a:lstStyle/>
          <a:p>
            <a:r>
              <a:rPr lang="en-GB" sz="2400" dirty="0"/>
              <a:t>Person centred planning should not be a one off event</a:t>
            </a:r>
          </a:p>
          <a:p>
            <a:pPr lvl="1"/>
            <a:r>
              <a:rPr lang="en-GB" sz="2400" dirty="0"/>
              <a:t>It assumes that people have futures;</a:t>
            </a:r>
          </a:p>
          <a:p>
            <a:pPr lvl="1"/>
            <a:r>
              <a:rPr lang="en-GB" sz="2400" dirty="0"/>
              <a:t>that their aspirations will change and grow with their experiences</a:t>
            </a:r>
          </a:p>
          <a:p>
            <a:pPr lvl="1"/>
            <a:r>
              <a:rPr lang="en-GB" sz="2400" dirty="0"/>
              <a:t>and therefore the pattern of supports and services that are agreed now </a:t>
            </a:r>
          </a:p>
          <a:p>
            <a:endParaRPr lang="en-US" dirty="0"/>
          </a:p>
        </p:txBody>
      </p:sp>
      <p:pic>
        <p:nvPicPr>
          <p:cNvPr id="4" name="Picture 3">
            <a:extLst>
              <a:ext uri="{FF2B5EF4-FFF2-40B4-BE49-F238E27FC236}">
                <a16:creationId xmlns:a16="http://schemas.microsoft.com/office/drawing/2014/main" id="{492EFB46-299A-C441-AFA9-C54F7980C6F6}"/>
              </a:ext>
            </a:extLst>
          </p:cNvPr>
          <p:cNvPicPr>
            <a:picLocks noChangeAspect="1"/>
          </p:cNvPicPr>
          <p:nvPr/>
        </p:nvPicPr>
        <p:blipFill>
          <a:blip r:embed="rId2"/>
          <a:stretch>
            <a:fillRect/>
          </a:stretch>
        </p:blipFill>
        <p:spPr>
          <a:xfrm>
            <a:off x="766930" y="5769162"/>
            <a:ext cx="1933408" cy="773363"/>
          </a:xfrm>
          <a:prstGeom prst="rect">
            <a:avLst/>
          </a:prstGeom>
        </p:spPr>
      </p:pic>
    </p:spTree>
    <p:extLst>
      <p:ext uri="{BB962C8B-B14F-4D97-AF65-F5344CB8AC3E}">
        <p14:creationId xmlns:p14="http://schemas.microsoft.com/office/powerpoint/2010/main" val="306012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1B07-71BD-4A49-95B1-CA6C22832F9C}"/>
              </a:ext>
            </a:extLst>
          </p:cNvPr>
          <p:cNvSpPr>
            <a:spLocks noGrp="1"/>
          </p:cNvSpPr>
          <p:nvPr>
            <p:ph type="title"/>
          </p:nvPr>
        </p:nvSpPr>
        <p:spPr/>
        <p:txBody>
          <a:bodyPr/>
          <a:lstStyle/>
          <a:p>
            <a:r>
              <a:rPr lang="en-US" dirty="0"/>
              <a:t>Person centered planning is;</a:t>
            </a:r>
          </a:p>
        </p:txBody>
      </p:sp>
      <p:sp>
        <p:nvSpPr>
          <p:cNvPr id="3" name="Content Placeholder 2">
            <a:extLst>
              <a:ext uri="{FF2B5EF4-FFF2-40B4-BE49-F238E27FC236}">
                <a16:creationId xmlns:a16="http://schemas.microsoft.com/office/drawing/2014/main" id="{55252048-E13B-4244-8C56-6303B83D06EE}"/>
              </a:ext>
            </a:extLst>
          </p:cNvPr>
          <p:cNvSpPr>
            <a:spLocks noGrp="1"/>
          </p:cNvSpPr>
          <p:nvPr>
            <p:ph idx="1"/>
          </p:nvPr>
        </p:nvSpPr>
        <p:spPr>
          <a:xfrm>
            <a:off x="581192" y="2085367"/>
            <a:ext cx="11029615" cy="4245669"/>
          </a:xfrm>
        </p:spPr>
        <p:txBody>
          <a:bodyPr>
            <a:normAutofit fontScale="92500" lnSpcReduction="20000"/>
          </a:bodyPr>
          <a:lstStyle/>
          <a:p>
            <a:r>
              <a:rPr lang="en-GB" sz="2000" dirty="0"/>
              <a:t>A process of </a:t>
            </a:r>
          </a:p>
          <a:p>
            <a:pPr lvl="1"/>
            <a:r>
              <a:rPr lang="en-GB" sz="2000" dirty="0"/>
              <a:t>Listening, and learning; </a:t>
            </a:r>
          </a:p>
          <a:p>
            <a:pPr lvl="1"/>
            <a:r>
              <a:rPr lang="en-GB" sz="2000" dirty="0"/>
              <a:t>Focussed on what is important to someone</a:t>
            </a:r>
          </a:p>
          <a:p>
            <a:pPr lvl="2"/>
            <a:r>
              <a:rPr lang="en-GB" sz="2000" dirty="0"/>
              <a:t>Now</a:t>
            </a:r>
          </a:p>
          <a:p>
            <a:pPr lvl="2"/>
            <a:r>
              <a:rPr lang="en-GB" sz="2000" dirty="0"/>
              <a:t>And for the future;</a:t>
            </a:r>
          </a:p>
          <a:p>
            <a:pPr lvl="1"/>
            <a:r>
              <a:rPr lang="en-GB" sz="2000" dirty="0"/>
              <a:t>Acting upon this in alliance with their family and friends.</a:t>
            </a:r>
          </a:p>
          <a:p>
            <a:pPr lvl="1"/>
            <a:endParaRPr lang="en-GB" sz="2000" dirty="0"/>
          </a:p>
          <a:p>
            <a:pPr lvl="1"/>
            <a:r>
              <a:rPr lang="en-GB" sz="2000" dirty="0"/>
              <a:t>Person-centred planning is an umbrella term referring to a variety of  approaches to enable individuals who use social care services to plan their own futures successfully. </a:t>
            </a:r>
          </a:p>
          <a:p>
            <a:pPr lvl="1"/>
            <a:r>
              <a:rPr lang="en-GB" sz="2000" dirty="0"/>
              <a:t>It is a way in which support for people who use social care services can be organised as well as a way of enabling individuals to take a the main lead in planning all aspects of how the service they receive are delivered to them. </a:t>
            </a:r>
          </a:p>
          <a:p>
            <a:pPr lvl="1"/>
            <a:endParaRPr lang="en-GB" dirty="0"/>
          </a:p>
          <a:p>
            <a:endParaRPr lang="en-US" dirty="0"/>
          </a:p>
        </p:txBody>
      </p:sp>
      <p:sp>
        <p:nvSpPr>
          <p:cNvPr id="4" name="TextBox 3">
            <a:extLst>
              <a:ext uri="{FF2B5EF4-FFF2-40B4-BE49-F238E27FC236}">
                <a16:creationId xmlns:a16="http://schemas.microsoft.com/office/drawing/2014/main" id="{FF1A64EA-4FA6-E948-B2E5-51DC5233C436}"/>
              </a:ext>
            </a:extLst>
          </p:cNvPr>
          <p:cNvSpPr txBox="1"/>
          <p:nvPr/>
        </p:nvSpPr>
        <p:spPr>
          <a:xfrm>
            <a:off x="10962640" y="6493542"/>
            <a:ext cx="1859280" cy="307777"/>
          </a:xfrm>
          <a:prstGeom prst="rect">
            <a:avLst/>
          </a:prstGeom>
          <a:noFill/>
        </p:spPr>
        <p:txBody>
          <a:bodyPr wrap="square" rtlCol="0">
            <a:spAutoFit/>
          </a:bodyPr>
          <a:lstStyle/>
          <a:p>
            <a:r>
              <a:rPr lang="en-US" sz="1400" dirty="0"/>
              <a:t>(JRF,2006).</a:t>
            </a:r>
          </a:p>
        </p:txBody>
      </p:sp>
      <p:pic>
        <p:nvPicPr>
          <p:cNvPr id="5" name="Picture 4">
            <a:extLst>
              <a:ext uri="{FF2B5EF4-FFF2-40B4-BE49-F238E27FC236}">
                <a16:creationId xmlns:a16="http://schemas.microsoft.com/office/drawing/2014/main" id="{8DF36323-C14F-6F49-AEE1-BAE6BBA3BB60}"/>
              </a:ext>
            </a:extLst>
          </p:cNvPr>
          <p:cNvPicPr>
            <a:picLocks noChangeAspect="1"/>
          </p:cNvPicPr>
          <p:nvPr/>
        </p:nvPicPr>
        <p:blipFill>
          <a:blip r:embed="rId2"/>
          <a:stretch>
            <a:fillRect/>
          </a:stretch>
        </p:blipFill>
        <p:spPr>
          <a:xfrm>
            <a:off x="709779" y="6027956"/>
            <a:ext cx="1933408" cy="773363"/>
          </a:xfrm>
          <a:prstGeom prst="rect">
            <a:avLst/>
          </a:prstGeom>
        </p:spPr>
      </p:pic>
    </p:spTree>
    <p:extLst>
      <p:ext uri="{BB962C8B-B14F-4D97-AF65-F5344CB8AC3E}">
        <p14:creationId xmlns:p14="http://schemas.microsoft.com/office/powerpoint/2010/main" val="1084471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8264F-7A30-DF4D-8A3A-0D675A091C0D}"/>
              </a:ext>
            </a:extLst>
          </p:cNvPr>
          <p:cNvSpPr>
            <a:spLocks noGrp="1"/>
          </p:cNvSpPr>
          <p:nvPr>
            <p:ph type="title"/>
          </p:nvPr>
        </p:nvSpPr>
        <p:spPr>
          <a:xfrm>
            <a:off x="581192" y="999201"/>
            <a:ext cx="11029616" cy="1013800"/>
          </a:xfrm>
        </p:spPr>
        <p:txBody>
          <a:bodyPr>
            <a:normAutofit fontScale="90000"/>
          </a:bodyPr>
          <a:lstStyle/>
          <a:p>
            <a:r>
              <a:rPr lang="en-GB" sz="3100" dirty="0"/>
              <a:t>Person Centred Planning </a:t>
            </a:r>
            <a:br>
              <a:rPr lang="en-GB" sz="3100" dirty="0"/>
            </a:br>
            <a:r>
              <a:rPr lang="en-GB" sz="3100" dirty="0"/>
              <a:t>is NOT . . . .</a:t>
            </a:r>
            <a:r>
              <a:rPr lang="en-US" dirty="0"/>
              <a:t/>
            </a:r>
            <a:br>
              <a:rPr lang="en-US" dirty="0"/>
            </a:br>
            <a:endParaRPr lang="en-US" dirty="0"/>
          </a:p>
        </p:txBody>
      </p:sp>
      <p:sp>
        <p:nvSpPr>
          <p:cNvPr id="3" name="Content Placeholder 2">
            <a:extLst>
              <a:ext uri="{FF2B5EF4-FFF2-40B4-BE49-F238E27FC236}">
                <a16:creationId xmlns:a16="http://schemas.microsoft.com/office/drawing/2014/main" id="{501C5720-7087-3F4E-B443-D65F1A2F81E2}"/>
              </a:ext>
            </a:extLst>
          </p:cNvPr>
          <p:cNvSpPr>
            <a:spLocks noGrp="1"/>
          </p:cNvSpPr>
          <p:nvPr>
            <p:ph idx="1"/>
          </p:nvPr>
        </p:nvSpPr>
        <p:spPr/>
        <p:txBody>
          <a:bodyPr/>
          <a:lstStyle/>
          <a:p>
            <a:r>
              <a:rPr lang="en-GB" sz="2400" dirty="0"/>
              <a:t>Simply a collection of new techniques for planning to replace Individual Programme Planning</a:t>
            </a:r>
            <a:r>
              <a:rPr lang="en-GB" sz="2400" i="1" dirty="0"/>
              <a:t>.</a:t>
            </a:r>
          </a:p>
          <a:p>
            <a:r>
              <a:rPr lang="en-GB" sz="2400" dirty="0"/>
              <a:t>Is it based on a completely different way of seeing and working with people with disabilities or those who are potentially excluded within society.</a:t>
            </a:r>
          </a:p>
          <a:p>
            <a:pPr lvl="1"/>
            <a:r>
              <a:rPr lang="en-GB" sz="2400" dirty="0"/>
              <a:t>It is however,  fundamentally about sharing power and community inclusion.</a:t>
            </a:r>
          </a:p>
          <a:p>
            <a:endParaRPr lang="en-US" dirty="0"/>
          </a:p>
        </p:txBody>
      </p:sp>
      <p:pic>
        <p:nvPicPr>
          <p:cNvPr id="4" name="Picture 3">
            <a:extLst>
              <a:ext uri="{FF2B5EF4-FFF2-40B4-BE49-F238E27FC236}">
                <a16:creationId xmlns:a16="http://schemas.microsoft.com/office/drawing/2014/main" id="{FA31A09B-F197-F847-A77B-ADA8CDB7D733}"/>
              </a:ext>
            </a:extLst>
          </p:cNvPr>
          <p:cNvPicPr>
            <a:picLocks noChangeAspect="1"/>
          </p:cNvPicPr>
          <p:nvPr/>
        </p:nvPicPr>
        <p:blipFill>
          <a:blip r:embed="rId2"/>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3340836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42876-1EE0-294F-81C7-5D81DEC4A0F0}"/>
              </a:ext>
            </a:extLst>
          </p:cNvPr>
          <p:cNvSpPr>
            <a:spLocks noGrp="1"/>
          </p:cNvSpPr>
          <p:nvPr>
            <p:ph type="title"/>
          </p:nvPr>
        </p:nvSpPr>
        <p:spPr/>
        <p:txBody>
          <a:bodyPr/>
          <a:lstStyle/>
          <a:p>
            <a:r>
              <a:rPr lang="en-GB" dirty="0"/>
              <a:t>Key Features of </a:t>
            </a:r>
            <a:br>
              <a:rPr lang="en-GB" dirty="0"/>
            </a:br>
            <a:r>
              <a:rPr lang="en-GB" dirty="0"/>
              <a:t>Person Centred Planning;</a:t>
            </a:r>
            <a:endParaRPr lang="en-US" dirty="0"/>
          </a:p>
        </p:txBody>
      </p:sp>
      <p:sp>
        <p:nvSpPr>
          <p:cNvPr id="3" name="Content Placeholder 2">
            <a:extLst>
              <a:ext uri="{FF2B5EF4-FFF2-40B4-BE49-F238E27FC236}">
                <a16:creationId xmlns:a16="http://schemas.microsoft.com/office/drawing/2014/main" id="{71DAFA49-9B54-184D-9B46-306DCB5487F0}"/>
              </a:ext>
            </a:extLst>
          </p:cNvPr>
          <p:cNvSpPr>
            <a:spLocks noGrp="1"/>
          </p:cNvSpPr>
          <p:nvPr>
            <p:ph idx="1"/>
          </p:nvPr>
        </p:nvSpPr>
        <p:spPr/>
        <p:txBody>
          <a:bodyPr/>
          <a:lstStyle/>
          <a:p>
            <a:r>
              <a:rPr lang="en-GB" sz="2400" dirty="0"/>
              <a:t>The plan results in on-going listening, learning, and further action</a:t>
            </a:r>
          </a:p>
          <a:p>
            <a:pPr lvl="1"/>
            <a:r>
              <a:rPr lang="en-GB" sz="2400" i="1" dirty="0"/>
              <a:t>‘Person centred planning offers people who want to make change a forum for discovering shared images of a desirable future, negotiating conflicts, doing creative problem-solving, making and checking arrangements on action, refining direction while adapting action to changing situations, and offering one another mutual support.’</a:t>
            </a:r>
          </a:p>
          <a:p>
            <a:pPr marL="0" indent="0">
              <a:buNone/>
            </a:pPr>
            <a:r>
              <a:rPr lang="en-US" sz="2400" dirty="0"/>
              <a:t>                                                                       </a:t>
            </a:r>
            <a:r>
              <a:rPr lang="en-GB" sz="1600" dirty="0"/>
              <a:t>(O’Brien,2012.p24).</a:t>
            </a:r>
          </a:p>
          <a:p>
            <a:pPr marL="0" indent="0">
              <a:buNone/>
            </a:pPr>
            <a:endParaRPr lang="en-US" dirty="0"/>
          </a:p>
        </p:txBody>
      </p:sp>
      <p:sp>
        <p:nvSpPr>
          <p:cNvPr id="4" name="TextBox 3">
            <a:extLst>
              <a:ext uri="{FF2B5EF4-FFF2-40B4-BE49-F238E27FC236}">
                <a16:creationId xmlns:a16="http://schemas.microsoft.com/office/drawing/2014/main" id="{05591366-326A-CB46-9E5E-06C809517510}"/>
              </a:ext>
            </a:extLst>
          </p:cNvPr>
          <p:cNvSpPr txBox="1"/>
          <p:nvPr/>
        </p:nvSpPr>
        <p:spPr>
          <a:xfrm>
            <a:off x="9763760" y="6471920"/>
            <a:ext cx="3129280" cy="307777"/>
          </a:xfrm>
          <a:prstGeom prst="rect">
            <a:avLst/>
          </a:prstGeom>
          <a:noFill/>
        </p:spPr>
        <p:txBody>
          <a:bodyPr wrap="square" rtlCol="0">
            <a:spAutoFit/>
          </a:bodyPr>
          <a:lstStyle/>
          <a:p>
            <a:r>
              <a:rPr lang="en-US" sz="1400" dirty="0"/>
              <a:t>(Lewis and </a:t>
            </a:r>
            <a:r>
              <a:rPr lang="en-GB" sz="1400" dirty="0"/>
              <a:t>Sanderson</a:t>
            </a:r>
            <a:r>
              <a:rPr lang="en-US" sz="1400" dirty="0"/>
              <a:t>, 2012).</a:t>
            </a:r>
          </a:p>
        </p:txBody>
      </p:sp>
      <p:pic>
        <p:nvPicPr>
          <p:cNvPr id="5" name="Picture 4">
            <a:extLst>
              <a:ext uri="{FF2B5EF4-FFF2-40B4-BE49-F238E27FC236}">
                <a16:creationId xmlns:a16="http://schemas.microsoft.com/office/drawing/2014/main" id="{46ABA181-9F76-DD49-B8E7-A0F47356736E}"/>
              </a:ext>
            </a:extLst>
          </p:cNvPr>
          <p:cNvPicPr>
            <a:picLocks noChangeAspect="1"/>
          </p:cNvPicPr>
          <p:nvPr/>
        </p:nvPicPr>
        <p:blipFill>
          <a:blip r:embed="rId2"/>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3714202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7F052F8-8D81-A64B-B73D-1456D2A4CB9E}"/>
              </a:ext>
            </a:extLst>
          </p:cNvPr>
          <p:cNvSpPr txBox="1"/>
          <p:nvPr/>
        </p:nvSpPr>
        <p:spPr>
          <a:xfrm>
            <a:off x="459129" y="1872020"/>
            <a:ext cx="11428071" cy="4247317"/>
          </a:xfrm>
          <a:prstGeom prst="rect">
            <a:avLst/>
          </a:prstGeom>
          <a:noFill/>
        </p:spPr>
        <p:txBody>
          <a:bodyPr wrap="square" rtlCol="0">
            <a:spAutoFit/>
          </a:bodyPr>
          <a:lstStyle/>
          <a:p>
            <a:r>
              <a:rPr lang="en-GB" dirty="0"/>
              <a:t>Michael </a:t>
            </a:r>
            <a:r>
              <a:rPr lang="en-GB" dirty="0" err="1"/>
              <a:t>Smull</a:t>
            </a:r>
            <a:r>
              <a:rPr lang="en-GB" dirty="0"/>
              <a:t> describes planning as </a:t>
            </a:r>
            <a:br>
              <a:rPr lang="en-GB" dirty="0"/>
            </a:br>
            <a:r>
              <a:rPr lang="en-GB" dirty="0"/>
              <a:t>‘</a:t>
            </a:r>
            <a:r>
              <a:rPr lang="en-GB" i="1" dirty="0"/>
              <a:t>a promise to people’</a:t>
            </a:r>
          </a:p>
          <a:p>
            <a:endParaRPr lang="en-GB" i="1" dirty="0"/>
          </a:p>
          <a:p>
            <a:pPr marL="285750" indent="-285750">
              <a:buFont typeface="Arial" panose="020B0604020202020204" pitchFamily="34" charset="0"/>
              <a:buChar char="•"/>
            </a:pPr>
            <a:r>
              <a:rPr lang="en-GB" dirty="0"/>
              <a:t>To fulfil this promise we need to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Reflect on successes and failures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Try new things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Learn from them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Negotiate and resolve conflict together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Acknowledging and resolving conflict is important if people are to really work together to make change</a:t>
            </a:r>
            <a:br>
              <a:rPr lang="en-GB" dirty="0"/>
            </a:br>
            <a:endParaRPr lang="en-US" dirty="0"/>
          </a:p>
        </p:txBody>
      </p:sp>
      <p:sp>
        <p:nvSpPr>
          <p:cNvPr id="9" name="TextBox 8">
            <a:extLst>
              <a:ext uri="{FF2B5EF4-FFF2-40B4-BE49-F238E27FC236}">
                <a16:creationId xmlns:a16="http://schemas.microsoft.com/office/drawing/2014/main" id="{C923F316-DAEC-5A42-AE1C-04115D94AFE5}"/>
              </a:ext>
            </a:extLst>
          </p:cNvPr>
          <p:cNvSpPr txBox="1"/>
          <p:nvPr/>
        </p:nvSpPr>
        <p:spPr>
          <a:xfrm>
            <a:off x="659758" y="644421"/>
            <a:ext cx="5822066" cy="1077218"/>
          </a:xfrm>
          <a:prstGeom prst="rect">
            <a:avLst/>
          </a:prstGeom>
          <a:noFill/>
        </p:spPr>
        <p:txBody>
          <a:bodyPr wrap="square" rtlCol="0">
            <a:spAutoFit/>
          </a:bodyPr>
          <a:lstStyle/>
          <a:p>
            <a:r>
              <a:rPr lang="en-GB" sz="3200" dirty="0">
                <a:solidFill>
                  <a:schemeClr val="bg1"/>
                </a:solidFill>
              </a:rPr>
              <a:t>PCP</a:t>
            </a:r>
            <a:br>
              <a:rPr lang="en-GB" sz="3200" dirty="0">
                <a:solidFill>
                  <a:schemeClr val="bg1"/>
                </a:solidFill>
              </a:rPr>
            </a:br>
            <a:r>
              <a:rPr lang="en-GB" sz="3200" dirty="0">
                <a:solidFill>
                  <a:schemeClr val="bg1"/>
                </a:solidFill>
              </a:rPr>
              <a:t>A Promise to People!</a:t>
            </a:r>
            <a:endParaRPr lang="en-US" sz="3200" dirty="0">
              <a:solidFill>
                <a:schemeClr val="bg1"/>
              </a:solidFill>
            </a:endParaRPr>
          </a:p>
        </p:txBody>
      </p:sp>
      <p:sp>
        <p:nvSpPr>
          <p:cNvPr id="10" name="TextBox 9">
            <a:extLst>
              <a:ext uri="{FF2B5EF4-FFF2-40B4-BE49-F238E27FC236}">
                <a16:creationId xmlns:a16="http://schemas.microsoft.com/office/drawing/2014/main" id="{3E2458B8-4ED6-1347-B89C-D067F878A66A}"/>
              </a:ext>
            </a:extLst>
          </p:cNvPr>
          <p:cNvSpPr txBox="1"/>
          <p:nvPr/>
        </p:nvSpPr>
        <p:spPr>
          <a:xfrm>
            <a:off x="10038080" y="6550223"/>
            <a:ext cx="3545840" cy="307777"/>
          </a:xfrm>
          <a:prstGeom prst="rect">
            <a:avLst/>
          </a:prstGeom>
          <a:noFill/>
        </p:spPr>
        <p:txBody>
          <a:bodyPr wrap="square" rtlCol="0">
            <a:spAutoFit/>
          </a:bodyPr>
          <a:lstStyle/>
          <a:p>
            <a:r>
              <a:rPr lang="en-US" sz="1400" dirty="0"/>
              <a:t>(Gates and Atherson,2007).</a:t>
            </a:r>
          </a:p>
        </p:txBody>
      </p:sp>
      <p:pic>
        <p:nvPicPr>
          <p:cNvPr id="5" name="Picture 4">
            <a:extLst>
              <a:ext uri="{FF2B5EF4-FFF2-40B4-BE49-F238E27FC236}">
                <a16:creationId xmlns:a16="http://schemas.microsoft.com/office/drawing/2014/main" id="{3D9B8027-A856-E743-BD85-9F4DDC25AB20}"/>
              </a:ext>
            </a:extLst>
          </p:cNvPr>
          <p:cNvPicPr>
            <a:picLocks noChangeAspect="1"/>
          </p:cNvPicPr>
          <p:nvPr/>
        </p:nvPicPr>
        <p:blipFill>
          <a:blip r:embed="rId2"/>
          <a:stretch>
            <a:fillRect/>
          </a:stretch>
        </p:blipFill>
        <p:spPr>
          <a:xfrm>
            <a:off x="659758" y="5930748"/>
            <a:ext cx="1933408" cy="773363"/>
          </a:xfrm>
          <a:prstGeom prst="rect">
            <a:avLst/>
          </a:prstGeom>
        </p:spPr>
      </p:pic>
    </p:spTree>
    <p:extLst>
      <p:ext uri="{BB962C8B-B14F-4D97-AF65-F5344CB8AC3E}">
        <p14:creationId xmlns:p14="http://schemas.microsoft.com/office/powerpoint/2010/main" val="420692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C3B45-CA60-384A-971C-C9D70396F9C9}"/>
              </a:ext>
            </a:extLst>
          </p:cNvPr>
          <p:cNvSpPr>
            <a:spLocks noGrp="1"/>
          </p:cNvSpPr>
          <p:nvPr>
            <p:ph type="title"/>
          </p:nvPr>
        </p:nvSpPr>
        <p:spPr/>
        <p:txBody>
          <a:bodyPr/>
          <a:lstStyle/>
          <a:p>
            <a:r>
              <a:rPr lang="en-US" dirty="0"/>
              <a:t>Group task;</a:t>
            </a:r>
          </a:p>
        </p:txBody>
      </p:sp>
      <p:sp>
        <p:nvSpPr>
          <p:cNvPr id="3" name="Content Placeholder 2">
            <a:extLst>
              <a:ext uri="{FF2B5EF4-FFF2-40B4-BE49-F238E27FC236}">
                <a16:creationId xmlns:a16="http://schemas.microsoft.com/office/drawing/2014/main" id="{4C5F250A-8414-854C-A4D7-A7D2A91AE450}"/>
              </a:ext>
            </a:extLst>
          </p:cNvPr>
          <p:cNvSpPr>
            <a:spLocks noGrp="1"/>
          </p:cNvSpPr>
          <p:nvPr>
            <p:ph idx="1"/>
          </p:nvPr>
        </p:nvSpPr>
        <p:spPr>
          <a:xfrm>
            <a:off x="581192" y="1715956"/>
            <a:ext cx="11029615" cy="3678303"/>
          </a:xfrm>
        </p:spPr>
        <p:txBody>
          <a:bodyPr>
            <a:normAutofit/>
          </a:bodyPr>
          <a:lstStyle/>
          <a:p>
            <a:r>
              <a:rPr lang="en-US" sz="3200" dirty="0"/>
              <a:t>Please refer to the handout provided on case studies/scenarios and discuss in pairs/groups instructions are included on the handout.</a:t>
            </a:r>
          </a:p>
          <a:p>
            <a:pPr marL="0" indent="0">
              <a:buNone/>
            </a:pPr>
            <a:endParaRPr lang="en-US" sz="3200" dirty="0"/>
          </a:p>
        </p:txBody>
      </p:sp>
      <p:pic>
        <p:nvPicPr>
          <p:cNvPr id="4" name="Picture 3">
            <a:extLst>
              <a:ext uri="{FF2B5EF4-FFF2-40B4-BE49-F238E27FC236}">
                <a16:creationId xmlns:a16="http://schemas.microsoft.com/office/drawing/2014/main" id="{3E0C050B-EA3F-EA46-841E-4A27793B0D22}"/>
              </a:ext>
            </a:extLst>
          </p:cNvPr>
          <p:cNvPicPr>
            <a:picLocks noChangeAspect="1"/>
          </p:cNvPicPr>
          <p:nvPr/>
        </p:nvPicPr>
        <p:blipFill>
          <a:blip r:embed="rId2"/>
          <a:stretch>
            <a:fillRect/>
          </a:stretch>
        </p:blipFill>
        <p:spPr>
          <a:xfrm>
            <a:off x="8411585" y="4523744"/>
            <a:ext cx="2816417" cy="2246341"/>
          </a:xfrm>
          <a:prstGeom prst="rect">
            <a:avLst/>
          </a:prstGeom>
        </p:spPr>
      </p:pic>
      <p:pic>
        <p:nvPicPr>
          <p:cNvPr id="6" name="Picture 5">
            <a:extLst>
              <a:ext uri="{FF2B5EF4-FFF2-40B4-BE49-F238E27FC236}">
                <a16:creationId xmlns:a16="http://schemas.microsoft.com/office/drawing/2014/main" id="{84F85EE6-74B3-A84C-A550-9495ECE951B1}"/>
              </a:ext>
            </a:extLst>
          </p:cNvPr>
          <p:cNvPicPr>
            <a:picLocks noChangeAspect="1"/>
          </p:cNvPicPr>
          <p:nvPr/>
        </p:nvPicPr>
        <p:blipFill>
          <a:blip r:embed="rId3"/>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2938153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B91E-65ED-9948-B564-29B45DC4B65B}"/>
              </a:ext>
            </a:extLst>
          </p:cNvPr>
          <p:cNvSpPr>
            <a:spLocks noGrp="1"/>
          </p:cNvSpPr>
          <p:nvPr>
            <p:ph type="title"/>
          </p:nvPr>
        </p:nvSpPr>
        <p:spPr/>
        <p:txBody>
          <a:bodyPr/>
          <a:lstStyle/>
          <a:p>
            <a:r>
              <a:rPr lang="en-GB" dirty="0"/>
              <a:t>P.A.T.H </a:t>
            </a:r>
            <a:br>
              <a:rPr lang="en-GB" dirty="0"/>
            </a:br>
            <a:r>
              <a:rPr lang="en-GB" dirty="0"/>
              <a:t>Planning Alternative Tomorrows with Hope </a:t>
            </a:r>
            <a:endParaRPr lang="en-US" dirty="0"/>
          </a:p>
        </p:txBody>
      </p:sp>
      <p:sp>
        <p:nvSpPr>
          <p:cNvPr id="3" name="Content Placeholder 2">
            <a:extLst>
              <a:ext uri="{FF2B5EF4-FFF2-40B4-BE49-F238E27FC236}">
                <a16:creationId xmlns:a16="http://schemas.microsoft.com/office/drawing/2014/main" id="{1EE27C41-DCFC-5949-B0B1-C7E63A6665AC}"/>
              </a:ext>
            </a:extLst>
          </p:cNvPr>
          <p:cNvSpPr>
            <a:spLocks noGrp="1"/>
          </p:cNvSpPr>
          <p:nvPr>
            <p:ph idx="1"/>
          </p:nvPr>
        </p:nvSpPr>
        <p:spPr>
          <a:xfrm>
            <a:off x="235752" y="2129696"/>
            <a:ext cx="11029615" cy="3678303"/>
          </a:xfrm>
        </p:spPr>
        <p:txBody>
          <a:bodyPr/>
          <a:lstStyle/>
          <a:p>
            <a:r>
              <a:rPr lang="en-GB" dirty="0"/>
              <a:t>PATH is a powerful person centred planning tool, a process, a journey</a:t>
            </a:r>
          </a:p>
          <a:p>
            <a:endParaRPr lang="en-GB" dirty="0"/>
          </a:p>
          <a:p>
            <a:r>
              <a:rPr lang="en-GB" dirty="0"/>
              <a:t>It is built around a central focus person called the Pathfinder</a:t>
            </a:r>
          </a:p>
          <a:p>
            <a:endParaRPr lang="en-GB" dirty="0"/>
          </a:p>
          <a:p>
            <a:r>
              <a:rPr lang="en-GB" dirty="0"/>
              <a:t>The Pathfinder comes together with their allies with a commitment to plan and action a positive, desirable and possible future for themselves</a:t>
            </a:r>
          </a:p>
          <a:p>
            <a:endParaRPr lang="en-US" dirty="0"/>
          </a:p>
        </p:txBody>
      </p:sp>
      <p:sp>
        <p:nvSpPr>
          <p:cNvPr id="4" name="TextBox 3">
            <a:extLst>
              <a:ext uri="{FF2B5EF4-FFF2-40B4-BE49-F238E27FC236}">
                <a16:creationId xmlns:a16="http://schemas.microsoft.com/office/drawing/2014/main" id="{4A9FF460-66FC-284E-85E4-8FABEF1D8C03}"/>
              </a:ext>
            </a:extLst>
          </p:cNvPr>
          <p:cNvSpPr txBox="1"/>
          <p:nvPr/>
        </p:nvSpPr>
        <p:spPr>
          <a:xfrm>
            <a:off x="9988952" y="6463631"/>
            <a:ext cx="2928395" cy="369332"/>
          </a:xfrm>
          <a:prstGeom prst="rect">
            <a:avLst/>
          </a:prstGeom>
          <a:noFill/>
        </p:spPr>
        <p:txBody>
          <a:bodyPr wrap="square" rtlCol="0">
            <a:spAutoFit/>
          </a:bodyPr>
          <a:lstStyle/>
          <a:p>
            <a:r>
              <a:rPr lang="en-GB" sz="1200" dirty="0"/>
              <a:t>(Atherton and </a:t>
            </a:r>
            <a:r>
              <a:rPr lang="en-GB" sz="1200" dirty="0" err="1"/>
              <a:t>Crickmore</a:t>
            </a:r>
            <a:r>
              <a:rPr lang="en-GB" sz="1200" dirty="0"/>
              <a:t>, 2011).</a:t>
            </a:r>
            <a:r>
              <a:rPr lang="en-GB" dirty="0"/>
              <a:t>  </a:t>
            </a:r>
            <a:endParaRPr lang="en-US" dirty="0"/>
          </a:p>
        </p:txBody>
      </p:sp>
      <p:pic>
        <p:nvPicPr>
          <p:cNvPr id="5" name="Picture 4">
            <a:extLst>
              <a:ext uri="{FF2B5EF4-FFF2-40B4-BE49-F238E27FC236}">
                <a16:creationId xmlns:a16="http://schemas.microsoft.com/office/drawing/2014/main" id="{120779C2-FF6A-C44C-B397-0BA1FD48304A}"/>
              </a:ext>
            </a:extLst>
          </p:cNvPr>
          <p:cNvPicPr>
            <a:picLocks noChangeAspect="1"/>
          </p:cNvPicPr>
          <p:nvPr/>
        </p:nvPicPr>
        <p:blipFill>
          <a:blip r:embed="rId2"/>
          <a:stretch>
            <a:fillRect/>
          </a:stretch>
        </p:blipFill>
        <p:spPr>
          <a:xfrm>
            <a:off x="724067" y="5835057"/>
            <a:ext cx="1933408" cy="773363"/>
          </a:xfrm>
          <a:prstGeom prst="rect">
            <a:avLst/>
          </a:prstGeom>
        </p:spPr>
      </p:pic>
    </p:spTree>
    <p:extLst>
      <p:ext uri="{BB962C8B-B14F-4D97-AF65-F5344CB8AC3E}">
        <p14:creationId xmlns:p14="http://schemas.microsoft.com/office/powerpoint/2010/main" val="352297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75AE9-7264-2D4C-B2B9-4C1513112450}"/>
              </a:ext>
            </a:extLst>
          </p:cNvPr>
          <p:cNvSpPr>
            <a:spLocks noGrp="1"/>
          </p:cNvSpPr>
          <p:nvPr>
            <p:ph type="title"/>
          </p:nvPr>
        </p:nvSpPr>
        <p:spPr>
          <a:xfrm>
            <a:off x="581191" y="347241"/>
            <a:ext cx="11029616" cy="1601762"/>
          </a:xfrm>
        </p:spPr>
        <p:txBody>
          <a:bodyPr>
            <a:normAutofit/>
          </a:bodyPr>
          <a:lstStyle/>
          <a:p>
            <a:r>
              <a:rPr lang="en-GB" sz="3600" dirty="0"/>
              <a:t> PATH;</a:t>
            </a:r>
            <a:r>
              <a:rPr lang="en-GB" dirty="0"/>
              <a:t/>
            </a:r>
            <a:br>
              <a:rPr lang="en-GB" dirty="0"/>
            </a:br>
            <a:endParaRPr lang="en-US" dirty="0"/>
          </a:p>
        </p:txBody>
      </p:sp>
      <p:sp>
        <p:nvSpPr>
          <p:cNvPr id="3" name="Content Placeholder 2">
            <a:extLst>
              <a:ext uri="{FF2B5EF4-FFF2-40B4-BE49-F238E27FC236}">
                <a16:creationId xmlns:a16="http://schemas.microsoft.com/office/drawing/2014/main" id="{6ADB3847-49B1-5447-B4BA-00D995C777A9}"/>
              </a:ext>
            </a:extLst>
          </p:cNvPr>
          <p:cNvSpPr>
            <a:spLocks noGrp="1"/>
          </p:cNvSpPr>
          <p:nvPr>
            <p:ph idx="1"/>
          </p:nvPr>
        </p:nvSpPr>
        <p:spPr>
          <a:xfrm>
            <a:off x="581192" y="437722"/>
            <a:ext cx="11029615" cy="5421077"/>
          </a:xfrm>
        </p:spPr>
        <p:txBody>
          <a:bodyPr/>
          <a:lstStyle/>
          <a:p>
            <a:r>
              <a:rPr lang="en-US" dirty="0">
                <a:hlinkClick r:id="rId2"/>
              </a:rPr>
              <a:t>https://www.youtube.com/watch?v=TKlBcsf6_uo</a:t>
            </a:r>
            <a:r>
              <a:rPr lang="en-US" dirty="0"/>
              <a:t> </a:t>
            </a:r>
          </a:p>
        </p:txBody>
      </p:sp>
      <p:pic>
        <p:nvPicPr>
          <p:cNvPr id="4" name="Picture 3">
            <a:extLst>
              <a:ext uri="{FF2B5EF4-FFF2-40B4-BE49-F238E27FC236}">
                <a16:creationId xmlns:a16="http://schemas.microsoft.com/office/drawing/2014/main" id="{7ED21612-56F0-9F45-8341-2B1E7D4378A0}"/>
              </a:ext>
            </a:extLst>
          </p:cNvPr>
          <p:cNvPicPr>
            <a:picLocks noChangeAspect="1"/>
          </p:cNvPicPr>
          <p:nvPr/>
        </p:nvPicPr>
        <p:blipFill>
          <a:blip r:embed="rId3"/>
          <a:stretch>
            <a:fillRect/>
          </a:stretch>
        </p:blipFill>
        <p:spPr>
          <a:xfrm>
            <a:off x="752642" y="5646915"/>
            <a:ext cx="1933408" cy="773363"/>
          </a:xfrm>
          <a:prstGeom prst="rect">
            <a:avLst/>
          </a:prstGeom>
        </p:spPr>
      </p:pic>
      <p:sp>
        <p:nvSpPr>
          <p:cNvPr id="5" name="TextBox 4">
            <a:extLst>
              <a:ext uri="{FF2B5EF4-FFF2-40B4-BE49-F238E27FC236}">
                <a16:creationId xmlns:a16="http://schemas.microsoft.com/office/drawing/2014/main" id="{F35BDB61-0391-B54C-81B5-E47099EC7D5E}"/>
              </a:ext>
            </a:extLst>
          </p:cNvPr>
          <p:cNvSpPr txBox="1"/>
          <p:nvPr/>
        </p:nvSpPr>
        <p:spPr>
          <a:xfrm>
            <a:off x="752642" y="4262114"/>
            <a:ext cx="10437432" cy="954107"/>
          </a:xfrm>
          <a:prstGeom prst="rect">
            <a:avLst/>
          </a:prstGeom>
          <a:noFill/>
        </p:spPr>
        <p:txBody>
          <a:bodyPr wrap="square" rtlCol="0">
            <a:spAutoFit/>
          </a:bodyPr>
          <a:lstStyle/>
          <a:p>
            <a:r>
              <a:rPr lang="en-US" sz="2800" dirty="0"/>
              <a:t>Please discuss your thoughts/ideas on PATH highlighting if there are any implications, and does this work in practice?</a:t>
            </a:r>
          </a:p>
        </p:txBody>
      </p:sp>
      <p:pic>
        <p:nvPicPr>
          <p:cNvPr id="6" name="Picture 5">
            <a:extLst>
              <a:ext uri="{FF2B5EF4-FFF2-40B4-BE49-F238E27FC236}">
                <a16:creationId xmlns:a16="http://schemas.microsoft.com/office/drawing/2014/main" id="{7D8262CC-2C0F-9542-B3FB-B8166B8859EC}"/>
              </a:ext>
            </a:extLst>
          </p:cNvPr>
          <p:cNvPicPr>
            <a:picLocks noChangeAspect="1"/>
          </p:cNvPicPr>
          <p:nvPr/>
        </p:nvPicPr>
        <p:blipFill>
          <a:blip r:embed="rId4"/>
          <a:stretch>
            <a:fillRect/>
          </a:stretch>
        </p:blipFill>
        <p:spPr>
          <a:xfrm>
            <a:off x="8054397" y="1949003"/>
            <a:ext cx="2816417" cy="2246341"/>
          </a:xfrm>
          <a:prstGeom prst="rect">
            <a:avLst/>
          </a:prstGeom>
        </p:spPr>
      </p:pic>
    </p:spTree>
    <p:extLst>
      <p:ext uri="{BB962C8B-B14F-4D97-AF65-F5344CB8AC3E}">
        <p14:creationId xmlns:p14="http://schemas.microsoft.com/office/powerpoint/2010/main" val="3600126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260A-56BA-DE46-8B2A-ED32EF8EB976}"/>
              </a:ext>
            </a:extLst>
          </p:cNvPr>
          <p:cNvSpPr>
            <a:spLocks noGrp="1"/>
          </p:cNvSpPr>
          <p:nvPr>
            <p:ph type="title"/>
          </p:nvPr>
        </p:nvSpPr>
        <p:spPr>
          <a:xfrm>
            <a:off x="609600" y="548640"/>
            <a:ext cx="11029616" cy="923476"/>
          </a:xfrm>
        </p:spPr>
        <p:txBody>
          <a:bodyPr/>
          <a:lstStyle/>
          <a:p>
            <a:r>
              <a:rPr lang="en-GB" dirty="0"/>
              <a:t>How to Use PATH?</a:t>
            </a:r>
            <a:endParaRPr lang="en-US" dirty="0"/>
          </a:p>
        </p:txBody>
      </p:sp>
      <p:sp>
        <p:nvSpPr>
          <p:cNvPr id="3" name="Content Placeholder 2">
            <a:extLst>
              <a:ext uri="{FF2B5EF4-FFF2-40B4-BE49-F238E27FC236}">
                <a16:creationId xmlns:a16="http://schemas.microsoft.com/office/drawing/2014/main" id="{23317132-12D2-B240-B5ED-A6A7DD8D9DC9}"/>
              </a:ext>
            </a:extLst>
          </p:cNvPr>
          <p:cNvSpPr>
            <a:spLocks noGrp="1"/>
          </p:cNvSpPr>
          <p:nvPr>
            <p:ph idx="1"/>
          </p:nvPr>
        </p:nvSpPr>
        <p:spPr>
          <a:xfrm>
            <a:off x="253048" y="1777463"/>
            <a:ext cx="5805488" cy="4716211"/>
          </a:xfrm>
        </p:spPr>
        <p:txBody>
          <a:bodyPr>
            <a:normAutofit/>
          </a:bodyPr>
          <a:lstStyle/>
          <a:p>
            <a:r>
              <a:rPr lang="en-GB" sz="2200" i="1" dirty="0">
                <a:solidFill>
                  <a:schemeClr val="tx1">
                    <a:lumMod val="50000"/>
                    <a:lumOff val="50000"/>
                  </a:schemeClr>
                </a:solidFill>
              </a:rPr>
              <a:t>PATH is a visual tool	</a:t>
            </a:r>
          </a:p>
          <a:p>
            <a:pPr lvl="1"/>
            <a:r>
              <a:rPr lang="en-GB" sz="2200" i="1" dirty="0">
                <a:solidFill>
                  <a:schemeClr val="tx1">
                    <a:lumMod val="50000"/>
                    <a:lumOff val="50000"/>
                  </a:schemeClr>
                </a:solidFill>
              </a:rPr>
              <a:t>A carefully ordered structure that uses graphics to focus energy and support memory</a:t>
            </a:r>
          </a:p>
          <a:p>
            <a:r>
              <a:rPr lang="en-GB" sz="2200" i="1" dirty="0">
                <a:solidFill>
                  <a:schemeClr val="tx1">
                    <a:lumMod val="50000"/>
                    <a:lumOff val="50000"/>
                  </a:schemeClr>
                </a:solidFill>
              </a:rPr>
              <a:t>The graphics keep the Pathfinder and allies </a:t>
            </a:r>
          </a:p>
          <a:p>
            <a:pPr lvl="1"/>
            <a:r>
              <a:rPr lang="en-GB" sz="2200" i="1" dirty="0">
                <a:solidFill>
                  <a:schemeClr val="tx1">
                    <a:lumMod val="50000"/>
                    <a:lumOff val="50000"/>
                  </a:schemeClr>
                </a:solidFill>
              </a:rPr>
              <a:t>focused on the dreams</a:t>
            </a:r>
            <a:endParaRPr lang="en-GB" sz="2200" dirty="0">
              <a:solidFill>
                <a:schemeClr val="tx1">
                  <a:lumMod val="50000"/>
                  <a:lumOff val="50000"/>
                </a:schemeClr>
              </a:solidFill>
            </a:endParaRPr>
          </a:p>
          <a:p>
            <a:r>
              <a:rPr lang="en-GB" sz="2200" i="1" dirty="0">
                <a:solidFill>
                  <a:schemeClr val="tx1">
                    <a:lumMod val="50000"/>
                    <a:lumOff val="50000"/>
                  </a:schemeClr>
                </a:solidFill>
              </a:rPr>
              <a:t>Two people act as guides</a:t>
            </a:r>
          </a:p>
          <a:p>
            <a:pPr lvl="1"/>
            <a:r>
              <a:rPr lang="en-GB" sz="2200" i="1" dirty="0">
                <a:solidFill>
                  <a:schemeClr val="tx1">
                    <a:lumMod val="50000"/>
                    <a:lumOff val="50000"/>
                  </a:schemeClr>
                </a:solidFill>
              </a:rPr>
              <a:t>a facilitator and </a:t>
            </a:r>
          </a:p>
          <a:p>
            <a:pPr lvl="1"/>
            <a:r>
              <a:rPr lang="en-GB" sz="2200" i="1" dirty="0">
                <a:solidFill>
                  <a:schemeClr val="tx1">
                    <a:lumMod val="50000"/>
                    <a:lumOff val="50000"/>
                  </a:schemeClr>
                </a:solidFill>
              </a:rPr>
              <a:t>a graphic recorder</a:t>
            </a:r>
          </a:p>
          <a:p>
            <a:r>
              <a:rPr lang="en-GB" sz="2200" i="1" dirty="0">
                <a:solidFill>
                  <a:schemeClr val="tx1">
                    <a:lumMod val="50000"/>
                    <a:lumOff val="50000"/>
                  </a:schemeClr>
                </a:solidFill>
              </a:rPr>
              <a:t>A PATH is usually completed in one session </a:t>
            </a:r>
            <a:endParaRPr lang="en-GB" sz="2200" dirty="0">
              <a:solidFill>
                <a:schemeClr val="tx1">
                  <a:lumMod val="50000"/>
                  <a:lumOff val="50000"/>
                </a:schemeClr>
              </a:solidFill>
            </a:endParaRPr>
          </a:p>
          <a:p>
            <a:endParaRPr lang="en-US" dirty="0"/>
          </a:p>
        </p:txBody>
      </p:sp>
      <p:sp>
        <p:nvSpPr>
          <p:cNvPr id="4" name="TextBox 3">
            <a:extLst>
              <a:ext uri="{FF2B5EF4-FFF2-40B4-BE49-F238E27FC236}">
                <a16:creationId xmlns:a16="http://schemas.microsoft.com/office/drawing/2014/main" id="{697AB58D-8920-7840-8787-17565B2FB9FB}"/>
              </a:ext>
            </a:extLst>
          </p:cNvPr>
          <p:cNvSpPr txBox="1"/>
          <p:nvPr/>
        </p:nvSpPr>
        <p:spPr>
          <a:xfrm>
            <a:off x="6096000" y="1894019"/>
            <a:ext cx="5805488" cy="4893647"/>
          </a:xfrm>
          <a:prstGeom prst="rect">
            <a:avLst/>
          </a:prstGeom>
          <a:noFill/>
        </p:spPr>
        <p:txBody>
          <a:bodyPr wrap="square" rtlCol="0">
            <a:spAutoFit/>
          </a:bodyPr>
          <a:lstStyle/>
          <a:p>
            <a:r>
              <a:rPr lang="en-GB" sz="2400" i="1" dirty="0">
                <a:solidFill>
                  <a:schemeClr val="tx1">
                    <a:lumMod val="50000"/>
                    <a:lumOff val="50000"/>
                  </a:schemeClr>
                </a:solidFill>
              </a:rPr>
              <a:t>People who know the Pathfinder well are invited to attend</a:t>
            </a:r>
          </a:p>
          <a:p>
            <a:pPr marL="742950" lvl="1" indent="-285750">
              <a:buFont typeface="Arial" panose="020B0604020202020204" pitchFamily="34" charset="0"/>
              <a:buChar char="•"/>
            </a:pPr>
            <a:r>
              <a:rPr lang="en-GB" sz="2400" i="1" dirty="0">
                <a:solidFill>
                  <a:schemeClr val="tx1">
                    <a:lumMod val="50000"/>
                    <a:lumOff val="50000"/>
                  </a:schemeClr>
                </a:solidFill>
              </a:rPr>
              <a:t>their family members</a:t>
            </a:r>
          </a:p>
          <a:p>
            <a:pPr marL="742950" lvl="1" indent="-285750">
              <a:buFont typeface="Arial" panose="020B0604020202020204" pitchFamily="34" charset="0"/>
              <a:buChar char="•"/>
            </a:pPr>
            <a:r>
              <a:rPr lang="en-GB" sz="2400" i="1" dirty="0">
                <a:solidFill>
                  <a:schemeClr val="tx1">
                    <a:lumMod val="50000"/>
                    <a:lumOff val="50000"/>
                  </a:schemeClr>
                </a:solidFill>
              </a:rPr>
              <a:t>Friends</a:t>
            </a:r>
          </a:p>
          <a:p>
            <a:pPr marL="742950" lvl="1" indent="-285750">
              <a:buFont typeface="Arial" panose="020B0604020202020204" pitchFamily="34" charset="0"/>
              <a:buChar char="•"/>
            </a:pPr>
            <a:r>
              <a:rPr lang="en-GB" sz="2400" i="1" dirty="0">
                <a:solidFill>
                  <a:schemeClr val="tx1">
                    <a:lumMod val="50000"/>
                    <a:lumOff val="50000"/>
                  </a:schemeClr>
                </a:solidFill>
              </a:rPr>
              <a:t>Neighbours</a:t>
            </a:r>
          </a:p>
          <a:p>
            <a:pPr marL="742950" lvl="1" indent="-285750">
              <a:buFont typeface="Arial" panose="020B0604020202020204" pitchFamily="34" charset="0"/>
              <a:buChar char="•"/>
            </a:pPr>
            <a:r>
              <a:rPr lang="en-GB" sz="2400" i="1" dirty="0">
                <a:solidFill>
                  <a:schemeClr val="tx1">
                    <a:lumMod val="50000"/>
                    <a:lumOff val="50000"/>
                  </a:schemeClr>
                </a:solidFill>
              </a:rPr>
              <a:t>Teachers</a:t>
            </a:r>
          </a:p>
          <a:p>
            <a:pPr marL="742950" lvl="1" indent="-285750">
              <a:buFont typeface="Arial" panose="020B0604020202020204" pitchFamily="34" charset="0"/>
              <a:buChar char="•"/>
            </a:pPr>
            <a:r>
              <a:rPr lang="en-GB" sz="2400" i="1" dirty="0">
                <a:solidFill>
                  <a:schemeClr val="tx1">
                    <a:lumMod val="50000"/>
                    <a:lumOff val="50000"/>
                  </a:schemeClr>
                </a:solidFill>
              </a:rPr>
              <a:t>Employers</a:t>
            </a:r>
          </a:p>
          <a:p>
            <a:pPr marL="742950" lvl="1" indent="-285750">
              <a:buFont typeface="Arial" panose="020B0604020202020204" pitchFamily="34" charset="0"/>
              <a:buChar char="•"/>
            </a:pPr>
            <a:r>
              <a:rPr lang="en-GB" sz="2400" i="1" dirty="0">
                <a:solidFill>
                  <a:schemeClr val="tx1">
                    <a:lumMod val="50000"/>
                    <a:lumOff val="50000"/>
                  </a:schemeClr>
                </a:solidFill>
              </a:rPr>
              <a:t>Supporters</a:t>
            </a:r>
          </a:p>
          <a:p>
            <a:pPr marL="742950" lvl="1" indent="-285750">
              <a:buFont typeface="Arial" panose="020B0604020202020204" pitchFamily="34" charset="0"/>
              <a:buChar char="•"/>
            </a:pPr>
            <a:r>
              <a:rPr lang="en-GB" sz="2400" i="1" dirty="0">
                <a:solidFill>
                  <a:schemeClr val="tx1">
                    <a:lumMod val="50000"/>
                    <a:lumOff val="50000"/>
                  </a:schemeClr>
                </a:solidFill>
              </a:rPr>
              <a:t>people in their networks </a:t>
            </a:r>
          </a:p>
          <a:p>
            <a:pPr marL="742950" lvl="1" indent="-285750">
              <a:buFont typeface="Arial" panose="020B0604020202020204" pitchFamily="34" charset="0"/>
              <a:buChar char="•"/>
            </a:pPr>
            <a:r>
              <a:rPr lang="en-GB" sz="2400" i="1" dirty="0">
                <a:solidFill>
                  <a:schemeClr val="tx1">
                    <a:lumMod val="50000"/>
                    <a:lumOff val="50000"/>
                  </a:schemeClr>
                </a:solidFill>
              </a:rPr>
              <a:t>and other community members</a:t>
            </a:r>
          </a:p>
          <a:p>
            <a:pPr marL="742950" lvl="1" indent="-285750">
              <a:buFont typeface="Arial" panose="020B0604020202020204" pitchFamily="34" charset="0"/>
              <a:buChar char="•"/>
            </a:pPr>
            <a:endParaRPr lang="en-GB" sz="2400" dirty="0">
              <a:solidFill>
                <a:schemeClr val="tx1">
                  <a:lumMod val="50000"/>
                  <a:lumOff val="50000"/>
                </a:schemeClr>
              </a:solidFill>
            </a:endParaRPr>
          </a:p>
          <a:p>
            <a:r>
              <a:rPr lang="en-GB" sz="2400" i="1" dirty="0">
                <a:solidFill>
                  <a:schemeClr val="tx1">
                    <a:lumMod val="50000"/>
                    <a:lumOff val="50000"/>
                  </a:schemeClr>
                </a:solidFill>
              </a:rPr>
              <a:t>PATH is also a useful future planning tool for organisations and groups.</a:t>
            </a:r>
          </a:p>
        </p:txBody>
      </p:sp>
      <p:pic>
        <p:nvPicPr>
          <p:cNvPr id="6" name="Picture 5">
            <a:extLst>
              <a:ext uri="{FF2B5EF4-FFF2-40B4-BE49-F238E27FC236}">
                <a16:creationId xmlns:a16="http://schemas.microsoft.com/office/drawing/2014/main" id="{4987D21C-48C0-0B44-9CEE-EC3B71FDC214}"/>
              </a:ext>
            </a:extLst>
          </p:cNvPr>
          <p:cNvPicPr>
            <a:picLocks noChangeAspect="1"/>
          </p:cNvPicPr>
          <p:nvPr/>
        </p:nvPicPr>
        <p:blipFill>
          <a:blip r:embed="rId2"/>
          <a:stretch>
            <a:fillRect/>
          </a:stretch>
        </p:blipFill>
        <p:spPr>
          <a:xfrm>
            <a:off x="609600" y="6164580"/>
            <a:ext cx="1733550" cy="693420"/>
          </a:xfrm>
          <a:prstGeom prst="rect">
            <a:avLst/>
          </a:prstGeom>
        </p:spPr>
      </p:pic>
    </p:spTree>
    <p:extLst>
      <p:ext uri="{BB962C8B-B14F-4D97-AF65-F5344CB8AC3E}">
        <p14:creationId xmlns:p14="http://schemas.microsoft.com/office/powerpoint/2010/main" val="805174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0D1E4-84CF-E342-AD4E-173F92E20635}"/>
              </a:ext>
            </a:extLst>
          </p:cNvPr>
          <p:cNvSpPr>
            <a:spLocks noGrp="1"/>
          </p:cNvSpPr>
          <p:nvPr>
            <p:ph type="title"/>
          </p:nvPr>
        </p:nvSpPr>
        <p:spPr/>
        <p:txBody>
          <a:bodyPr/>
          <a:lstStyle/>
          <a:p>
            <a:endParaRPr lang="en-US"/>
          </a:p>
        </p:txBody>
      </p:sp>
      <p:pic>
        <p:nvPicPr>
          <p:cNvPr id="4" name="Picture 2" descr="http://www.imaginebetter.co.nz/vdb/image/227">
            <a:hlinkClick r:id="rId2"/>
            <a:extLst>
              <a:ext uri="{FF2B5EF4-FFF2-40B4-BE49-F238E27FC236}">
                <a16:creationId xmlns:a16="http://schemas.microsoft.com/office/drawing/2014/main" id="{526B37C0-36D2-364C-A4BE-B6D8B9C8407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4300" y="114300"/>
            <a:ext cx="12077699" cy="674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6758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B58B8-1205-EC47-9243-BC99B686C2C3}"/>
              </a:ext>
            </a:extLst>
          </p:cNvPr>
          <p:cNvSpPr>
            <a:spLocks noGrp="1"/>
          </p:cNvSpPr>
          <p:nvPr>
            <p:ph type="title"/>
          </p:nvPr>
        </p:nvSpPr>
        <p:spPr/>
        <p:txBody>
          <a:bodyPr/>
          <a:lstStyle/>
          <a:p>
            <a:r>
              <a:rPr lang="en-GB" dirty="0"/>
              <a:t>Person-Centred Reviews Animate</a:t>
            </a:r>
            <a:br>
              <a:rPr lang="en-GB" dirty="0"/>
            </a:br>
            <a:endParaRPr lang="en-US" dirty="0"/>
          </a:p>
        </p:txBody>
      </p:sp>
      <p:sp>
        <p:nvSpPr>
          <p:cNvPr id="3" name="Content Placeholder 2">
            <a:extLst>
              <a:ext uri="{FF2B5EF4-FFF2-40B4-BE49-F238E27FC236}">
                <a16:creationId xmlns:a16="http://schemas.microsoft.com/office/drawing/2014/main" id="{009EBECA-C50E-A24B-ADAA-0B0A5CCA6ECC}"/>
              </a:ext>
            </a:extLst>
          </p:cNvPr>
          <p:cNvSpPr>
            <a:spLocks noGrp="1"/>
          </p:cNvSpPr>
          <p:nvPr>
            <p:ph idx="1"/>
          </p:nvPr>
        </p:nvSpPr>
        <p:spPr/>
        <p:txBody>
          <a:bodyPr/>
          <a:lstStyle/>
          <a:p>
            <a:r>
              <a:rPr lang="en-US" dirty="0">
                <a:hlinkClick r:id="rId2"/>
              </a:rPr>
              <a:t>https://www.youtube.com/watch?v=YpRz-YEwkP8</a:t>
            </a:r>
            <a:endParaRPr lang="en-US" dirty="0"/>
          </a:p>
          <a:p>
            <a:endParaRPr lang="en-US" sz="2400" dirty="0"/>
          </a:p>
          <a:p>
            <a:r>
              <a:rPr lang="en-US" sz="2400" dirty="0"/>
              <a:t>Please in small groups discuss your thoughts be prepared feedback your justifications and reasoning</a:t>
            </a:r>
            <a:r>
              <a:rPr lang="en-US" dirty="0"/>
              <a:t>.</a:t>
            </a:r>
          </a:p>
          <a:p>
            <a:endParaRPr lang="en-US" dirty="0"/>
          </a:p>
          <a:p>
            <a:endParaRPr lang="en-US" dirty="0"/>
          </a:p>
        </p:txBody>
      </p:sp>
      <p:pic>
        <p:nvPicPr>
          <p:cNvPr id="4" name="Picture 3" descr="A picture containing toy, birthday&#10;&#10;Description automatically generated">
            <a:extLst>
              <a:ext uri="{FF2B5EF4-FFF2-40B4-BE49-F238E27FC236}">
                <a16:creationId xmlns:a16="http://schemas.microsoft.com/office/drawing/2014/main" id="{841EF73F-CF26-1040-8977-BD03A4BC37F0}"/>
              </a:ext>
            </a:extLst>
          </p:cNvPr>
          <p:cNvPicPr>
            <a:picLocks noChangeAspect="1"/>
          </p:cNvPicPr>
          <p:nvPr/>
        </p:nvPicPr>
        <p:blipFill>
          <a:blip r:embed="rId3"/>
          <a:stretch>
            <a:fillRect/>
          </a:stretch>
        </p:blipFill>
        <p:spPr>
          <a:xfrm>
            <a:off x="7945603" y="4415152"/>
            <a:ext cx="2323992" cy="2323992"/>
          </a:xfrm>
          <a:prstGeom prst="rect">
            <a:avLst/>
          </a:prstGeom>
        </p:spPr>
      </p:pic>
      <p:pic>
        <p:nvPicPr>
          <p:cNvPr id="5" name="Picture 4">
            <a:extLst>
              <a:ext uri="{FF2B5EF4-FFF2-40B4-BE49-F238E27FC236}">
                <a16:creationId xmlns:a16="http://schemas.microsoft.com/office/drawing/2014/main" id="{16DF0561-6B64-D243-BED4-C57EB52E979A}"/>
              </a:ext>
            </a:extLst>
          </p:cNvPr>
          <p:cNvPicPr>
            <a:picLocks noChangeAspect="1"/>
          </p:cNvPicPr>
          <p:nvPr/>
        </p:nvPicPr>
        <p:blipFill>
          <a:blip r:embed="rId4"/>
          <a:stretch>
            <a:fillRect/>
          </a:stretch>
        </p:blipFill>
        <p:spPr>
          <a:xfrm>
            <a:off x="752642" y="5895934"/>
            <a:ext cx="1933408" cy="773363"/>
          </a:xfrm>
          <a:prstGeom prst="rect">
            <a:avLst/>
          </a:prstGeom>
        </p:spPr>
      </p:pic>
    </p:spTree>
    <p:extLst>
      <p:ext uri="{BB962C8B-B14F-4D97-AF65-F5344CB8AC3E}">
        <p14:creationId xmlns:p14="http://schemas.microsoft.com/office/powerpoint/2010/main" val="1753124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050F8-7F87-B848-B1D3-8475363DA79F}"/>
              </a:ext>
            </a:extLst>
          </p:cNvPr>
          <p:cNvSpPr>
            <a:spLocks noGrp="1"/>
          </p:cNvSpPr>
          <p:nvPr>
            <p:ph type="title"/>
          </p:nvPr>
        </p:nvSpPr>
        <p:spPr/>
        <p:txBody>
          <a:bodyPr/>
          <a:lstStyle/>
          <a:p>
            <a:r>
              <a:rPr lang="en-GB" dirty="0"/>
              <a:t>Larry's Story, Person Centred Planning</a:t>
            </a:r>
            <a:br>
              <a:rPr lang="en-GB" dirty="0"/>
            </a:br>
            <a:endParaRPr lang="en-US" dirty="0"/>
          </a:p>
        </p:txBody>
      </p:sp>
      <p:sp>
        <p:nvSpPr>
          <p:cNvPr id="3" name="Content Placeholder 2">
            <a:extLst>
              <a:ext uri="{FF2B5EF4-FFF2-40B4-BE49-F238E27FC236}">
                <a16:creationId xmlns:a16="http://schemas.microsoft.com/office/drawing/2014/main" id="{718CDE3B-46C3-4549-97EB-04EF830C5058}"/>
              </a:ext>
            </a:extLst>
          </p:cNvPr>
          <p:cNvSpPr>
            <a:spLocks noGrp="1"/>
          </p:cNvSpPr>
          <p:nvPr>
            <p:ph idx="1"/>
          </p:nvPr>
        </p:nvSpPr>
        <p:spPr/>
        <p:txBody>
          <a:bodyPr/>
          <a:lstStyle/>
          <a:p>
            <a:r>
              <a:rPr lang="en-US" dirty="0">
                <a:hlinkClick r:id="rId2"/>
              </a:rPr>
              <a:t>https://www.youtube.com/watch?v=PhiYISglx40</a:t>
            </a:r>
            <a:endParaRPr lang="en-US" dirty="0"/>
          </a:p>
          <a:p>
            <a:endParaRPr lang="en-US" dirty="0"/>
          </a:p>
          <a:p>
            <a:r>
              <a:rPr lang="en-US" dirty="0"/>
              <a:t> Please in small groups discuss your thoughts be prepared feedback your justifications and reasoning.</a:t>
            </a:r>
          </a:p>
          <a:p>
            <a:endParaRPr lang="en-US" dirty="0"/>
          </a:p>
          <a:p>
            <a:pPr marL="0" indent="0">
              <a:buNone/>
            </a:pPr>
            <a:endParaRPr lang="en-US" dirty="0"/>
          </a:p>
          <a:p>
            <a:endParaRPr lang="en-US" dirty="0"/>
          </a:p>
        </p:txBody>
      </p:sp>
      <p:pic>
        <p:nvPicPr>
          <p:cNvPr id="4" name="Picture 3" descr="A picture containing toy, birthday&#10;&#10;Description automatically generated">
            <a:extLst>
              <a:ext uri="{FF2B5EF4-FFF2-40B4-BE49-F238E27FC236}">
                <a16:creationId xmlns:a16="http://schemas.microsoft.com/office/drawing/2014/main" id="{800F3400-FC4E-B842-BA62-BFC5836D22C6}"/>
              </a:ext>
            </a:extLst>
          </p:cNvPr>
          <p:cNvPicPr>
            <a:picLocks noChangeAspect="1"/>
          </p:cNvPicPr>
          <p:nvPr/>
        </p:nvPicPr>
        <p:blipFill>
          <a:blip r:embed="rId3"/>
          <a:stretch>
            <a:fillRect/>
          </a:stretch>
        </p:blipFill>
        <p:spPr>
          <a:xfrm>
            <a:off x="9058763" y="4326715"/>
            <a:ext cx="2323992" cy="2323992"/>
          </a:xfrm>
          <a:prstGeom prst="rect">
            <a:avLst/>
          </a:prstGeom>
        </p:spPr>
      </p:pic>
      <p:pic>
        <p:nvPicPr>
          <p:cNvPr id="5" name="Picture 4">
            <a:extLst>
              <a:ext uri="{FF2B5EF4-FFF2-40B4-BE49-F238E27FC236}">
                <a16:creationId xmlns:a16="http://schemas.microsoft.com/office/drawing/2014/main" id="{0F210614-9AE9-2443-A8AE-E9DF8193D005}"/>
              </a:ext>
            </a:extLst>
          </p:cNvPr>
          <p:cNvPicPr>
            <a:picLocks noChangeAspect="1"/>
          </p:cNvPicPr>
          <p:nvPr/>
        </p:nvPicPr>
        <p:blipFill>
          <a:blip r:embed="rId4"/>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1542159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353FE-77D7-BC44-A5FF-060CC556383F}"/>
              </a:ext>
            </a:extLst>
          </p:cNvPr>
          <p:cNvSpPr>
            <a:spLocks noGrp="1"/>
          </p:cNvSpPr>
          <p:nvPr>
            <p:ph type="title"/>
          </p:nvPr>
        </p:nvSpPr>
        <p:spPr/>
        <p:txBody>
          <a:bodyPr/>
          <a:lstStyle/>
          <a:p>
            <a:r>
              <a:rPr lang="en-US" dirty="0"/>
              <a:t>USEFUL LINKS;</a:t>
            </a:r>
          </a:p>
        </p:txBody>
      </p:sp>
      <p:sp>
        <p:nvSpPr>
          <p:cNvPr id="3" name="Content Placeholder 2">
            <a:extLst>
              <a:ext uri="{FF2B5EF4-FFF2-40B4-BE49-F238E27FC236}">
                <a16:creationId xmlns:a16="http://schemas.microsoft.com/office/drawing/2014/main" id="{D4B809B2-71F8-434A-B88A-EF2D7A328DBF}"/>
              </a:ext>
            </a:extLst>
          </p:cNvPr>
          <p:cNvSpPr>
            <a:spLocks noGrp="1"/>
          </p:cNvSpPr>
          <p:nvPr>
            <p:ph idx="1"/>
          </p:nvPr>
        </p:nvSpPr>
        <p:spPr>
          <a:xfrm>
            <a:off x="414504" y="1987155"/>
            <a:ext cx="11777496" cy="3678303"/>
          </a:xfrm>
        </p:spPr>
        <p:txBody>
          <a:bodyPr>
            <a:normAutofit/>
          </a:bodyPr>
          <a:lstStyle/>
          <a:p>
            <a:r>
              <a:rPr lang="en-US" dirty="0">
                <a:hlinkClick r:id="rId2"/>
              </a:rPr>
              <a:t>https://www.youtube.com/watch?v=LCjjSRocUco</a:t>
            </a:r>
            <a:r>
              <a:rPr lang="en-US" dirty="0"/>
              <a:t>  </a:t>
            </a:r>
          </a:p>
          <a:p>
            <a:endParaRPr lang="en-US" dirty="0"/>
          </a:p>
          <a:p>
            <a:r>
              <a:rPr lang="en-US" dirty="0">
                <a:hlinkClick r:id="rId3"/>
              </a:rPr>
              <a:t>https://www.youtube.com/watch?v=y77y7XW8GtE</a:t>
            </a:r>
            <a:endParaRPr lang="en-US" dirty="0"/>
          </a:p>
          <a:p>
            <a:endParaRPr lang="en-US" dirty="0"/>
          </a:p>
          <a:p>
            <a:r>
              <a:rPr lang="en-US" dirty="0">
                <a:hlinkClick r:id="rId4"/>
              </a:rPr>
              <a:t>https://www.youtube.com/watch?v=tvANuym5VXY</a:t>
            </a:r>
            <a:r>
              <a:rPr lang="en-US" dirty="0"/>
              <a:t> </a:t>
            </a:r>
          </a:p>
          <a:p>
            <a:endParaRPr lang="en-US" dirty="0"/>
          </a:p>
          <a:p>
            <a:r>
              <a:rPr lang="en-US" dirty="0">
                <a:hlinkClick r:id="rId5"/>
              </a:rPr>
              <a:t>https://www.youtube.com/watch?v=BSLRow7kkYs</a:t>
            </a:r>
            <a:r>
              <a:rPr lang="en-US" dirty="0"/>
              <a:t> </a:t>
            </a:r>
          </a:p>
          <a:p>
            <a:endParaRPr lang="en-US" dirty="0"/>
          </a:p>
        </p:txBody>
      </p:sp>
      <p:pic>
        <p:nvPicPr>
          <p:cNvPr id="4" name="Picture 3">
            <a:extLst>
              <a:ext uri="{FF2B5EF4-FFF2-40B4-BE49-F238E27FC236}">
                <a16:creationId xmlns:a16="http://schemas.microsoft.com/office/drawing/2014/main" id="{8F75AF9E-971C-7E4E-A4E0-716A52F3E98D}"/>
              </a:ext>
            </a:extLst>
          </p:cNvPr>
          <p:cNvPicPr>
            <a:picLocks noChangeAspect="1"/>
          </p:cNvPicPr>
          <p:nvPr/>
        </p:nvPicPr>
        <p:blipFill>
          <a:blip r:embed="rId6"/>
          <a:stretch>
            <a:fillRect/>
          </a:stretch>
        </p:blipFill>
        <p:spPr>
          <a:xfrm>
            <a:off x="581192" y="5936657"/>
            <a:ext cx="1933408" cy="773363"/>
          </a:xfrm>
          <a:prstGeom prst="rect">
            <a:avLst/>
          </a:prstGeom>
        </p:spPr>
      </p:pic>
    </p:spTree>
    <p:extLst>
      <p:ext uri="{BB962C8B-B14F-4D97-AF65-F5344CB8AC3E}">
        <p14:creationId xmlns:p14="http://schemas.microsoft.com/office/powerpoint/2010/main" val="3703885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B67B8-98B5-144E-8E46-658F69684879}"/>
              </a:ext>
            </a:extLst>
          </p:cNvPr>
          <p:cNvSpPr>
            <a:spLocks noGrp="1"/>
          </p:cNvSpPr>
          <p:nvPr>
            <p:ph type="title"/>
          </p:nvPr>
        </p:nvSpPr>
        <p:spPr/>
        <p:txBody>
          <a:bodyPr/>
          <a:lstStyle/>
          <a:p>
            <a:r>
              <a:rPr lang="en-US" dirty="0"/>
              <a:t>Useful links;</a:t>
            </a:r>
          </a:p>
        </p:txBody>
      </p:sp>
      <p:sp>
        <p:nvSpPr>
          <p:cNvPr id="3" name="Content Placeholder 2">
            <a:extLst>
              <a:ext uri="{FF2B5EF4-FFF2-40B4-BE49-F238E27FC236}">
                <a16:creationId xmlns:a16="http://schemas.microsoft.com/office/drawing/2014/main" id="{908A8FF7-3840-4848-BEE7-C8A91D1863C9}"/>
              </a:ext>
            </a:extLst>
          </p:cNvPr>
          <p:cNvSpPr>
            <a:spLocks noGrp="1"/>
          </p:cNvSpPr>
          <p:nvPr>
            <p:ph idx="1"/>
          </p:nvPr>
        </p:nvSpPr>
        <p:spPr/>
        <p:txBody>
          <a:bodyPr/>
          <a:lstStyle/>
          <a:p>
            <a:r>
              <a:rPr lang="en-US" dirty="0">
                <a:hlinkClick r:id="rId2"/>
              </a:rPr>
              <a:t>https://www.youtube.com/watch?v=nko7g_1CW34</a:t>
            </a:r>
            <a:r>
              <a:rPr lang="en-US" dirty="0"/>
              <a:t> </a:t>
            </a:r>
          </a:p>
          <a:p>
            <a:endParaRPr lang="en-US" dirty="0"/>
          </a:p>
          <a:p>
            <a:r>
              <a:rPr lang="en-US" dirty="0">
                <a:hlinkClick r:id="rId3"/>
              </a:rPr>
              <a:t>https://www.ted.com/talks/daniel_goleman_on_compassion</a:t>
            </a:r>
            <a:r>
              <a:rPr lang="en-US" dirty="0"/>
              <a:t> </a:t>
            </a:r>
          </a:p>
          <a:p>
            <a:endParaRPr lang="en-US" dirty="0"/>
          </a:p>
          <a:p>
            <a:r>
              <a:rPr lang="en-GB" dirty="0" err="1"/>
              <a:t>Stirk</a:t>
            </a:r>
            <a:r>
              <a:rPr lang="en-GB" dirty="0"/>
              <a:t>, S. and Sanderson, H. (2012). </a:t>
            </a:r>
            <a:r>
              <a:rPr lang="en-GB" i="1" dirty="0"/>
              <a:t>Creating Person-Centred Organisations:</a:t>
            </a:r>
            <a:r>
              <a:rPr lang="en-GB" dirty="0"/>
              <a:t>. 1st ed. London: Jessica Kingsley Publishers.</a:t>
            </a:r>
          </a:p>
          <a:p>
            <a:endParaRPr lang="en-GB" dirty="0"/>
          </a:p>
          <a:p>
            <a:r>
              <a:rPr lang="en-GB" dirty="0"/>
              <a:t> Thompson, J. </a:t>
            </a:r>
            <a:r>
              <a:rPr lang="en-GB" dirty="0" err="1"/>
              <a:t>Kilbane</a:t>
            </a:r>
            <a:r>
              <a:rPr lang="en-GB" dirty="0"/>
              <a:t>, J. and Sanderson, H. (2008). </a:t>
            </a:r>
            <a:r>
              <a:rPr lang="en-GB" i="1" dirty="0"/>
              <a:t>Person Centred Practice for Professionals</a:t>
            </a:r>
            <a:r>
              <a:rPr lang="en-GB" dirty="0"/>
              <a:t>. 1st ed. London: Open University Press.</a:t>
            </a:r>
            <a:endParaRPr lang="en-US" dirty="0"/>
          </a:p>
          <a:p>
            <a:endParaRPr lang="en-US" dirty="0"/>
          </a:p>
        </p:txBody>
      </p:sp>
      <p:pic>
        <p:nvPicPr>
          <p:cNvPr id="4" name="Picture 3">
            <a:extLst>
              <a:ext uri="{FF2B5EF4-FFF2-40B4-BE49-F238E27FC236}">
                <a16:creationId xmlns:a16="http://schemas.microsoft.com/office/drawing/2014/main" id="{E8AE5E2D-D9E8-0C4A-8554-54A583FCFE5A}"/>
              </a:ext>
            </a:extLst>
          </p:cNvPr>
          <p:cNvPicPr>
            <a:picLocks noChangeAspect="1"/>
          </p:cNvPicPr>
          <p:nvPr/>
        </p:nvPicPr>
        <p:blipFill>
          <a:blip r:embed="rId4"/>
          <a:stretch>
            <a:fillRect/>
          </a:stretch>
        </p:blipFill>
        <p:spPr>
          <a:xfrm>
            <a:off x="752642" y="5646915"/>
            <a:ext cx="1933408" cy="773363"/>
          </a:xfrm>
          <a:prstGeom prst="rect">
            <a:avLst/>
          </a:prstGeom>
        </p:spPr>
      </p:pic>
    </p:spTree>
    <p:extLst>
      <p:ext uri="{BB962C8B-B14F-4D97-AF65-F5344CB8AC3E}">
        <p14:creationId xmlns:p14="http://schemas.microsoft.com/office/powerpoint/2010/main" val="655435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C8006-57E8-A44A-8BCD-F2B653E63D3B}"/>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D4CA3FDB-45DF-9243-AC5B-71E2016C7B4A}"/>
              </a:ext>
            </a:extLst>
          </p:cNvPr>
          <p:cNvSpPr>
            <a:spLocks noGrp="1"/>
          </p:cNvSpPr>
          <p:nvPr>
            <p:ph idx="1"/>
          </p:nvPr>
        </p:nvSpPr>
        <p:spPr/>
        <p:txBody>
          <a:bodyPr/>
          <a:lstStyle/>
          <a:p>
            <a:r>
              <a:rPr lang="en-GB" dirty="0"/>
              <a:t>Jrf.org.uk. (2006). </a:t>
            </a:r>
            <a:r>
              <a:rPr lang="en-GB" i="1" dirty="0"/>
              <a:t>Person-centred planning in social care</a:t>
            </a:r>
            <a:r>
              <a:rPr lang="en-GB" dirty="0"/>
              <a:t>. [online] Available at: https://</a:t>
            </a:r>
            <a:r>
              <a:rPr lang="en-GB" dirty="0" err="1"/>
              <a:t>www.jrf.org.uk</a:t>
            </a:r>
            <a:r>
              <a:rPr lang="en-GB" dirty="0"/>
              <a:t>/sites/default/files/</a:t>
            </a:r>
            <a:r>
              <a:rPr lang="en-GB" dirty="0" err="1"/>
              <a:t>jrf</a:t>
            </a:r>
            <a:r>
              <a:rPr lang="en-GB" dirty="0"/>
              <a:t>/migrated/files/9781859354803.pdf [Accessed 2</a:t>
            </a:r>
            <a:r>
              <a:rPr lang="en-GB" baseline="30000" dirty="0"/>
              <a:t>nd</a:t>
            </a:r>
            <a:r>
              <a:rPr lang="en-GB" dirty="0"/>
              <a:t> February, 2019].</a:t>
            </a:r>
          </a:p>
          <a:p>
            <a:endParaRPr lang="en-US" dirty="0"/>
          </a:p>
          <a:p>
            <a:r>
              <a:rPr lang="en-GB" dirty="0"/>
              <a:t>Sanderson, H. and Lewis, J. (2012). </a:t>
            </a:r>
            <a:r>
              <a:rPr lang="en-GB" i="1" dirty="0"/>
              <a:t>A practical guide to delivering personalisation</a:t>
            </a:r>
            <a:r>
              <a:rPr lang="en-GB" dirty="0"/>
              <a:t>. 1st ed. London: Jessica Kingsley.</a:t>
            </a:r>
          </a:p>
          <a:p>
            <a:endParaRPr lang="en-US" dirty="0"/>
          </a:p>
          <a:p>
            <a:r>
              <a:rPr lang="en-GB" dirty="0"/>
              <a:t>Atherton, H. and </a:t>
            </a:r>
            <a:r>
              <a:rPr lang="en-GB" dirty="0" err="1"/>
              <a:t>Crickmore</a:t>
            </a:r>
            <a:r>
              <a:rPr lang="en-GB" dirty="0"/>
              <a:t>, D. (2011). </a:t>
            </a:r>
            <a:r>
              <a:rPr lang="en-GB" i="1" dirty="0"/>
              <a:t>Learning Disabilities - E-Book: Towards Inclusion</a:t>
            </a:r>
            <a:r>
              <a:rPr lang="en-GB" dirty="0"/>
              <a:t>. 6th ed. United States: British Library of Cataloguing in Publication Data.</a:t>
            </a:r>
          </a:p>
          <a:p>
            <a:endParaRPr lang="en-US" dirty="0"/>
          </a:p>
        </p:txBody>
      </p:sp>
      <p:pic>
        <p:nvPicPr>
          <p:cNvPr id="4" name="Picture 3">
            <a:extLst>
              <a:ext uri="{FF2B5EF4-FFF2-40B4-BE49-F238E27FC236}">
                <a16:creationId xmlns:a16="http://schemas.microsoft.com/office/drawing/2014/main" id="{C8737E69-455F-C641-84C2-D830643CDE4B}"/>
              </a:ext>
            </a:extLst>
          </p:cNvPr>
          <p:cNvPicPr>
            <a:picLocks noChangeAspect="1"/>
          </p:cNvPicPr>
          <p:nvPr/>
        </p:nvPicPr>
        <p:blipFill>
          <a:blip r:embed="rId2"/>
          <a:stretch>
            <a:fillRect/>
          </a:stretch>
        </p:blipFill>
        <p:spPr>
          <a:xfrm>
            <a:off x="795505" y="5858799"/>
            <a:ext cx="1933408" cy="773363"/>
          </a:xfrm>
          <a:prstGeom prst="rect">
            <a:avLst/>
          </a:prstGeom>
        </p:spPr>
      </p:pic>
    </p:spTree>
    <p:extLst>
      <p:ext uri="{BB962C8B-B14F-4D97-AF65-F5344CB8AC3E}">
        <p14:creationId xmlns:p14="http://schemas.microsoft.com/office/powerpoint/2010/main" val="692974234"/>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{005A7A3F-A298-784B-93ED-4D7479A17B3F}tf10001123</Template>
  <TotalTime>1541</TotalTime>
  <Words>713</Words>
  <Application>Microsoft Office PowerPoint</Application>
  <PresentationFormat>Widescreen</PresentationFormat>
  <Paragraphs>120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Gill Sans MT</vt:lpstr>
      <vt:lpstr>Wingdings 2</vt:lpstr>
      <vt:lpstr>Dividend</vt:lpstr>
      <vt:lpstr>PowerPoint Presentation</vt:lpstr>
      <vt:lpstr>What does Person Centered planning mean to  you?</vt:lpstr>
      <vt:lpstr>What is person centered planning?</vt:lpstr>
      <vt:lpstr> ‘Person-centred planning is based on learning through shared action, about finding creative solutions rather than fitting people into boxes and about problem solving and working together over time to create change in the person’s life, in the community and in organisation’.                            (Sanderson, 2000. p.2)  </vt:lpstr>
      <vt:lpstr>What are the Different Views on  Using Person Centred Planning?</vt:lpstr>
      <vt:lpstr>Person Centred Planning:</vt:lpstr>
      <vt:lpstr>Person centered planning is;</vt:lpstr>
      <vt:lpstr>Person Centred Planning  is NOT . . . . </vt:lpstr>
      <vt:lpstr>Key Features of  Person Centred Planning;</vt:lpstr>
      <vt:lpstr>PowerPoint Presentation</vt:lpstr>
      <vt:lpstr>Group task;</vt:lpstr>
      <vt:lpstr>P.A.T.H  Planning Alternative Tomorrows with Hope </vt:lpstr>
      <vt:lpstr> PATH; </vt:lpstr>
      <vt:lpstr>How to Use PATH?</vt:lpstr>
      <vt:lpstr>PowerPoint Presentation</vt:lpstr>
      <vt:lpstr>Person-Centred Reviews Animate </vt:lpstr>
      <vt:lpstr>Larry's Story, Person Centred Planning </vt:lpstr>
      <vt:lpstr>USEFUL LINKS;</vt:lpstr>
      <vt:lpstr>Useful links;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Savannah Lowndes (1503200)</dc:creator>
  <cp:lastModifiedBy>Phillip Morgan</cp:lastModifiedBy>
  <cp:revision>30</cp:revision>
  <cp:lastPrinted>2019-03-04T20:19:19Z</cp:lastPrinted>
  <dcterms:created xsi:type="dcterms:W3CDTF">2019-03-01T18:27:59Z</dcterms:created>
  <dcterms:modified xsi:type="dcterms:W3CDTF">2020-01-22T11:17:13Z</dcterms:modified>
</cp:coreProperties>
</file>