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C8593A-A754-4B51-A523-F4F7C6D8B52F}" type="datetimeFigureOut">
              <a:rPr lang="en-US" smtClean="0"/>
              <a:t>5/16/2023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BEC565-ED1F-4075-BDDF-7086C754BAB4}"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2129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C8593A-A754-4B51-A523-F4F7C6D8B52F}" type="datetimeFigureOut">
              <a:rPr lang="en-US" smtClean="0"/>
              <a:t>5/16/2023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BEC565-ED1F-4075-BDDF-7086C754BAB4}" type="slidenum">
              <a:rPr lang="en-US" smtClean="0"/>
              <a:t>‹#›</a:t>
            </a:fld>
            <a:endParaRPr lang="en-US"/>
          </a:p>
        </p:txBody>
      </p:sp>
    </p:spTree>
    <p:extLst>
      <p:ext uri="{BB962C8B-B14F-4D97-AF65-F5344CB8AC3E}">
        <p14:creationId xmlns:p14="http://schemas.microsoft.com/office/powerpoint/2010/main" val="3675558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C8593A-A754-4B51-A523-F4F7C6D8B52F}" type="datetimeFigureOut">
              <a:rPr lang="en-US" smtClean="0"/>
              <a:t>5/16/2023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BEC565-ED1F-4075-BDDF-7086C754BAB4}"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8400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C8593A-A754-4B51-A523-F4F7C6D8B52F}" type="datetimeFigureOut">
              <a:rPr lang="en-US" smtClean="0"/>
              <a:t>5/16/2023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BEC565-ED1F-4075-BDDF-7086C754BAB4}" type="slidenum">
              <a:rPr lang="en-US" smtClean="0"/>
              <a:t>‹#›</a:t>
            </a:fld>
            <a:endParaRPr lang="en-US"/>
          </a:p>
        </p:txBody>
      </p:sp>
    </p:spTree>
    <p:extLst>
      <p:ext uri="{BB962C8B-B14F-4D97-AF65-F5344CB8AC3E}">
        <p14:creationId xmlns:p14="http://schemas.microsoft.com/office/powerpoint/2010/main" val="1760074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C8593A-A754-4B51-A523-F4F7C6D8B52F}" type="datetimeFigureOut">
              <a:rPr lang="en-US" smtClean="0"/>
              <a:t>5/16/2023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BEC565-ED1F-4075-BDDF-7086C754BAB4}" type="slidenum">
              <a:rPr lang="en-US" smtClean="0"/>
              <a:t>‹#›</a:t>
            </a:fld>
            <a:endParaRPr lang="en-US"/>
          </a:p>
        </p:txBody>
      </p:sp>
    </p:spTree>
    <p:extLst>
      <p:ext uri="{BB962C8B-B14F-4D97-AF65-F5344CB8AC3E}">
        <p14:creationId xmlns:p14="http://schemas.microsoft.com/office/powerpoint/2010/main" val="1631178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C8593A-A754-4B51-A523-F4F7C6D8B52F}" type="datetimeFigureOut">
              <a:rPr lang="en-US" smtClean="0"/>
              <a:t>5/16/2023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BBEC565-ED1F-4075-BDDF-7086C754BAB4}" type="slidenum">
              <a:rPr lang="en-US" smtClean="0"/>
              <a:t>‹#›</a:t>
            </a:fld>
            <a:endParaRPr lang="en-US"/>
          </a:p>
        </p:txBody>
      </p:sp>
    </p:spTree>
    <p:extLst>
      <p:ext uri="{BB962C8B-B14F-4D97-AF65-F5344CB8AC3E}">
        <p14:creationId xmlns:p14="http://schemas.microsoft.com/office/powerpoint/2010/main" val="47229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1C8593A-A754-4B51-A523-F4F7C6D8B52F}" type="datetimeFigureOut">
              <a:rPr lang="en-US" smtClean="0"/>
              <a:t>5/16/2023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BBEC565-ED1F-4075-BDDF-7086C754BAB4}" type="slidenum">
              <a:rPr lang="en-US" smtClean="0"/>
              <a:t>‹#›</a:t>
            </a:fld>
            <a:endParaRPr lang="en-US"/>
          </a:p>
        </p:txBody>
      </p:sp>
    </p:spTree>
    <p:extLst>
      <p:ext uri="{BB962C8B-B14F-4D97-AF65-F5344CB8AC3E}">
        <p14:creationId xmlns:p14="http://schemas.microsoft.com/office/powerpoint/2010/main" val="1518576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1C8593A-A754-4B51-A523-F4F7C6D8B52F}" type="datetimeFigureOut">
              <a:rPr lang="en-US" smtClean="0"/>
              <a:t>5/16/2023</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BBEC565-ED1F-4075-BDDF-7086C754BAB4}" type="slidenum">
              <a:rPr lang="en-US" smtClean="0"/>
              <a:t>‹#›</a:t>
            </a:fld>
            <a:endParaRPr lang="en-US"/>
          </a:p>
        </p:txBody>
      </p:sp>
    </p:spTree>
    <p:extLst>
      <p:ext uri="{BB962C8B-B14F-4D97-AF65-F5344CB8AC3E}">
        <p14:creationId xmlns:p14="http://schemas.microsoft.com/office/powerpoint/2010/main" val="1066602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C8593A-A754-4B51-A523-F4F7C6D8B52F}" type="datetimeFigureOut">
              <a:rPr lang="en-US" smtClean="0"/>
              <a:t>5/16/2023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BEC565-ED1F-4075-BDDF-7086C754BAB4}" type="slidenum">
              <a:rPr lang="en-US" smtClean="0"/>
              <a:t>‹#›</a:t>
            </a:fld>
            <a:endParaRPr lang="en-US"/>
          </a:p>
        </p:txBody>
      </p:sp>
    </p:spTree>
    <p:extLst>
      <p:ext uri="{BB962C8B-B14F-4D97-AF65-F5344CB8AC3E}">
        <p14:creationId xmlns:p14="http://schemas.microsoft.com/office/powerpoint/2010/main" val="247968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C8593A-A754-4B51-A523-F4F7C6D8B52F}" type="datetimeFigureOut">
              <a:rPr lang="en-US" smtClean="0"/>
              <a:t>5/16/2023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BEC565-ED1F-4075-BDDF-7086C754BAB4}" type="slidenum">
              <a:rPr lang="en-US" smtClean="0"/>
              <a:t>‹#›</a:t>
            </a:fld>
            <a:endParaRPr lang="en-US"/>
          </a:p>
        </p:txBody>
      </p:sp>
    </p:spTree>
    <p:extLst>
      <p:ext uri="{BB962C8B-B14F-4D97-AF65-F5344CB8AC3E}">
        <p14:creationId xmlns:p14="http://schemas.microsoft.com/office/powerpoint/2010/main" val="2350807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C8593A-A754-4B51-A523-F4F7C6D8B52F}" type="datetimeFigureOut">
              <a:rPr lang="en-US" smtClean="0"/>
              <a:t>5/16/2023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BEC565-ED1F-4075-BDDF-7086C754BAB4}" type="slidenum">
              <a:rPr lang="en-US" smtClean="0"/>
              <a:t>‹#›</a:t>
            </a:fld>
            <a:endParaRPr lang="en-US"/>
          </a:p>
        </p:txBody>
      </p:sp>
    </p:spTree>
    <p:extLst>
      <p:ext uri="{BB962C8B-B14F-4D97-AF65-F5344CB8AC3E}">
        <p14:creationId xmlns:p14="http://schemas.microsoft.com/office/powerpoint/2010/main" val="3895168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1C8593A-A754-4B51-A523-F4F7C6D8B52F}" type="datetimeFigureOut">
              <a:rPr lang="en-US" smtClean="0"/>
              <a:t>5/16/2023</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BBEC565-ED1F-4075-BDDF-7086C754BAB4}"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686451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AA9F6-E2ED-E14E-4CBE-943CC5F68DB7}"/>
              </a:ext>
            </a:extLst>
          </p:cNvPr>
          <p:cNvSpPr>
            <a:spLocks noGrp="1"/>
          </p:cNvSpPr>
          <p:nvPr>
            <p:ph type="ctrTitle"/>
          </p:nvPr>
        </p:nvSpPr>
        <p:spPr/>
        <p:txBody>
          <a:bodyPr>
            <a:normAutofit/>
          </a:bodyPr>
          <a:lstStyle/>
          <a:p>
            <a:pPr algn="ctr" fontAlgn="ctr"/>
            <a:r>
              <a:rPr lang="en-US" sz="2800" b="0" i="0" dirty="0">
                <a:solidFill>
                  <a:srgbClr val="000A0F"/>
                </a:solidFill>
                <a:effectLst/>
                <a:latin typeface="Amasis MT Pro Black" panose="020B0604020202020204" pitchFamily="18" charset="0"/>
              </a:rPr>
              <a:t>Foreign Languages &amp; Cultural Awareness (BMIH5003)</a:t>
            </a:r>
            <a:br>
              <a:rPr lang="en-US" sz="2800" b="0" i="0" u="sng" dirty="0">
                <a:solidFill>
                  <a:srgbClr val="000A0F"/>
                </a:solidFill>
                <a:effectLst/>
                <a:latin typeface="Amasis MT Pro Black" panose="020B0604020202020204" pitchFamily="18" charset="0"/>
              </a:rPr>
            </a:br>
            <a:br>
              <a:rPr lang="en-US" sz="2800" dirty="0">
                <a:latin typeface="Amasis MT Pro Black" panose="020B0604020202020204" pitchFamily="18" charset="0"/>
                <a:ea typeface="+mj-lt"/>
                <a:cs typeface="+mj-lt"/>
              </a:rPr>
            </a:br>
            <a:r>
              <a:rPr lang="en-US" sz="2800" b="1" dirty="0">
                <a:latin typeface="Amasis MT Pro Black" panose="020B0604020202020204" pitchFamily="18" charset="0"/>
                <a:ea typeface="+mj-lt"/>
                <a:cs typeface="+mj-lt"/>
              </a:rPr>
              <a:t>Student Name : Catalina Denisa Bobe</a:t>
            </a:r>
            <a:br>
              <a:rPr lang="en-US" sz="2800" dirty="0">
                <a:latin typeface="Amasis MT Pro Black" panose="020B0604020202020204" pitchFamily="18" charset="0"/>
                <a:ea typeface="+mj-lt"/>
                <a:cs typeface="+mj-lt"/>
              </a:rPr>
            </a:br>
            <a:r>
              <a:rPr lang="en-US" sz="2800" b="1" dirty="0">
                <a:latin typeface="Amasis MT Pro Black" panose="020B0604020202020204" pitchFamily="18" charset="0"/>
                <a:ea typeface="+mj-lt"/>
                <a:cs typeface="+mj-lt"/>
              </a:rPr>
              <a:t>Student ID: 21267233</a:t>
            </a:r>
            <a:br>
              <a:rPr lang="en-US" sz="2800" b="1" dirty="0">
                <a:latin typeface="Amasis MT Pro Black" panose="020B0604020202020204" pitchFamily="18" charset="0"/>
                <a:ea typeface="+mj-lt"/>
                <a:cs typeface="+mj-lt"/>
              </a:rPr>
            </a:br>
            <a:r>
              <a:rPr lang="en-US" sz="2800" b="1" dirty="0">
                <a:latin typeface="Amasis MT Pro Black" panose="020B0604020202020204" pitchFamily="18" charset="0"/>
              </a:rPr>
              <a:t>Lecturer Name: Lisa </a:t>
            </a:r>
            <a:r>
              <a:rPr lang="en-US" sz="2800" b="1" dirty="0" err="1">
                <a:latin typeface="Amasis MT Pro Black" panose="020B0604020202020204" pitchFamily="18" charset="0"/>
              </a:rPr>
              <a:t>Bassler</a:t>
            </a:r>
            <a:endParaRPr lang="en-US" sz="2800" dirty="0">
              <a:latin typeface="Amasis MT Pro Black" panose="020B0604020202020204" pitchFamily="18" charset="0"/>
            </a:endParaRPr>
          </a:p>
        </p:txBody>
      </p:sp>
    </p:spTree>
    <p:extLst>
      <p:ext uri="{BB962C8B-B14F-4D97-AF65-F5344CB8AC3E}">
        <p14:creationId xmlns:p14="http://schemas.microsoft.com/office/powerpoint/2010/main" val="36434882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B330648-BE73-41A0-9F64-E5B1075E2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19461-2859-9DA7-EEEC-D68C8DAA96C8}"/>
              </a:ext>
            </a:extLst>
          </p:cNvPr>
          <p:cNvSpPr>
            <a:spLocks noGrp="1"/>
          </p:cNvSpPr>
          <p:nvPr>
            <p:ph type="ctrTitle"/>
          </p:nvPr>
        </p:nvSpPr>
        <p:spPr>
          <a:xfrm>
            <a:off x="2011807" y="1955745"/>
            <a:ext cx="6253317" cy="3686015"/>
          </a:xfrm>
        </p:spPr>
        <p:txBody>
          <a:bodyPr>
            <a:normAutofit fontScale="90000"/>
          </a:bodyPr>
          <a:lstStyle/>
          <a:p>
            <a:pPr marL="171450" indent="-1714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Hallo! </a:t>
            </a:r>
            <a:br>
              <a:rPr lang="en-US" sz="2000" dirty="0">
                <a:latin typeface="Times New Roman" panose="02020603050405020304" pitchFamily="18" charset="0"/>
                <a:cs typeface="Times New Roman" panose="02020603050405020304" pitchFamily="18" charset="0"/>
              </a:rPr>
            </a:b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1. Ich </a:t>
            </a:r>
            <a:r>
              <a:rPr lang="en-US" sz="2000" dirty="0" err="1">
                <a:latin typeface="Times New Roman" panose="02020603050405020304" pitchFamily="18" charset="0"/>
                <a:cs typeface="Times New Roman" panose="02020603050405020304" pitchFamily="18" charset="0"/>
              </a:rPr>
              <a:t>heiße</a:t>
            </a:r>
            <a:r>
              <a:rPr lang="en-US" sz="2000" dirty="0">
                <a:latin typeface="Times New Roman" panose="02020603050405020304" pitchFamily="18" charset="0"/>
                <a:cs typeface="Times New Roman" panose="02020603050405020304" pitchFamily="18" charset="0"/>
              </a:rPr>
              <a:t> Catalina.</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2. Ich bin </a:t>
            </a:r>
            <a:r>
              <a:rPr lang="en-US" sz="2000" dirty="0" err="1">
                <a:latin typeface="Times New Roman" panose="02020603050405020304" pitchFamily="18" charset="0"/>
                <a:cs typeface="Times New Roman" panose="02020603050405020304" pitchFamily="18" charset="0"/>
              </a:rPr>
              <a:t>fünf</a:t>
            </a:r>
            <a:r>
              <a:rPr lang="en-US" sz="2000" dirty="0">
                <a:latin typeface="Times New Roman" panose="02020603050405020304" pitchFamily="18" charset="0"/>
                <a:cs typeface="Times New Roman" panose="02020603050405020304" pitchFamily="18" charset="0"/>
              </a:rPr>
              <a:t> Jahre alt.</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3. Ich </a:t>
            </a:r>
            <a:r>
              <a:rPr lang="en-US" sz="2000" dirty="0" err="1">
                <a:latin typeface="Times New Roman" panose="02020603050405020304" pitchFamily="18" charset="0"/>
                <a:cs typeface="Times New Roman" panose="02020603050405020304" pitchFamily="18" charset="0"/>
              </a:rPr>
              <a:t>komme</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aus</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Rumänien</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aber</a:t>
            </a:r>
            <a:r>
              <a:rPr lang="en-US" sz="2000" dirty="0">
                <a:latin typeface="Times New Roman" panose="02020603050405020304" pitchFamily="18" charset="0"/>
                <a:cs typeface="Times New Roman" panose="02020603050405020304" pitchFamily="18" charset="0"/>
              </a:rPr>
              <a:t> ich </a:t>
            </a:r>
            <a:r>
              <a:rPr lang="en-US" sz="2000" dirty="0" err="1">
                <a:latin typeface="Times New Roman" panose="02020603050405020304" pitchFamily="18" charset="0"/>
                <a:cs typeface="Times New Roman" panose="02020603050405020304" pitchFamily="18" charset="0"/>
              </a:rPr>
              <a:t>wohne</a:t>
            </a:r>
            <a:r>
              <a:rPr lang="en-US" sz="2000" dirty="0">
                <a:latin typeface="Times New Roman" panose="02020603050405020304" pitchFamily="18" charset="0"/>
                <a:cs typeface="Times New Roman" panose="02020603050405020304" pitchFamily="18" charset="0"/>
              </a:rPr>
              <a:t> in </a:t>
            </a:r>
            <a:r>
              <a:rPr lang="en-US" sz="2000" dirty="0" err="1">
                <a:latin typeface="Times New Roman" panose="02020603050405020304" pitchFamily="18" charset="0"/>
                <a:cs typeface="Times New Roman" panose="02020603050405020304" pitchFamily="18" charset="0"/>
              </a:rPr>
              <a:t>Tonbridge</a:t>
            </a:r>
            <a:r>
              <a:rPr lang="en-US" sz="2000" dirty="0">
                <a:latin typeface="Times New Roman" panose="02020603050405020304" pitchFamily="18" charset="0"/>
                <a:cs typeface="Times New Roman" panose="02020603050405020304" pitchFamily="18" charset="0"/>
              </a:rPr>
              <a:t>, Kent.</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4. Ich bin </a:t>
            </a:r>
            <a:r>
              <a:rPr lang="en-US" sz="2000" dirty="0" err="1">
                <a:latin typeface="Times New Roman" panose="02020603050405020304" pitchFamily="18" charset="0"/>
                <a:cs typeface="Times New Roman" panose="02020603050405020304" pitchFamily="18" charset="0"/>
              </a:rPr>
              <a:t>studentin</a:t>
            </a:r>
            <a:r>
              <a:rPr lang="en-US" sz="2000" dirty="0">
                <a:latin typeface="Times New Roman" panose="02020603050405020304" pitchFamily="18" charset="0"/>
                <a:cs typeface="Times New Roman" panose="02020603050405020304" pitchFamily="18" charset="0"/>
              </a:rPr>
              <a:t>.</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5. Ich </a:t>
            </a:r>
            <a:r>
              <a:rPr lang="en-US" sz="2000" dirty="0" err="1">
                <a:latin typeface="Times New Roman" panose="02020603050405020304" pitchFamily="18" charset="0"/>
                <a:cs typeface="Times New Roman" panose="02020603050405020304" pitchFamily="18" charset="0"/>
              </a:rPr>
              <a:t>studiere</a:t>
            </a:r>
            <a:r>
              <a:rPr lang="en-US" sz="2000" dirty="0">
                <a:latin typeface="Times New Roman" panose="02020603050405020304" pitchFamily="18" charset="0"/>
                <a:cs typeface="Times New Roman" panose="02020603050405020304" pitchFamily="18" charset="0"/>
              </a:rPr>
              <a:t> in England und ich </a:t>
            </a:r>
            <a:r>
              <a:rPr lang="en-US" sz="2000" dirty="0" err="1">
                <a:latin typeface="Times New Roman" panose="02020603050405020304" pitchFamily="18" charset="0"/>
                <a:cs typeface="Times New Roman" panose="02020603050405020304" pitchFamily="18" charset="0"/>
              </a:rPr>
              <a:t>lerne</a:t>
            </a:r>
            <a:r>
              <a:rPr lang="en-US" sz="2000" dirty="0">
                <a:latin typeface="Times New Roman" panose="02020603050405020304" pitchFamily="18" charset="0"/>
                <a:cs typeface="Times New Roman" panose="02020603050405020304" pitchFamily="18" charset="0"/>
              </a:rPr>
              <a:t> Deutsch.</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6. Ich bin </a:t>
            </a:r>
            <a:r>
              <a:rPr lang="en-US" sz="2000" dirty="0" err="1">
                <a:latin typeface="Times New Roman" panose="02020603050405020304" pitchFamily="18" charset="0"/>
                <a:cs typeface="Times New Roman" panose="02020603050405020304" pitchFamily="18" charset="0"/>
              </a:rPr>
              <a:t>eine</a:t>
            </a:r>
            <a:r>
              <a:rPr lang="en-US" sz="2000" dirty="0">
                <a:latin typeface="Times New Roman" panose="02020603050405020304" pitchFamily="18" charset="0"/>
                <a:cs typeface="Times New Roman" panose="02020603050405020304" pitchFamily="18" charset="0"/>
              </a:rPr>
              <a:t> frau.</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7. Ich bin orthodox.</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8. Ich </a:t>
            </a:r>
            <a:r>
              <a:rPr lang="en-US" sz="2000" dirty="0" err="1">
                <a:latin typeface="Times New Roman" panose="02020603050405020304" pitchFamily="18" charset="0"/>
                <a:cs typeface="Times New Roman" panose="02020603050405020304" pitchFamily="18" charset="0"/>
              </a:rPr>
              <a:t>möchte</a:t>
            </a:r>
            <a:r>
              <a:rPr lang="en-US" sz="2000" dirty="0">
                <a:latin typeface="Times New Roman" panose="02020603050405020304" pitchFamily="18" charset="0"/>
                <a:cs typeface="Times New Roman" panose="02020603050405020304" pitchFamily="18" charset="0"/>
              </a:rPr>
              <a:t> gerne manager warden.</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9. Ich </a:t>
            </a:r>
            <a:r>
              <a:rPr lang="en-US" sz="2000" dirty="0" err="1">
                <a:latin typeface="Times New Roman" panose="02020603050405020304" pitchFamily="18" charset="0"/>
                <a:cs typeface="Times New Roman" panose="02020603050405020304" pitchFamily="18" charset="0"/>
              </a:rPr>
              <a:t>habe</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eine</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Katze</a:t>
            </a:r>
            <a:r>
              <a:rPr lang="en-US" sz="2000" dirty="0">
                <a:latin typeface="Times New Roman" panose="02020603050405020304" pitchFamily="18" charset="0"/>
                <a:cs typeface="Times New Roman" panose="02020603050405020304" pitchFamily="18" charset="0"/>
              </a:rPr>
              <a:t>.</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10. </a:t>
            </a:r>
            <a:r>
              <a:rPr lang="en-US" sz="2000" dirty="0" err="1">
                <a:latin typeface="Times New Roman" panose="02020603050405020304" pitchFamily="18" charset="0"/>
                <a:cs typeface="Times New Roman" panose="02020603050405020304" pitchFamily="18" charset="0"/>
              </a:rPr>
              <a:t>Ih</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lerne</a:t>
            </a:r>
            <a:r>
              <a:rPr lang="en-US" sz="2000" dirty="0">
                <a:latin typeface="Times New Roman" panose="02020603050405020304" pitchFamily="18" charset="0"/>
                <a:cs typeface="Times New Roman" panose="02020603050405020304" pitchFamily="18" charset="0"/>
              </a:rPr>
              <a:t> gerne Deutsch.</a:t>
            </a:r>
            <a:br>
              <a:rPr lang="en-US" sz="2000" dirty="0">
                <a:latin typeface="Times New Roman" panose="02020603050405020304" pitchFamily="18" charset="0"/>
                <a:cs typeface="Times New Roman" panose="02020603050405020304" pitchFamily="18" charset="0"/>
              </a:rPr>
            </a:br>
            <a:br>
              <a:rPr lang="en-US" sz="2000" dirty="0">
                <a:latin typeface="Times New Roman" panose="02020603050405020304" pitchFamily="18" charset="0"/>
                <a:cs typeface="Times New Roman" panose="02020603050405020304" pitchFamily="18" charset="0"/>
              </a:rPr>
            </a:br>
            <a:r>
              <a:rPr lang="en-US" sz="2000" dirty="0" err="1">
                <a:latin typeface="Times New Roman" panose="02020603050405020304" pitchFamily="18" charset="0"/>
                <a:cs typeface="Times New Roman" panose="02020603050405020304" pitchFamily="18" charset="0"/>
              </a:rPr>
              <a:t>Danke</a:t>
            </a:r>
            <a:r>
              <a:rPr lang="en-US" sz="2000" dirty="0">
                <a:latin typeface="Times New Roman" panose="02020603050405020304" pitchFamily="18" charset="0"/>
                <a:cs typeface="Times New Roman" panose="02020603050405020304" pitchFamily="18" charset="0"/>
              </a:rPr>
              <a:t>!</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Auf Wiedersehen!</a:t>
            </a:r>
            <a:br>
              <a:rPr lang="en-US" sz="2000" dirty="0">
                <a:latin typeface="Times New Roman" panose="02020603050405020304" pitchFamily="18" charset="0"/>
                <a:cs typeface="Times New Roman" panose="02020603050405020304" pitchFamily="18" charset="0"/>
              </a:rPr>
            </a:br>
            <a:br>
              <a:rPr lang="en-US" sz="2000" dirty="0">
                <a:latin typeface="Times New Roman" panose="02020603050405020304" pitchFamily="18" charset="0"/>
                <a:cs typeface="Times New Roman" panose="02020603050405020304" pitchFamily="18" charset="0"/>
              </a:rPr>
            </a:br>
            <a:br>
              <a:rPr lang="en-US" sz="2000" dirty="0">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cxnSp>
        <p:nvCxnSpPr>
          <p:cNvPr id="17" name="Straight Connector 16">
            <a:extLst>
              <a:ext uri="{FF2B5EF4-FFF2-40B4-BE49-F238E27FC236}">
                <a16:creationId xmlns:a16="http://schemas.microsoft.com/office/drawing/2014/main" id="{6DAFB303-4B24-485A-B806-C147A23632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02C3C01D-C868-4B78-9A8F-417BF50A42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8345B934-7CE4-4DA7-A0CB-2A2DF8818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4">
            <a:extLst>
              <a:ext uri="{FF2B5EF4-FFF2-40B4-BE49-F238E27FC236}">
                <a16:creationId xmlns:a16="http://schemas.microsoft.com/office/drawing/2014/main" id="{5FFBDF3A-D72E-64D4-4CBD-D566D532F17E}"/>
              </a:ext>
            </a:extLst>
          </p:cNvPr>
          <p:cNvSpPr>
            <a:spLocks noChangeArrowheads="1"/>
          </p:cNvSpPr>
          <p:nvPr/>
        </p:nvSpPr>
        <p:spPr bwMode="auto">
          <a:xfrm>
            <a:off x="0" y="179864"/>
            <a:ext cx="22442" cy="97471"/>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de-DE" altLang="en-US" sz="800" b="0" i="0" u="none" strike="noStrike" cap="none" normalizeH="0" baseline="0" dirty="0">
                <a:ln>
                  <a:noFill/>
                </a:ln>
                <a:solidFill>
                  <a:schemeClr val="tx1"/>
                </a:solidFill>
                <a:effectLst/>
              </a:rPr>
              <a:t> </a:t>
            </a:r>
            <a:endParaRPr kumimoji="0" lang="de-DE" altLang="en-US" sz="1800" b="0" i="0" u="none" strike="noStrike" cap="none" normalizeH="0" baseline="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1D48A49C-9366-9E33-0A07-DA9B0829530E}"/>
              </a:ext>
            </a:extLst>
          </p:cNvPr>
          <p:cNvSpPr>
            <a:spLocks noChangeArrowheads="1"/>
          </p:cNvSpPr>
          <p:nvPr/>
        </p:nvSpPr>
        <p:spPr bwMode="auto">
          <a:xfrm>
            <a:off x="0" y="102920"/>
            <a:ext cx="65" cy="25135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de-DE"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3">
            <a:extLst>
              <a:ext uri="{FF2B5EF4-FFF2-40B4-BE49-F238E27FC236}">
                <a16:creationId xmlns:a16="http://schemas.microsoft.com/office/drawing/2014/main" id="{0EE92EE0-397B-3DE0-B11F-464CCE59FC55}"/>
              </a:ext>
            </a:extLst>
          </p:cNvPr>
          <p:cNvSpPr>
            <a:spLocks noChangeArrowheads="1"/>
          </p:cNvSpPr>
          <p:nvPr/>
        </p:nvSpPr>
        <p:spPr bwMode="auto">
          <a:xfrm>
            <a:off x="0" y="102920"/>
            <a:ext cx="65" cy="25135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de-DE"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27444321"/>
      </p:ext>
    </p:extLst>
  </p:cSld>
  <p:clrMapOvr>
    <a:masterClrMapping/>
  </p:clrMapOvr>
  <mc:AlternateContent xmlns:mc="http://schemas.openxmlformats.org/markup-compatibility/2006">
    <mc:Choice xmlns:p14="http://schemas.microsoft.com/office/powerpoint/2010/main" Requires="p14">
      <p:transition spd="slow" p14:dur="2000" advTm="34298"/>
    </mc:Choice>
    <mc:Fallback>
      <p:transition spd="slow" advTm="3429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7" name="Video 56">
            <a:hlinkClick r:id="" action="ppaction://media"/>
            <a:extLst>
              <a:ext uri="{FF2B5EF4-FFF2-40B4-BE49-F238E27FC236}">
                <a16:creationId xmlns:a16="http://schemas.microsoft.com/office/drawing/2014/main" id="{58C2A729-0656-0483-49FE-F0CC6A3AF69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rcRect l="21875" r="21875"/>
          <a:stretch>
            <a:fillRect/>
          </a:stretch>
        </p:blipFill>
        <p:spPr>
          <a:xfrm>
            <a:off x="3472038" y="625046"/>
            <a:ext cx="5050225" cy="5050225"/>
          </a:xfrm>
          <a:prstGeom prst="rect">
            <a:avLst/>
          </a:prstGeom>
        </p:spPr>
      </p:pic>
    </p:spTree>
    <p:extLst>
      <p:ext uri="{BB962C8B-B14F-4D97-AF65-F5344CB8AC3E}">
        <p14:creationId xmlns:p14="http://schemas.microsoft.com/office/powerpoint/2010/main" val="305222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7"/>
                                        </p:tgtEl>
                                      </p:cBhvr>
                                    </p:cmd>
                                  </p:childTnLst>
                                </p:cTn>
                              </p:par>
                            </p:childTnLst>
                          </p:cTn>
                        </p:par>
                      </p:childTnLst>
                    </p:cTn>
                  </p:par>
                </p:childTnLst>
              </p:cTn>
              <p:nextCondLst>
                <p:cond evt="onClick" delay="0">
                  <p:tgtEl>
                    <p:spTgt spid="37"/>
                  </p:tgtEl>
                </p:cond>
              </p:nextCondLst>
            </p:seq>
            <p:video>
              <p:cMediaNode vol="80000">
                <p:cTn id="12" fill="hold" display="0">
                  <p:stCondLst>
                    <p:cond delay="indefinite"/>
                  </p:stCondLst>
                </p:cTn>
                <p:tgtEl>
                  <p:spTgt spid="37"/>
                </p:tgtEl>
              </p:cMediaNode>
            </p:video>
          </p:childTnLst>
        </p:cTn>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66</TotalTime>
  <Words>133</Words>
  <Application>Microsoft Office PowerPoint</Application>
  <PresentationFormat>Widescreen</PresentationFormat>
  <Paragraphs>3</Paragraphs>
  <Slides>3</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Amasis MT Pro Black</vt:lpstr>
      <vt:lpstr>Arial</vt:lpstr>
      <vt:lpstr>Calibri</vt:lpstr>
      <vt:lpstr>Calibri Light</vt:lpstr>
      <vt:lpstr>Times New Roman</vt:lpstr>
      <vt:lpstr>Retrospect</vt:lpstr>
      <vt:lpstr>Foreign Languages &amp; Cultural Awareness (BMIH5003)  Student Name : Catalina Denisa Bobe Student ID: 21267233 Lecturer Name: Lisa Bassler</vt:lpstr>
      <vt:lpstr>Hallo!   1. Ich heiße Catalina. 2. Ich bin fünf Jahre alt. 3. Ich komme aus Rumänien, aber ich wohne in Tonbridge, Kent. 4. Ich bin studentin. 5. Ich studiere in England und ich lerne Deutsch. 6. Ich bin eine frau. 7. Ich bin orthodox. 8. Ich möchte gerne manager warden. 9. Ich habe eine Katze. 10. Ih lerne gerne Deutsch.  Danke! Auf Wiedersehen!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Foreign Languages &amp; Cultural Awareness (BMIH5003)  Student Name : Catalina Denisa Bobe Student ID: 21267233 Lecturer Name: Lisa Bassler</dc:title>
  <dc:creator>Catalina Bobe</dc:creator>
  <cp:lastModifiedBy>Catalina Bobe (2126723)</cp:lastModifiedBy>
  <cp:revision>2</cp:revision>
  <dcterms:created xsi:type="dcterms:W3CDTF">2023-05-16T11:54:12Z</dcterms:created>
  <dcterms:modified xsi:type="dcterms:W3CDTF">2023-05-16T13:00:15Z</dcterms:modified>
</cp:coreProperties>
</file>