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ourtney busby" initials="cb" lastIdx="1" clrIdx="0">
    <p:extLst>
      <p:ext uri="{19B8F6BF-5375-455C-9EA6-DF929625EA0E}">
        <p15:presenceInfo xmlns:p15="http://schemas.microsoft.com/office/powerpoint/2012/main" userId="b4687401020fb31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09" autoAdjust="0"/>
    <p:restoredTop sz="65492" autoAdjust="0"/>
  </p:normalViewPr>
  <p:slideViewPr>
    <p:cSldViewPr snapToGrid="0">
      <p:cViewPr varScale="1">
        <p:scale>
          <a:sx n="47" d="100"/>
          <a:sy n="47" d="100"/>
        </p:scale>
        <p:origin x="17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3DF9B-3076-4AFA-8FEB-850A05BF152F}" type="datetimeFigureOut">
              <a:rPr lang="en-GB" smtClean="0"/>
              <a:t>09/01/2018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3C413-E32B-4D47-BCB9-3C1CEC1821A7}" type="slidenum">
              <a:rPr lang="en-GB" smtClean="0"/>
              <a:t>‹#›</a:t>
            </a:fld>
            <a:endParaRPr lang="en-GB"/>
          </a:p>
        </p:txBody>
      </p:sp>
    </p:spTree>
    <p:extLst>
      <p:ext uri="{BB962C8B-B14F-4D97-AF65-F5344CB8AC3E}">
        <p14:creationId xmlns:p14="http://schemas.microsoft.com/office/powerpoint/2010/main" val="262936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is a research bio-pharmaceutical company based in the UK and is the leading company in the pharmaceutical industry. The pharmaceutical company chooses to focus on three main topics:</a:t>
            </a:r>
          </a:p>
          <a:p>
            <a:pPr marL="171450" indent="-171450">
              <a:buFont typeface="Arial" panose="020B0604020202020204" pitchFamily="34" charset="0"/>
              <a:buChar char="•"/>
            </a:pPr>
            <a:r>
              <a:rPr lang="en-GB" dirty="0"/>
              <a:t>Oncology</a:t>
            </a:r>
          </a:p>
          <a:p>
            <a:pPr marL="171450" indent="-171450">
              <a:buFont typeface="Arial" panose="020B0604020202020204" pitchFamily="34" charset="0"/>
              <a:buChar char="•"/>
            </a:pPr>
            <a:r>
              <a:rPr lang="en-GB" dirty="0"/>
              <a:t>Cardiovascular &amp; metabolic diseases (CVMD) </a:t>
            </a:r>
          </a:p>
          <a:p>
            <a:pPr marL="171450" indent="-171450">
              <a:buFont typeface="Arial" panose="020B0604020202020204" pitchFamily="34" charset="0"/>
              <a:buChar char="•"/>
            </a:pPr>
            <a:r>
              <a:rPr lang="en-GB" dirty="0"/>
              <a:t>Respiratory</a:t>
            </a:r>
          </a:p>
        </p:txBody>
      </p:sp>
      <p:sp>
        <p:nvSpPr>
          <p:cNvPr id="4" name="Slide Number Placeholder 3"/>
          <p:cNvSpPr>
            <a:spLocks noGrp="1"/>
          </p:cNvSpPr>
          <p:nvPr>
            <p:ph type="sldNum" sz="quarter" idx="10"/>
          </p:nvPr>
        </p:nvSpPr>
        <p:spPr/>
        <p:txBody>
          <a:bodyPr/>
          <a:lstStyle/>
          <a:p>
            <a:fld id="{0D63C413-E32B-4D47-BCB9-3C1CEC1821A7}" type="slidenum">
              <a:rPr lang="en-GB" smtClean="0"/>
              <a:t>2</a:t>
            </a:fld>
            <a:endParaRPr lang="en-GB"/>
          </a:p>
        </p:txBody>
      </p:sp>
    </p:spTree>
    <p:extLst>
      <p:ext uri="{BB962C8B-B14F-4D97-AF65-F5344CB8AC3E}">
        <p14:creationId xmlns:p14="http://schemas.microsoft.com/office/powerpoint/2010/main" val="3926052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have 5 top medicines that are the best sellers these are:</a:t>
            </a:r>
          </a:p>
          <a:p>
            <a:r>
              <a:rPr lang="en-GB" dirty="0"/>
              <a:t>Nexium</a:t>
            </a:r>
          </a:p>
          <a:p>
            <a:r>
              <a:rPr lang="en-GB" dirty="0"/>
              <a:t>Crestor</a:t>
            </a:r>
          </a:p>
          <a:p>
            <a:r>
              <a:rPr lang="en-GB" dirty="0"/>
              <a:t>Symbicort</a:t>
            </a:r>
          </a:p>
          <a:p>
            <a:r>
              <a:rPr lang="en-GB" dirty="0" err="1"/>
              <a:t>Arimidex</a:t>
            </a:r>
            <a:endParaRPr lang="en-GB" dirty="0"/>
          </a:p>
          <a:p>
            <a:r>
              <a:rPr lang="en-GB" dirty="0"/>
              <a:t>Seroquel</a:t>
            </a:r>
          </a:p>
          <a:p>
            <a:r>
              <a:rPr lang="en-GB" dirty="0"/>
              <a:t>Nexium is used to treat heartburn and stomach ulcers.</a:t>
            </a:r>
          </a:p>
          <a:p>
            <a:r>
              <a:rPr lang="en-GB" dirty="0"/>
              <a:t>Crestor is an anti-cholesterol drug</a:t>
            </a:r>
          </a:p>
          <a:p>
            <a:r>
              <a:rPr lang="en-GB" dirty="0"/>
              <a:t>Symbicort is used to treat asthma and other respiratory diseases.</a:t>
            </a:r>
          </a:p>
          <a:p>
            <a:r>
              <a:rPr lang="en-GB" dirty="0" err="1"/>
              <a:t>Arimidex</a:t>
            </a:r>
            <a:r>
              <a:rPr lang="en-GB" dirty="0"/>
              <a:t> is a breast cancer drug and Seroquel is a drug that is under a lot of duress. For more information please refer back to the handout. </a:t>
            </a:r>
          </a:p>
        </p:txBody>
      </p:sp>
      <p:sp>
        <p:nvSpPr>
          <p:cNvPr id="4" name="Slide Number Placeholder 3"/>
          <p:cNvSpPr>
            <a:spLocks noGrp="1"/>
          </p:cNvSpPr>
          <p:nvPr>
            <p:ph type="sldNum" sz="quarter" idx="10"/>
          </p:nvPr>
        </p:nvSpPr>
        <p:spPr/>
        <p:txBody>
          <a:bodyPr/>
          <a:lstStyle/>
          <a:p>
            <a:fld id="{0D63C413-E32B-4D47-BCB9-3C1CEC1821A7}" type="slidenum">
              <a:rPr lang="en-GB" smtClean="0"/>
              <a:t>3</a:t>
            </a:fld>
            <a:endParaRPr lang="en-GB"/>
          </a:p>
        </p:txBody>
      </p:sp>
    </p:spTree>
    <p:extLst>
      <p:ext uri="{BB962C8B-B14F-4D97-AF65-F5344CB8AC3E}">
        <p14:creationId xmlns:p14="http://schemas.microsoft.com/office/powerpoint/2010/main" val="781082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Macclesfield site is based on the outskirts of Manchester and is known for the production of Zoladex, an injectable breast cancer treatment drug. However, there are plenty of rumours about the manufacture of the drug in the Macclesfield site. These rumours are centred around the river that flows next to the factory because the river is filled with nutrients and minerals much like the Roman Baths in Bath. It is rumoured that the river is the only reason why the drug works as they tried to manufacture the drug in Sweden with no luck.</a:t>
            </a:r>
          </a:p>
        </p:txBody>
      </p:sp>
      <p:sp>
        <p:nvSpPr>
          <p:cNvPr id="4" name="Slide Number Placeholder 3"/>
          <p:cNvSpPr>
            <a:spLocks noGrp="1"/>
          </p:cNvSpPr>
          <p:nvPr>
            <p:ph type="sldNum" sz="quarter" idx="10"/>
          </p:nvPr>
        </p:nvSpPr>
        <p:spPr/>
        <p:txBody>
          <a:bodyPr/>
          <a:lstStyle/>
          <a:p>
            <a:fld id="{0D63C413-E32B-4D47-BCB9-3C1CEC1821A7}" type="slidenum">
              <a:rPr lang="en-GB" smtClean="0"/>
              <a:t>4</a:t>
            </a:fld>
            <a:endParaRPr lang="en-GB"/>
          </a:p>
        </p:txBody>
      </p:sp>
    </p:spTree>
    <p:extLst>
      <p:ext uri="{BB962C8B-B14F-4D97-AF65-F5344CB8AC3E}">
        <p14:creationId xmlns:p14="http://schemas.microsoft.com/office/powerpoint/2010/main" val="1627928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have three main strategies to rebuild their business strategy, these are:</a:t>
            </a:r>
          </a:p>
          <a:p>
            <a:pPr marL="228600" indent="-228600">
              <a:buFont typeface="+mj-lt"/>
              <a:buAutoNum type="arabicPeriod"/>
            </a:pPr>
            <a:r>
              <a:rPr lang="en-GB" dirty="0"/>
              <a:t>To achieve scientific leadership</a:t>
            </a:r>
          </a:p>
          <a:p>
            <a:pPr marL="228600" indent="-228600">
              <a:buFont typeface="+mj-lt"/>
              <a:buAutoNum type="arabicPeriod"/>
            </a:pPr>
            <a:r>
              <a:rPr lang="en-GB" dirty="0"/>
              <a:t>To return to growth</a:t>
            </a:r>
          </a:p>
          <a:p>
            <a:pPr marL="228600" indent="-228600">
              <a:buFont typeface="+mj-lt"/>
              <a:buAutoNum type="arabicPeriod"/>
            </a:pPr>
            <a:r>
              <a:rPr lang="en-GB" dirty="0"/>
              <a:t>Be a great place to work</a:t>
            </a:r>
          </a:p>
          <a:p>
            <a:pPr marL="0" indent="0">
              <a:buFont typeface="+mj-lt"/>
              <a:buNone/>
            </a:pPr>
            <a:r>
              <a:rPr lang="en-GB" dirty="0"/>
              <a:t>The company is focusing on the science of creating the drugs by focusing on a multitude of diseases and illnesses. </a:t>
            </a:r>
          </a:p>
        </p:txBody>
      </p:sp>
      <p:sp>
        <p:nvSpPr>
          <p:cNvPr id="4" name="Slide Number Placeholder 3"/>
          <p:cNvSpPr>
            <a:spLocks noGrp="1"/>
          </p:cNvSpPr>
          <p:nvPr>
            <p:ph type="sldNum" sz="quarter" idx="10"/>
          </p:nvPr>
        </p:nvSpPr>
        <p:spPr/>
        <p:txBody>
          <a:bodyPr/>
          <a:lstStyle/>
          <a:p>
            <a:fld id="{0D63C413-E32B-4D47-BCB9-3C1CEC1821A7}" type="slidenum">
              <a:rPr lang="en-GB" smtClean="0"/>
              <a:t>5</a:t>
            </a:fld>
            <a:endParaRPr lang="en-GB"/>
          </a:p>
        </p:txBody>
      </p:sp>
    </p:spTree>
    <p:extLst>
      <p:ext uri="{BB962C8B-B14F-4D97-AF65-F5344CB8AC3E}">
        <p14:creationId xmlns:p14="http://schemas.microsoft.com/office/powerpoint/2010/main" val="1922757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have plenty of employees and are recruiting more university graduates than ever. AstraZeneca is the first pharmaceutical company to take a student from Cardiff University studying chemistry to continue her studies in a placement year.</a:t>
            </a:r>
          </a:p>
        </p:txBody>
      </p:sp>
      <p:sp>
        <p:nvSpPr>
          <p:cNvPr id="4" name="Slide Number Placeholder 3"/>
          <p:cNvSpPr>
            <a:spLocks noGrp="1"/>
          </p:cNvSpPr>
          <p:nvPr>
            <p:ph type="sldNum" sz="quarter" idx="10"/>
          </p:nvPr>
        </p:nvSpPr>
        <p:spPr/>
        <p:txBody>
          <a:bodyPr/>
          <a:lstStyle/>
          <a:p>
            <a:fld id="{0D63C413-E32B-4D47-BCB9-3C1CEC1821A7}" type="slidenum">
              <a:rPr lang="en-GB" smtClean="0"/>
              <a:t>6</a:t>
            </a:fld>
            <a:endParaRPr lang="en-GB"/>
          </a:p>
        </p:txBody>
      </p:sp>
    </p:spTree>
    <p:extLst>
      <p:ext uri="{BB962C8B-B14F-4D97-AF65-F5344CB8AC3E}">
        <p14:creationId xmlns:p14="http://schemas.microsoft.com/office/powerpoint/2010/main" val="1751562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main teams within the company:</a:t>
            </a:r>
          </a:p>
          <a:p>
            <a:pPr marL="228600" indent="-228600">
              <a:buFont typeface="+mj-lt"/>
              <a:buAutoNum type="arabicPeriod"/>
            </a:pPr>
            <a:r>
              <a:rPr lang="en-GB" dirty="0"/>
              <a:t>Senior Executive Team</a:t>
            </a:r>
          </a:p>
          <a:p>
            <a:pPr marL="228600" indent="-228600">
              <a:buFont typeface="+mj-lt"/>
              <a:buAutoNum type="arabicPeriod"/>
            </a:pPr>
            <a:r>
              <a:rPr lang="en-GB" dirty="0"/>
              <a:t>Board of Directors</a:t>
            </a:r>
          </a:p>
          <a:p>
            <a:pPr marL="0" indent="0">
              <a:buFont typeface="+mj-lt"/>
              <a:buNone/>
            </a:pPr>
            <a:r>
              <a:rPr lang="en-GB" dirty="0"/>
              <a:t>The Board of Directors is responsible for the success/failure of the company whereas the non-executive directors have the responsibility of having independent and objective judgement on any decisions made. </a:t>
            </a:r>
          </a:p>
          <a:p>
            <a:pPr marL="0" indent="0">
              <a:buFont typeface="+mj-lt"/>
              <a:buNone/>
            </a:pPr>
            <a:r>
              <a:rPr lang="en-GB" dirty="0"/>
              <a:t>As well as the Board of Directors, there is another team called the Senior Executive Team who have the authority to retain responsibility for the management, development and performance of AstraZeneca. Within this team is the CEO (Chief Executive Officer) and they have the authority to make decisions and have a lead in developing AstraZeneca’s strategy. </a:t>
            </a:r>
          </a:p>
        </p:txBody>
      </p:sp>
      <p:sp>
        <p:nvSpPr>
          <p:cNvPr id="4" name="Slide Number Placeholder 3"/>
          <p:cNvSpPr>
            <a:spLocks noGrp="1"/>
          </p:cNvSpPr>
          <p:nvPr>
            <p:ph type="sldNum" sz="quarter" idx="10"/>
          </p:nvPr>
        </p:nvSpPr>
        <p:spPr/>
        <p:txBody>
          <a:bodyPr/>
          <a:lstStyle/>
          <a:p>
            <a:fld id="{0D63C413-E32B-4D47-BCB9-3C1CEC1821A7}" type="slidenum">
              <a:rPr lang="en-GB" smtClean="0"/>
              <a:t>7</a:t>
            </a:fld>
            <a:endParaRPr lang="en-GB"/>
          </a:p>
        </p:txBody>
      </p:sp>
    </p:spTree>
    <p:extLst>
      <p:ext uri="{BB962C8B-B14F-4D97-AF65-F5344CB8AC3E}">
        <p14:creationId xmlns:p14="http://schemas.microsoft.com/office/powerpoint/2010/main" val="3050394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have many patient assistance programs to help people gain access to medication. </a:t>
            </a:r>
          </a:p>
          <a:p>
            <a:r>
              <a:rPr lang="en-GB" dirty="0"/>
              <a:t>For example, the people who do not have insurance can participate in a program called, “</a:t>
            </a:r>
            <a:r>
              <a:rPr lang="en-GB" dirty="0" err="1"/>
              <a:t>AZ&amp;Me</a:t>
            </a:r>
            <a:r>
              <a:rPr lang="en-GB" dirty="0"/>
              <a:t>™ Prescription Savings” which enables people to sign up for free medication for one year. </a:t>
            </a:r>
          </a:p>
          <a:p>
            <a:r>
              <a:rPr lang="en-GB" dirty="0"/>
              <a:t>Another program that AstraZeneca provide is </a:t>
            </a:r>
            <a:r>
              <a:rPr lang="en-GB" dirty="0" err="1"/>
              <a:t>BenefitsCheckUP</a:t>
            </a:r>
            <a:r>
              <a:rPr lang="en-GB" dirty="0"/>
              <a:t>® which offers confidential assistance online for seniors and caregivers. For more information on the </a:t>
            </a:r>
            <a:r>
              <a:rPr lang="en-GB" dirty="0" err="1"/>
              <a:t>progams</a:t>
            </a:r>
            <a:r>
              <a:rPr lang="en-GB" dirty="0"/>
              <a:t> that AstraZeneca provide, please read the handout and go to AstraZeneca’s website. </a:t>
            </a:r>
          </a:p>
        </p:txBody>
      </p:sp>
      <p:sp>
        <p:nvSpPr>
          <p:cNvPr id="4" name="Slide Number Placeholder 3"/>
          <p:cNvSpPr>
            <a:spLocks noGrp="1"/>
          </p:cNvSpPr>
          <p:nvPr>
            <p:ph type="sldNum" sz="quarter" idx="10"/>
          </p:nvPr>
        </p:nvSpPr>
        <p:spPr/>
        <p:txBody>
          <a:bodyPr/>
          <a:lstStyle/>
          <a:p>
            <a:fld id="{0D63C413-E32B-4D47-BCB9-3C1CEC1821A7}" type="slidenum">
              <a:rPr lang="en-GB" smtClean="0"/>
              <a:t>8</a:t>
            </a:fld>
            <a:endParaRPr lang="en-GB"/>
          </a:p>
        </p:txBody>
      </p:sp>
    </p:spTree>
    <p:extLst>
      <p:ext uri="{BB962C8B-B14F-4D97-AF65-F5344CB8AC3E}">
        <p14:creationId xmlns:p14="http://schemas.microsoft.com/office/powerpoint/2010/main" val="2292998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Board of Directors within AstraZeneca have recently adopted a dividend policy that intends to maintain and grow the dividends each year. A dividend is normally paid twice a year in September &amp; March and the second interim will have the greater proportion of money rather than the first interim as well as the yearly results. </a:t>
            </a:r>
          </a:p>
        </p:txBody>
      </p:sp>
      <p:sp>
        <p:nvSpPr>
          <p:cNvPr id="4" name="Slide Number Placeholder 3"/>
          <p:cNvSpPr>
            <a:spLocks noGrp="1"/>
          </p:cNvSpPr>
          <p:nvPr>
            <p:ph type="sldNum" sz="quarter" idx="10"/>
          </p:nvPr>
        </p:nvSpPr>
        <p:spPr/>
        <p:txBody>
          <a:bodyPr/>
          <a:lstStyle/>
          <a:p>
            <a:fld id="{0D63C413-E32B-4D47-BCB9-3C1CEC1821A7}" type="slidenum">
              <a:rPr lang="en-GB" smtClean="0"/>
              <a:t>9</a:t>
            </a:fld>
            <a:endParaRPr lang="en-GB"/>
          </a:p>
        </p:txBody>
      </p:sp>
    </p:spTree>
    <p:extLst>
      <p:ext uri="{BB962C8B-B14F-4D97-AF65-F5344CB8AC3E}">
        <p14:creationId xmlns:p14="http://schemas.microsoft.com/office/powerpoint/2010/main" val="954148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have many interests which encourages them to create partnerships with various influential people and businesses such as:</a:t>
            </a:r>
          </a:p>
          <a:p>
            <a:pPr marL="171450" indent="-171450">
              <a:buFont typeface="Arial" panose="020B0604020202020204" pitchFamily="34" charset="0"/>
              <a:buChar char="•"/>
            </a:pPr>
            <a:r>
              <a:rPr lang="en-GB" dirty="0"/>
              <a:t>Cardiovascular &amp; Metabolic Diseases</a:t>
            </a:r>
          </a:p>
          <a:p>
            <a:pPr marL="171450" indent="-171450">
              <a:buFont typeface="Arial" panose="020B0604020202020204" pitchFamily="34" charset="0"/>
              <a:buChar char="•"/>
            </a:pPr>
            <a:r>
              <a:rPr lang="en-GB" dirty="0"/>
              <a:t>Oncology</a:t>
            </a:r>
          </a:p>
          <a:p>
            <a:pPr marL="171450" indent="-171450">
              <a:buFont typeface="Arial" panose="020B0604020202020204" pitchFamily="34" charset="0"/>
              <a:buChar char="•"/>
            </a:pPr>
            <a:r>
              <a:rPr lang="en-GB" dirty="0"/>
              <a:t>Respiratory &amp; Autoimmunity</a:t>
            </a:r>
          </a:p>
          <a:p>
            <a:pPr marL="171450" indent="-171450">
              <a:buFont typeface="Arial" panose="020B0604020202020204" pitchFamily="34" charset="0"/>
              <a:buChar char="•"/>
            </a:pPr>
            <a:r>
              <a:rPr lang="en-GB" dirty="0"/>
              <a:t>Infection &amp; Vaccines, Neuroscience</a:t>
            </a:r>
          </a:p>
          <a:p>
            <a:pPr marL="171450" indent="-171450">
              <a:buFont typeface="Arial" panose="020B0604020202020204" pitchFamily="34" charset="0"/>
              <a:buChar char="•"/>
            </a:pPr>
            <a:r>
              <a:rPr lang="en-GB" dirty="0"/>
              <a:t>Personalised Healthcare &amp; Technology</a:t>
            </a:r>
          </a:p>
          <a:p>
            <a:pPr marL="0" indent="0">
              <a:buFont typeface="Arial" panose="020B0604020202020204" pitchFamily="34" charset="0"/>
              <a:buNone/>
            </a:pPr>
            <a:r>
              <a:rPr lang="en-GB" dirty="0"/>
              <a:t>An example of a company that AstraZeneca has partnered with is China Medical System Holdings Ltd and LEO Pharma. They have even partnered with Charles River (an innovative scientist) to create a new drug. </a:t>
            </a:r>
          </a:p>
        </p:txBody>
      </p:sp>
      <p:sp>
        <p:nvSpPr>
          <p:cNvPr id="4" name="Slide Number Placeholder 3"/>
          <p:cNvSpPr>
            <a:spLocks noGrp="1"/>
          </p:cNvSpPr>
          <p:nvPr>
            <p:ph type="sldNum" sz="quarter" idx="10"/>
          </p:nvPr>
        </p:nvSpPr>
        <p:spPr/>
        <p:txBody>
          <a:bodyPr/>
          <a:lstStyle/>
          <a:p>
            <a:fld id="{0D63C413-E32B-4D47-BCB9-3C1CEC1821A7}" type="slidenum">
              <a:rPr lang="en-GB" smtClean="0"/>
              <a:t>10</a:t>
            </a:fld>
            <a:endParaRPr lang="en-GB"/>
          </a:p>
        </p:txBody>
      </p:sp>
    </p:spTree>
    <p:extLst>
      <p:ext uri="{BB962C8B-B14F-4D97-AF65-F5344CB8AC3E}">
        <p14:creationId xmlns:p14="http://schemas.microsoft.com/office/powerpoint/2010/main" val="3373720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all of my research, I could only find 2 instances where AstraZeneca was in the bad books, so to speak. </a:t>
            </a:r>
          </a:p>
          <a:p>
            <a:r>
              <a:rPr lang="en-GB" dirty="0"/>
              <a:t>The first instance involved a drug failing to cure patients of lung cancer. This drug was called, “Mystic” and the failure of the drug was described as, “the worst-case scenario” (Barber. L, 2017). The drug did not reach the commercial use stage and just failed during the clinical trials at stage 3 as it did not meet the specifications needed to move onto the next stage. </a:t>
            </a:r>
          </a:p>
          <a:p>
            <a:r>
              <a:rPr lang="en-GB" dirty="0"/>
              <a:t>The second case happened during the 2016 Super Bowl season as AstraZeneca invested in an advertisement to create awareness of opioid-induced constipation (OIC). The advertisement received a lot of backlash from scientists, journalists and the general public who all said that the advertisement should have been about patients with chronic pain as these patients truly feel alone as they must continuously prove their pain. </a:t>
            </a:r>
          </a:p>
        </p:txBody>
      </p:sp>
      <p:sp>
        <p:nvSpPr>
          <p:cNvPr id="4" name="Slide Number Placeholder 3"/>
          <p:cNvSpPr>
            <a:spLocks noGrp="1"/>
          </p:cNvSpPr>
          <p:nvPr>
            <p:ph type="sldNum" sz="quarter" idx="10"/>
          </p:nvPr>
        </p:nvSpPr>
        <p:spPr/>
        <p:txBody>
          <a:bodyPr/>
          <a:lstStyle/>
          <a:p>
            <a:fld id="{0D63C413-E32B-4D47-BCB9-3C1CEC1821A7}" type="slidenum">
              <a:rPr lang="en-GB" smtClean="0"/>
              <a:t>11</a:t>
            </a:fld>
            <a:endParaRPr lang="en-GB"/>
          </a:p>
        </p:txBody>
      </p:sp>
    </p:spTree>
    <p:extLst>
      <p:ext uri="{BB962C8B-B14F-4D97-AF65-F5344CB8AC3E}">
        <p14:creationId xmlns:p14="http://schemas.microsoft.com/office/powerpoint/2010/main" val="576157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subject is extremely valuable to pharmaceutical companies to ensure the sustainability of human welfare as well as the natural environment. AstraZeneca have a new strategy for the topic called, “Securing Our Future” which ensures that they are making the effort to grow their business whilst also identifying their commitments, targets &amp; values. The strategy the company is using will last until 2025 and will include Access to Healthcare, environmental footprint/protection and ethics &amp; transparency</a:t>
            </a:r>
          </a:p>
          <a:p>
            <a:endParaRPr lang="en-GB" dirty="0"/>
          </a:p>
        </p:txBody>
      </p:sp>
      <p:sp>
        <p:nvSpPr>
          <p:cNvPr id="4" name="Slide Number Placeholder 3"/>
          <p:cNvSpPr>
            <a:spLocks noGrp="1"/>
          </p:cNvSpPr>
          <p:nvPr>
            <p:ph type="sldNum" sz="quarter" idx="10"/>
          </p:nvPr>
        </p:nvSpPr>
        <p:spPr/>
        <p:txBody>
          <a:bodyPr/>
          <a:lstStyle/>
          <a:p>
            <a:fld id="{0D63C413-E32B-4D47-BCB9-3C1CEC1821A7}" type="slidenum">
              <a:rPr lang="en-GB" smtClean="0"/>
              <a:t>12</a:t>
            </a:fld>
            <a:endParaRPr lang="en-GB"/>
          </a:p>
        </p:txBody>
      </p:sp>
    </p:spTree>
    <p:extLst>
      <p:ext uri="{BB962C8B-B14F-4D97-AF65-F5344CB8AC3E}">
        <p14:creationId xmlns:p14="http://schemas.microsoft.com/office/powerpoint/2010/main" val="1251673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Regarding healthcare, AstraZeneca is working to make healthcare more accessible on a global scale. In order to do this, the pharmaceutical company is working to create more medicines to cure all ills, however creating a medicine can take at least 10 years to develop. By AstraZeneca manufacturing more drugs, it means that the drugs will reduce in price and become more accessible to people who have low-income. </a:t>
            </a:r>
          </a:p>
          <a:p>
            <a:r>
              <a:rPr lang="en-GB" dirty="0"/>
              <a:t>The company have also created plenty of programs for people who need access to medicine worldwide. AstraZeneca is working to encourage education regarding health screening, training and support as well as disease education, health awareness &amp; any preventive measures. </a:t>
            </a:r>
          </a:p>
          <a:p>
            <a:r>
              <a:rPr lang="en-GB" dirty="0"/>
              <a:t>Examples of these programs are:</a:t>
            </a:r>
          </a:p>
          <a:p>
            <a:pPr marL="171450" indent="-171450">
              <a:buFont typeface="Arial" panose="020B0604020202020204" pitchFamily="34" charset="0"/>
              <a:buChar char="•"/>
            </a:pPr>
            <a:r>
              <a:rPr lang="en-GB" dirty="0"/>
              <a:t>Health Heart Africa</a:t>
            </a:r>
          </a:p>
          <a:p>
            <a:pPr marL="171450" indent="-171450">
              <a:buFont typeface="Arial" panose="020B0604020202020204" pitchFamily="34" charset="0"/>
              <a:buChar char="•"/>
            </a:pPr>
            <a:r>
              <a:rPr lang="en-GB" dirty="0"/>
              <a:t>Young Health Africa</a:t>
            </a:r>
          </a:p>
        </p:txBody>
      </p:sp>
      <p:sp>
        <p:nvSpPr>
          <p:cNvPr id="4" name="Slide Number Placeholder 3"/>
          <p:cNvSpPr>
            <a:spLocks noGrp="1"/>
          </p:cNvSpPr>
          <p:nvPr>
            <p:ph type="sldNum" sz="quarter" idx="10"/>
          </p:nvPr>
        </p:nvSpPr>
        <p:spPr/>
        <p:txBody>
          <a:bodyPr/>
          <a:lstStyle/>
          <a:p>
            <a:fld id="{0D63C413-E32B-4D47-BCB9-3C1CEC1821A7}" type="slidenum">
              <a:rPr lang="en-GB" smtClean="0"/>
              <a:t>13</a:t>
            </a:fld>
            <a:endParaRPr lang="en-GB"/>
          </a:p>
        </p:txBody>
      </p:sp>
    </p:spTree>
    <p:extLst>
      <p:ext uri="{BB962C8B-B14F-4D97-AF65-F5344CB8AC3E}">
        <p14:creationId xmlns:p14="http://schemas.microsoft.com/office/powerpoint/2010/main" val="40956014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sector of the, “Securing Our Future” strategy involves environmental protection which encourages AstraZeneca to operate in a respective manner by protecting the climate and natural resources. </a:t>
            </a:r>
          </a:p>
          <a:p>
            <a:r>
              <a:rPr lang="en-GB" dirty="0"/>
              <a:t>Since 2015, AstraZeneca have:</a:t>
            </a:r>
          </a:p>
          <a:p>
            <a:pPr marL="171450" indent="-171450">
              <a:buFont typeface="Arial" panose="020B0604020202020204" pitchFamily="34" charset="0"/>
              <a:buChar char="•"/>
            </a:pPr>
            <a:r>
              <a:rPr lang="en-GB" dirty="0"/>
              <a:t>Reduced their carbon footprint by 5%</a:t>
            </a:r>
          </a:p>
          <a:p>
            <a:pPr marL="171450" indent="-171450">
              <a:buFont typeface="Arial" panose="020B0604020202020204" pitchFamily="34" charset="0"/>
              <a:buChar char="•"/>
            </a:pPr>
            <a:r>
              <a:rPr lang="en-GB" dirty="0"/>
              <a:t>Reduced water consumption by 5%</a:t>
            </a:r>
          </a:p>
          <a:p>
            <a:pPr marL="171450" indent="-171450">
              <a:buFont typeface="Arial" panose="020B0604020202020204" pitchFamily="34" charset="0"/>
              <a:buChar char="•"/>
            </a:pPr>
            <a:r>
              <a:rPr lang="en-GB" dirty="0"/>
              <a:t>Invested $25 million to natural resource projects</a:t>
            </a:r>
          </a:p>
          <a:p>
            <a:pPr marL="0" indent="0">
              <a:buFont typeface="Arial" panose="020B0604020202020204" pitchFamily="34" charset="0"/>
              <a:buNone/>
            </a:pPr>
            <a:r>
              <a:rPr lang="en-GB" dirty="0"/>
              <a:t>Throughout 2017, the company have tried to reduce their impact on the climate by developing an adaption strategy. </a:t>
            </a:r>
          </a:p>
          <a:p>
            <a:pPr marL="0" indent="0">
              <a:buFont typeface="Arial" panose="020B0604020202020204" pitchFamily="34" charset="0"/>
              <a:buNone/>
            </a:pPr>
            <a:r>
              <a:rPr lang="en-GB" dirty="0"/>
              <a:t>AstraZeneca’s main targets for 2025 are:</a:t>
            </a:r>
          </a:p>
          <a:p>
            <a:pPr marL="228600" indent="-228600">
              <a:buFont typeface="+mj-lt"/>
              <a:buAutoNum type="arabicPeriod"/>
            </a:pPr>
            <a:r>
              <a:rPr lang="en-GB" dirty="0"/>
              <a:t>To limit their carbon footprint</a:t>
            </a:r>
          </a:p>
          <a:p>
            <a:pPr marL="228600" indent="-228600">
              <a:buFont typeface="+mj-lt"/>
              <a:buAutoNum type="arabicPeriod"/>
            </a:pPr>
            <a:r>
              <a:rPr lang="en-GB" dirty="0"/>
              <a:t>Try to reduce their waste by 10%</a:t>
            </a:r>
          </a:p>
          <a:p>
            <a:pPr marL="228600" indent="-228600">
              <a:buFont typeface="+mj-lt"/>
              <a:buAutoNum type="arabicPeriod"/>
            </a:pPr>
            <a:r>
              <a:rPr lang="en-GB" dirty="0"/>
              <a:t>Reduce the amount of water usage at each site</a:t>
            </a:r>
          </a:p>
          <a:p>
            <a:pPr marL="228600" indent="-228600">
              <a:buFont typeface="+mj-lt"/>
              <a:buAutoNum type="arabicPeriod"/>
            </a:pPr>
            <a:r>
              <a:rPr lang="en-GB" dirty="0"/>
              <a:t>To reach the target of using 90% natural resources in each drug</a:t>
            </a:r>
          </a:p>
          <a:p>
            <a:pPr marL="0" indent="0">
              <a:buFont typeface="+mj-lt"/>
              <a:buNone/>
            </a:pPr>
            <a:r>
              <a:rPr lang="en-GB" dirty="0"/>
              <a:t>AstraZeneca is also supporting the communities ecosystems &amp; wildlife for each site by actively supporting the principles of the Convention on Biological Diversity at each location. </a:t>
            </a:r>
          </a:p>
          <a:p>
            <a:pPr marL="0" indent="0">
              <a:buFont typeface="+mj-lt"/>
              <a:buNone/>
            </a:pPr>
            <a:r>
              <a:rPr lang="en-GB" dirty="0"/>
              <a:t>Lastly, the pharmaceutical company is working to source certified zero carbon power from renewable resources.</a:t>
            </a:r>
          </a:p>
        </p:txBody>
      </p:sp>
      <p:sp>
        <p:nvSpPr>
          <p:cNvPr id="4" name="Slide Number Placeholder 3"/>
          <p:cNvSpPr>
            <a:spLocks noGrp="1"/>
          </p:cNvSpPr>
          <p:nvPr>
            <p:ph type="sldNum" sz="quarter" idx="10"/>
          </p:nvPr>
        </p:nvSpPr>
        <p:spPr/>
        <p:txBody>
          <a:bodyPr/>
          <a:lstStyle/>
          <a:p>
            <a:fld id="{0D63C413-E32B-4D47-BCB9-3C1CEC1821A7}" type="slidenum">
              <a:rPr lang="en-GB" smtClean="0"/>
              <a:t>14</a:t>
            </a:fld>
            <a:endParaRPr lang="en-GB"/>
          </a:p>
        </p:txBody>
      </p:sp>
    </p:spTree>
    <p:extLst>
      <p:ext uri="{BB962C8B-B14F-4D97-AF65-F5344CB8AC3E}">
        <p14:creationId xmlns:p14="http://schemas.microsoft.com/office/powerpoint/2010/main" val="381789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AstraZeneca is the largest corporation and the leader of the medical industry which means that they hold the responsibility to uphold their ethical responsibility. A prime example of this is their approach to bioethics including the use of animal in science, treatment of patients in clinical trials and the treatment of their suppliers. </a:t>
            </a:r>
          </a:p>
          <a:p>
            <a:r>
              <a:rPr lang="en-GB" dirty="0"/>
              <a:t>Every employee within the company will be held accountable for their individual behaviour and upholding the brands’ values. As well as this, the company have created a more efficient way to contact the correct people to report any breaches or concerns anonymously with the full support of the company behind them. </a:t>
            </a:r>
          </a:p>
          <a:p>
            <a:r>
              <a:rPr lang="en-GB" dirty="0"/>
              <a:t>To ensure that their ethical responsibility is fulfilled, AstraZeneca evaluate their suppliers and partnerships to ensure that they agree with their ethical values and their employee training programs. </a:t>
            </a:r>
          </a:p>
          <a:p>
            <a:r>
              <a:rPr lang="en-GB" dirty="0"/>
              <a:t>The most important part of this sector is patient safety and the dire need to ensure that the medicines are right and will work. It is extremely vital that the patient care is extensive and reviewed to ensure patient safety. </a:t>
            </a:r>
          </a:p>
        </p:txBody>
      </p:sp>
      <p:sp>
        <p:nvSpPr>
          <p:cNvPr id="4" name="Slide Number Placeholder 3"/>
          <p:cNvSpPr>
            <a:spLocks noGrp="1"/>
          </p:cNvSpPr>
          <p:nvPr>
            <p:ph type="sldNum" sz="quarter" idx="10"/>
          </p:nvPr>
        </p:nvSpPr>
        <p:spPr/>
        <p:txBody>
          <a:bodyPr/>
          <a:lstStyle/>
          <a:p>
            <a:fld id="{0D63C413-E32B-4D47-BCB9-3C1CEC1821A7}" type="slidenum">
              <a:rPr lang="en-GB" smtClean="0"/>
              <a:t>15</a:t>
            </a:fld>
            <a:endParaRPr lang="en-GB"/>
          </a:p>
        </p:txBody>
      </p:sp>
    </p:spTree>
    <p:extLst>
      <p:ext uri="{BB962C8B-B14F-4D97-AF65-F5344CB8AC3E}">
        <p14:creationId xmlns:p14="http://schemas.microsoft.com/office/powerpoint/2010/main" val="5768496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AstraZeneca ensures their patient and consumer safety by conducting rigorous tests and working with third party companies to ensure that their medicines are not sold on the black market. It is important to the company to continue contributing to sustainability by converting to renewable energy, reducing the amount of water &amp; waste used as well as ensuring that their consumers have a sustainable life. </a:t>
            </a:r>
          </a:p>
          <a:p>
            <a:r>
              <a:rPr lang="en-GB" dirty="0"/>
              <a:t>When researching the company, I couldn’t find barely anything negative about it despite the amount of suppliers it has let go. So in this case, we can clearly say that it is doing something right.</a:t>
            </a:r>
          </a:p>
          <a:p>
            <a:endParaRPr lang="en-GB" dirty="0"/>
          </a:p>
          <a:p>
            <a:r>
              <a:rPr lang="en-GB" dirty="0"/>
              <a:t>Thank you for listening.</a:t>
            </a:r>
          </a:p>
        </p:txBody>
      </p:sp>
      <p:sp>
        <p:nvSpPr>
          <p:cNvPr id="4" name="Slide Number Placeholder 3"/>
          <p:cNvSpPr>
            <a:spLocks noGrp="1"/>
          </p:cNvSpPr>
          <p:nvPr>
            <p:ph type="sldNum" sz="quarter" idx="10"/>
          </p:nvPr>
        </p:nvSpPr>
        <p:spPr/>
        <p:txBody>
          <a:bodyPr/>
          <a:lstStyle/>
          <a:p>
            <a:fld id="{0D63C413-E32B-4D47-BCB9-3C1CEC1821A7}" type="slidenum">
              <a:rPr lang="en-GB" smtClean="0"/>
              <a:t>16</a:t>
            </a:fld>
            <a:endParaRPr lang="en-GB"/>
          </a:p>
        </p:txBody>
      </p:sp>
    </p:spTree>
    <p:extLst>
      <p:ext uri="{BB962C8B-B14F-4D97-AF65-F5344CB8AC3E}">
        <p14:creationId xmlns:p14="http://schemas.microsoft.com/office/powerpoint/2010/main" val="1091403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1/9/2018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1/9/2018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1/9/2018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1/9/2018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A9AC9-22FC-481A-ABCB-7F9E199BC2B1}"/>
              </a:ext>
            </a:extLst>
          </p:cNvPr>
          <p:cNvSpPr>
            <a:spLocks noGrp="1"/>
          </p:cNvSpPr>
          <p:nvPr>
            <p:ph type="ctrTitle"/>
          </p:nvPr>
        </p:nvSpPr>
        <p:spPr/>
        <p:txBody>
          <a:bodyPr/>
          <a:lstStyle/>
          <a:p>
            <a:r>
              <a:rPr lang="en-GB" dirty="0"/>
              <a:t>AstraZeneca</a:t>
            </a:r>
          </a:p>
        </p:txBody>
      </p:sp>
      <p:sp>
        <p:nvSpPr>
          <p:cNvPr id="3" name="Subtitle 2">
            <a:extLst>
              <a:ext uri="{FF2B5EF4-FFF2-40B4-BE49-F238E27FC236}">
                <a16:creationId xmlns:a16="http://schemas.microsoft.com/office/drawing/2014/main" id="{6F01CECE-41FB-4558-8471-B5298A21DD5C}"/>
              </a:ext>
            </a:extLst>
          </p:cNvPr>
          <p:cNvSpPr>
            <a:spLocks noGrp="1"/>
          </p:cNvSpPr>
          <p:nvPr>
            <p:ph type="subTitle" idx="1"/>
          </p:nvPr>
        </p:nvSpPr>
        <p:spPr/>
        <p:txBody>
          <a:bodyPr>
            <a:normAutofit lnSpcReduction="10000"/>
          </a:bodyPr>
          <a:lstStyle/>
          <a:p>
            <a:r>
              <a:rPr lang="en-GB" dirty="0"/>
              <a:t>By Courtney Busby</a:t>
            </a:r>
          </a:p>
          <a:p>
            <a:endParaRPr lang="en-GB" dirty="0"/>
          </a:p>
          <a:p>
            <a:r>
              <a:rPr lang="en-GB" dirty="0"/>
              <a:t>BMSP4003 – Assignment 1</a:t>
            </a:r>
          </a:p>
        </p:txBody>
      </p:sp>
    </p:spTree>
    <p:extLst>
      <p:ext uri="{BB962C8B-B14F-4D97-AF65-F5344CB8AC3E}">
        <p14:creationId xmlns:p14="http://schemas.microsoft.com/office/powerpoint/2010/main" val="30909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E805-2967-4546-A18B-2F968C44260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3BE7AB3-8ABB-4D44-83B0-F08BAFD0074A}"/>
              </a:ext>
            </a:extLst>
          </p:cNvPr>
          <p:cNvSpPr>
            <a:spLocks noGrp="1"/>
          </p:cNvSpPr>
          <p:nvPr>
            <p:ph idx="1"/>
          </p:nvPr>
        </p:nvSpPr>
        <p:spPr/>
        <p:txBody>
          <a:bodyPr>
            <a:normAutofit/>
          </a:bodyPr>
          <a:lstStyle/>
          <a:p>
            <a:r>
              <a:rPr lang="en-GB" dirty="0"/>
              <a:t>Research bio-pharmaceutical company</a:t>
            </a:r>
          </a:p>
          <a:p>
            <a:r>
              <a:rPr lang="en-GB" dirty="0"/>
              <a:t>Leading company in pharmaceutical industry</a:t>
            </a:r>
          </a:p>
          <a:p>
            <a:r>
              <a:rPr lang="en-GB" dirty="0"/>
              <a:t>Focus on 3 main topics:</a:t>
            </a:r>
          </a:p>
          <a:p>
            <a:pPr lvl="1"/>
            <a:r>
              <a:rPr lang="en-GB" dirty="0"/>
              <a:t>Oncology</a:t>
            </a:r>
          </a:p>
          <a:p>
            <a:pPr lvl="1"/>
            <a:r>
              <a:rPr lang="en-GB" dirty="0"/>
              <a:t>Cardiovascular &amp; metabolic diseases(CVMD)</a:t>
            </a:r>
          </a:p>
          <a:p>
            <a:pPr lvl="1"/>
            <a:r>
              <a:rPr lang="en-GB" dirty="0"/>
              <a:t>Respiratory</a:t>
            </a:r>
          </a:p>
          <a:p>
            <a:r>
              <a:rPr lang="en-GB" dirty="0"/>
              <a:t>Operates in 100+ countries</a:t>
            </a:r>
          </a:p>
          <a:p>
            <a:r>
              <a:rPr lang="en-GB" dirty="0"/>
              <a:t>Medicines used by patients worldwide</a:t>
            </a:r>
          </a:p>
          <a:p>
            <a:endParaRPr lang="en-GB" dirty="0"/>
          </a:p>
        </p:txBody>
      </p:sp>
      <p:sp>
        <p:nvSpPr>
          <p:cNvPr id="4" name="TextBox 3">
            <a:extLst>
              <a:ext uri="{FF2B5EF4-FFF2-40B4-BE49-F238E27FC236}">
                <a16:creationId xmlns:a16="http://schemas.microsoft.com/office/drawing/2014/main" id="{8A1C5C34-38EF-43A0-BFEE-BA111FE95C59}"/>
              </a:ext>
            </a:extLst>
          </p:cNvPr>
          <p:cNvSpPr txBox="1"/>
          <p:nvPr/>
        </p:nvSpPr>
        <p:spPr>
          <a:xfrm>
            <a:off x="9209314" y="6039993"/>
            <a:ext cx="2764972" cy="369332"/>
          </a:xfrm>
          <a:prstGeom prst="rect">
            <a:avLst/>
          </a:prstGeom>
          <a:noFill/>
        </p:spPr>
        <p:txBody>
          <a:bodyPr wrap="square" rtlCol="0">
            <a:spAutoFit/>
          </a:bodyPr>
          <a:lstStyle/>
          <a:p>
            <a:r>
              <a:rPr lang="en-GB" dirty="0" err="1"/>
              <a:t>Drugwatch</a:t>
            </a:r>
            <a:r>
              <a:rPr lang="en-GB" dirty="0"/>
              <a:t>, 15 Mar. 2013</a:t>
            </a:r>
          </a:p>
        </p:txBody>
      </p:sp>
      <p:sp>
        <p:nvSpPr>
          <p:cNvPr id="5" name="TextBox 4">
            <a:extLst>
              <a:ext uri="{FF2B5EF4-FFF2-40B4-BE49-F238E27FC236}">
                <a16:creationId xmlns:a16="http://schemas.microsoft.com/office/drawing/2014/main" id="{4CE5742C-3FBC-4485-A539-C323091AAADD}"/>
              </a:ext>
            </a:extLst>
          </p:cNvPr>
          <p:cNvSpPr txBox="1"/>
          <p:nvPr/>
        </p:nvSpPr>
        <p:spPr>
          <a:xfrm>
            <a:off x="9209314" y="5670661"/>
            <a:ext cx="1931298" cy="369332"/>
          </a:xfrm>
          <a:prstGeom prst="rect">
            <a:avLst/>
          </a:prstGeom>
          <a:noFill/>
        </p:spPr>
        <p:txBody>
          <a:bodyPr wrap="none" rtlCol="0">
            <a:spAutoFit/>
          </a:bodyPr>
          <a:lstStyle/>
          <a:p>
            <a:r>
              <a:rPr lang="en-GB" dirty="0"/>
              <a:t>AstraZeneca, 2017</a:t>
            </a:r>
          </a:p>
        </p:txBody>
      </p:sp>
      <p:pic>
        <p:nvPicPr>
          <p:cNvPr id="1026" name="Picture 2" descr="Image result for astrazeneca">
            <a:extLst>
              <a:ext uri="{FF2B5EF4-FFF2-40B4-BE49-F238E27FC236}">
                <a16:creationId xmlns:a16="http://schemas.microsoft.com/office/drawing/2014/main" id="{2AB6112B-C10C-48CD-8012-85AB7A03AA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7025" y="2992761"/>
            <a:ext cx="5344578" cy="1450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67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D638-B6E9-47A4-B5EB-C9D9B25CD3B0}"/>
              </a:ext>
            </a:extLst>
          </p:cNvPr>
          <p:cNvSpPr>
            <a:spLocks noGrp="1"/>
          </p:cNvSpPr>
          <p:nvPr>
            <p:ph type="title"/>
          </p:nvPr>
        </p:nvSpPr>
        <p:spPr/>
        <p:txBody>
          <a:bodyPr/>
          <a:lstStyle/>
          <a:p>
            <a:r>
              <a:rPr lang="en-GB" dirty="0"/>
              <a:t>Products</a:t>
            </a:r>
          </a:p>
        </p:txBody>
      </p:sp>
      <p:sp>
        <p:nvSpPr>
          <p:cNvPr id="3" name="Content Placeholder 2">
            <a:extLst>
              <a:ext uri="{FF2B5EF4-FFF2-40B4-BE49-F238E27FC236}">
                <a16:creationId xmlns:a16="http://schemas.microsoft.com/office/drawing/2014/main" id="{05FB98A3-00DD-4EC1-8A33-03FC967F75EB}"/>
              </a:ext>
            </a:extLst>
          </p:cNvPr>
          <p:cNvSpPr>
            <a:spLocks noGrp="1"/>
          </p:cNvSpPr>
          <p:nvPr>
            <p:ph idx="1"/>
          </p:nvPr>
        </p:nvSpPr>
        <p:spPr/>
        <p:txBody>
          <a:bodyPr/>
          <a:lstStyle/>
          <a:p>
            <a:r>
              <a:rPr lang="en-GB" dirty="0"/>
              <a:t>Top 5 drugs</a:t>
            </a:r>
          </a:p>
          <a:p>
            <a:pPr marL="571500" lvl="1" indent="-342900">
              <a:buFont typeface="+mj-lt"/>
              <a:buAutoNum type="arabicPeriod"/>
            </a:pPr>
            <a:r>
              <a:rPr lang="en-GB" dirty="0"/>
              <a:t>Nexium</a:t>
            </a:r>
          </a:p>
          <a:p>
            <a:pPr marL="571500" lvl="1" indent="-342900">
              <a:buFont typeface="+mj-lt"/>
              <a:buAutoNum type="arabicPeriod"/>
            </a:pPr>
            <a:r>
              <a:rPr lang="en-GB" dirty="0"/>
              <a:t>Crestor</a:t>
            </a:r>
          </a:p>
          <a:p>
            <a:pPr marL="571500" lvl="1" indent="-342900">
              <a:buFont typeface="+mj-lt"/>
              <a:buAutoNum type="arabicPeriod"/>
            </a:pPr>
            <a:r>
              <a:rPr lang="en-GB" dirty="0"/>
              <a:t>Symbicort</a:t>
            </a:r>
          </a:p>
          <a:p>
            <a:pPr marL="571500" lvl="1" indent="-342900">
              <a:buFont typeface="+mj-lt"/>
              <a:buAutoNum type="arabicPeriod"/>
            </a:pPr>
            <a:r>
              <a:rPr lang="en-GB" dirty="0" err="1"/>
              <a:t>Arimidex</a:t>
            </a:r>
            <a:endParaRPr lang="en-GB" dirty="0"/>
          </a:p>
          <a:p>
            <a:pPr marL="571500" lvl="1" indent="-342900">
              <a:buFont typeface="+mj-lt"/>
              <a:buAutoNum type="arabicPeriod"/>
            </a:pPr>
            <a:r>
              <a:rPr lang="en-GB" dirty="0"/>
              <a:t>Seroquel</a:t>
            </a:r>
          </a:p>
        </p:txBody>
      </p:sp>
      <p:sp>
        <p:nvSpPr>
          <p:cNvPr id="4" name="TextBox 3">
            <a:extLst>
              <a:ext uri="{FF2B5EF4-FFF2-40B4-BE49-F238E27FC236}">
                <a16:creationId xmlns:a16="http://schemas.microsoft.com/office/drawing/2014/main" id="{A42A5BD0-1E72-4ECB-B691-57A72F60AA13}"/>
              </a:ext>
            </a:extLst>
          </p:cNvPr>
          <p:cNvSpPr txBox="1"/>
          <p:nvPr/>
        </p:nvSpPr>
        <p:spPr>
          <a:xfrm>
            <a:off x="8708572" y="6039993"/>
            <a:ext cx="3255264" cy="369332"/>
          </a:xfrm>
          <a:prstGeom prst="rect">
            <a:avLst/>
          </a:prstGeom>
          <a:noFill/>
        </p:spPr>
        <p:txBody>
          <a:bodyPr wrap="square" rtlCol="0">
            <a:spAutoFit/>
          </a:bodyPr>
          <a:lstStyle/>
          <a:p>
            <a:r>
              <a:rPr lang="en-GB" dirty="0"/>
              <a:t>Cooper. Rachel, 17 Dec. 2010</a:t>
            </a:r>
          </a:p>
        </p:txBody>
      </p:sp>
      <p:pic>
        <p:nvPicPr>
          <p:cNvPr id="2050" name="Picture 2" descr="Image result for drugs">
            <a:extLst>
              <a:ext uri="{FF2B5EF4-FFF2-40B4-BE49-F238E27FC236}">
                <a16:creationId xmlns:a16="http://schemas.microsoft.com/office/drawing/2014/main" id="{F1D55D7A-DD9E-4D43-8AFB-E32CC1DC2E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7562" y="3009583"/>
            <a:ext cx="3863302" cy="21742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653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7BFA-C32D-4C4C-9610-A8D05D768D93}"/>
              </a:ext>
            </a:extLst>
          </p:cNvPr>
          <p:cNvSpPr>
            <a:spLocks noGrp="1"/>
          </p:cNvSpPr>
          <p:nvPr>
            <p:ph type="title"/>
          </p:nvPr>
        </p:nvSpPr>
        <p:spPr/>
        <p:txBody>
          <a:bodyPr/>
          <a:lstStyle/>
          <a:p>
            <a:r>
              <a:rPr lang="en-GB" dirty="0"/>
              <a:t>Macclesfield location</a:t>
            </a:r>
          </a:p>
        </p:txBody>
      </p:sp>
      <p:sp>
        <p:nvSpPr>
          <p:cNvPr id="3" name="Content Placeholder 2">
            <a:extLst>
              <a:ext uri="{FF2B5EF4-FFF2-40B4-BE49-F238E27FC236}">
                <a16:creationId xmlns:a16="http://schemas.microsoft.com/office/drawing/2014/main" id="{B99941F1-88C9-4CDB-9130-EA2979B581FB}"/>
              </a:ext>
            </a:extLst>
          </p:cNvPr>
          <p:cNvSpPr>
            <a:spLocks noGrp="1"/>
          </p:cNvSpPr>
          <p:nvPr>
            <p:ph idx="1"/>
          </p:nvPr>
        </p:nvSpPr>
        <p:spPr>
          <a:xfrm>
            <a:off x="2087807" y="2638044"/>
            <a:ext cx="7729728" cy="3101983"/>
          </a:xfrm>
        </p:spPr>
        <p:txBody>
          <a:bodyPr/>
          <a:lstStyle/>
          <a:p>
            <a:r>
              <a:rPr lang="en-GB" dirty="0"/>
              <a:t>On the outskirts of Manchester</a:t>
            </a:r>
          </a:p>
          <a:p>
            <a:r>
              <a:rPr lang="en-GB" dirty="0"/>
              <a:t>Known for Zoladex</a:t>
            </a:r>
          </a:p>
          <a:p>
            <a:r>
              <a:rPr lang="en-GB" dirty="0"/>
              <a:t>AstraZeneca invested £120 million into the location</a:t>
            </a:r>
          </a:p>
          <a:p>
            <a:r>
              <a:rPr lang="en-GB" dirty="0"/>
              <a:t>Rumour about the river water as a main ingredient to the drug</a:t>
            </a:r>
          </a:p>
        </p:txBody>
      </p:sp>
      <p:sp>
        <p:nvSpPr>
          <p:cNvPr id="4" name="TextBox 3">
            <a:extLst>
              <a:ext uri="{FF2B5EF4-FFF2-40B4-BE49-F238E27FC236}">
                <a16:creationId xmlns:a16="http://schemas.microsoft.com/office/drawing/2014/main" id="{DE10AA68-2509-489C-B948-4A03809B6790}"/>
              </a:ext>
            </a:extLst>
          </p:cNvPr>
          <p:cNvSpPr txBox="1"/>
          <p:nvPr/>
        </p:nvSpPr>
        <p:spPr>
          <a:xfrm>
            <a:off x="8752115" y="6224659"/>
            <a:ext cx="3173626" cy="369332"/>
          </a:xfrm>
          <a:prstGeom prst="rect">
            <a:avLst/>
          </a:prstGeom>
          <a:noFill/>
        </p:spPr>
        <p:txBody>
          <a:bodyPr wrap="none" rtlCol="0">
            <a:spAutoFit/>
          </a:bodyPr>
          <a:lstStyle/>
          <a:p>
            <a:r>
              <a:rPr lang="en-GB" dirty="0"/>
              <a:t>Patient Information Leaflet (PIL)</a:t>
            </a:r>
          </a:p>
        </p:txBody>
      </p:sp>
      <p:sp>
        <p:nvSpPr>
          <p:cNvPr id="5" name="TextBox 4">
            <a:extLst>
              <a:ext uri="{FF2B5EF4-FFF2-40B4-BE49-F238E27FC236}">
                <a16:creationId xmlns:a16="http://schemas.microsoft.com/office/drawing/2014/main" id="{36C323C8-BCAA-408C-83C9-615C17DCA1C8}"/>
              </a:ext>
            </a:extLst>
          </p:cNvPr>
          <p:cNvSpPr txBox="1"/>
          <p:nvPr/>
        </p:nvSpPr>
        <p:spPr>
          <a:xfrm>
            <a:off x="8752115" y="5855327"/>
            <a:ext cx="2723246" cy="369332"/>
          </a:xfrm>
          <a:prstGeom prst="rect">
            <a:avLst/>
          </a:prstGeom>
          <a:noFill/>
        </p:spPr>
        <p:txBody>
          <a:bodyPr wrap="none" rtlCol="0">
            <a:spAutoFit/>
          </a:bodyPr>
          <a:lstStyle/>
          <a:p>
            <a:r>
              <a:rPr lang="en-GB" dirty="0"/>
              <a:t>AstraZeneca, 20 Feb. 2017</a:t>
            </a:r>
          </a:p>
        </p:txBody>
      </p:sp>
      <p:sp>
        <p:nvSpPr>
          <p:cNvPr id="6" name="TextBox 5">
            <a:extLst>
              <a:ext uri="{FF2B5EF4-FFF2-40B4-BE49-F238E27FC236}">
                <a16:creationId xmlns:a16="http://schemas.microsoft.com/office/drawing/2014/main" id="{6BB1E268-BE62-4FCF-8E01-2F3DCC5E596F}"/>
              </a:ext>
            </a:extLst>
          </p:cNvPr>
          <p:cNvSpPr txBox="1"/>
          <p:nvPr/>
        </p:nvSpPr>
        <p:spPr>
          <a:xfrm>
            <a:off x="8752115" y="5555361"/>
            <a:ext cx="2658741" cy="369332"/>
          </a:xfrm>
          <a:prstGeom prst="rect">
            <a:avLst/>
          </a:prstGeom>
          <a:noFill/>
        </p:spPr>
        <p:txBody>
          <a:bodyPr wrap="none" rtlCol="0">
            <a:spAutoFit/>
          </a:bodyPr>
          <a:lstStyle/>
          <a:p>
            <a:r>
              <a:rPr lang="en-GB" dirty="0"/>
              <a:t>Withers. Iain, 26 Aug. 2017</a:t>
            </a:r>
          </a:p>
        </p:txBody>
      </p:sp>
      <p:sp>
        <p:nvSpPr>
          <p:cNvPr id="7" name="TextBox 6">
            <a:extLst>
              <a:ext uri="{FF2B5EF4-FFF2-40B4-BE49-F238E27FC236}">
                <a16:creationId xmlns:a16="http://schemas.microsoft.com/office/drawing/2014/main" id="{65976687-1851-4409-BB96-F3F8C18AD749}"/>
              </a:ext>
            </a:extLst>
          </p:cNvPr>
          <p:cNvSpPr txBox="1"/>
          <p:nvPr/>
        </p:nvSpPr>
        <p:spPr>
          <a:xfrm>
            <a:off x="7709330" y="5186029"/>
            <a:ext cx="4216411" cy="369332"/>
          </a:xfrm>
          <a:prstGeom prst="rect">
            <a:avLst/>
          </a:prstGeom>
          <a:noFill/>
        </p:spPr>
        <p:txBody>
          <a:bodyPr wrap="none" rtlCol="0">
            <a:spAutoFit/>
          </a:bodyPr>
          <a:lstStyle/>
          <a:p>
            <a:r>
              <a:rPr lang="en-GB" dirty="0" err="1"/>
              <a:t>PMGroup</a:t>
            </a:r>
            <a:r>
              <a:rPr lang="en-GB" dirty="0"/>
              <a:t> Worldwide Limited, 20 Feb. 2017</a:t>
            </a:r>
          </a:p>
        </p:txBody>
      </p:sp>
      <p:pic>
        <p:nvPicPr>
          <p:cNvPr id="3074" name="Picture 2" descr="Image result for macclesfield astrazeneca">
            <a:extLst>
              <a:ext uri="{FF2B5EF4-FFF2-40B4-BE49-F238E27FC236}">
                <a16:creationId xmlns:a16="http://schemas.microsoft.com/office/drawing/2014/main" id="{A82DA603-2ABB-467B-842F-A157A1B5E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4417" y="2481313"/>
            <a:ext cx="3411324" cy="22200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757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94E7D-68BC-4133-8738-2D4D9B191E07}"/>
              </a:ext>
            </a:extLst>
          </p:cNvPr>
          <p:cNvSpPr>
            <a:spLocks noGrp="1"/>
          </p:cNvSpPr>
          <p:nvPr>
            <p:ph type="title"/>
          </p:nvPr>
        </p:nvSpPr>
        <p:spPr/>
        <p:txBody>
          <a:bodyPr/>
          <a:lstStyle/>
          <a:p>
            <a:r>
              <a:rPr lang="en-GB" dirty="0"/>
              <a:t>Business strategy</a:t>
            </a:r>
          </a:p>
        </p:txBody>
      </p:sp>
      <p:sp>
        <p:nvSpPr>
          <p:cNvPr id="3" name="Content Placeholder 2">
            <a:extLst>
              <a:ext uri="{FF2B5EF4-FFF2-40B4-BE49-F238E27FC236}">
                <a16:creationId xmlns:a16="http://schemas.microsoft.com/office/drawing/2014/main" id="{7FF1F029-2E5D-4091-BB16-BFF119D8F915}"/>
              </a:ext>
            </a:extLst>
          </p:cNvPr>
          <p:cNvSpPr>
            <a:spLocks noGrp="1"/>
          </p:cNvSpPr>
          <p:nvPr>
            <p:ph idx="1"/>
          </p:nvPr>
        </p:nvSpPr>
        <p:spPr/>
        <p:txBody>
          <a:bodyPr/>
          <a:lstStyle/>
          <a:p>
            <a:pPr marL="0" indent="0">
              <a:buNone/>
            </a:pPr>
            <a:r>
              <a:rPr lang="en-GB" dirty="0"/>
              <a:t>Three main strategies:</a:t>
            </a:r>
          </a:p>
          <a:p>
            <a:pPr marL="342900" indent="-342900">
              <a:buFont typeface="+mj-lt"/>
              <a:buAutoNum type="arabicPeriod"/>
            </a:pPr>
            <a:r>
              <a:rPr lang="en-GB" dirty="0"/>
              <a:t>To achieve scientific leadership</a:t>
            </a:r>
          </a:p>
          <a:p>
            <a:pPr marL="342900" indent="-342900">
              <a:buFont typeface="+mj-lt"/>
              <a:buAutoNum type="arabicPeriod"/>
            </a:pPr>
            <a:r>
              <a:rPr lang="en-GB" dirty="0"/>
              <a:t>To return to growth</a:t>
            </a:r>
          </a:p>
          <a:p>
            <a:pPr marL="342900" indent="-342900">
              <a:buFont typeface="+mj-lt"/>
              <a:buAutoNum type="arabicPeriod"/>
            </a:pPr>
            <a:r>
              <a:rPr lang="en-GB" dirty="0"/>
              <a:t>Be a great place to work</a:t>
            </a:r>
          </a:p>
        </p:txBody>
      </p:sp>
      <p:sp>
        <p:nvSpPr>
          <p:cNvPr id="4" name="TextBox 3">
            <a:extLst>
              <a:ext uri="{FF2B5EF4-FFF2-40B4-BE49-F238E27FC236}">
                <a16:creationId xmlns:a16="http://schemas.microsoft.com/office/drawing/2014/main" id="{D9E60EA4-59CB-43C8-AE15-E9B4AE4FF3A5}"/>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4098" name="Picture 2" descr="Image result for business strategy">
            <a:extLst>
              <a:ext uri="{FF2B5EF4-FFF2-40B4-BE49-F238E27FC236}">
                <a16:creationId xmlns:a16="http://schemas.microsoft.com/office/drawing/2014/main" id="{28677A6A-8667-46AE-B793-127F1EAA8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1889" y="2638043"/>
            <a:ext cx="4132304" cy="31019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59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7614-1C6D-4F45-BC72-9094B0C34A5A}"/>
              </a:ext>
            </a:extLst>
          </p:cNvPr>
          <p:cNvSpPr>
            <a:spLocks noGrp="1"/>
          </p:cNvSpPr>
          <p:nvPr>
            <p:ph type="title"/>
          </p:nvPr>
        </p:nvSpPr>
        <p:spPr/>
        <p:txBody>
          <a:bodyPr/>
          <a:lstStyle/>
          <a:p>
            <a:r>
              <a:rPr lang="en-GB" dirty="0"/>
              <a:t>People</a:t>
            </a:r>
          </a:p>
        </p:txBody>
      </p:sp>
      <p:sp>
        <p:nvSpPr>
          <p:cNvPr id="3" name="Content Placeholder 2">
            <a:extLst>
              <a:ext uri="{FF2B5EF4-FFF2-40B4-BE49-F238E27FC236}">
                <a16:creationId xmlns:a16="http://schemas.microsoft.com/office/drawing/2014/main" id="{02084D7C-9356-4EC9-AE96-1E4ACB71C12E}"/>
              </a:ext>
            </a:extLst>
          </p:cNvPr>
          <p:cNvSpPr>
            <a:spLocks noGrp="1"/>
          </p:cNvSpPr>
          <p:nvPr>
            <p:ph idx="1"/>
          </p:nvPr>
        </p:nvSpPr>
        <p:spPr/>
        <p:txBody>
          <a:bodyPr/>
          <a:lstStyle/>
          <a:p>
            <a:r>
              <a:rPr lang="en-GB" dirty="0"/>
              <a:t>Abundance of employees</a:t>
            </a:r>
          </a:p>
          <a:p>
            <a:r>
              <a:rPr lang="en-GB" dirty="0"/>
              <a:t>First pharmaceutical company to take a placement student graduate</a:t>
            </a:r>
          </a:p>
        </p:txBody>
      </p:sp>
      <p:sp>
        <p:nvSpPr>
          <p:cNvPr id="4" name="TextBox 3">
            <a:extLst>
              <a:ext uri="{FF2B5EF4-FFF2-40B4-BE49-F238E27FC236}">
                <a16:creationId xmlns:a16="http://schemas.microsoft.com/office/drawing/2014/main" id="{235953EB-00D2-454F-9E20-5E8D814A9381}"/>
              </a:ext>
            </a:extLst>
          </p:cNvPr>
          <p:cNvSpPr txBox="1"/>
          <p:nvPr/>
        </p:nvSpPr>
        <p:spPr>
          <a:xfrm>
            <a:off x="9960864" y="6222381"/>
            <a:ext cx="1931298" cy="369332"/>
          </a:xfrm>
          <a:prstGeom prst="rect">
            <a:avLst/>
          </a:prstGeom>
          <a:noFill/>
        </p:spPr>
        <p:txBody>
          <a:bodyPr wrap="none" rtlCol="0">
            <a:spAutoFit/>
          </a:bodyPr>
          <a:lstStyle/>
          <a:p>
            <a:r>
              <a:rPr lang="en-GB" dirty="0"/>
              <a:t>AstraZeneca, 2017</a:t>
            </a:r>
          </a:p>
        </p:txBody>
      </p:sp>
      <p:pic>
        <p:nvPicPr>
          <p:cNvPr id="5122" name="Picture 2" descr="Image result for people">
            <a:extLst>
              <a:ext uri="{FF2B5EF4-FFF2-40B4-BE49-F238E27FC236}">
                <a16:creationId xmlns:a16="http://schemas.microsoft.com/office/drawing/2014/main" id="{481BEB64-BE12-4FB2-89C4-036035599A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7615" y="3791750"/>
            <a:ext cx="4576770" cy="261529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03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7615-B254-4407-9B25-B7C981FB2697}"/>
              </a:ext>
            </a:extLst>
          </p:cNvPr>
          <p:cNvSpPr>
            <a:spLocks noGrp="1"/>
          </p:cNvSpPr>
          <p:nvPr>
            <p:ph type="title"/>
          </p:nvPr>
        </p:nvSpPr>
        <p:spPr/>
        <p:txBody>
          <a:bodyPr/>
          <a:lstStyle/>
          <a:p>
            <a:r>
              <a:rPr lang="en-GB"/>
              <a:t>Leadership</a:t>
            </a:r>
          </a:p>
        </p:txBody>
      </p:sp>
      <p:sp>
        <p:nvSpPr>
          <p:cNvPr id="3" name="Content Placeholder 2">
            <a:extLst>
              <a:ext uri="{FF2B5EF4-FFF2-40B4-BE49-F238E27FC236}">
                <a16:creationId xmlns:a16="http://schemas.microsoft.com/office/drawing/2014/main" id="{7C6C10EB-F123-4C8C-892B-98D9EF458BEC}"/>
              </a:ext>
            </a:extLst>
          </p:cNvPr>
          <p:cNvSpPr>
            <a:spLocks noGrp="1"/>
          </p:cNvSpPr>
          <p:nvPr>
            <p:ph idx="1"/>
          </p:nvPr>
        </p:nvSpPr>
        <p:spPr/>
        <p:txBody>
          <a:bodyPr/>
          <a:lstStyle/>
          <a:p>
            <a:r>
              <a:rPr lang="en-GB" dirty="0"/>
              <a:t>Senior Executive Team </a:t>
            </a:r>
          </a:p>
          <a:p>
            <a:pPr lvl="1"/>
            <a:r>
              <a:rPr lang="en-GB" dirty="0"/>
              <a:t>Retains responsibly for the management, development &amp; performance of AstraZeneca</a:t>
            </a:r>
          </a:p>
          <a:p>
            <a:pPr lvl="1"/>
            <a:r>
              <a:rPr lang="en-GB" dirty="0"/>
              <a:t>includes the CEO</a:t>
            </a:r>
          </a:p>
          <a:p>
            <a:r>
              <a:rPr lang="en-GB" dirty="0"/>
              <a:t>Board of Director</a:t>
            </a:r>
          </a:p>
          <a:p>
            <a:pPr lvl="1"/>
            <a:r>
              <a:rPr lang="en-GB" dirty="0"/>
              <a:t>responsible for the failure/success of AstraZeneca</a:t>
            </a:r>
          </a:p>
        </p:txBody>
      </p:sp>
      <p:sp>
        <p:nvSpPr>
          <p:cNvPr id="4" name="TextBox 3">
            <a:extLst>
              <a:ext uri="{FF2B5EF4-FFF2-40B4-BE49-F238E27FC236}">
                <a16:creationId xmlns:a16="http://schemas.microsoft.com/office/drawing/2014/main" id="{0FF1D043-A37B-4972-86AE-FFDAB8358913}"/>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6148" name="Picture 4" descr="Image result for leadership">
            <a:extLst>
              <a:ext uri="{FF2B5EF4-FFF2-40B4-BE49-F238E27FC236}">
                <a16:creationId xmlns:a16="http://schemas.microsoft.com/office/drawing/2014/main" id="{61E41CF0-B4ED-4320-A98D-D9D6C3FBD7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5648" y="3891320"/>
            <a:ext cx="3110865" cy="16265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5833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E773-787C-4F43-9FB7-DBE8B5791CA9}"/>
              </a:ext>
            </a:extLst>
          </p:cNvPr>
          <p:cNvSpPr>
            <a:spLocks noGrp="1"/>
          </p:cNvSpPr>
          <p:nvPr>
            <p:ph type="title"/>
          </p:nvPr>
        </p:nvSpPr>
        <p:spPr/>
        <p:txBody>
          <a:bodyPr/>
          <a:lstStyle/>
          <a:p>
            <a:r>
              <a:rPr lang="en-GB" dirty="0"/>
              <a:t>Affordability</a:t>
            </a:r>
          </a:p>
        </p:txBody>
      </p:sp>
      <p:sp>
        <p:nvSpPr>
          <p:cNvPr id="3" name="Content Placeholder 2">
            <a:extLst>
              <a:ext uri="{FF2B5EF4-FFF2-40B4-BE49-F238E27FC236}">
                <a16:creationId xmlns:a16="http://schemas.microsoft.com/office/drawing/2014/main" id="{ABD44345-19EB-4638-ADD6-6B26C7A73A19}"/>
              </a:ext>
            </a:extLst>
          </p:cNvPr>
          <p:cNvSpPr>
            <a:spLocks noGrp="1"/>
          </p:cNvSpPr>
          <p:nvPr>
            <p:ph idx="1"/>
          </p:nvPr>
        </p:nvSpPr>
        <p:spPr>
          <a:xfrm>
            <a:off x="2231136" y="2185299"/>
            <a:ext cx="7729728" cy="3101983"/>
          </a:xfrm>
        </p:spPr>
        <p:txBody>
          <a:bodyPr/>
          <a:lstStyle/>
          <a:p>
            <a:r>
              <a:rPr lang="en-GB" dirty="0"/>
              <a:t>Offers multiple patient assistance programs</a:t>
            </a:r>
          </a:p>
          <a:p>
            <a:r>
              <a:rPr lang="en-GB" dirty="0"/>
              <a:t>E.g.</a:t>
            </a:r>
          </a:p>
          <a:p>
            <a:pPr lvl="1"/>
            <a:r>
              <a:rPr lang="en-GB" dirty="0" err="1"/>
              <a:t>AZ&amp;Me</a:t>
            </a:r>
            <a:r>
              <a:rPr lang="en-GB" dirty="0"/>
              <a:t>™ Prescription Savings – free medication for 1 year</a:t>
            </a:r>
          </a:p>
          <a:p>
            <a:pPr lvl="1"/>
            <a:r>
              <a:rPr lang="en-GB" dirty="0" err="1"/>
              <a:t>BenefitsCheckUp</a:t>
            </a:r>
            <a:r>
              <a:rPr lang="en-GB" dirty="0"/>
              <a:t>® - confidential online assistance</a:t>
            </a:r>
          </a:p>
          <a:p>
            <a:pPr lvl="1"/>
            <a:r>
              <a:rPr lang="en-GB" dirty="0"/>
              <a:t>AstraZeneca Access 360™ - provides personal support for accessibility to medication</a:t>
            </a:r>
          </a:p>
        </p:txBody>
      </p:sp>
      <p:sp>
        <p:nvSpPr>
          <p:cNvPr id="4" name="TextBox 3">
            <a:extLst>
              <a:ext uri="{FF2B5EF4-FFF2-40B4-BE49-F238E27FC236}">
                <a16:creationId xmlns:a16="http://schemas.microsoft.com/office/drawing/2014/main" id="{164C2267-D7B6-43B5-9CDA-B9ECADA21354}"/>
              </a:ext>
            </a:extLst>
          </p:cNvPr>
          <p:cNvSpPr txBox="1"/>
          <p:nvPr/>
        </p:nvSpPr>
        <p:spPr>
          <a:xfrm>
            <a:off x="9960864" y="6232959"/>
            <a:ext cx="1931298" cy="369332"/>
          </a:xfrm>
          <a:prstGeom prst="rect">
            <a:avLst/>
          </a:prstGeom>
          <a:noFill/>
        </p:spPr>
        <p:txBody>
          <a:bodyPr wrap="none" rtlCol="0">
            <a:spAutoFit/>
          </a:bodyPr>
          <a:lstStyle/>
          <a:p>
            <a:r>
              <a:rPr lang="en-GB" dirty="0"/>
              <a:t>AstraZeneca, 2017</a:t>
            </a:r>
          </a:p>
        </p:txBody>
      </p:sp>
      <p:pic>
        <p:nvPicPr>
          <p:cNvPr id="7170" name="Picture 2" descr="Image result for affordability">
            <a:extLst>
              <a:ext uri="{FF2B5EF4-FFF2-40B4-BE49-F238E27FC236}">
                <a16:creationId xmlns:a16="http://schemas.microsoft.com/office/drawing/2014/main" id="{D8C9A3C6-0038-4AD7-A545-55EDE3847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2800" y="4180540"/>
            <a:ext cx="2946400" cy="221348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3935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C496-FE81-4E93-A222-2A92FE202875}"/>
              </a:ext>
            </a:extLst>
          </p:cNvPr>
          <p:cNvSpPr>
            <a:spLocks noGrp="1"/>
          </p:cNvSpPr>
          <p:nvPr>
            <p:ph type="title"/>
          </p:nvPr>
        </p:nvSpPr>
        <p:spPr/>
        <p:txBody>
          <a:bodyPr/>
          <a:lstStyle/>
          <a:p>
            <a:r>
              <a:rPr lang="en-GB" dirty="0"/>
              <a:t>Investor relations</a:t>
            </a:r>
          </a:p>
        </p:txBody>
      </p:sp>
      <p:sp>
        <p:nvSpPr>
          <p:cNvPr id="3" name="Content Placeholder 2">
            <a:extLst>
              <a:ext uri="{FF2B5EF4-FFF2-40B4-BE49-F238E27FC236}">
                <a16:creationId xmlns:a16="http://schemas.microsoft.com/office/drawing/2014/main" id="{CAA31399-BCEE-40E8-9413-AFEDB8779728}"/>
              </a:ext>
            </a:extLst>
          </p:cNvPr>
          <p:cNvSpPr>
            <a:spLocks noGrp="1"/>
          </p:cNvSpPr>
          <p:nvPr>
            <p:ph idx="1"/>
          </p:nvPr>
        </p:nvSpPr>
        <p:spPr/>
        <p:txBody>
          <a:bodyPr/>
          <a:lstStyle/>
          <a:p>
            <a:r>
              <a:rPr lang="en-GB" dirty="0"/>
              <a:t>Board of Directors adopted a policy to maintain &amp; grow dividends each year.</a:t>
            </a:r>
          </a:p>
          <a:p>
            <a:r>
              <a:rPr lang="en-GB" dirty="0"/>
              <a:t>Dividend paid twice a year</a:t>
            </a:r>
          </a:p>
          <a:p>
            <a:r>
              <a:rPr lang="en-GB" dirty="0"/>
              <a:t>Offer a dividend calculator</a:t>
            </a:r>
          </a:p>
        </p:txBody>
      </p:sp>
      <p:sp>
        <p:nvSpPr>
          <p:cNvPr id="4" name="TextBox 3">
            <a:extLst>
              <a:ext uri="{FF2B5EF4-FFF2-40B4-BE49-F238E27FC236}">
                <a16:creationId xmlns:a16="http://schemas.microsoft.com/office/drawing/2014/main" id="{CB3AE577-D74D-4E6C-BEC5-D9D3A933C2BE}"/>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8194" name="Picture 2" descr="Image result for investor relations">
            <a:extLst>
              <a:ext uri="{FF2B5EF4-FFF2-40B4-BE49-F238E27FC236}">
                <a16:creationId xmlns:a16="http://schemas.microsoft.com/office/drawing/2014/main" id="{2B588849-6411-49B5-80FA-D7B8EBD06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4077343"/>
            <a:ext cx="8953500" cy="1905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9894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18F9-B7AD-45FB-9018-0A734D5547B1}"/>
              </a:ext>
            </a:extLst>
          </p:cNvPr>
          <p:cNvSpPr>
            <a:spLocks noGrp="1"/>
          </p:cNvSpPr>
          <p:nvPr>
            <p:ph type="title"/>
          </p:nvPr>
        </p:nvSpPr>
        <p:spPr/>
        <p:txBody>
          <a:bodyPr/>
          <a:lstStyle/>
          <a:p>
            <a:r>
              <a:rPr lang="en-GB" dirty="0"/>
              <a:t>Partnerships	</a:t>
            </a:r>
          </a:p>
        </p:txBody>
      </p:sp>
      <p:sp>
        <p:nvSpPr>
          <p:cNvPr id="3" name="Content Placeholder 2">
            <a:extLst>
              <a:ext uri="{FF2B5EF4-FFF2-40B4-BE49-F238E27FC236}">
                <a16:creationId xmlns:a16="http://schemas.microsoft.com/office/drawing/2014/main" id="{82E13DB7-6C93-4D1F-8A20-403116A16CAC}"/>
              </a:ext>
            </a:extLst>
          </p:cNvPr>
          <p:cNvSpPr>
            <a:spLocks noGrp="1"/>
          </p:cNvSpPr>
          <p:nvPr>
            <p:ph idx="1"/>
          </p:nvPr>
        </p:nvSpPr>
        <p:spPr/>
        <p:txBody>
          <a:bodyPr>
            <a:normAutofit fontScale="77500" lnSpcReduction="20000"/>
          </a:bodyPr>
          <a:lstStyle/>
          <a:p>
            <a:r>
              <a:rPr lang="en-GB" dirty="0"/>
              <a:t>With various influential people &amp; businesses</a:t>
            </a:r>
          </a:p>
          <a:p>
            <a:r>
              <a:rPr lang="en-GB" dirty="0"/>
              <a:t>Interests:</a:t>
            </a:r>
          </a:p>
          <a:p>
            <a:pPr lvl="1"/>
            <a:r>
              <a:rPr lang="en-GB" dirty="0"/>
              <a:t>Cardiovascular &amp; metabolic diseases</a:t>
            </a:r>
          </a:p>
          <a:p>
            <a:pPr lvl="1"/>
            <a:r>
              <a:rPr lang="en-GB" dirty="0"/>
              <a:t>Oncology</a:t>
            </a:r>
          </a:p>
          <a:p>
            <a:pPr lvl="1"/>
            <a:r>
              <a:rPr lang="en-GB" dirty="0"/>
              <a:t>Respiratory &amp; autoimmunity</a:t>
            </a:r>
          </a:p>
          <a:p>
            <a:pPr lvl="1"/>
            <a:r>
              <a:rPr lang="en-GB" dirty="0"/>
              <a:t>Infection &amp;vaccines, Neuroscience</a:t>
            </a:r>
          </a:p>
          <a:p>
            <a:pPr lvl="1"/>
            <a:r>
              <a:rPr lang="en-GB" dirty="0"/>
              <a:t>Personalised healthcare &amp; technology</a:t>
            </a:r>
          </a:p>
          <a:p>
            <a:r>
              <a:rPr lang="en-GB" dirty="0"/>
              <a:t>Examples:</a:t>
            </a:r>
          </a:p>
          <a:p>
            <a:pPr lvl="1"/>
            <a:r>
              <a:rPr lang="en-GB" dirty="0"/>
              <a:t>China Medical System Holdings Ltd</a:t>
            </a:r>
          </a:p>
          <a:p>
            <a:pPr lvl="1"/>
            <a:r>
              <a:rPr lang="en-GB" dirty="0"/>
              <a:t>LEO Pharma</a:t>
            </a:r>
          </a:p>
          <a:p>
            <a:pPr lvl="1"/>
            <a:r>
              <a:rPr lang="en-GB" dirty="0"/>
              <a:t>Charles River</a:t>
            </a:r>
          </a:p>
          <a:p>
            <a:endParaRPr lang="en-GB" dirty="0"/>
          </a:p>
        </p:txBody>
      </p:sp>
      <p:sp>
        <p:nvSpPr>
          <p:cNvPr id="4" name="TextBox 3">
            <a:extLst>
              <a:ext uri="{FF2B5EF4-FFF2-40B4-BE49-F238E27FC236}">
                <a16:creationId xmlns:a16="http://schemas.microsoft.com/office/drawing/2014/main" id="{4E43EBFD-4F47-4E53-86A2-BA7E31922725}"/>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9218" name="Picture 2" descr="Image result for partnerships">
            <a:extLst>
              <a:ext uri="{FF2B5EF4-FFF2-40B4-BE49-F238E27FC236}">
                <a16:creationId xmlns:a16="http://schemas.microsoft.com/office/drawing/2014/main" id="{95CFEFB7-AE95-4346-A8D4-546266D48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275482"/>
            <a:ext cx="5506719" cy="246454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054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7357-6542-4D70-A258-B3C829878B76}"/>
              </a:ext>
            </a:extLst>
          </p:cNvPr>
          <p:cNvSpPr>
            <a:spLocks noGrp="1"/>
          </p:cNvSpPr>
          <p:nvPr>
            <p:ph type="title"/>
          </p:nvPr>
        </p:nvSpPr>
        <p:spPr/>
        <p:txBody>
          <a:bodyPr/>
          <a:lstStyle/>
          <a:p>
            <a:r>
              <a:rPr lang="en-GB" dirty="0"/>
              <a:t>Negatives</a:t>
            </a:r>
          </a:p>
        </p:txBody>
      </p:sp>
      <p:sp>
        <p:nvSpPr>
          <p:cNvPr id="3" name="Content Placeholder 2">
            <a:extLst>
              <a:ext uri="{FF2B5EF4-FFF2-40B4-BE49-F238E27FC236}">
                <a16:creationId xmlns:a16="http://schemas.microsoft.com/office/drawing/2014/main" id="{2881D8AE-CBA8-454C-A71B-D742C14881FE}"/>
              </a:ext>
            </a:extLst>
          </p:cNvPr>
          <p:cNvSpPr>
            <a:spLocks noGrp="1"/>
          </p:cNvSpPr>
          <p:nvPr>
            <p:ph idx="1"/>
          </p:nvPr>
        </p:nvSpPr>
        <p:spPr/>
        <p:txBody>
          <a:bodyPr>
            <a:normAutofit fontScale="85000" lnSpcReduction="20000"/>
          </a:bodyPr>
          <a:lstStyle/>
          <a:p>
            <a:pPr marL="342900" indent="-342900">
              <a:buAutoNum type="arabicPeriod"/>
            </a:pPr>
            <a:r>
              <a:rPr lang="en-GB" dirty="0"/>
              <a:t>Failed drug</a:t>
            </a:r>
          </a:p>
          <a:p>
            <a:pPr marL="571500" lvl="1" indent="-342900">
              <a:buAutoNum type="arabicPeriod"/>
            </a:pPr>
            <a:r>
              <a:rPr lang="en-GB" dirty="0"/>
              <a:t>“Mystic”</a:t>
            </a:r>
          </a:p>
          <a:p>
            <a:pPr marL="571500" lvl="1" indent="-342900">
              <a:buAutoNum type="arabicPeriod"/>
            </a:pPr>
            <a:r>
              <a:rPr lang="en-GB" dirty="0"/>
              <a:t>Failed to cure patients of lung cancer</a:t>
            </a:r>
          </a:p>
          <a:p>
            <a:pPr marL="571500" lvl="1" indent="-342900">
              <a:buAutoNum type="arabicPeriod"/>
            </a:pPr>
            <a:r>
              <a:rPr lang="en-GB" dirty="0"/>
              <a:t>Described as the, “worst-case scenario”</a:t>
            </a:r>
          </a:p>
          <a:p>
            <a:pPr marL="571500" lvl="1" indent="-342900">
              <a:buAutoNum type="arabicPeriod"/>
            </a:pPr>
            <a:r>
              <a:rPr lang="en-GB" dirty="0"/>
              <a:t>Failed during phase 3</a:t>
            </a:r>
          </a:p>
          <a:p>
            <a:pPr marL="342900" indent="-342900">
              <a:buAutoNum type="arabicPeriod"/>
            </a:pPr>
            <a:r>
              <a:rPr lang="en-GB" dirty="0"/>
              <a:t>Backlash for an advertisement</a:t>
            </a:r>
          </a:p>
          <a:p>
            <a:pPr marL="571500" lvl="1" indent="-342900">
              <a:buAutoNum type="arabicPeriod"/>
            </a:pPr>
            <a:r>
              <a:rPr lang="en-GB" dirty="0"/>
              <a:t>AZ invested in Super Bowl  advert</a:t>
            </a:r>
          </a:p>
          <a:p>
            <a:pPr marL="571500" lvl="1" indent="-342900">
              <a:buAutoNum type="arabicPeriod"/>
            </a:pPr>
            <a:r>
              <a:rPr lang="en-GB" dirty="0"/>
              <a:t>Creates awareness of opioid-induced constipation (OIC)</a:t>
            </a:r>
          </a:p>
          <a:p>
            <a:pPr marL="571500" lvl="1" indent="-342900">
              <a:buAutoNum type="arabicPeriod"/>
            </a:pPr>
            <a:r>
              <a:rPr lang="en-GB" dirty="0"/>
              <a:t>Scientists, journalists &amp; general public outraged</a:t>
            </a:r>
          </a:p>
          <a:p>
            <a:pPr marL="571500" lvl="1" indent="-342900">
              <a:buAutoNum type="arabicPeriod"/>
            </a:pPr>
            <a:r>
              <a:rPr lang="en-GB" dirty="0"/>
              <a:t>Should have been about chronic pain patients</a:t>
            </a:r>
          </a:p>
        </p:txBody>
      </p:sp>
      <p:sp>
        <p:nvSpPr>
          <p:cNvPr id="4" name="TextBox 3">
            <a:extLst>
              <a:ext uri="{FF2B5EF4-FFF2-40B4-BE49-F238E27FC236}">
                <a16:creationId xmlns:a16="http://schemas.microsoft.com/office/drawing/2014/main" id="{3D7646C9-F74A-47A8-B23C-058096F16B4E}"/>
              </a:ext>
            </a:extLst>
          </p:cNvPr>
          <p:cNvSpPr txBox="1"/>
          <p:nvPr/>
        </p:nvSpPr>
        <p:spPr>
          <a:xfrm>
            <a:off x="10392936" y="6244683"/>
            <a:ext cx="1558119" cy="369332"/>
          </a:xfrm>
          <a:prstGeom prst="rect">
            <a:avLst/>
          </a:prstGeom>
          <a:noFill/>
        </p:spPr>
        <p:txBody>
          <a:bodyPr wrap="none" rtlCol="0">
            <a:spAutoFit/>
          </a:bodyPr>
          <a:lstStyle/>
          <a:p>
            <a:r>
              <a:rPr lang="en-GB" dirty="0"/>
              <a:t>Barber. L, 2017</a:t>
            </a:r>
          </a:p>
        </p:txBody>
      </p:sp>
      <p:sp>
        <p:nvSpPr>
          <p:cNvPr id="5" name="TextBox 4">
            <a:extLst>
              <a:ext uri="{FF2B5EF4-FFF2-40B4-BE49-F238E27FC236}">
                <a16:creationId xmlns:a16="http://schemas.microsoft.com/office/drawing/2014/main" id="{22F39D75-C4C5-45A4-A1B8-74E02C644440}"/>
              </a:ext>
            </a:extLst>
          </p:cNvPr>
          <p:cNvSpPr txBox="1"/>
          <p:nvPr/>
        </p:nvSpPr>
        <p:spPr>
          <a:xfrm>
            <a:off x="9551167" y="5893308"/>
            <a:ext cx="2399888" cy="369332"/>
          </a:xfrm>
          <a:prstGeom prst="rect">
            <a:avLst/>
          </a:prstGeom>
          <a:noFill/>
        </p:spPr>
        <p:txBody>
          <a:bodyPr wrap="none" rtlCol="0">
            <a:spAutoFit/>
          </a:bodyPr>
          <a:lstStyle/>
          <a:p>
            <a:r>
              <a:rPr lang="en-GB" dirty="0" err="1"/>
              <a:t>Bulik</a:t>
            </a:r>
            <a:r>
              <a:rPr lang="en-GB" dirty="0"/>
              <a:t> Snyder, Beth. 2016</a:t>
            </a:r>
          </a:p>
        </p:txBody>
      </p:sp>
      <p:pic>
        <p:nvPicPr>
          <p:cNvPr id="10242" name="Picture 2" descr="Image result for astrazeneca commercial oic">
            <a:extLst>
              <a:ext uri="{FF2B5EF4-FFF2-40B4-BE49-F238E27FC236}">
                <a16:creationId xmlns:a16="http://schemas.microsoft.com/office/drawing/2014/main" id="{9F0012B6-7C81-4FB8-AAB9-8C4F8DBB3F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2115" y="2504787"/>
            <a:ext cx="3326765" cy="29282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904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74531-6A2E-4F59-930D-7C0A5C1F9B68}"/>
              </a:ext>
            </a:extLst>
          </p:cNvPr>
          <p:cNvSpPr>
            <a:spLocks noGrp="1"/>
          </p:cNvSpPr>
          <p:nvPr>
            <p:ph type="title"/>
          </p:nvPr>
        </p:nvSpPr>
        <p:spPr/>
        <p:txBody>
          <a:bodyPr/>
          <a:lstStyle/>
          <a:p>
            <a:r>
              <a:rPr lang="en-GB" dirty="0"/>
              <a:t>Sustainability</a:t>
            </a:r>
          </a:p>
        </p:txBody>
      </p:sp>
      <p:sp>
        <p:nvSpPr>
          <p:cNvPr id="3" name="Content Placeholder 2">
            <a:extLst>
              <a:ext uri="{FF2B5EF4-FFF2-40B4-BE49-F238E27FC236}">
                <a16:creationId xmlns:a16="http://schemas.microsoft.com/office/drawing/2014/main" id="{36248872-D961-4902-B9DA-687E581A83E1}"/>
              </a:ext>
            </a:extLst>
          </p:cNvPr>
          <p:cNvSpPr>
            <a:spLocks noGrp="1"/>
          </p:cNvSpPr>
          <p:nvPr>
            <p:ph idx="1"/>
          </p:nvPr>
        </p:nvSpPr>
        <p:spPr/>
        <p:txBody>
          <a:bodyPr/>
          <a:lstStyle/>
          <a:p>
            <a:r>
              <a:rPr lang="en-GB" dirty="0"/>
              <a:t>Human welfare &amp; natural environment</a:t>
            </a:r>
          </a:p>
          <a:p>
            <a:r>
              <a:rPr lang="en-GB" dirty="0"/>
              <a:t>New strategy</a:t>
            </a:r>
          </a:p>
          <a:p>
            <a:pPr lvl="1"/>
            <a:r>
              <a:rPr lang="en-GB" dirty="0"/>
              <a:t>“Securing Our Future”</a:t>
            </a:r>
          </a:p>
          <a:p>
            <a:r>
              <a:rPr lang="en-GB" dirty="0"/>
              <a:t>Last until 2025</a:t>
            </a:r>
          </a:p>
        </p:txBody>
      </p:sp>
      <p:sp>
        <p:nvSpPr>
          <p:cNvPr id="4" name="TextBox 3">
            <a:extLst>
              <a:ext uri="{FF2B5EF4-FFF2-40B4-BE49-F238E27FC236}">
                <a16:creationId xmlns:a16="http://schemas.microsoft.com/office/drawing/2014/main" id="{D205F738-7BC5-457C-B8F1-4341747EFB27}"/>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11266" name="Picture 2" descr="Image result for sustainability">
            <a:extLst>
              <a:ext uri="{FF2B5EF4-FFF2-40B4-BE49-F238E27FC236}">
                <a16:creationId xmlns:a16="http://schemas.microsoft.com/office/drawing/2014/main" id="{B0AE4D16-6C27-4791-8AC3-B7B28A9C9E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2639" y="4340167"/>
            <a:ext cx="5986721" cy="22538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599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243CC-45CA-4733-8A74-CB0D2DB9BD1A}"/>
              </a:ext>
            </a:extLst>
          </p:cNvPr>
          <p:cNvSpPr>
            <a:spLocks noGrp="1"/>
          </p:cNvSpPr>
          <p:nvPr>
            <p:ph type="title"/>
          </p:nvPr>
        </p:nvSpPr>
        <p:spPr/>
        <p:txBody>
          <a:bodyPr/>
          <a:lstStyle/>
          <a:p>
            <a:r>
              <a:rPr lang="en-GB" dirty="0"/>
              <a:t>Sustainability cont. </a:t>
            </a:r>
            <a:br>
              <a:rPr lang="en-GB" dirty="0"/>
            </a:br>
            <a:r>
              <a:rPr lang="en-GB" dirty="0"/>
              <a:t>Access to healthcare</a:t>
            </a:r>
          </a:p>
        </p:txBody>
      </p:sp>
      <p:sp>
        <p:nvSpPr>
          <p:cNvPr id="3" name="Content Placeholder 2">
            <a:extLst>
              <a:ext uri="{FF2B5EF4-FFF2-40B4-BE49-F238E27FC236}">
                <a16:creationId xmlns:a16="http://schemas.microsoft.com/office/drawing/2014/main" id="{AFA2E11B-9DD0-44A5-83F5-8F0A2F8F928A}"/>
              </a:ext>
            </a:extLst>
          </p:cNvPr>
          <p:cNvSpPr>
            <a:spLocks noGrp="1"/>
          </p:cNvSpPr>
          <p:nvPr>
            <p:ph idx="1"/>
          </p:nvPr>
        </p:nvSpPr>
        <p:spPr/>
        <p:txBody>
          <a:bodyPr>
            <a:normAutofit fontScale="77500" lnSpcReduction="20000"/>
          </a:bodyPr>
          <a:lstStyle/>
          <a:p>
            <a:r>
              <a:rPr lang="en-GB" dirty="0"/>
              <a:t>Working to create more drugs</a:t>
            </a:r>
          </a:p>
          <a:p>
            <a:r>
              <a:rPr lang="en-GB" dirty="0"/>
              <a:t>Manufacturing more drugs = cheaper healthcare</a:t>
            </a:r>
          </a:p>
          <a:p>
            <a:r>
              <a:rPr lang="en-GB" dirty="0"/>
              <a:t>Plenty of programs</a:t>
            </a:r>
          </a:p>
          <a:p>
            <a:pPr lvl="1"/>
            <a:r>
              <a:rPr lang="en-GB" dirty="0"/>
              <a:t>Health Heart Africa</a:t>
            </a:r>
          </a:p>
          <a:p>
            <a:pPr lvl="1"/>
            <a:r>
              <a:rPr lang="en-GB" dirty="0"/>
              <a:t>Young Health Program</a:t>
            </a:r>
          </a:p>
          <a:p>
            <a:r>
              <a:rPr lang="en-GB" dirty="0"/>
              <a:t>Provide education</a:t>
            </a:r>
          </a:p>
          <a:p>
            <a:pPr lvl="1"/>
            <a:r>
              <a:rPr lang="en-GB" dirty="0"/>
              <a:t>Disease education</a:t>
            </a:r>
          </a:p>
          <a:p>
            <a:pPr lvl="1"/>
            <a:r>
              <a:rPr lang="en-GB" dirty="0"/>
              <a:t>Health awareness</a:t>
            </a:r>
          </a:p>
          <a:p>
            <a:pPr lvl="1"/>
            <a:r>
              <a:rPr lang="en-GB" dirty="0"/>
              <a:t>Preventive measures</a:t>
            </a:r>
          </a:p>
          <a:p>
            <a:pPr lvl="1"/>
            <a:r>
              <a:rPr lang="en-GB" dirty="0"/>
              <a:t>Health screening</a:t>
            </a:r>
          </a:p>
          <a:p>
            <a:pPr lvl="1"/>
            <a:r>
              <a:rPr lang="en-GB" dirty="0"/>
              <a:t>Training &amp; support</a:t>
            </a:r>
          </a:p>
        </p:txBody>
      </p:sp>
      <p:sp>
        <p:nvSpPr>
          <p:cNvPr id="4" name="TextBox 3">
            <a:extLst>
              <a:ext uri="{FF2B5EF4-FFF2-40B4-BE49-F238E27FC236}">
                <a16:creationId xmlns:a16="http://schemas.microsoft.com/office/drawing/2014/main" id="{8603249A-EB2B-4714-9309-E7CF71423807}"/>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12292" name="Picture 4" descr="Image result for healthcare">
            <a:extLst>
              <a:ext uri="{FF2B5EF4-FFF2-40B4-BE49-F238E27FC236}">
                <a16:creationId xmlns:a16="http://schemas.microsoft.com/office/drawing/2014/main" id="{99901FB3-B32F-4675-9062-815CC58B01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9113" y="2343150"/>
            <a:ext cx="4752975" cy="4514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3304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0727-5561-49B3-B05B-1A12C939CB77}"/>
              </a:ext>
            </a:extLst>
          </p:cNvPr>
          <p:cNvSpPr>
            <a:spLocks noGrp="1"/>
          </p:cNvSpPr>
          <p:nvPr>
            <p:ph type="title"/>
          </p:nvPr>
        </p:nvSpPr>
        <p:spPr/>
        <p:txBody>
          <a:bodyPr/>
          <a:lstStyle/>
          <a:p>
            <a:r>
              <a:rPr lang="en-GB" dirty="0"/>
              <a:t>Sustainability cont. Environmental Protection</a:t>
            </a:r>
          </a:p>
        </p:txBody>
      </p:sp>
      <p:sp>
        <p:nvSpPr>
          <p:cNvPr id="3" name="Content Placeholder 2">
            <a:extLst>
              <a:ext uri="{FF2B5EF4-FFF2-40B4-BE49-F238E27FC236}">
                <a16:creationId xmlns:a16="http://schemas.microsoft.com/office/drawing/2014/main" id="{AD9842D7-B969-4E23-8C32-22DFF7317DEC}"/>
              </a:ext>
            </a:extLst>
          </p:cNvPr>
          <p:cNvSpPr>
            <a:spLocks noGrp="1"/>
          </p:cNvSpPr>
          <p:nvPr>
            <p:ph idx="1"/>
          </p:nvPr>
        </p:nvSpPr>
        <p:spPr/>
        <p:txBody>
          <a:bodyPr>
            <a:normAutofit fontScale="62500" lnSpcReduction="20000"/>
          </a:bodyPr>
          <a:lstStyle/>
          <a:p>
            <a:r>
              <a:rPr lang="en-GB" dirty="0"/>
              <a:t>Since 2015:</a:t>
            </a:r>
          </a:p>
          <a:p>
            <a:pPr lvl="1"/>
            <a:r>
              <a:rPr lang="en-GB" dirty="0"/>
              <a:t>Reduced carbon footprint by 5%</a:t>
            </a:r>
          </a:p>
          <a:p>
            <a:pPr lvl="1"/>
            <a:r>
              <a:rPr lang="en-GB" dirty="0"/>
              <a:t>Reduced water consumption by 5%</a:t>
            </a:r>
          </a:p>
          <a:p>
            <a:pPr lvl="1"/>
            <a:r>
              <a:rPr lang="en-GB" dirty="0"/>
              <a:t>Invested $25 million to natural resource projects</a:t>
            </a:r>
          </a:p>
          <a:p>
            <a:r>
              <a:rPr lang="en-GB" dirty="0"/>
              <a:t>Developed an adaption strategy throughout 2017</a:t>
            </a:r>
          </a:p>
          <a:p>
            <a:r>
              <a:rPr lang="en-GB" dirty="0"/>
              <a:t>Main targets for 2025:</a:t>
            </a:r>
          </a:p>
          <a:p>
            <a:pPr lvl="1"/>
            <a:r>
              <a:rPr lang="en-GB" dirty="0"/>
              <a:t>To limit their carbon footprint</a:t>
            </a:r>
          </a:p>
          <a:p>
            <a:pPr lvl="1"/>
            <a:r>
              <a:rPr lang="en-GB" dirty="0"/>
              <a:t>To reduce their waste by 10%</a:t>
            </a:r>
          </a:p>
          <a:p>
            <a:pPr lvl="1"/>
            <a:r>
              <a:rPr lang="en-GB" dirty="0"/>
              <a:t>Reduce amount of water usage at each location</a:t>
            </a:r>
          </a:p>
          <a:p>
            <a:pPr lvl="1"/>
            <a:r>
              <a:rPr lang="en-GB" dirty="0"/>
              <a:t>Use 90% natural resources in each drug</a:t>
            </a:r>
          </a:p>
          <a:p>
            <a:r>
              <a:rPr lang="en-GB" dirty="0"/>
              <a:t>Supporting principles of the Convention on Biological Diversity at each location</a:t>
            </a:r>
          </a:p>
          <a:p>
            <a:r>
              <a:rPr lang="en-GB" dirty="0"/>
              <a:t>Sourcing renewable energy</a:t>
            </a:r>
          </a:p>
        </p:txBody>
      </p:sp>
      <p:sp>
        <p:nvSpPr>
          <p:cNvPr id="4" name="TextBox 3">
            <a:extLst>
              <a:ext uri="{FF2B5EF4-FFF2-40B4-BE49-F238E27FC236}">
                <a16:creationId xmlns:a16="http://schemas.microsoft.com/office/drawing/2014/main" id="{50D769E8-8D0A-409B-9A13-DC2123AA5257}"/>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13314" name="Picture 2" descr="Related image">
            <a:extLst>
              <a:ext uri="{FF2B5EF4-FFF2-40B4-BE49-F238E27FC236}">
                <a16:creationId xmlns:a16="http://schemas.microsoft.com/office/drawing/2014/main" id="{796EF29A-5D45-48B5-9C3A-85C55C29D5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7640" y="2333379"/>
            <a:ext cx="3820160" cy="38201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509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212FB-B6F7-486A-B24F-2C3BCFE59C7E}"/>
              </a:ext>
            </a:extLst>
          </p:cNvPr>
          <p:cNvSpPr>
            <a:spLocks noGrp="1"/>
          </p:cNvSpPr>
          <p:nvPr>
            <p:ph type="title"/>
          </p:nvPr>
        </p:nvSpPr>
        <p:spPr/>
        <p:txBody>
          <a:bodyPr/>
          <a:lstStyle/>
          <a:p>
            <a:r>
              <a:rPr lang="en-GB" dirty="0"/>
              <a:t>Sustainability cont. </a:t>
            </a:r>
            <a:br>
              <a:rPr lang="en-GB" dirty="0"/>
            </a:br>
            <a:r>
              <a:rPr lang="en-GB" dirty="0"/>
              <a:t>Ethics &amp; transparency</a:t>
            </a:r>
          </a:p>
        </p:txBody>
      </p:sp>
      <p:sp>
        <p:nvSpPr>
          <p:cNvPr id="3" name="Content Placeholder 2">
            <a:extLst>
              <a:ext uri="{FF2B5EF4-FFF2-40B4-BE49-F238E27FC236}">
                <a16:creationId xmlns:a16="http://schemas.microsoft.com/office/drawing/2014/main" id="{BC26E9F1-83DD-499E-ABCC-2C003B3ECF39}"/>
              </a:ext>
            </a:extLst>
          </p:cNvPr>
          <p:cNvSpPr>
            <a:spLocks noGrp="1"/>
          </p:cNvSpPr>
          <p:nvPr>
            <p:ph idx="1"/>
          </p:nvPr>
        </p:nvSpPr>
        <p:spPr>
          <a:xfrm>
            <a:off x="1255776" y="2434844"/>
            <a:ext cx="7729728" cy="3101983"/>
          </a:xfrm>
        </p:spPr>
        <p:txBody>
          <a:bodyPr/>
          <a:lstStyle/>
          <a:p>
            <a:r>
              <a:rPr lang="en-GB" dirty="0"/>
              <a:t>Leader of the medical industry</a:t>
            </a:r>
          </a:p>
          <a:p>
            <a:r>
              <a:rPr lang="en-GB" dirty="0"/>
              <a:t>Approach to bioethics – use of animal in science, treatment of patients in clinical trials &amp; treatment of their suppliers</a:t>
            </a:r>
          </a:p>
          <a:p>
            <a:r>
              <a:rPr lang="en-GB" dirty="0"/>
              <a:t>Employees are held accountable for their individual behaviour</a:t>
            </a:r>
          </a:p>
          <a:p>
            <a:r>
              <a:rPr lang="en-GB" dirty="0"/>
              <a:t>An efficient way to contact the correct people to report any breaches/harassment etc.</a:t>
            </a:r>
          </a:p>
          <a:p>
            <a:r>
              <a:rPr lang="en-GB" dirty="0"/>
              <a:t>Evaluate their suppliers &amp; partnerships</a:t>
            </a:r>
          </a:p>
          <a:p>
            <a:r>
              <a:rPr lang="en-GB" dirty="0"/>
              <a:t>Patient safety is dire</a:t>
            </a:r>
          </a:p>
        </p:txBody>
      </p:sp>
      <p:sp>
        <p:nvSpPr>
          <p:cNvPr id="4" name="TextBox 3">
            <a:extLst>
              <a:ext uri="{FF2B5EF4-FFF2-40B4-BE49-F238E27FC236}">
                <a16:creationId xmlns:a16="http://schemas.microsoft.com/office/drawing/2014/main" id="{62709682-1D73-4C73-B2C9-D5845590631C}"/>
              </a:ext>
            </a:extLst>
          </p:cNvPr>
          <p:cNvSpPr txBox="1"/>
          <p:nvPr/>
        </p:nvSpPr>
        <p:spPr>
          <a:xfrm>
            <a:off x="9960864" y="6224659"/>
            <a:ext cx="1931298" cy="369332"/>
          </a:xfrm>
          <a:prstGeom prst="rect">
            <a:avLst/>
          </a:prstGeom>
          <a:noFill/>
        </p:spPr>
        <p:txBody>
          <a:bodyPr wrap="none" rtlCol="0">
            <a:spAutoFit/>
          </a:bodyPr>
          <a:lstStyle/>
          <a:p>
            <a:r>
              <a:rPr lang="en-GB" dirty="0"/>
              <a:t>AstraZeneca, 2017</a:t>
            </a:r>
          </a:p>
        </p:txBody>
      </p:sp>
      <p:pic>
        <p:nvPicPr>
          <p:cNvPr id="14338" name="Picture 2" descr="Image result for ethics and transparency">
            <a:extLst>
              <a:ext uri="{FF2B5EF4-FFF2-40B4-BE49-F238E27FC236}">
                <a16:creationId xmlns:a16="http://schemas.microsoft.com/office/drawing/2014/main" id="{06F3657E-83FC-4854-A25B-9997A75F20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4938" y="3563621"/>
            <a:ext cx="3934343" cy="22546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677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FA21C72-692C-49FD-9EB4-DDDDDEBD4B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405" y="950977"/>
            <a:ext cx="9041190" cy="4956047"/>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mage result for thanks for listening">
            <a:extLst>
              <a:ext uri="{FF2B5EF4-FFF2-40B4-BE49-F238E27FC236}">
                <a16:creationId xmlns:a16="http://schemas.microsoft.com/office/drawing/2014/main" id="{FB34AEF3-23C9-4E77-B33B-13C00FE5E7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5938" y="1271016"/>
            <a:ext cx="4315968" cy="4315968"/>
          </a:xfrm>
          <a:prstGeom prst="rect">
            <a:avLst/>
          </a:prstGeom>
          <a:noFill/>
          <a:extLst>
            <a:ext uri="{909E8E84-426E-40DD-AFC4-6F175D3DCCD1}">
              <a14:hiddenFill xmlns:a14="http://schemas.microsoft.com/office/drawing/2010/main">
                <a:solidFill>
                  <a:srgbClr val="FFFFFF"/>
                </a:solidFill>
              </a14:hiddenFill>
            </a:ext>
          </a:extLst>
        </p:spPr>
      </p:pic>
      <p:sp>
        <p:nvSpPr>
          <p:cNvPr id="73" name="Oval 72">
            <a:extLst>
              <a:ext uri="{FF2B5EF4-FFF2-40B4-BE49-F238E27FC236}">
                <a16:creationId xmlns:a16="http://schemas.microsoft.com/office/drawing/2014/main" id="{FBAF941A-6830-47A3-B63C-7C7B66AEA73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380" y="624518"/>
            <a:ext cx="2157984" cy="2157984"/>
          </a:xfrm>
          <a:prstGeom prst="ellipse">
            <a:avLst/>
          </a:prstGeom>
          <a:solidFill>
            <a:srgbClr val="404040"/>
          </a:solidFill>
          <a:ln w="317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AE70C-518E-45B3-8B06-A899ABC2E9DB}"/>
              </a:ext>
            </a:extLst>
          </p:cNvPr>
          <p:cNvSpPr>
            <a:spLocks noGrp="1"/>
          </p:cNvSpPr>
          <p:nvPr>
            <p:ph type="title"/>
          </p:nvPr>
        </p:nvSpPr>
        <p:spPr>
          <a:xfrm>
            <a:off x="796972" y="789110"/>
            <a:ext cx="1828800" cy="1828800"/>
          </a:xfrm>
          <a:prstGeom prst="ellipse">
            <a:avLst/>
          </a:prstGeom>
          <a:noFill/>
          <a:ln>
            <a:solidFill>
              <a:srgbClr val="FFFFFF"/>
            </a:solidFill>
          </a:ln>
        </p:spPr>
        <p:txBody>
          <a:bodyPr vert="horz" lIns="182880" tIns="182880" rIns="182880" bIns="182880" rtlCol="0" anchor="ctr">
            <a:normAutofit/>
          </a:bodyPr>
          <a:lstStyle/>
          <a:p>
            <a:r>
              <a:rPr lang="en-US" sz="800">
                <a:solidFill>
                  <a:srgbClr val="FFFFFF"/>
                </a:solidFill>
              </a:rPr>
              <a:t>Conclusion</a:t>
            </a:r>
          </a:p>
        </p:txBody>
      </p:sp>
    </p:spTree>
    <p:extLst>
      <p:ext uri="{BB962C8B-B14F-4D97-AF65-F5344CB8AC3E}">
        <p14:creationId xmlns:p14="http://schemas.microsoft.com/office/powerpoint/2010/main" val="3079417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1CA4-5F3B-4726-B7E2-267276B9333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2E0BBC8-1ECD-46AA-9123-90FBB172D37F}"/>
              </a:ext>
            </a:extLst>
          </p:cNvPr>
          <p:cNvSpPr>
            <a:spLocks noGrp="1"/>
          </p:cNvSpPr>
          <p:nvPr>
            <p:ph idx="1"/>
          </p:nvPr>
        </p:nvSpPr>
        <p:spPr/>
        <p:txBody>
          <a:bodyPr/>
          <a:lstStyle/>
          <a:p>
            <a:pPr marL="0" indent="-457200">
              <a:buNone/>
            </a:pPr>
            <a:r>
              <a:rPr lang="en-GB" dirty="0"/>
              <a:t>“Affordability.” </a:t>
            </a:r>
            <a:r>
              <a:rPr lang="en-GB" i="1" dirty="0"/>
              <a:t>AstraZeneca US</a:t>
            </a:r>
            <a:r>
              <a:rPr lang="en-GB" dirty="0"/>
              <a:t>, https://www.astrazeneca-us.com/medicines/Affordability.html</a:t>
            </a:r>
            <a:r>
              <a:rPr lang="en-GB" u="sng" dirty="0"/>
              <a:t> </a:t>
            </a:r>
            <a:endParaRPr lang="en-GB" dirty="0"/>
          </a:p>
          <a:p>
            <a:pPr marL="0" indent="-457200">
              <a:buNone/>
            </a:pPr>
            <a:r>
              <a:rPr lang="en-GB" dirty="0"/>
              <a:t>“AstraZeneca Enters Agreement with </a:t>
            </a:r>
            <a:r>
              <a:rPr lang="en-GB" dirty="0" err="1"/>
              <a:t>TerSera</a:t>
            </a:r>
            <a:r>
              <a:rPr lang="en-GB" dirty="0"/>
              <a:t> Therapeutics for Zoladex in the US and Canada.” </a:t>
            </a:r>
            <a:r>
              <a:rPr lang="en-GB" i="1" dirty="0"/>
              <a:t>AstraZeneca – Research-Based Biopharmaceutical Company</a:t>
            </a:r>
            <a:r>
              <a:rPr lang="en-GB" dirty="0"/>
              <a:t>, 20 Feb. 2017, https://www.astrazeneca.com/media-centre/press-releases/2017/astrazeneca-enters-agreement-with-tersera-therapeutics-for-zoladex-in-the-us-and-canada-20022017.html</a:t>
            </a:r>
          </a:p>
          <a:p>
            <a:pPr marL="0" indent="-457200">
              <a:buNone/>
            </a:pPr>
            <a:r>
              <a:rPr lang="en-GB" dirty="0"/>
              <a:t>“AstraZeneca in the UK.” </a:t>
            </a:r>
            <a:r>
              <a:rPr lang="en-GB" i="1" dirty="0"/>
              <a:t>About Us</a:t>
            </a:r>
            <a:r>
              <a:rPr lang="en-GB" u="sng" dirty="0"/>
              <a:t>, </a:t>
            </a:r>
            <a:r>
              <a:rPr lang="en-GB" dirty="0"/>
              <a:t>https://www.astrazeneca.co.uk/about-us.html</a:t>
            </a:r>
          </a:p>
          <a:p>
            <a:endParaRPr lang="en-GB" dirty="0"/>
          </a:p>
        </p:txBody>
      </p:sp>
    </p:spTree>
    <p:extLst>
      <p:ext uri="{BB962C8B-B14F-4D97-AF65-F5344CB8AC3E}">
        <p14:creationId xmlns:p14="http://schemas.microsoft.com/office/powerpoint/2010/main" val="1407552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30E2-7B34-430A-9439-E29B9751C893}"/>
              </a:ext>
            </a:extLst>
          </p:cNvPr>
          <p:cNvSpPr>
            <a:spLocks noGrp="1"/>
          </p:cNvSpPr>
          <p:nvPr>
            <p:ph type="title"/>
          </p:nvPr>
        </p:nvSpPr>
        <p:spPr/>
        <p:txBody>
          <a:bodyPr/>
          <a:lstStyle/>
          <a:p>
            <a:r>
              <a:rPr lang="en-GB" dirty="0"/>
              <a:t>Reference list cont.</a:t>
            </a:r>
          </a:p>
        </p:txBody>
      </p:sp>
      <p:sp>
        <p:nvSpPr>
          <p:cNvPr id="3" name="Content Placeholder 2">
            <a:extLst>
              <a:ext uri="{FF2B5EF4-FFF2-40B4-BE49-F238E27FC236}">
                <a16:creationId xmlns:a16="http://schemas.microsoft.com/office/drawing/2014/main" id="{8F100D0F-109D-498F-857E-F52C1305F368}"/>
              </a:ext>
            </a:extLst>
          </p:cNvPr>
          <p:cNvSpPr>
            <a:spLocks noGrp="1"/>
          </p:cNvSpPr>
          <p:nvPr>
            <p:ph idx="1"/>
          </p:nvPr>
        </p:nvSpPr>
        <p:spPr/>
        <p:txBody>
          <a:bodyPr>
            <a:normAutofit fontScale="92500" lnSpcReduction="10000"/>
          </a:bodyPr>
          <a:lstStyle/>
          <a:p>
            <a:pPr marL="0" indent="0">
              <a:buNone/>
            </a:pPr>
            <a:r>
              <a:rPr lang="en-GB" dirty="0"/>
              <a:t>“AstraZeneca to Invest £120 Million in New Manufacturing Facility to Produce Zoladex in Macclesfield.” </a:t>
            </a:r>
            <a:r>
              <a:rPr lang="en-GB" i="1" dirty="0"/>
              <a:t>AstraZeneca – Research-Based Biopharmaceutical Company</a:t>
            </a:r>
            <a:r>
              <a:rPr lang="en-GB" dirty="0"/>
              <a:t>, 11 Nov. 2013, https://www.astrazeneca.com/media-centre/press-releases/2013/astrazeneca-manufacturing-facility-macclesfield-zoladex-prostate-cancer-treatment-11112013.html#</a:t>
            </a:r>
          </a:p>
          <a:p>
            <a:pPr marL="0" indent="0">
              <a:buNone/>
            </a:pPr>
            <a:r>
              <a:rPr lang="en-GB" dirty="0"/>
              <a:t>“AZ Agrees to $320m Deal for Zoladex.” </a:t>
            </a:r>
            <a:r>
              <a:rPr lang="en-GB" i="1" dirty="0"/>
              <a:t>PMLiVE Site, </a:t>
            </a:r>
            <a:r>
              <a:rPr lang="en-GB" i="1" dirty="0" err="1"/>
              <a:t>PMGroup</a:t>
            </a:r>
            <a:r>
              <a:rPr lang="en-GB" i="1" dirty="0"/>
              <a:t> Worldwide Limited,</a:t>
            </a:r>
            <a:r>
              <a:rPr lang="en-GB" dirty="0"/>
              <a:t> 20 Feb. 2017, http://www.pmlive.com/pharma_news/az_agrees_to_$320m_deal_for_zoladex_1187108</a:t>
            </a:r>
          </a:p>
          <a:p>
            <a:pPr marL="0" indent="0">
              <a:buNone/>
            </a:pPr>
            <a:r>
              <a:rPr lang="en-GB" dirty="0"/>
              <a:t>“Big Pharma &amp; Medical Device Manufacturers.” </a:t>
            </a:r>
            <a:r>
              <a:rPr lang="en-GB" i="1" dirty="0" err="1"/>
              <a:t>DrugWatch</a:t>
            </a:r>
            <a:r>
              <a:rPr lang="en-GB" dirty="0"/>
              <a:t>, 15 Mar. 2013, https://www.drugwatch.com/manufacturer/</a:t>
            </a:r>
            <a:r>
              <a:rPr lang="en-GB" u="sng" dirty="0"/>
              <a:t> </a:t>
            </a:r>
            <a:endParaRPr lang="en-GB" dirty="0"/>
          </a:p>
        </p:txBody>
      </p:sp>
    </p:spTree>
    <p:extLst>
      <p:ext uri="{BB962C8B-B14F-4D97-AF65-F5344CB8AC3E}">
        <p14:creationId xmlns:p14="http://schemas.microsoft.com/office/powerpoint/2010/main" val="324384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F6176-C409-419A-83DF-BE213B445C64}"/>
              </a:ext>
            </a:extLst>
          </p:cNvPr>
          <p:cNvSpPr>
            <a:spLocks noGrp="1"/>
          </p:cNvSpPr>
          <p:nvPr>
            <p:ph type="title"/>
          </p:nvPr>
        </p:nvSpPr>
        <p:spPr/>
        <p:txBody>
          <a:bodyPr/>
          <a:lstStyle/>
          <a:p>
            <a:r>
              <a:rPr lang="en-GB" dirty="0"/>
              <a:t>Reference list cont.</a:t>
            </a:r>
          </a:p>
        </p:txBody>
      </p:sp>
      <p:sp>
        <p:nvSpPr>
          <p:cNvPr id="3" name="Content Placeholder 2">
            <a:extLst>
              <a:ext uri="{FF2B5EF4-FFF2-40B4-BE49-F238E27FC236}">
                <a16:creationId xmlns:a16="http://schemas.microsoft.com/office/drawing/2014/main" id="{83DE16A1-6B7F-40C1-9875-B424FBECC611}"/>
              </a:ext>
            </a:extLst>
          </p:cNvPr>
          <p:cNvSpPr>
            <a:spLocks noGrp="1"/>
          </p:cNvSpPr>
          <p:nvPr>
            <p:ph idx="1"/>
          </p:nvPr>
        </p:nvSpPr>
        <p:spPr/>
        <p:txBody>
          <a:bodyPr>
            <a:normAutofit/>
          </a:bodyPr>
          <a:lstStyle/>
          <a:p>
            <a:pPr marL="0" indent="0">
              <a:buNone/>
            </a:pPr>
            <a:r>
              <a:rPr lang="en-GB" dirty="0"/>
              <a:t>“Investor Relations.” </a:t>
            </a:r>
            <a:r>
              <a:rPr lang="en-GB" i="1" dirty="0"/>
              <a:t>Investor Relations</a:t>
            </a:r>
            <a:r>
              <a:rPr lang="en-GB" dirty="0"/>
              <a:t>, 28 Dec. 2017, https://www.astrazeneca.com/investor-relations.html</a:t>
            </a:r>
            <a:r>
              <a:rPr lang="en-GB" u="sng" dirty="0"/>
              <a:t> </a:t>
            </a:r>
            <a:endParaRPr lang="en-GB" dirty="0"/>
          </a:p>
          <a:p>
            <a:pPr marL="0" indent="0">
              <a:buNone/>
            </a:pPr>
            <a:r>
              <a:rPr lang="en-GB" dirty="0"/>
              <a:t>“Medicines.” AstraZeneca UK – Research-Based Biopharmaceutical Company, https://www.astrazeneca.co.uk/medicines-AZ.html#</a:t>
            </a:r>
          </a:p>
          <a:p>
            <a:pPr marL="0" indent="0">
              <a:buNone/>
            </a:pPr>
            <a:r>
              <a:rPr lang="en-GB" dirty="0"/>
              <a:t>“Our Business Strategy.” </a:t>
            </a:r>
            <a:r>
              <a:rPr lang="en-GB" i="1" dirty="0"/>
              <a:t>Our Company – AstraZeneca</a:t>
            </a:r>
            <a:r>
              <a:rPr lang="en-GB" dirty="0"/>
              <a:t>, https://www.astrazeneca.com/our-company/our-strategy.html</a:t>
            </a:r>
          </a:p>
          <a:p>
            <a:pPr marL="0" indent="0">
              <a:buNone/>
            </a:pPr>
            <a:r>
              <a:rPr lang="en-GB" dirty="0"/>
              <a:t>“Our Leadership Team.” </a:t>
            </a:r>
            <a:r>
              <a:rPr lang="en-GB" i="1" dirty="0"/>
              <a:t>Leadership – Our Company – AstraZeneca</a:t>
            </a:r>
            <a:r>
              <a:rPr lang="en-GB" dirty="0"/>
              <a:t>, https://www.astrazeneca.com/our-company/leadership.html</a:t>
            </a:r>
            <a:r>
              <a:rPr lang="en-GB" u="sng" dirty="0"/>
              <a:t> </a:t>
            </a:r>
            <a:endParaRPr lang="en-GB" dirty="0"/>
          </a:p>
        </p:txBody>
      </p:sp>
    </p:spTree>
    <p:extLst>
      <p:ext uri="{BB962C8B-B14F-4D97-AF65-F5344CB8AC3E}">
        <p14:creationId xmlns:p14="http://schemas.microsoft.com/office/powerpoint/2010/main" val="728685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8A2A-C4BC-4468-B196-10A6AD8F422B}"/>
              </a:ext>
            </a:extLst>
          </p:cNvPr>
          <p:cNvSpPr>
            <a:spLocks noGrp="1"/>
          </p:cNvSpPr>
          <p:nvPr>
            <p:ph type="title"/>
          </p:nvPr>
        </p:nvSpPr>
        <p:spPr/>
        <p:txBody>
          <a:bodyPr/>
          <a:lstStyle/>
          <a:p>
            <a:r>
              <a:rPr lang="en-GB" dirty="0"/>
              <a:t>Reference list cont.</a:t>
            </a:r>
          </a:p>
        </p:txBody>
      </p:sp>
      <p:sp>
        <p:nvSpPr>
          <p:cNvPr id="3" name="Content Placeholder 2">
            <a:extLst>
              <a:ext uri="{FF2B5EF4-FFF2-40B4-BE49-F238E27FC236}">
                <a16:creationId xmlns:a16="http://schemas.microsoft.com/office/drawing/2014/main" id="{1D20CCA1-E738-4D36-AD2F-E0551AFA007C}"/>
              </a:ext>
            </a:extLst>
          </p:cNvPr>
          <p:cNvSpPr>
            <a:spLocks noGrp="1"/>
          </p:cNvSpPr>
          <p:nvPr>
            <p:ph idx="1"/>
          </p:nvPr>
        </p:nvSpPr>
        <p:spPr/>
        <p:txBody>
          <a:bodyPr>
            <a:normAutofit/>
          </a:bodyPr>
          <a:lstStyle/>
          <a:p>
            <a:r>
              <a:rPr lang="en-GB" dirty="0"/>
              <a:t>“Our People – AstraZeneca.” </a:t>
            </a:r>
            <a:r>
              <a:rPr lang="en-GB" i="1" dirty="0"/>
              <a:t>AstraZeneca – Research-Based Biopharmaceutical Company</a:t>
            </a:r>
            <a:r>
              <a:rPr lang="en-GB" dirty="0"/>
              <a:t>, https://www.astrazeneca.com/our-company/our-people.html</a:t>
            </a:r>
            <a:r>
              <a:rPr lang="en-GB" u="sng" dirty="0"/>
              <a:t> </a:t>
            </a:r>
            <a:endParaRPr lang="en-GB" dirty="0"/>
          </a:p>
          <a:p>
            <a:r>
              <a:rPr lang="en-GB" dirty="0"/>
              <a:t>“Partnering for Scientific Leadership.” </a:t>
            </a:r>
            <a:r>
              <a:rPr lang="en-GB" i="1" dirty="0"/>
              <a:t>Partnering</a:t>
            </a:r>
            <a:r>
              <a:rPr lang="en-GB" dirty="0"/>
              <a:t>, https://www.astrazeneca.com/Partnering.html</a:t>
            </a:r>
          </a:p>
          <a:p>
            <a:r>
              <a:rPr lang="en-GB" dirty="0"/>
              <a:t>“Sustainability at AstraZeneca.” </a:t>
            </a:r>
            <a:r>
              <a:rPr lang="en-GB" i="1" dirty="0"/>
              <a:t>Sustainability – Our Company – AstraZeneca</a:t>
            </a:r>
            <a:r>
              <a:rPr lang="en-GB" dirty="0"/>
              <a:t>, https://www.astrazeneca.com/sustainability.html</a:t>
            </a:r>
          </a:p>
          <a:p>
            <a:r>
              <a:rPr lang="en-GB" dirty="0"/>
              <a:t>“Zoladex 3.5mg Implant.” </a:t>
            </a:r>
            <a:r>
              <a:rPr lang="en-GB" i="1" dirty="0"/>
              <a:t>Zoladex 3.6mg Implant – Patient Information Leaflet (PIL) – (EMC),</a:t>
            </a:r>
            <a:r>
              <a:rPr lang="en-GB" dirty="0"/>
              <a:t> https://www.medicines.org.uk/emc/product/1543/pil</a:t>
            </a:r>
          </a:p>
        </p:txBody>
      </p:sp>
    </p:spTree>
    <p:extLst>
      <p:ext uri="{BB962C8B-B14F-4D97-AF65-F5344CB8AC3E}">
        <p14:creationId xmlns:p14="http://schemas.microsoft.com/office/powerpoint/2010/main" val="2253131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8DE0-5B40-4947-A0F7-6D5A954BE1D4}"/>
              </a:ext>
            </a:extLst>
          </p:cNvPr>
          <p:cNvSpPr>
            <a:spLocks noGrp="1"/>
          </p:cNvSpPr>
          <p:nvPr>
            <p:ph type="title"/>
          </p:nvPr>
        </p:nvSpPr>
        <p:spPr/>
        <p:txBody>
          <a:bodyPr/>
          <a:lstStyle/>
          <a:p>
            <a:r>
              <a:rPr lang="en-GB" dirty="0"/>
              <a:t>Reference list cont.</a:t>
            </a:r>
          </a:p>
        </p:txBody>
      </p:sp>
      <p:sp>
        <p:nvSpPr>
          <p:cNvPr id="3" name="Content Placeholder 2">
            <a:extLst>
              <a:ext uri="{FF2B5EF4-FFF2-40B4-BE49-F238E27FC236}">
                <a16:creationId xmlns:a16="http://schemas.microsoft.com/office/drawing/2014/main" id="{3ACD3E4F-265A-4F7C-8A9B-C06BCD9AD082}"/>
              </a:ext>
            </a:extLst>
          </p:cNvPr>
          <p:cNvSpPr>
            <a:spLocks noGrp="1"/>
          </p:cNvSpPr>
          <p:nvPr>
            <p:ph idx="1"/>
          </p:nvPr>
        </p:nvSpPr>
        <p:spPr/>
        <p:txBody>
          <a:bodyPr>
            <a:normAutofit fontScale="92500" lnSpcReduction="20000"/>
          </a:bodyPr>
          <a:lstStyle/>
          <a:p>
            <a:pPr marL="0" indent="0">
              <a:buNone/>
            </a:pPr>
            <a:r>
              <a:rPr lang="en-GB" dirty="0"/>
              <a:t>Barber, Lynsey. “AstraZeneca Shares Plunge after Lung Cancer Drug Results Disappoint.” </a:t>
            </a:r>
            <a:r>
              <a:rPr lang="en-GB" i="1" dirty="0"/>
              <a:t>AstraZeneca Share Price Plunges after Mystic Lung Cancer Drug Results Disappoint Leading FTSE 100 Lower | City A.M</a:t>
            </a:r>
            <a:r>
              <a:rPr lang="en-GB" dirty="0"/>
              <a:t>., 27 July 2017, http://www.cityam.com/269235/astrazeneca-share-price-plunges-after-mystic-lung-cancer</a:t>
            </a:r>
          </a:p>
          <a:p>
            <a:pPr marL="0" indent="0">
              <a:buNone/>
            </a:pPr>
            <a:r>
              <a:rPr lang="en-GB" dirty="0" err="1"/>
              <a:t>Bulik</a:t>
            </a:r>
            <a:r>
              <a:rPr lang="en-GB" dirty="0"/>
              <a:t>, Beth Snyder. “AstraZeneca and Daiichi Sankyo Field Backlash over Super Bowl OIC Awareness Ad.” </a:t>
            </a:r>
            <a:r>
              <a:rPr lang="en-GB" i="1" dirty="0" err="1"/>
              <a:t>FiercePharma</a:t>
            </a:r>
            <a:r>
              <a:rPr lang="en-GB" dirty="0"/>
              <a:t>, 12 Feb. 2016, https://www.fiercepharma.com/sales-and-marketing/astrazeneca-and-daiichi-sankyo-field-backlash-over-super-bowl-oic-awareness-ad</a:t>
            </a:r>
          </a:p>
          <a:p>
            <a:pPr marL="0" indent="0">
              <a:buNone/>
            </a:pPr>
            <a:r>
              <a:rPr lang="en-GB" dirty="0"/>
              <a:t>Cooper, Rachel. “AstraZeneca: Five Best-Selling Drugs.” </a:t>
            </a:r>
            <a:r>
              <a:rPr lang="en-GB" i="1" dirty="0"/>
              <a:t>The Telegraph</a:t>
            </a:r>
            <a:r>
              <a:rPr lang="en-GB" dirty="0"/>
              <a:t>, Telegraph Media Group, 17 Dec. 2010, http://www.telegraph.co.uk/finance/8208884/AstraZeneca-five-best-selling-drugs.html</a:t>
            </a:r>
          </a:p>
        </p:txBody>
      </p:sp>
    </p:spTree>
    <p:extLst>
      <p:ext uri="{BB962C8B-B14F-4D97-AF65-F5344CB8AC3E}">
        <p14:creationId xmlns:p14="http://schemas.microsoft.com/office/powerpoint/2010/main" val="3063040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2EC6-88A9-42E5-AF7B-6B14341176DC}"/>
              </a:ext>
            </a:extLst>
          </p:cNvPr>
          <p:cNvSpPr>
            <a:spLocks noGrp="1"/>
          </p:cNvSpPr>
          <p:nvPr>
            <p:ph type="title"/>
          </p:nvPr>
        </p:nvSpPr>
        <p:spPr/>
        <p:txBody>
          <a:bodyPr/>
          <a:lstStyle/>
          <a:p>
            <a:r>
              <a:rPr lang="en-GB" dirty="0"/>
              <a:t>Reference list cont.</a:t>
            </a:r>
          </a:p>
        </p:txBody>
      </p:sp>
      <p:sp>
        <p:nvSpPr>
          <p:cNvPr id="3" name="Content Placeholder 2">
            <a:extLst>
              <a:ext uri="{FF2B5EF4-FFF2-40B4-BE49-F238E27FC236}">
                <a16:creationId xmlns:a16="http://schemas.microsoft.com/office/drawing/2014/main" id="{A177CDAF-35E0-40CB-960F-067A9820B20A}"/>
              </a:ext>
            </a:extLst>
          </p:cNvPr>
          <p:cNvSpPr>
            <a:spLocks noGrp="1"/>
          </p:cNvSpPr>
          <p:nvPr>
            <p:ph idx="1"/>
          </p:nvPr>
        </p:nvSpPr>
        <p:spPr/>
        <p:txBody>
          <a:bodyPr>
            <a:normAutofit lnSpcReduction="10000"/>
          </a:bodyPr>
          <a:lstStyle/>
          <a:p>
            <a:pPr marL="0" indent="0">
              <a:buNone/>
            </a:pPr>
            <a:r>
              <a:rPr lang="en-GB" dirty="0"/>
              <a:t>https://www.linkedin.com/company/astrazeneca</a:t>
            </a:r>
          </a:p>
          <a:p>
            <a:pPr marL="0" indent="0">
              <a:buNone/>
            </a:pPr>
            <a:r>
              <a:rPr lang="en-GB" dirty="0"/>
              <a:t>https://www.linkedin.com/company/astrazeneca</a:t>
            </a:r>
          </a:p>
          <a:p>
            <a:pPr marL="0" indent="0">
              <a:buNone/>
            </a:pPr>
            <a:r>
              <a:rPr lang="en-GB" dirty="0" err="1"/>
              <a:t>LaMattina</a:t>
            </a:r>
            <a:r>
              <a:rPr lang="en-GB" dirty="0"/>
              <a:t>, John. “Pfizer Fuelling Growth of Competitors’ Pipelines.” </a:t>
            </a:r>
            <a:r>
              <a:rPr lang="en-GB" i="1" dirty="0"/>
              <a:t>Forbes</a:t>
            </a:r>
            <a:r>
              <a:rPr lang="en-GB" dirty="0"/>
              <a:t>, Forbes Magazine, 28 June. 2017, https://www.forbes.com/sites/johnlamattina/2017/06/27/pfizer-fueling-growth-of-competitors-pipelines/#bda41782c9d3</a:t>
            </a:r>
          </a:p>
          <a:p>
            <a:pPr marL="0" indent="0">
              <a:buNone/>
            </a:pPr>
            <a:r>
              <a:rPr lang="en-GB" dirty="0"/>
              <a:t>Withers, Iain. “Drugs Giant AstraZeneca to Expand Largest UK Site in Boost Ahead of Brexit.” </a:t>
            </a:r>
            <a:r>
              <a:rPr lang="en-GB" i="1" dirty="0"/>
              <a:t>The Telegraph</a:t>
            </a:r>
            <a:r>
              <a:rPr lang="en-GB" dirty="0"/>
              <a:t>, Telegraph Media Group, 26 Aug. 2017, http://www.telegraph.co.uk/business/2017/08/26/drugs-giant-astrazeneca-expand-largest-uk-site-boost-ahead-brexit/</a:t>
            </a:r>
          </a:p>
        </p:txBody>
      </p:sp>
    </p:spTree>
    <p:extLst>
      <p:ext uri="{BB962C8B-B14F-4D97-AF65-F5344CB8AC3E}">
        <p14:creationId xmlns:p14="http://schemas.microsoft.com/office/powerpoint/2010/main" val="39431147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2185</TotalTime>
  <Words>2738</Words>
  <Application>Microsoft Office PowerPoint</Application>
  <PresentationFormat>Widescreen</PresentationFormat>
  <Paragraphs>238</Paragraphs>
  <Slides>22</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Gill Sans MT</vt:lpstr>
      <vt:lpstr>Parcel</vt:lpstr>
      <vt:lpstr>AstraZeneca</vt:lpstr>
      <vt:lpstr>Introduction</vt:lpstr>
      <vt:lpstr>Products</vt:lpstr>
      <vt:lpstr>Macclesfield location</vt:lpstr>
      <vt:lpstr>Business strategy</vt:lpstr>
      <vt:lpstr>People</vt:lpstr>
      <vt:lpstr>Leadership</vt:lpstr>
      <vt:lpstr>Affordability</vt:lpstr>
      <vt:lpstr>Investor relations</vt:lpstr>
      <vt:lpstr>Partnerships </vt:lpstr>
      <vt:lpstr>Negatives</vt:lpstr>
      <vt:lpstr>Sustainability</vt:lpstr>
      <vt:lpstr>Sustainability cont.  Access to healthcare</vt:lpstr>
      <vt:lpstr>Sustainability cont. Environmental Protection</vt:lpstr>
      <vt:lpstr>Sustainability cont.  Ethics &amp; transparency</vt:lpstr>
      <vt:lpstr>Conclusion</vt:lpstr>
      <vt:lpstr>Reference list</vt:lpstr>
      <vt:lpstr>Reference list cont.</vt:lpstr>
      <vt:lpstr>Reference list cont.</vt:lpstr>
      <vt:lpstr>Reference list cont.</vt:lpstr>
      <vt:lpstr>Reference list cont.</vt:lpstr>
      <vt:lpstr>Reference list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AstraZeneca</dc:title>
  <dc:creator>courtney busby</dc:creator>
  <cp:lastModifiedBy>courtney busby</cp:lastModifiedBy>
  <cp:revision>33</cp:revision>
  <dcterms:created xsi:type="dcterms:W3CDTF">2017-12-28T21:34:50Z</dcterms:created>
  <dcterms:modified xsi:type="dcterms:W3CDTF">2018-01-09T22:25:01Z</dcterms:modified>
</cp:coreProperties>
</file>