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6"/>
  </p:notesMasterIdLst>
  <p:sldIdLst>
    <p:sldId id="627" r:id="rId4"/>
    <p:sldId id="720" r:id="rId5"/>
    <p:sldId id="721" r:id="rId6"/>
    <p:sldId id="715" r:id="rId7"/>
    <p:sldId id="625" r:id="rId8"/>
    <p:sldId id="626" r:id="rId9"/>
    <p:sldId id="706" r:id="rId10"/>
    <p:sldId id="694" r:id="rId11"/>
    <p:sldId id="691" r:id="rId12"/>
    <p:sldId id="695" r:id="rId13"/>
    <p:sldId id="696" r:id="rId14"/>
    <p:sldId id="697" r:id="rId15"/>
    <p:sldId id="698" r:id="rId16"/>
    <p:sldId id="699" r:id="rId17"/>
    <p:sldId id="722" r:id="rId18"/>
    <p:sldId id="705" r:id="rId19"/>
    <p:sldId id="708" r:id="rId20"/>
    <p:sldId id="719" r:id="rId21"/>
    <p:sldId id="723" r:id="rId22"/>
    <p:sldId id="665" r:id="rId23"/>
    <p:sldId id="713" r:id="rId24"/>
    <p:sldId id="664" r:id="rId25"/>
  </p:sldIdLst>
  <p:sldSz cx="9144000" cy="6858000" type="screen4x3"/>
  <p:notesSz cx="6889750" cy="1002188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41" autoAdjust="0"/>
    <p:restoredTop sz="51332" autoAdjust="0"/>
  </p:normalViewPr>
  <p:slideViewPr>
    <p:cSldViewPr>
      <p:cViewPr>
        <p:scale>
          <a:sx n="105" d="100"/>
          <a:sy n="105" d="100"/>
        </p:scale>
        <p:origin x="144" y="13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1094"/>
          </a:xfrm>
          <a:prstGeom prst="rect">
            <a:avLst/>
          </a:prstGeom>
        </p:spPr>
        <p:txBody>
          <a:bodyPr vert="horz" lIns="96634" tIns="48317" rIns="96634" bIns="48317" rtlCol="0"/>
          <a:lstStyle>
            <a:lvl1pPr algn="l" eaLnBrk="1" fontAlgn="auto" hangingPunct="1">
              <a:spcBef>
                <a:spcPts val="0"/>
              </a:spcBef>
              <a:spcAft>
                <a:spcPts val="0"/>
              </a:spcAft>
              <a:defRPr sz="1300">
                <a:latin typeface="+mn-lt"/>
                <a:cs typeface="+mn-cs"/>
              </a:defRPr>
            </a:lvl1pPr>
          </a:lstStyle>
          <a:p>
            <a:pPr>
              <a:defRPr/>
            </a:pPr>
            <a:endParaRPr lang="en-GB"/>
          </a:p>
        </p:txBody>
      </p:sp>
      <p:sp>
        <p:nvSpPr>
          <p:cNvPr id="3" name="Date Placeholder 2"/>
          <p:cNvSpPr>
            <a:spLocks noGrp="1"/>
          </p:cNvSpPr>
          <p:nvPr>
            <p:ph type="dt" idx="1"/>
          </p:nvPr>
        </p:nvSpPr>
        <p:spPr>
          <a:xfrm>
            <a:off x="3902597" y="0"/>
            <a:ext cx="2985558" cy="501094"/>
          </a:xfrm>
          <a:prstGeom prst="rect">
            <a:avLst/>
          </a:prstGeom>
        </p:spPr>
        <p:txBody>
          <a:bodyPr vert="horz" lIns="96634" tIns="48317" rIns="96634" bIns="48317" rtlCol="0"/>
          <a:lstStyle>
            <a:lvl1pPr algn="r" eaLnBrk="1" fontAlgn="auto" hangingPunct="1">
              <a:spcBef>
                <a:spcPts val="0"/>
              </a:spcBef>
              <a:spcAft>
                <a:spcPts val="0"/>
              </a:spcAft>
              <a:defRPr sz="1300">
                <a:latin typeface="+mn-lt"/>
                <a:cs typeface="+mn-cs"/>
              </a:defRPr>
            </a:lvl1pPr>
          </a:lstStyle>
          <a:p>
            <a:pPr>
              <a:defRPr/>
            </a:pPr>
            <a:fld id="{17E91A1E-6A64-42A7-A209-3AFA62F6EDA0}" type="datetimeFigureOut">
              <a:rPr lang="en-GB"/>
              <a:pPr>
                <a:defRPr/>
              </a:pPr>
              <a:t>07/08/2024</a:t>
            </a:fld>
            <a:endParaRPr lang="en-GB"/>
          </a:p>
        </p:txBody>
      </p:sp>
      <p:sp>
        <p:nvSpPr>
          <p:cNvPr id="4" name="Slide Image Placeholder 3"/>
          <p:cNvSpPr>
            <a:spLocks noGrp="1" noRot="1" noChangeAspect="1"/>
          </p:cNvSpPr>
          <p:nvPr>
            <p:ph type="sldImg" idx="2"/>
          </p:nvPr>
        </p:nvSpPr>
        <p:spPr>
          <a:xfrm>
            <a:off x="939800" y="750888"/>
            <a:ext cx="5010150" cy="3759200"/>
          </a:xfrm>
          <a:prstGeom prst="rect">
            <a:avLst/>
          </a:prstGeom>
          <a:noFill/>
          <a:ln w="12700">
            <a:solidFill>
              <a:prstClr val="black"/>
            </a:solidFill>
          </a:ln>
        </p:spPr>
        <p:txBody>
          <a:bodyPr vert="horz" lIns="96634" tIns="48317" rIns="96634" bIns="48317" rtlCol="0" anchor="ctr"/>
          <a:lstStyle/>
          <a:p>
            <a:pPr lvl="0"/>
            <a:endParaRPr lang="en-GB" noProof="0"/>
          </a:p>
        </p:txBody>
      </p:sp>
      <p:sp>
        <p:nvSpPr>
          <p:cNvPr id="5" name="Notes Placeholder 4"/>
          <p:cNvSpPr>
            <a:spLocks noGrp="1"/>
          </p:cNvSpPr>
          <p:nvPr>
            <p:ph type="body" sz="quarter" idx="3"/>
          </p:nvPr>
        </p:nvSpPr>
        <p:spPr>
          <a:xfrm>
            <a:off x="688975" y="4760397"/>
            <a:ext cx="5511800" cy="4509850"/>
          </a:xfrm>
          <a:prstGeom prst="rect">
            <a:avLst/>
          </a:prstGeom>
        </p:spPr>
        <p:txBody>
          <a:bodyPr vert="horz" lIns="96634" tIns="48317" rIns="96634" bIns="48317"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519054"/>
            <a:ext cx="2985558" cy="501094"/>
          </a:xfrm>
          <a:prstGeom prst="rect">
            <a:avLst/>
          </a:prstGeom>
        </p:spPr>
        <p:txBody>
          <a:bodyPr vert="horz" lIns="96634" tIns="48317" rIns="96634" bIns="48317" rtlCol="0" anchor="b"/>
          <a:lstStyle>
            <a:lvl1pPr algn="l" eaLnBrk="1" fontAlgn="auto" hangingPunct="1">
              <a:spcBef>
                <a:spcPts val="0"/>
              </a:spcBef>
              <a:spcAft>
                <a:spcPts val="0"/>
              </a:spcAft>
              <a:defRPr sz="13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902597" y="9519054"/>
            <a:ext cx="2985558" cy="501094"/>
          </a:xfrm>
          <a:prstGeom prst="rect">
            <a:avLst/>
          </a:prstGeom>
        </p:spPr>
        <p:txBody>
          <a:bodyPr vert="horz" wrap="square" lIns="96634" tIns="48317" rIns="96634" bIns="48317" numCol="1" anchor="b" anchorCtr="0" compatLnSpc="1">
            <a:prstTxWarp prst="textNoShape">
              <a:avLst/>
            </a:prstTxWarp>
          </a:bodyPr>
          <a:lstStyle>
            <a:lvl1pPr algn="r" eaLnBrk="1" hangingPunct="1">
              <a:defRPr sz="13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160333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885636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498631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139851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593240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8</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896620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10</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188761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54977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0744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213137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892104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264853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Arial" panose="020B0604020202020204" pitchFamily="34" charset="0"/>
                <a:ea typeface="SimSun" panose="02010600030101010101" pitchFamily="2" charset="-122"/>
              </a:defRPr>
            </a:lvl1pPr>
            <a:lvl2pPr marL="785150" indent="-301981">
              <a:spcBef>
                <a:spcPct val="30000"/>
              </a:spcBef>
              <a:defRPr sz="1300">
                <a:solidFill>
                  <a:schemeClr val="tx1"/>
                </a:solidFill>
                <a:latin typeface="Arial" panose="020B0604020202020204" pitchFamily="34" charset="0"/>
                <a:ea typeface="SimSun" panose="02010600030101010101" pitchFamily="2" charset="-122"/>
              </a:defRPr>
            </a:lvl2pPr>
            <a:lvl3pPr marL="1207922" indent="-241584">
              <a:spcBef>
                <a:spcPct val="30000"/>
              </a:spcBef>
              <a:defRPr sz="1300">
                <a:solidFill>
                  <a:schemeClr val="tx1"/>
                </a:solidFill>
                <a:latin typeface="Arial" panose="020B0604020202020204" pitchFamily="34" charset="0"/>
                <a:ea typeface="SimSun" panose="02010600030101010101" pitchFamily="2" charset="-122"/>
              </a:defRPr>
            </a:lvl3pPr>
            <a:lvl4pPr marL="1691091" indent="-241584">
              <a:spcBef>
                <a:spcPct val="30000"/>
              </a:spcBef>
              <a:defRPr sz="1300">
                <a:solidFill>
                  <a:schemeClr val="tx1"/>
                </a:solidFill>
                <a:latin typeface="Arial" panose="020B0604020202020204" pitchFamily="34" charset="0"/>
                <a:ea typeface="SimSun" panose="02010600030101010101" pitchFamily="2" charset="-122"/>
              </a:defRPr>
            </a:lvl4pPr>
            <a:lvl5pPr marL="2174260" indent="-241584">
              <a:spcBef>
                <a:spcPct val="30000"/>
              </a:spcBef>
              <a:defRPr sz="1300">
                <a:solidFill>
                  <a:schemeClr val="tx1"/>
                </a:solidFill>
                <a:latin typeface="Arial" panose="020B0604020202020204" pitchFamily="34" charset="0"/>
                <a:ea typeface="SimSun" panose="02010600030101010101" pitchFamily="2" charset="-122"/>
              </a:defRPr>
            </a:lvl5pPr>
            <a:lvl6pPr marL="2657429"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6pPr>
            <a:lvl7pPr marL="3140598"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7pPr>
            <a:lvl8pPr marL="3623767"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8pPr>
            <a:lvl9pPr marL="4106936" indent="-241584" eaLnBrk="0" fontAlgn="base" hangingPunct="0">
              <a:spcBef>
                <a:spcPct val="30000"/>
              </a:spcBef>
              <a:spcAft>
                <a:spcPct val="0"/>
              </a:spcAft>
              <a:defRPr sz="13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872247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07/08/2024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07/08/2024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07/08/2024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07/08/2024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07/08/2024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07/08/2024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07/08/2024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07/08/2024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07/08/2024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07/08/2024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07/08/2024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07/08/2024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07/08/2024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07/08/2024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07/08/2024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07/08/2024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07/08/2024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07/08/2024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07/08/2024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07/08/2024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07/08/2024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07/08/2024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07/08/2024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07/08/2024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07/08/2024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07/08/2024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07/08/2024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doi.apa.org/doiLanding?doi=10.1037%2Fh0054346" TargetMode="External"/><Relationship Id="rId2" Type="http://schemas.openxmlformats.org/officeDocument/2006/relationships/hyperlink" Target="https://psychclassics.yorku.ca/Maslow/motivation.htm" TargetMode="Externa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hyperlink" Target="https://hbr.org/2003/01/power-is-the-great-motivator"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259632" y="1703859"/>
            <a:ext cx="6885384" cy="2952328"/>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LCBB4012</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altLang="en-US"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latin typeface="Calibri" panose="020F0502020204030204" pitchFamily="34" charset="0"/>
                <a:cs typeface="Calibri" panose="020F0502020204030204" pitchFamily="34" charset="0"/>
              </a:rPr>
              <a:t>Motivation</a:t>
            </a:r>
            <a:endParaRPr lang="en-US"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6A9C64A-C95D-40FB-94EC-91D162CC4BE6}"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07/08/2024</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83150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Aims: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37414" y="1268760"/>
            <a:ext cx="8229600" cy="4132387"/>
          </a:xfrm>
        </p:spPr>
        <p:txBody>
          <a:bodyPr/>
          <a:lstStyle/>
          <a:p>
            <a:pPr eaLnBrk="1" hangingPunct="1">
              <a:spcBef>
                <a:spcPts val="0"/>
              </a:spcBef>
            </a:pPr>
            <a:endParaRPr lang="en-IN" sz="2400" dirty="0">
              <a:latin typeface="Calibri" panose="020F0502020204030204" pitchFamily="34" charset="0"/>
              <a:ea typeface="Times New Roman" panose="02020603050405020304" pitchFamily="18" charset="0"/>
              <a:cs typeface="Calibri" panose="020F0502020204030204" pitchFamily="34" charset="0"/>
            </a:endParaRPr>
          </a:p>
          <a:p>
            <a:pPr algn="just" eaLnBrk="1" hangingPunct="1"/>
            <a:r>
              <a:rPr lang="en-GB" altLang="en-US" dirty="0"/>
              <a:t>To understand the importance of motivation</a:t>
            </a:r>
          </a:p>
          <a:p>
            <a:pPr algn="just" eaLnBrk="1" hangingPunct="1"/>
            <a:r>
              <a:rPr lang="en-GB" altLang="en-US" dirty="0"/>
              <a:t>To understand the difference between  extrinsic and intrinsic motivation</a:t>
            </a:r>
          </a:p>
        </p:txBody>
      </p:sp>
    </p:spTree>
    <p:extLst>
      <p:ext uri="{BB962C8B-B14F-4D97-AF65-F5344CB8AC3E}">
        <p14:creationId xmlns:p14="http://schemas.microsoft.com/office/powerpoint/2010/main" val="3384493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16E35-B8FE-6F5F-CBE1-86C00080AE55}"/>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7AA5723C-A2D7-43F7-A740-C9A737D4EEB7}"/>
              </a:ext>
            </a:extLst>
          </p:cNvPr>
          <p:cNvSpPr>
            <a:spLocks noGrp="1"/>
          </p:cNvSpPr>
          <p:nvPr>
            <p:ph idx="1"/>
          </p:nvPr>
        </p:nvSpPr>
        <p:spPr>
          <a:xfrm>
            <a:off x="395536" y="1268760"/>
            <a:ext cx="8229600" cy="3916363"/>
          </a:xfrm>
        </p:spPr>
        <p:txBody>
          <a:bodyPr/>
          <a:lstStyle/>
          <a:p>
            <a:endParaRPr lang="en-GB" dirty="0"/>
          </a:p>
          <a:p>
            <a:r>
              <a:rPr lang="en-GB" dirty="0"/>
              <a:t>Download the worksheet “Motivation” from Moodle and complete </a:t>
            </a:r>
            <a:r>
              <a:rPr lang="en-GB" b="1" dirty="0"/>
              <a:t>activity 1 and 2. </a:t>
            </a:r>
          </a:p>
        </p:txBody>
      </p:sp>
      <p:sp>
        <p:nvSpPr>
          <p:cNvPr id="4" name="Date Placeholder 3">
            <a:extLst>
              <a:ext uri="{FF2B5EF4-FFF2-40B4-BE49-F238E27FC236}">
                <a16:creationId xmlns:a16="http://schemas.microsoft.com/office/drawing/2014/main" id="{FD2C1655-A936-A423-FBEF-18944DE9E886}"/>
              </a:ext>
            </a:extLst>
          </p:cNvPr>
          <p:cNvSpPr>
            <a:spLocks noGrp="1"/>
          </p:cNvSpPr>
          <p:nvPr>
            <p:ph type="dt" sz="half" idx="10"/>
          </p:nvPr>
        </p:nvSpPr>
        <p:spPr/>
        <p:txBody>
          <a:bodyPr/>
          <a:lstStyle/>
          <a:p>
            <a:pPr>
              <a:defRPr/>
            </a:pPr>
            <a:fld id="{7734DD8D-AE26-4A6C-B780-968F72A0D9BC}" type="datetime1">
              <a:rPr lang="en-GB" smtClean="0"/>
              <a:pPr>
                <a:defRPr/>
              </a:pPr>
              <a:t>07/08/2024</a:t>
            </a:fld>
            <a:endParaRPr lang="en-GB"/>
          </a:p>
        </p:txBody>
      </p:sp>
    </p:spTree>
    <p:extLst>
      <p:ext uri="{BB962C8B-B14F-4D97-AF65-F5344CB8AC3E}">
        <p14:creationId xmlns:p14="http://schemas.microsoft.com/office/powerpoint/2010/main" val="1954810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Motivation</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60079" y="1428386"/>
            <a:ext cx="8229600" cy="4132387"/>
          </a:xfrm>
        </p:spPr>
        <p:txBody>
          <a:bodyPr/>
          <a:lstStyle/>
          <a:p>
            <a:pPr marL="0" indent="0" algn="just" eaLnBrk="1" hangingPunct="1">
              <a:spcBef>
                <a:spcPts val="0"/>
              </a:spcBef>
              <a:buNone/>
            </a:pPr>
            <a:endParaRPr lang="en-IN" sz="2400" dirty="0">
              <a:effectLst/>
              <a:latin typeface="Calibri" panose="020F0502020204030204" pitchFamily="34" charset="0"/>
              <a:ea typeface="Times New Roman" panose="02020603050405020304" pitchFamily="18" charset="0"/>
              <a:cs typeface="Calibri" panose="020F0502020204030204" pitchFamily="34" charset="0"/>
            </a:endParaRPr>
          </a:p>
          <a:p>
            <a:pPr marL="0" indent="0" algn="just" eaLnBrk="1" hangingPunct="1">
              <a:spcBef>
                <a:spcPts val="0"/>
              </a:spcBef>
              <a:buNone/>
            </a:pPr>
            <a:endParaRPr lang="en-IN" sz="2400" dirty="0">
              <a:latin typeface="Calibri" panose="020F0502020204030204" pitchFamily="34" charset="0"/>
              <a:ea typeface="Times New Roman" panose="02020603050405020304" pitchFamily="18" charset="0"/>
              <a:cs typeface="Calibri" panose="020F0502020204030204" pitchFamily="34" charset="0"/>
            </a:endParaRPr>
          </a:p>
          <a:p>
            <a:pPr marL="0" indent="0" algn="just" eaLnBrk="1" hangingPunct="1">
              <a:spcBef>
                <a:spcPts val="0"/>
              </a:spcBef>
              <a:buNone/>
            </a:pPr>
            <a:r>
              <a:rPr lang="en-IN" sz="2400" dirty="0">
                <a:effectLst/>
                <a:latin typeface="Calibri" panose="020F0502020204030204" pitchFamily="34" charset="0"/>
                <a:ea typeface="Times New Roman" panose="02020603050405020304" pitchFamily="18" charset="0"/>
                <a:cs typeface="Calibri" panose="020F0502020204030204" pitchFamily="34" charset="0"/>
              </a:rPr>
              <a:t>Motivation is the state of mind that pushes people </a:t>
            </a:r>
            <a:r>
              <a:rPr lang="en-IN" sz="2400" dirty="0">
                <a:effectLst/>
                <a:latin typeface="Calibri" panose="020F0502020204030204" pitchFamily="34" charset="0"/>
                <a:ea typeface="Arial" panose="020B0604020202020204" pitchFamily="34" charset="0"/>
                <a:cs typeface="Calibri" panose="020F0502020204030204" pitchFamily="34" charset="0"/>
              </a:rPr>
              <a:t>to work in a certain way, in order to achieve their goals. It drives them </a:t>
            </a:r>
            <a:r>
              <a:rPr lang="en-IN" sz="2400" dirty="0">
                <a:effectLst/>
                <a:latin typeface="Calibri" panose="020F0502020204030204" pitchFamily="34" charset="0"/>
                <a:ea typeface="Times New Roman" panose="02020603050405020304" pitchFamily="18" charset="0"/>
                <a:cs typeface="Calibri" panose="020F0502020204030204" pitchFamily="34" charset="0"/>
              </a:rPr>
              <a:t>to perform to their highest potential, with a positive attitude and </a:t>
            </a:r>
            <a:r>
              <a:rPr lang="en-IN" sz="2400" dirty="0">
                <a:effectLst/>
                <a:latin typeface="Calibri" panose="020F0502020204030204" pitchFamily="34" charset="0"/>
                <a:ea typeface="Arial" panose="020B0604020202020204" pitchFamily="34" charset="0"/>
                <a:cs typeface="Calibri" panose="020F0502020204030204" pitchFamily="34" charset="0"/>
              </a:rPr>
              <a:t>a high level of energy, enthusiasm, commitment and focus</a:t>
            </a:r>
            <a:r>
              <a:rPr lang="en-IN" sz="2400" dirty="0">
                <a:effectLst/>
                <a:latin typeface="Calibri" panose="020F0502020204030204" pitchFamily="34" charset="0"/>
                <a:ea typeface="Times New Roman" panose="02020603050405020304" pitchFamily="18" charset="0"/>
                <a:cs typeface="Calibri" panose="020F0502020204030204" pitchFamily="34" charset="0"/>
              </a:rPr>
              <a:t>. </a:t>
            </a:r>
            <a:r>
              <a:rPr lang="en-IN" sz="2400" dirty="0">
                <a:effectLst/>
                <a:latin typeface="Calibri" panose="020F0502020204030204" pitchFamily="34" charset="0"/>
                <a:ea typeface="Arial" panose="020B0604020202020204" pitchFamily="34" charset="0"/>
                <a:cs typeface="Calibri" panose="020F0502020204030204" pitchFamily="34" charset="0"/>
              </a:rPr>
              <a:t>In short, motivation is the driving force behind human actions (Simpson and Balsam, 2016). </a:t>
            </a:r>
          </a:p>
          <a:p>
            <a:pPr algn="just" eaLnBrk="1" hangingPunct="1">
              <a:spcBef>
                <a:spcPts val="0"/>
              </a:spcBef>
            </a:pPr>
            <a:endParaRPr lang="en-IN" sz="2400" dirty="0">
              <a:latin typeface="Calibri" panose="020F0502020204030204" pitchFamily="34" charset="0"/>
              <a:ea typeface="Arial" panose="020B0604020202020204" pitchFamily="34" charset="0"/>
              <a:cs typeface="Calibri" panose="020F0502020204030204" pitchFamily="34" charset="0"/>
            </a:endParaRPr>
          </a:p>
          <a:p>
            <a:pPr algn="just" eaLnBrk="1" hangingPunct="1">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lgn="just" eaLnBrk="1" hangingPunct="1">
              <a:spcBef>
                <a:spcPts val="0"/>
              </a:spcBef>
            </a:pPr>
            <a:endParaRPr lang="en-IN" sz="2400" dirty="0">
              <a:effectLst/>
              <a:latin typeface="Calibri" panose="020F0502020204030204" pitchFamily="34" charset="0"/>
              <a:ea typeface="Times New Roman" panose="02020603050405020304" pitchFamily="18" charset="0"/>
              <a:cs typeface="Calibri" panose="020F0502020204030204" pitchFamily="34" charset="0"/>
            </a:endParaRPr>
          </a:p>
          <a:p>
            <a:pPr marL="0" indent="0" algn="just" eaLnBrk="1" hangingPunct="1">
              <a:spcBef>
                <a:spcPts val="0"/>
              </a:spcBef>
              <a:buNone/>
            </a:pPr>
            <a:endParaRPr lang="en-IN" sz="2400" dirty="0">
              <a:latin typeface="Calibri" panose="020F0502020204030204" pitchFamily="34" charset="0"/>
              <a:ea typeface="Times New Roman" panose="02020603050405020304" pitchFamily="18" charset="0"/>
              <a:cs typeface="Calibri" panose="020F0502020204030204" pitchFamily="34" charset="0"/>
            </a:endParaRPr>
          </a:p>
          <a:p>
            <a:pPr algn="just" eaLnBrk="1" hangingPunct="1">
              <a:buFontTx/>
              <a:buNone/>
            </a:pPr>
            <a:endParaRPr lang="en-GB" altLang="en-US" dirty="0"/>
          </a:p>
        </p:txBody>
      </p:sp>
    </p:spTree>
    <p:extLst>
      <p:ext uri="{BB962C8B-B14F-4D97-AF65-F5344CB8AC3E}">
        <p14:creationId xmlns:p14="http://schemas.microsoft.com/office/powerpoint/2010/main" val="2756318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Motivation</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417638"/>
            <a:ext cx="8229600" cy="4464496"/>
          </a:xfrm>
        </p:spPr>
        <p:txBody>
          <a:bodyPr/>
          <a:lstStyle/>
          <a:p>
            <a:pPr>
              <a:spcBef>
                <a:spcPts val="0"/>
              </a:spcBef>
            </a:pPr>
            <a:r>
              <a:rPr lang="en-IN" sz="2400" dirty="0">
                <a:effectLst/>
                <a:latin typeface="Calibri" panose="020F0502020204030204" pitchFamily="34" charset="0"/>
                <a:ea typeface="Arial" panose="020B0604020202020204" pitchFamily="34" charset="0"/>
                <a:cs typeface="Calibri" panose="020F0502020204030204" pitchFamily="34" charset="0"/>
              </a:rPr>
              <a:t>There are many different forces that guide and direct our motivations. Many psychologists have studied human behaviour and have proposed various motivational theories. These theories provide insights into the ways in which people behave and what motivates them.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Today we will learn about </a:t>
            </a:r>
            <a:r>
              <a:rPr lang="en-GB" sz="2400" dirty="0">
                <a:effectLst/>
                <a:latin typeface="Calibri" panose="020F0502020204030204" pitchFamily="34" charset="0"/>
                <a:ea typeface="Arial" panose="020B0604020202020204" pitchFamily="34" charset="0"/>
                <a:cs typeface="Calibri" panose="020F0502020204030204" pitchFamily="34" charset="0"/>
              </a:rPr>
              <a:t>Maslow’s Hierarchy of Needs Theory</a:t>
            </a:r>
          </a:p>
          <a:p>
            <a:pPr marL="0" indent="0">
              <a:spcBef>
                <a:spcPts val="0"/>
              </a:spcBef>
              <a:buNone/>
            </a:pPr>
            <a:endParaRPr lang="en-GB" sz="1800" dirty="0">
              <a:effectLst/>
              <a:latin typeface="Times New Roman" panose="02020603050405020304" pitchFamily="18" charset="0"/>
              <a:ea typeface="Arial" panose="020B0604020202020204" pitchFamily="34" charset="0"/>
            </a:endParaRPr>
          </a:p>
          <a:p>
            <a:pPr marL="0" indent="0">
              <a:buNone/>
            </a:pPr>
            <a:br>
              <a:rPr lang="en-US" sz="2800" dirty="0"/>
            </a:br>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1527223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Hierarchy of Needs Theory</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392488"/>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One of the oldest and most well-known theories of motivation is Abraham Maslow’s Hierarchy of Needs theory.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effectLst/>
                <a:latin typeface="Calibri" panose="020F0502020204030204" pitchFamily="34" charset="0"/>
                <a:ea typeface="Times New Roman" panose="02020603050405020304" pitchFamily="18" charset="0"/>
                <a:cs typeface="Calibri" panose="020F0502020204030204" pitchFamily="34" charset="0"/>
              </a:rPr>
              <a:t>Maslow was interested in human potential, and how we fulfil that potential. He stated that human motivation is based on people seeking fulfilment and change through personal growth and discovery. For Maslow, a person is always “becoming” and never remains static.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However, there are ultimate goals, which he called “self-actualization” </a:t>
            </a:r>
            <a:endParaRPr lang="en-GB" altLang="en-US" dirty="0"/>
          </a:p>
        </p:txBody>
      </p:sp>
    </p:spTree>
    <p:extLst>
      <p:ext uri="{BB962C8B-B14F-4D97-AF65-F5344CB8AC3E}">
        <p14:creationId xmlns:p14="http://schemas.microsoft.com/office/powerpoint/2010/main" val="267812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Hierarchy of Needs Theory</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was a psychology professor at Brandeis University in the 1930s. Basing his theory on his clinical experience, Maslow classified all human needs in a hierarchical order, from the lowest to the highest level.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Needs lower down in the hierarchy must be satisfied before individuals can attend needs higher up.</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believed that once a level of need is satisfied, it no longer motivates people to do anything. </a:t>
            </a:r>
            <a:endParaRPr lang="en-GB" altLang="en-US" dirty="0"/>
          </a:p>
        </p:txBody>
      </p:sp>
    </p:spTree>
    <p:extLst>
      <p:ext uri="{BB962C8B-B14F-4D97-AF65-F5344CB8AC3E}">
        <p14:creationId xmlns:p14="http://schemas.microsoft.com/office/powerpoint/2010/main" val="70519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Hierarchy of Needs Theory</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96752"/>
            <a:ext cx="8229600" cy="4060379"/>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Our most basic need is for physical survival, and this will be the first thing that motivates our behaviour. Once that level is fulfilled, the next level up motivates us, and so on.</a:t>
            </a: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In Maslow’s original theory </a:t>
            </a:r>
            <a:r>
              <a:rPr lang="en-GB" sz="2400" dirty="0">
                <a:effectLst/>
                <a:latin typeface="Calibri" panose="020F0502020204030204" pitchFamily="34" charset="0"/>
                <a:ea typeface="Arial" panose="020B0604020202020204" pitchFamily="34" charset="0"/>
                <a:cs typeface="Calibri" panose="020F0502020204030204" pitchFamily="34" charset="0"/>
              </a:rPr>
              <a:t>(1943, 1954)</a:t>
            </a:r>
            <a:r>
              <a:rPr lang="en-GB" sz="2400" dirty="0">
                <a:latin typeface="Calibri" panose="020F0502020204030204" pitchFamily="34" charset="0"/>
                <a:ea typeface="Arial" panose="020B0604020202020204" pitchFamily="34" charset="0"/>
                <a:cs typeface="Calibri" panose="020F0502020204030204" pitchFamily="34" charset="0"/>
              </a:rPr>
              <a:t> there were </a:t>
            </a:r>
            <a:r>
              <a:rPr lang="en-GB" sz="2400" b="1" dirty="0">
                <a:latin typeface="Calibri" panose="020F0502020204030204" pitchFamily="34" charset="0"/>
                <a:ea typeface="Arial" panose="020B0604020202020204" pitchFamily="34" charset="0"/>
                <a:cs typeface="Calibri" panose="020F0502020204030204" pitchFamily="34" charset="0"/>
              </a:rPr>
              <a:t>five levels</a:t>
            </a:r>
            <a:r>
              <a:rPr lang="en-GB" sz="2400" dirty="0">
                <a:latin typeface="Calibri" panose="020F0502020204030204" pitchFamily="34" charset="0"/>
                <a:ea typeface="Arial" panose="020B0604020202020204" pitchFamily="34" charset="0"/>
                <a:cs typeface="Calibri" panose="020F0502020204030204" pitchFamily="34" charset="0"/>
              </a:rPr>
              <a:t>. </a:t>
            </a:r>
            <a:r>
              <a:rPr lang="en-GB" sz="2400" dirty="0">
                <a:effectLst/>
                <a:latin typeface="Calibri" panose="020F0502020204030204" pitchFamily="34" charset="0"/>
                <a:ea typeface="Arial" panose="020B0604020202020204" pitchFamily="34" charset="0"/>
                <a:cs typeface="Calibri" panose="020F0502020204030204" pitchFamily="34" charset="0"/>
              </a:rPr>
              <a:t>From the bottom of the hierarchy upwards, the needs are: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1) physiological needs (e.g. food and clothing), 2) safety needs (e.g. health and job security), 3) love and belonging needs, also called social needs (e.g. friendship), 4) esteem needs (i.e. respect and recognition), and 5) self-actualization needs (</a:t>
            </a:r>
            <a:r>
              <a:rPr lang="en-IN" sz="2400" dirty="0">
                <a:effectLst/>
                <a:latin typeface="Calibri" panose="020F0502020204030204" pitchFamily="34" charset="0"/>
                <a:ea typeface="Times New Roman" panose="02020603050405020304" pitchFamily="18" charset="0"/>
                <a:cs typeface="Calibri" panose="020F0502020204030204" pitchFamily="34" charset="0"/>
              </a:rPr>
              <a:t>the desire for personal development, learning, and fun/creative/challenging work)</a:t>
            </a:r>
            <a:r>
              <a:rPr lang="en-GB" sz="2400" dirty="0">
                <a:effectLst/>
                <a:latin typeface="Calibri" panose="020F0502020204030204" pitchFamily="34" charset="0"/>
                <a:ea typeface="Arial" panose="020B0604020202020204" pitchFamily="34" charset="0"/>
                <a:cs typeface="Calibri" panose="020F0502020204030204" pitchFamily="34" charset="0"/>
              </a:rPr>
              <a:t>.</a:t>
            </a:r>
          </a:p>
          <a:p>
            <a:pPr>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339006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628B5C-85A7-402B-AE17-20E560698EA0}"/>
              </a:ext>
            </a:extLst>
          </p:cNvPr>
          <p:cNvSpPr>
            <a:spLocks noGrp="1"/>
          </p:cNvSpPr>
          <p:nvPr>
            <p:ph type="dt" sz="half" idx="10"/>
          </p:nvPr>
        </p:nvSpPr>
        <p:spPr/>
        <p:txBody>
          <a:bodyPr/>
          <a:lstStyle/>
          <a:p>
            <a:pPr>
              <a:defRPr/>
            </a:pPr>
            <a:fld id="{46A9C64A-C95D-40FB-94EC-91D162CC4BE6}" type="datetime1">
              <a:rPr lang="en-GB" smtClean="0"/>
              <a:pPr>
                <a:defRPr/>
              </a:pPr>
              <a:t>07/08/2024</a:t>
            </a:fld>
            <a:endParaRPr lang="en-GB"/>
          </a:p>
        </p:txBody>
      </p:sp>
      <p:pic>
        <p:nvPicPr>
          <p:cNvPr id="3" name="Picture 2" descr="Diagram&#10;&#10;Description automatically generated">
            <a:extLst>
              <a:ext uri="{FF2B5EF4-FFF2-40B4-BE49-F238E27FC236}">
                <a16:creationId xmlns:a16="http://schemas.microsoft.com/office/drawing/2014/main" id="{D4F309B4-F185-4986-9BF2-9737FC07F62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14306" y="260648"/>
            <a:ext cx="7115387" cy="5400000"/>
          </a:xfrm>
          <a:prstGeom prst="rect">
            <a:avLst/>
          </a:prstGeom>
          <a:noFill/>
          <a:ln>
            <a:noFill/>
          </a:ln>
        </p:spPr>
      </p:pic>
    </p:spTree>
    <p:extLst>
      <p:ext uri="{BB962C8B-B14F-4D97-AF65-F5344CB8AC3E}">
        <p14:creationId xmlns:p14="http://schemas.microsoft.com/office/powerpoint/2010/main" val="252210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457200" indent="-457200">
              <a:spcBef>
                <a:spcPts val="0"/>
              </a:spcBef>
              <a:buAutoNum type="arabicParenR"/>
            </a:pPr>
            <a:r>
              <a:rPr lang="en-GB" sz="2400" b="1" dirty="0">
                <a:effectLst/>
                <a:latin typeface="Calibri" panose="020F0502020204030204" pitchFamily="34" charset="0"/>
                <a:ea typeface="Arial" panose="020B0604020202020204" pitchFamily="34" charset="0"/>
                <a:cs typeface="Calibri" panose="020F0502020204030204" pitchFamily="34" charset="0"/>
              </a:rPr>
              <a:t>Physiological needs</a:t>
            </a:r>
            <a:r>
              <a:rPr lang="en-GB" sz="2400" dirty="0">
                <a:effectLst/>
                <a:latin typeface="Calibri" panose="020F0502020204030204" pitchFamily="34" charset="0"/>
                <a:ea typeface="Arial" panose="020B0604020202020204" pitchFamily="34" charset="0"/>
                <a:cs typeface="Calibri" panose="020F0502020204030204" pitchFamily="34" charset="0"/>
              </a:rPr>
              <a:t> </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T</a:t>
            </a:r>
            <a:r>
              <a:rPr lang="en-GB" sz="2400" dirty="0">
                <a:effectLst/>
                <a:latin typeface="Calibri" panose="020F0502020204030204" pitchFamily="34" charset="0"/>
                <a:ea typeface="Arial" panose="020B0604020202020204" pitchFamily="34" charset="0"/>
                <a:cs typeface="Calibri" panose="020F0502020204030204" pitchFamily="34" charset="0"/>
              </a:rPr>
              <a:t>hese are biological requirements for human survival, e.g. air, water, food, shelter, clothing, warmth, sleep etc.</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If these needs are not satisfied, the human body cannot function properly. Maslow considered physiological needs to be the most important, as all the other needs become secondary until these needs are met.</a:t>
            </a:r>
          </a:p>
          <a:p>
            <a:pPr marL="0" indent="0">
              <a:spcBef>
                <a:spcPts val="0"/>
              </a:spcBef>
              <a:buNone/>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406766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2) Safety needs</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Once an individual’s physiological needs are satisfied, the needs for security and safety become important. People want to experience order, predictability and control in their lives.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Their needs include emotional security, financial security (e.g. employment, social welfare), law and order, freedom from fear, social stability, property, health and wellbeing (e.g. safety against accidents and injury).</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These needs can be fulfilled by the family and by society (e.g. police, schools, business and medical care).</a:t>
            </a:r>
          </a:p>
          <a:p>
            <a:pPr>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a:spcBef>
                <a:spcPts val="0"/>
              </a:spcBef>
            </a:pPr>
            <a:endParaRPr lang="en-GB" sz="24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218833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3) Love and belongingness needs / Social needs </a:t>
            </a: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A</a:t>
            </a:r>
            <a:r>
              <a:rPr lang="en-GB" sz="2400" dirty="0">
                <a:effectLst/>
                <a:latin typeface="Calibri" panose="020F0502020204030204" pitchFamily="34" charset="0"/>
                <a:ea typeface="Arial" panose="020B0604020202020204" pitchFamily="34" charset="0"/>
                <a:cs typeface="Calibri" panose="020F0502020204030204" pitchFamily="34" charset="0"/>
              </a:rPr>
              <a:t>fter physiological and safety needs have been fulfilled, the third level of human needs is social and involves feelings of belongingness. The need to belong is the human emotional need for interpersonal relationships, affiliation, connectedness, and being part of a group.</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Examples of belongingness needs include friendship, intimacy, trust, acceptance, receiving and giving affection, and love.</a:t>
            </a:r>
          </a:p>
          <a:p>
            <a:pPr eaLnBrk="1" hangingPunct="1">
              <a:buFontTx/>
              <a:buNone/>
            </a:pPr>
            <a:endParaRPr lang="en-GB" altLang="en-US" dirty="0"/>
          </a:p>
        </p:txBody>
      </p:sp>
    </p:spTree>
    <p:extLst>
      <p:ext uri="{BB962C8B-B14F-4D97-AF65-F5344CB8AC3E}">
        <p14:creationId xmlns:p14="http://schemas.microsoft.com/office/powerpoint/2010/main" val="364554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4) Esteem needs </a:t>
            </a:r>
          </a:p>
          <a:p>
            <a:pPr>
              <a:spcBef>
                <a:spcPts val="0"/>
              </a:spcBef>
            </a:pPr>
            <a:r>
              <a:rPr lang="en-GB" sz="2400" dirty="0">
                <a:latin typeface="Calibri" panose="020F0502020204030204" pitchFamily="34" charset="0"/>
                <a:ea typeface="Arial" panose="020B0604020202020204" pitchFamily="34" charset="0"/>
                <a:cs typeface="Calibri" panose="020F0502020204030204" pitchFamily="34" charset="0"/>
              </a:rPr>
              <a:t>The</a:t>
            </a:r>
            <a:r>
              <a:rPr lang="en-GB" sz="2400" dirty="0">
                <a:effectLst/>
                <a:latin typeface="Calibri" panose="020F0502020204030204" pitchFamily="34" charset="0"/>
                <a:ea typeface="Arial" panose="020B0604020202020204" pitchFamily="34" charset="0"/>
                <a:cs typeface="Calibri" panose="020F0502020204030204" pitchFamily="34" charset="0"/>
              </a:rPr>
              <a:t> fourth level in Maslow’s hierarchy includes self-worth, accomplishment and respect. Maslow classified esteem needs into two categories: </a:t>
            </a:r>
          </a:p>
          <a:p>
            <a:pPr marL="457200" indent="-457200">
              <a:spcBef>
                <a:spcPts val="0"/>
              </a:spcBef>
              <a:buFont typeface="+mj-lt"/>
              <a:buAutoNum type="arabicParenR"/>
            </a:pPr>
            <a:r>
              <a:rPr lang="en-GB" sz="2400" dirty="0">
                <a:effectLst/>
                <a:latin typeface="Calibri" panose="020F0502020204030204" pitchFamily="34" charset="0"/>
                <a:ea typeface="Arial" panose="020B0604020202020204" pitchFamily="34" charset="0"/>
                <a:cs typeface="Calibri" panose="020F0502020204030204" pitchFamily="34" charset="0"/>
              </a:rPr>
              <a:t>Self-esteem and self-respect (dignity, independence, mastery, achievement) – this is private or personal</a:t>
            </a:r>
          </a:p>
          <a:p>
            <a:pPr marL="457200" indent="-457200">
              <a:spcBef>
                <a:spcPts val="0"/>
              </a:spcBef>
              <a:buFont typeface="+mj-lt"/>
              <a:buAutoNum type="arabicParenR"/>
            </a:pPr>
            <a:r>
              <a:rPr lang="en-GB" sz="2400" dirty="0">
                <a:effectLst/>
                <a:latin typeface="Calibri" panose="020F0502020204030204" pitchFamily="34" charset="0"/>
                <a:ea typeface="Arial" panose="020B0604020202020204" pitchFamily="34" charset="0"/>
                <a:cs typeface="Calibri" panose="020F0502020204030204" pitchFamily="34" charset="0"/>
              </a:rPr>
              <a:t>the desire for reputation or respect from others (e.g. status, prestige) – this is public.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indicated that the need for (public) respect or reputation is most important for children and adolescents. For them it comes </a:t>
            </a:r>
            <a:r>
              <a:rPr lang="en-GB" sz="2400" b="1" dirty="0">
                <a:effectLst/>
                <a:latin typeface="Calibri" panose="020F0502020204030204" pitchFamily="34" charset="0"/>
                <a:ea typeface="Arial" panose="020B0604020202020204" pitchFamily="34" charset="0"/>
                <a:cs typeface="Calibri" panose="020F0502020204030204" pitchFamily="34" charset="0"/>
              </a:rPr>
              <a:t>before</a:t>
            </a:r>
            <a:r>
              <a:rPr lang="en-GB" sz="2400" dirty="0">
                <a:effectLst/>
                <a:latin typeface="Calibri" panose="020F0502020204030204" pitchFamily="34" charset="0"/>
                <a:ea typeface="Arial" panose="020B0604020202020204" pitchFamily="34" charset="0"/>
                <a:cs typeface="Calibri" panose="020F0502020204030204" pitchFamily="34" charset="0"/>
              </a:rPr>
              <a:t> real (private) self-esteem or dignity.</a:t>
            </a:r>
          </a:p>
          <a:p>
            <a:pPr marL="0" indent="0">
              <a:spcBef>
                <a:spcPts val="0"/>
              </a:spcBef>
              <a:buNone/>
            </a:pP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295638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40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needs in order</a:t>
            </a:r>
            <a:endParaRPr lang="en-GB" sz="40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marL="0" indent="0">
              <a:spcBef>
                <a:spcPts val="0"/>
              </a:spcBef>
              <a:buNone/>
            </a:pPr>
            <a:r>
              <a:rPr lang="en-GB" sz="2400" b="1" dirty="0">
                <a:effectLst/>
                <a:latin typeface="Calibri" panose="020F0502020204030204" pitchFamily="34" charset="0"/>
                <a:ea typeface="Arial" panose="020B0604020202020204" pitchFamily="34" charset="0"/>
                <a:cs typeface="Calibri" panose="020F0502020204030204" pitchFamily="34" charset="0"/>
              </a:rPr>
              <a:t>5) Self-actualization needs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These form the highest level in Maslow’s original hierarchy, and are related to people’s desire to realise their potential and achieve self-fulfilment, seeking personal growth and peak experiences. </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 (1943) describes this level as the desire to accomplish everything that one can, to become the most that one can be.</a:t>
            </a:r>
          </a:p>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Individuals may perceive this need very specifically. One individual may have a strong desire to become an ideal parent. In others, the desire may be expressed economically, academically, athletically, creatively, or in many other ways.</a:t>
            </a:r>
          </a:p>
          <a:p>
            <a:pPr>
              <a:spcBef>
                <a:spcPts val="0"/>
              </a:spcBef>
            </a:pP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3886860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1D2B3-A739-DC8E-96DB-3C1D94A2675A}"/>
              </a:ext>
            </a:extLst>
          </p:cNvPr>
          <p:cNvSpPr>
            <a:spLocks noGrp="1"/>
          </p:cNvSpPr>
          <p:nvPr>
            <p:ph type="title"/>
          </p:nvPr>
        </p:nvSpPr>
        <p:spPr/>
        <p:txBody>
          <a:bodyPr/>
          <a:lstStyle/>
          <a:p>
            <a:r>
              <a:rPr lang="en-GB" b="1" dirty="0"/>
              <a:t>Activity</a:t>
            </a:r>
            <a:r>
              <a:rPr lang="en-GB" dirty="0"/>
              <a:t> </a:t>
            </a:r>
          </a:p>
        </p:txBody>
      </p:sp>
      <p:sp>
        <p:nvSpPr>
          <p:cNvPr id="3" name="Content Placeholder 2">
            <a:extLst>
              <a:ext uri="{FF2B5EF4-FFF2-40B4-BE49-F238E27FC236}">
                <a16:creationId xmlns:a16="http://schemas.microsoft.com/office/drawing/2014/main" id="{1D1BA420-C8D7-F299-D591-BB8CCE797D9E}"/>
              </a:ext>
            </a:extLst>
          </p:cNvPr>
          <p:cNvSpPr>
            <a:spLocks noGrp="1"/>
          </p:cNvSpPr>
          <p:nvPr>
            <p:ph idx="1"/>
          </p:nvPr>
        </p:nvSpPr>
        <p:spPr>
          <a:xfrm>
            <a:off x="492672" y="1700808"/>
            <a:ext cx="8229600" cy="3916363"/>
          </a:xfrm>
        </p:spPr>
        <p:txBody>
          <a:bodyPr/>
          <a:lstStyle/>
          <a:p>
            <a:r>
              <a:rPr lang="en-GB" dirty="0"/>
              <a:t>In groups discuss what is the influence of Maslow’s theory on Education and Business. </a:t>
            </a:r>
          </a:p>
        </p:txBody>
      </p:sp>
      <p:sp>
        <p:nvSpPr>
          <p:cNvPr id="4" name="Date Placeholder 3">
            <a:extLst>
              <a:ext uri="{FF2B5EF4-FFF2-40B4-BE49-F238E27FC236}">
                <a16:creationId xmlns:a16="http://schemas.microsoft.com/office/drawing/2014/main" id="{C367B260-3E31-5634-2307-8D2A203974E3}"/>
              </a:ext>
            </a:extLst>
          </p:cNvPr>
          <p:cNvSpPr>
            <a:spLocks noGrp="1"/>
          </p:cNvSpPr>
          <p:nvPr>
            <p:ph type="dt" sz="half" idx="10"/>
          </p:nvPr>
        </p:nvSpPr>
        <p:spPr/>
        <p:txBody>
          <a:bodyPr/>
          <a:lstStyle/>
          <a:p>
            <a:pPr>
              <a:defRPr/>
            </a:pPr>
            <a:fld id="{7734DD8D-AE26-4A6C-B780-968F72A0D9BC}" type="datetime1">
              <a:rPr lang="en-GB" smtClean="0"/>
              <a:pPr>
                <a:defRPr/>
              </a:pPr>
              <a:t>07/08/2024</a:t>
            </a:fld>
            <a:endParaRPr lang="en-GB"/>
          </a:p>
        </p:txBody>
      </p:sp>
    </p:spTree>
    <p:extLst>
      <p:ext uri="{BB962C8B-B14F-4D97-AF65-F5344CB8AC3E}">
        <p14:creationId xmlns:p14="http://schemas.microsoft.com/office/powerpoint/2010/main" val="1675474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3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influence on business</a:t>
            </a:r>
            <a:endParaRPr lang="en-GB" sz="32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spcBef>
                <a:spcPts val="0"/>
              </a:spcBef>
            </a:pPr>
            <a:r>
              <a:rPr lang="en-GB" sz="2400" dirty="0">
                <a:effectLst/>
                <a:latin typeface="Calibri" panose="020F0502020204030204" pitchFamily="34" charset="0"/>
                <a:ea typeface="Arial" panose="020B0604020202020204" pitchFamily="34" charset="0"/>
                <a:cs typeface="Calibri" panose="020F0502020204030204" pitchFamily="34" charset="0"/>
              </a:rPr>
              <a:t>Maslow’s theory has received wide recognition, particularly among practising managers and team leaders. </a:t>
            </a:r>
          </a:p>
          <a:p>
            <a:pPr>
              <a:spcBef>
                <a:spcPts val="0"/>
              </a:spcBef>
            </a:pPr>
            <a:r>
              <a:rPr lang="en-IN" sz="2400" dirty="0">
                <a:effectLst/>
                <a:latin typeface="Calibri" panose="020F0502020204030204" pitchFamily="34" charset="0"/>
                <a:ea typeface="Times New Roman" panose="02020603050405020304" pitchFamily="18" charset="0"/>
                <a:cs typeface="Calibri" panose="020F0502020204030204" pitchFamily="34" charset="0"/>
              </a:rPr>
              <a:t>Team leaders of all kinds have to understand at what level the team members are currently and what needs they have, and try to help them to satisfy those specific needs. This will help the team members to perform better and move ahead with the project. Once their needs are fulfilled, the team members will start performing, until they start thinking about fulfilling the next level of need. </a:t>
            </a: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3033774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a:spcBef>
                <a:spcPts val="200"/>
              </a:spcBef>
            </a:pPr>
            <a:r>
              <a:rPr lang="en-IN" sz="3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Maslow’s influence on education</a:t>
            </a:r>
            <a:endParaRPr lang="en-GB" sz="3200" b="1" dirty="0">
              <a:solidFill>
                <a:srgbClr val="1F3763"/>
              </a:solidFill>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052736"/>
            <a:ext cx="8229600" cy="4204395"/>
          </a:xfrm>
        </p:spPr>
        <p:txBody>
          <a:bodyPr/>
          <a:lstStyle/>
          <a:p>
            <a:pPr>
              <a:spcBef>
                <a:spcPts val="0"/>
              </a:spcBef>
            </a:pPr>
            <a:r>
              <a:rPr lang="en-GB" sz="1800" dirty="0">
                <a:effectLst/>
                <a:latin typeface="Calibri" panose="020F0502020204030204" pitchFamily="34" charset="0"/>
                <a:ea typeface="Arial" panose="020B0604020202020204" pitchFamily="34" charset="0"/>
                <a:cs typeface="Calibri" panose="020F0502020204030204" pitchFamily="34" charset="0"/>
              </a:rPr>
              <a:t>Applications of Maslow's theory to the classroom are:</a:t>
            </a:r>
          </a:p>
          <a:p>
            <a:pPr marL="0" indent="0">
              <a:spcBef>
                <a:spcPts val="0"/>
              </a:spcBef>
              <a:buNone/>
            </a:pPr>
            <a:r>
              <a:rPr lang="en-GB" sz="1800" dirty="0">
                <a:effectLst/>
                <a:latin typeface="Calibri" panose="020F0502020204030204" pitchFamily="34" charset="0"/>
                <a:ea typeface="Arial" panose="020B0604020202020204" pitchFamily="34" charset="0"/>
                <a:cs typeface="Calibri" panose="020F0502020204030204" pitchFamily="34" charset="0"/>
              </a:rPr>
              <a:t> </a:t>
            </a:r>
          </a:p>
          <a:p>
            <a:pPr>
              <a:spcBef>
                <a:spcPts val="0"/>
              </a:spcBef>
              <a:buFont typeface="+mj-lt"/>
              <a:buAutoNum type="arabicParenR"/>
            </a:pPr>
            <a:r>
              <a:rPr lang="en-GB" sz="1800" dirty="0">
                <a:effectLst/>
                <a:latin typeface="Calibri" panose="020F0502020204030204" pitchFamily="34" charset="0"/>
                <a:ea typeface="Arial" panose="020B0604020202020204" pitchFamily="34" charset="0"/>
                <a:cs typeface="Calibri" panose="020F0502020204030204" pitchFamily="34" charset="0"/>
              </a:rPr>
              <a:t>Before a student's cognitive needs can be met, his/her basic physiological needs must be fulfilled: a tired and hungry student will find it difficult to focus on learning. </a:t>
            </a:r>
          </a:p>
          <a:p>
            <a:pPr>
              <a:spcBef>
                <a:spcPts val="0"/>
              </a:spcBef>
              <a:buFont typeface="+mj-lt"/>
              <a:buAutoNum type="arabicParenR"/>
            </a:pPr>
            <a:r>
              <a:rPr lang="en-GB" sz="1800" dirty="0">
                <a:effectLst/>
                <a:latin typeface="Calibri" panose="020F0502020204030204" pitchFamily="34" charset="0"/>
                <a:ea typeface="Arial" panose="020B0604020202020204" pitchFamily="34" charset="0"/>
                <a:cs typeface="Calibri" panose="020F0502020204030204" pitchFamily="34" charset="0"/>
              </a:rPr>
              <a:t>Students need to feel emotionally and physically safe and accepted within the classroom to progress and reach their full potential.</a:t>
            </a:r>
          </a:p>
          <a:p>
            <a:pPr>
              <a:spcBef>
                <a:spcPts val="0"/>
              </a:spcBef>
              <a:buFont typeface="+mj-lt"/>
              <a:buAutoNum type="arabicParenR"/>
            </a:pPr>
            <a:r>
              <a:rPr lang="en-GB" sz="1800" dirty="0">
                <a:effectLst/>
                <a:latin typeface="Calibri" panose="020F0502020204030204" pitchFamily="34" charset="0"/>
                <a:ea typeface="Arial" panose="020B0604020202020204" pitchFamily="34" charset="0"/>
                <a:cs typeface="Calibri" panose="020F0502020204030204" pitchFamily="34" charset="0"/>
              </a:rPr>
              <a:t>Students must be shown that they are valued and respected in the classroom, and the teacher should create a supportive environment. Students with low self-esteem cannot will not progress academically at an optimum rate.</a:t>
            </a:r>
          </a:p>
          <a:p>
            <a:pPr>
              <a:spcBef>
                <a:spcPts val="0"/>
              </a:spcBef>
            </a:pPr>
            <a:r>
              <a:rPr lang="en-GB" sz="1800" dirty="0">
                <a:effectLst/>
                <a:latin typeface="Calibri" panose="020F0502020204030204" pitchFamily="34" charset="0"/>
                <a:ea typeface="Arial" panose="020B0604020202020204" pitchFamily="34" charset="0"/>
                <a:cs typeface="Calibri" panose="020F0502020204030204" pitchFamily="34" charset="0"/>
              </a:rPr>
              <a:t>Maslow (1971, p. 195) argued that a humanistic educational approach would develop people who are “stronger, healthier, and would take their own lives into their hands to a greater extent.”</a:t>
            </a:r>
            <a:endParaRPr lang="en-GB" altLang="en-US" dirty="0"/>
          </a:p>
        </p:txBody>
      </p:sp>
    </p:spTree>
    <p:extLst>
      <p:ext uri="{BB962C8B-B14F-4D97-AF65-F5344CB8AC3E}">
        <p14:creationId xmlns:p14="http://schemas.microsoft.com/office/powerpoint/2010/main" val="683027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A987AD4-E386-458B-70B4-553A623A50E3}"/>
              </a:ext>
            </a:extLst>
          </p:cNvPr>
          <p:cNvPicPr>
            <a:picLocks noGrp="1" noChangeAspect="1"/>
          </p:cNvPicPr>
          <p:nvPr>
            <p:ph idx="1"/>
          </p:nvPr>
        </p:nvPicPr>
        <p:blipFill>
          <a:blip r:embed="rId2"/>
          <a:stretch>
            <a:fillRect/>
          </a:stretch>
        </p:blipFill>
        <p:spPr>
          <a:xfrm>
            <a:off x="2434432" y="1052513"/>
            <a:ext cx="3916362" cy="3916362"/>
          </a:xfrm>
          <a:prstGeom prst="rect">
            <a:avLst/>
          </a:prstGeom>
        </p:spPr>
      </p:pic>
      <p:sp>
        <p:nvSpPr>
          <p:cNvPr id="4" name="Date Placeholder 3">
            <a:extLst>
              <a:ext uri="{FF2B5EF4-FFF2-40B4-BE49-F238E27FC236}">
                <a16:creationId xmlns:a16="http://schemas.microsoft.com/office/drawing/2014/main" id="{9992E07D-AC63-2540-0A92-E54CC1C310DF}"/>
              </a:ext>
            </a:extLst>
          </p:cNvPr>
          <p:cNvSpPr>
            <a:spLocks noGrp="1"/>
          </p:cNvSpPr>
          <p:nvPr>
            <p:ph type="dt" sz="half" idx="10"/>
          </p:nvPr>
        </p:nvSpPr>
        <p:spPr/>
        <p:txBody>
          <a:bodyPr/>
          <a:lstStyle/>
          <a:p>
            <a:pPr>
              <a:defRPr/>
            </a:pPr>
            <a:fld id="{7734DD8D-AE26-4A6C-B780-968F72A0D9BC}" type="datetime1">
              <a:rPr lang="en-GB" smtClean="0"/>
              <a:pPr>
                <a:defRPr/>
              </a:pPr>
              <a:t>07/08/2024</a:t>
            </a:fld>
            <a:endParaRPr lang="en-GB"/>
          </a:p>
        </p:txBody>
      </p:sp>
    </p:spTree>
    <p:extLst>
      <p:ext uri="{BB962C8B-B14F-4D97-AF65-F5344CB8AC3E}">
        <p14:creationId xmlns:p14="http://schemas.microsoft.com/office/powerpoint/2010/main" val="3746785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453D7-BBA6-571C-93F5-D09527A39F2E}"/>
              </a:ext>
            </a:extLst>
          </p:cNvPr>
          <p:cNvSpPr>
            <a:spLocks noGrp="1"/>
          </p:cNvSpPr>
          <p:nvPr>
            <p:ph type="title"/>
          </p:nvPr>
        </p:nvSpPr>
        <p:spPr/>
        <p:txBody>
          <a:bodyPr/>
          <a:lstStyle/>
          <a:p>
            <a:r>
              <a:rPr lang="en-GB" b="1" dirty="0"/>
              <a:t>ACTIVITIES  </a:t>
            </a:r>
          </a:p>
        </p:txBody>
      </p:sp>
      <p:sp>
        <p:nvSpPr>
          <p:cNvPr id="3" name="Content Placeholder 2">
            <a:extLst>
              <a:ext uri="{FF2B5EF4-FFF2-40B4-BE49-F238E27FC236}">
                <a16:creationId xmlns:a16="http://schemas.microsoft.com/office/drawing/2014/main" id="{6CB52F3E-503A-936D-ED6A-0D64BE0F04AC}"/>
              </a:ext>
            </a:extLst>
          </p:cNvPr>
          <p:cNvSpPr>
            <a:spLocks noGrp="1"/>
          </p:cNvSpPr>
          <p:nvPr>
            <p:ph idx="1"/>
          </p:nvPr>
        </p:nvSpPr>
        <p:spPr>
          <a:xfrm>
            <a:off x="323528" y="1556792"/>
            <a:ext cx="8496944" cy="4113560"/>
          </a:xfrm>
        </p:spPr>
        <p:txBody>
          <a:bodyPr/>
          <a:lstStyle/>
          <a:p>
            <a:pPr marL="0" indent="0">
              <a:buNone/>
            </a:pPr>
            <a:r>
              <a:rPr lang="en-GB" dirty="0"/>
              <a:t>Complete the rest of the exercises in the worksheet.</a:t>
            </a:r>
          </a:p>
        </p:txBody>
      </p:sp>
      <p:sp>
        <p:nvSpPr>
          <p:cNvPr id="4" name="Date Placeholder 3">
            <a:extLst>
              <a:ext uri="{FF2B5EF4-FFF2-40B4-BE49-F238E27FC236}">
                <a16:creationId xmlns:a16="http://schemas.microsoft.com/office/drawing/2014/main" id="{90019BF9-7CD9-5A65-C219-BFFCE74D2778}"/>
              </a:ext>
            </a:extLst>
          </p:cNvPr>
          <p:cNvSpPr>
            <a:spLocks noGrp="1"/>
          </p:cNvSpPr>
          <p:nvPr>
            <p:ph type="dt" sz="half" idx="10"/>
          </p:nvPr>
        </p:nvSpPr>
        <p:spPr/>
        <p:txBody>
          <a:bodyPr/>
          <a:lstStyle/>
          <a:p>
            <a:pPr>
              <a:defRPr/>
            </a:pPr>
            <a:fld id="{7734DD8D-AE26-4A6C-B780-968F72A0D9BC}" type="datetime1">
              <a:rPr lang="en-GB" smtClean="0"/>
              <a:pPr>
                <a:defRPr/>
              </a:pPr>
              <a:t>07/08/2024</a:t>
            </a:fld>
            <a:endParaRPr lang="en-GB"/>
          </a:p>
        </p:txBody>
      </p:sp>
    </p:spTree>
    <p:extLst>
      <p:ext uri="{BB962C8B-B14F-4D97-AF65-F5344CB8AC3E}">
        <p14:creationId xmlns:p14="http://schemas.microsoft.com/office/powerpoint/2010/main" val="1754271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sz="4000" b="1" dirty="0">
                <a:latin typeface="Calibri" panose="020F0502020204030204" pitchFamily="34" charset="0"/>
                <a:cs typeface="Calibri" panose="020F0502020204030204" pitchFamily="34" charset="0"/>
              </a:rPr>
              <a:t>References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a:xfrm>
            <a:off x="457200" y="1124744"/>
            <a:ext cx="8229600" cy="4391819"/>
          </a:xfrm>
        </p:spPr>
        <p:txBody>
          <a:bodyPr/>
          <a:lstStyle/>
          <a:p>
            <a:pPr marL="0" indent="0" eaLnBrk="1" hangingPunct="1">
              <a:buNone/>
            </a:pPr>
            <a:r>
              <a:rPr lang="en-GB" altLang="en-US" dirty="0"/>
              <a:t>Maslow, H, A. (1943) </a:t>
            </a:r>
            <a:r>
              <a:rPr lang="en-GB" altLang="en-US" i="1" dirty="0"/>
              <a:t>A theory of Human Motivation. </a:t>
            </a:r>
            <a:r>
              <a:rPr lang="en-GB" altLang="en-US" dirty="0"/>
              <a:t>Lanham: Start Publishing. </a:t>
            </a:r>
          </a:p>
          <a:p>
            <a:pPr marL="0" indent="0" eaLnBrk="1" hangingPunct="1">
              <a:buNone/>
            </a:pPr>
            <a:endParaRPr lang="en-GB" altLang="en-US" i="1" dirty="0"/>
          </a:p>
          <a:p>
            <a:pPr marL="0" indent="0" eaLnBrk="1" hangingPunct="1">
              <a:buNone/>
            </a:pPr>
            <a:r>
              <a:rPr lang="en-GB" altLang="en-US" dirty="0"/>
              <a:t>Weiner, B. (2014). </a:t>
            </a:r>
            <a:r>
              <a:rPr lang="en-GB" altLang="en-US" i="1" dirty="0"/>
              <a:t>Human motivation. </a:t>
            </a:r>
            <a:r>
              <a:rPr lang="en-GB" altLang="en-US" dirty="0"/>
              <a:t>New York: Psychology Press.</a:t>
            </a:r>
          </a:p>
          <a:p>
            <a:pPr marL="0" indent="0" eaLnBrk="1" hangingPunct="1">
              <a:buNone/>
            </a:pPr>
            <a:endParaRPr lang="en-GB" altLang="en-US" i="1" dirty="0"/>
          </a:p>
          <a:p>
            <a:pPr marL="0" indent="0" eaLnBrk="1" hangingPunct="1">
              <a:buNone/>
            </a:pPr>
            <a:r>
              <a:rPr lang="en-GB" altLang="en-US" i="1" dirty="0"/>
              <a:t>‌</a:t>
            </a:r>
          </a:p>
        </p:txBody>
      </p:sp>
    </p:spTree>
    <p:extLst>
      <p:ext uri="{BB962C8B-B14F-4D97-AF65-F5344CB8AC3E}">
        <p14:creationId xmlns:p14="http://schemas.microsoft.com/office/powerpoint/2010/main" val="1490028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sz="4000" b="1" dirty="0">
                <a:latin typeface="Calibri" panose="020F0502020204030204" pitchFamily="34" charset="0"/>
                <a:cs typeface="Calibri" panose="020F0502020204030204" pitchFamily="34" charset="0"/>
              </a:rPr>
              <a:t>Suggested Reading </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a:xfrm>
            <a:off x="457200" y="1124744"/>
            <a:ext cx="8229600" cy="4391819"/>
          </a:xfrm>
        </p:spPr>
        <p:txBody>
          <a:bodyPr/>
          <a:lstStyle/>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(1943). </a:t>
            </a:r>
            <a:r>
              <a:rPr lang="en-GB" sz="2000" dirty="0">
                <a:effectLst/>
                <a:latin typeface="Calibri" panose="020F0502020204030204" pitchFamily="34" charset="0"/>
                <a:ea typeface="Arial" panose="020B0604020202020204" pitchFamily="34" charset="0"/>
                <a:cs typeface="Calibri" panose="020F0502020204030204" pitchFamily="34" charset="0"/>
                <a:hlinkClick r:id="rId2"/>
              </a:rPr>
              <a:t>‘</a:t>
            </a:r>
            <a:r>
              <a:rPr lang="en-GB" sz="2000" u="sng" dirty="0">
                <a:solidFill>
                  <a:srgbClr val="0000FF"/>
                </a:solidFill>
                <a:effectLst/>
                <a:latin typeface="Calibri" panose="020F0502020204030204" pitchFamily="34" charset="0"/>
                <a:ea typeface="Arial" panose="020B0604020202020204" pitchFamily="34" charset="0"/>
                <a:cs typeface="Calibri" panose="020F0502020204030204" pitchFamily="34" charset="0"/>
                <a:hlinkClick r:id="rId2"/>
              </a:rPr>
              <a:t>A theory of human motivation</a:t>
            </a:r>
            <a:r>
              <a:rPr lang="en-GB" sz="2000" u="sng" dirty="0">
                <a:solidFill>
                  <a:srgbClr val="0000FF"/>
                </a:solidFill>
                <a:effectLst/>
                <a:latin typeface="Calibri" panose="020F0502020204030204" pitchFamily="34" charset="0"/>
                <a:ea typeface="Arial" panose="020B0604020202020204" pitchFamily="34" charset="0"/>
                <a:cs typeface="Calibri" panose="020F0502020204030204" pitchFamily="34" charset="0"/>
              </a:rPr>
              <a:t>’</a:t>
            </a:r>
            <a:r>
              <a:rPr lang="en-GB" sz="2000" dirty="0">
                <a:effectLst/>
                <a:latin typeface="Calibri" panose="020F0502020204030204" pitchFamily="34" charset="0"/>
                <a:ea typeface="Arial" panose="020B0604020202020204" pitchFamily="34" charset="0"/>
                <a:cs typeface="Calibri" panose="020F0502020204030204" pitchFamily="34" charset="0"/>
              </a:rPr>
              <a:t>. </a:t>
            </a:r>
            <a:r>
              <a:rPr lang="en-GB" sz="2000" i="1" dirty="0">
                <a:effectLst/>
                <a:latin typeface="Calibri" panose="020F0502020204030204" pitchFamily="34" charset="0"/>
                <a:ea typeface="Arial" panose="020B0604020202020204" pitchFamily="34" charset="0"/>
                <a:cs typeface="Calibri" panose="020F0502020204030204" pitchFamily="34" charset="0"/>
              </a:rPr>
              <a:t>Psychological Review, </a:t>
            </a:r>
            <a:r>
              <a:rPr lang="en-GB" sz="2000" dirty="0">
                <a:effectLst/>
                <a:latin typeface="Calibri" panose="020F0502020204030204" pitchFamily="34" charset="0"/>
                <a:ea typeface="Arial" panose="020B0604020202020204" pitchFamily="34" charset="0"/>
                <a:cs typeface="Calibri" panose="020F0502020204030204" pitchFamily="34" charset="0"/>
              </a:rPr>
              <a:t>50 (4), pp. 370-96. Available at </a:t>
            </a:r>
            <a:r>
              <a:rPr lang="en-GB" sz="2000" dirty="0">
                <a:latin typeface="Calibri" panose="020F0502020204030204" pitchFamily="34" charset="0"/>
                <a:cs typeface="Calibri" panose="020F0502020204030204" pitchFamily="34" charset="0"/>
                <a:hlinkClick r:id="rId3"/>
              </a:rPr>
              <a:t>https://doi.apa.org/doiLanding?doi=10.1037%2Fh0054346</a:t>
            </a:r>
            <a:r>
              <a:rPr lang="en-GB" sz="2000" dirty="0">
                <a:latin typeface="Calibri" panose="020F0502020204030204" pitchFamily="34" charset="0"/>
                <a:cs typeface="Calibri" panose="020F0502020204030204" pitchFamily="34" charset="0"/>
              </a:rPr>
              <a:t> </a:t>
            </a:r>
            <a:r>
              <a:rPr lang="en-GB" sz="2000" dirty="0">
                <a:effectLst/>
                <a:latin typeface="Calibri" panose="020F0502020204030204" pitchFamily="34" charset="0"/>
                <a:ea typeface="Arial" panose="020B0604020202020204" pitchFamily="34" charset="0"/>
                <a:cs typeface="Calibri" panose="020F0502020204030204" pitchFamily="34" charset="0"/>
              </a:rPr>
              <a:t>and </a:t>
            </a:r>
            <a:r>
              <a:rPr lang="en-GB" sz="2000" dirty="0">
                <a:effectLst/>
                <a:latin typeface="Calibri" panose="020F0502020204030204" pitchFamily="34" charset="0"/>
                <a:ea typeface="Arial" panose="020B0604020202020204" pitchFamily="34" charset="0"/>
                <a:cs typeface="Calibri" panose="020F0502020204030204" pitchFamily="34" charset="0"/>
                <a:hlinkClick r:id="rId2"/>
              </a:rPr>
              <a:t>https://psychclassics.yorku.ca/Maslow/motivation.htm</a:t>
            </a:r>
            <a:endParaRPr lang="en-GB" sz="2000" dirty="0">
              <a:effectLst/>
              <a:latin typeface="Calibri" panose="020F0502020204030204" pitchFamily="34" charset="0"/>
              <a:ea typeface="Arial" panose="020B0604020202020204" pitchFamily="34" charset="0"/>
              <a:cs typeface="Calibri" panose="020F0502020204030204" pitchFamily="34" charset="0"/>
            </a:endParaRP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(1954). </a:t>
            </a:r>
            <a:r>
              <a:rPr lang="en-GB" sz="2000" i="1" dirty="0">
                <a:effectLst/>
                <a:latin typeface="Calibri" panose="020F0502020204030204" pitchFamily="34" charset="0"/>
                <a:ea typeface="Arial" panose="020B0604020202020204" pitchFamily="34" charset="0"/>
                <a:cs typeface="Calibri" panose="020F0502020204030204" pitchFamily="34" charset="0"/>
              </a:rPr>
              <a:t>Motivation and personality</a:t>
            </a:r>
            <a:r>
              <a:rPr lang="en-GB" sz="2000" dirty="0">
                <a:effectLst/>
                <a:latin typeface="Calibri" panose="020F0502020204030204" pitchFamily="34" charset="0"/>
                <a:ea typeface="Arial" panose="020B0604020202020204" pitchFamily="34" charset="0"/>
                <a:cs typeface="Calibri" panose="020F0502020204030204" pitchFamily="34" charset="0"/>
              </a:rPr>
              <a:t>. New York, NY: Harper and Row.</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(1962). </a:t>
            </a:r>
            <a:r>
              <a:rPr lang="en-GB" sz="2000" i="1" dirty="0">
                <a:effectLst/>
                <a:latin typeface="Calibri" panose="020F0502020204030204" pitchFamily="34" charset="0"/>
                <a:ea typeface="Arial" panose="020B0604020202020204" pitchFamily="34" charset="0"/>
                <a:cs typeface="Calibri" panose="020F0502020204030204" pitchFamily="34" charset="0"/>
              </a:rPr>
              <a:t>Toward a psychology of being</a:t>
            </a:r>
            <a:r>
              <a:rPr lang="en-GB" sz="2000" dirty="0">
                <a:effectLst/>
                <a:latin typeface="Calibri" panose="020F0502020204030204" pitchFamily="34" charset="0"/>
                <a:ea typeface="Arial" panose="020B0604020202020204" pitchFamily="34" charset="0"/>
                <a:cs typeface="Calibri" panose="020F0502020204030204" pitchFamily="34" charset="0"/>
              </a:rPr>
              <a:t>. Princeton, NJ: D. Van Nostrand Company.</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(1970a). </a:t>
            </a:r>
            <a:r>
              <a:rPr lang="en-GB" sz="2000" i="1" dirty="0">
                <a:effectLst/>
                <a:latin typeface="Calibri" panose="020F0502020204030204" pitchFamily="34" charset="0"/>
                <a:ea typeface="Arial" panose="020B0604020202020204" pitchFamily="34" charset="0"/>
                <a:cs typeface="Calibri" panose="020F0502020204030204" pitchFamily="34" charset="0"/>
              </a:rPr>
              <a:t>Motivation and personality</a:t>
            </a:r>
            <a:r>
              <a:rPr lang="en-GB" sz="2000" dirty="0">
                <a:effectLst/>
                <a:latin typeface="Calibri" panose="020F0502020204030204" pitchFamily="34" charset="0"/>
                <a:ea typeface="Arial" panose="020B0604020202020204" pitchFamily="34" charset="0"/>
                <a:cs typeface="Calibri" panose="020F0502020204030204" pitchFamily="34" charset="0"/>
              </a:rPr>
              <a:t>. 2nd ed. New York, NY: Harper &amp; Row.</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(1970b). </a:t>
            </a:r>
            <a:r>
              <a:rPr lang="en-GB" sz="2000" i="1" dirty="0">
                <a:effectLst/>
                <a:latin typeface="Calibri" panose="020F0502020204030204" pitchFamily="34" charset="0"/>
                <a:ea typeface="Arial" panose="020B0604020202020204" pitchFamily="34" charset="0"/>
                <a:cs typeface="Calibri" panose="020F0502020204030204" pitchFamily="34" charset="0"/>
              </a:rPr>
              <a:t>Religions, values, and peak experiences.</a:t>
            </a:r>
            <a:r>
              <a:rPr lang="en-GB" sz="2000" dirty="0">
                <a:effectLst/>
                <a:latin typeface="Calibri" panose="020F0502020204030204" pitchFamily="34" charset="0"/>
                <a:ea typeface="Arial" panose="020B0604020202020204" pitchFamily="34" charset="0"/>
                <a:cs typeface="Calibri" panose="020F0502020204030204" pitchFamily="34" charset="0"/>
              </a:rPr>
              <a:t> New York, NY: Penguin. (Original work published 1966)</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Maslow, A. H. (1987). </a:t>
            </a:r>
            <a:r>
              <a:rPr lang="en-GB" sz="2000" i="1" dirty="0">
                <a:effectLst/>
                <a:latin typeface="Calibri" panose="020F0502020204030204" pitchFamily="34" charset="0"/>
                <a:ea typeface="Arial" panose="020B0604020202020204" pitchFamily="34" charset="0"/>
                <a:cs typeface="Calibri" panose="020F0502020204030204" pitchFamily="34" charset="0"/>
              </a:rPr>
              <a:t>Motivation and personality. </a:t>
            </a:r>
            <a:r>
              <a:rPr lang="en-GB" sz="2000" dirty="0">
                <a:effectLst/>
                <a:latin typeface="Calibri" panose="020F0502020204030204" pitchFamily="34" charset="0"/>
                <a:ea typeface="Arial" panose="020B0604020202020204" pitchFamily="34" charset="0"/>
                <a:cs typeface="Calibri" panose="020F0502020204030204" pitchFamily="34" charset="0"/>
              </a:rPr>
              <a:t>3rd ed. Delhi: Pearson Education.</a:t>
            </a:r>
          </a:p>
          <a:p>
            <a:pPr marL="0" indent="0" eaLnBrk="1" hangingPunct="1">
              <a:buNone/>
            </a:pPr>
            <a:endParaRPr lang="en-GB" altLang="en-US" dirty="0"/>
          </a:p>
          <a:p>
            <a:pPr marL="0" indent="0" eaLnBrk="1" hangingPunct="1">
              <a:buNone/>
            </a:pPr>
            <a:endParaRPr lang="en-GB" altLang="en-US" dirty="0"/>
          </a:p>
        </p:txBody>
      </p:sp>
    </p:spTree>
    <p:extLst>
      <p:ext uri="{BB962C8B-B14F-4D97-AF65-F5344CB8AC3E}">
        <p14:creationId xmlns:p14="http://schemas.microsoft.com/office/powerpoint/2010/main" val="626214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sz="4000" b="1" dirty="0">
                <a:latin typeface="Calibri" panose="020F0502020204030204" pitchFamily="34" charset="0"/>
                <a:cs typeface="Calibri" panose="020F0502020204030204" pitchFamily="34" charset="0"/>
              </a:rPr>
              <a:t>Suggested Reading </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a:xfrm>
            <a:off x="457200" y="1196752"/>
            <a:ext cx="8229600" cy="4319811"/>
          </a:xfrm>
        </p:spPr>
        <p:txBody>
          <a:bodyPr/>
          <a:lstStyle/>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rPr>
              <a:t>McClelland, D. C. (1962). </a:t>
            </a:r>
            <a:r>
              <a:rPr lang="en-GB" sz="2000" dirty="0">
                <a:latin typeface="Calibri" panose="020F0502020204030204" pitchFamily="34" charset="0"/>
                <a:ea typeface="Arial" panose="020B0604020202020204" pitchFamily="34" charset="0"/>
                <a:cs typeface="Calibri" panose="020F0502020204030204" pitchFamily="34" charset="0"/>
              </a:rPr>
              <a:t>‘</a:t>
            </a:r>
            <a:r>
              <a:rPr lang="en-GB" sz="2000" dirty="0">
                <a:effectLst/>
                <a:latin typeface="Calibri" panose="020F0502020204030204" pitchFamily="34" charset="0"/>
                <a:ea typeface="Arial" panose="020B0604020202020204" pitchFamily="34" charset="0"/>
                <a:cs typeface="Calibri" panose="020F0502020204030204" pitchFamily="34" charset="0"/>
              </a:rPr>
              <a:t>Business drive and national achievement.’ </a:t>
            </a:r>
            <a:r>
              <a:rPr lang="en-GB" sz="2000" i="1" dirty="0">
                <a:effectLst/>
                <a:latin typeface="Calibri" panose="020F0502020204030204" pitchFamily="34" charset="0"/>
                <a:ea typeface="Arial" panose="020B0604020202020204" pitchFamily="34" charset="0"/>
                <a:cs typeface="Calibri" panose="020F0502020204030204" pitchFamily="34" charset="0"/>
              </a:rPr>
              <a:t>Harvard Business Review, </a:t>
            </a:r>
            <a:r>
              <a:rPr lang="en-GB" sz="2000" dirty="0">
                <a:effectLst/>
                <a:latin typeface="Calibri" panose="020F0502020204030204" pitchFamily="34" charset="0"/>
                <a:ea typeface="Arial" panose="020B0604020202020204" pitchFamily="34" charset="0"/>
                <a:cs typeface="Calibri" panose="020F0502020204030204" pitchFamily="34" charset="0"/>
              </a:rPr>
              <a:t>pp. 99–112. </a:t>
            </a:r>
          </a:p>
          <a:p>
            <a:pPr marL="114300" indent="0">
              <a:spcBef>
                <a:spcPts val="0"/>
              </a:spcBef>
              <a:buNone/>
            </a:pPr>
            <a:r>
              <a:rPr lang="en-GB" sz="2000" dirty="0">
                <a:latin typeface="Calibri" panose="020F0502020204030204" pitchFamily="34" charset="0"/>
                <a:cs typeface="Calibri" panose="020F0502020204030204" pitchFamily="34" charset="0"/>
              </a:rPr>
              <a:t>McClelland, D. C. (1988) </a:t>
            </a:r>
            <a:r>
              <a:rPr lang="en-GB" sz="2000" i="1" dirty="0">
                <a:latin typeface="Calibri" panose="020F0502020204030204" pitchFamily="34" charset="0"/>
                <a:cs typeface="Calibri" panose="020F0502020204030204" pitchFamily="34" charset="0"/>
              </a:rPr>
              <a:t>Human motivation</a:t>
            </a:r>
            <a:r>
              <a:rPr lang="en-GB" sz="2000" dirty="0">
                <a:latin typeface="Calibri" panose="020F0502020204030204" pitchFamily="34" charset="0"/>
                <a:cs typeface="Calibri" panose="020F0502020204030204" pitchFamily="34" charset="0"/>
              </a:rPr>
              <a:t>. New York, NY: Cambridge University Press.</a:t>
            </a:r>
          </a:p>
          <a:p>
            <a:pPr marL="114300" indent="0">
              <a:spcBef>
                <a:spcPts val="0"/>
              </a:spcBef>
              <a:buNone/>
            </a:pPr>
            <a:r>
              <a:rPr lang="en-GB" sz="2000" dirty="0">
                <a:latin typeface="Calibri" panose="020F0502020204030204" pitchFamily="34" charset="0"/>
                <a:cs typeface="Calibri" panose="020F0502020204030204" pitchFamily="34" charset="0"/>
              </a:rPr>
              <a:t>McClelland, D., &amp; Burnham, D. (1976) ‘Power is the great motivator’, </a:t>
            </a:r>
            <a:r>
              <a:rPr lang="en-GB" sz="2000" i="1" dirty="0">
                <a:latin typeface="Calibri" panose="020F0502020204030204" pitchFamily="34" charset="0"/>
                <a:cs typeface="Calibri" panose="020F0502020204030204" pitchFamily="34" charset="0"/>
              </a:rPr>
              <a:t>Harvard Business Review</a:t>
            </a:r>
            <a:r>
              <a:rPr lang="en-GB" sz="2000" dirty="0">
                <a:latin typeface="Calibri" panose="020F0502020204030204" pitchFamily="34" charset="0"/>
                <a:cs typeface="Calibri" panose="020F0502020204030204" pitchFamily="34" charset="0"/>
              </a:rPr>
              <a:t>, 54 (2), pp. 100-110. A 2003 version is available at:</a:t>
            </a:r>
          </a:p>
          <a:p>
            <a:pPr marL="114300" indent="0">
              <a:spcBef>
                <a:spcPts val="0"/>
              </a:spcBef>
              <a:buNone/>
            </a:pPr>
            <a:r>
              <a:rPr lang="en-GB" sz="2000" dirty="0">
                <a:effectLst/>
                <a:latin typeface="Calibri" panose="020F0502020204030204" pitchFamily="34" charset="0"/>
                <a:ea typeface="Arial" panose="020B0604020202020204" pitchFamily="34" charset="0"/>
                <a:cs typeface="Calibri" panose="020F0502020204030204" pitchFamily="34" charset="0"/>
                <a:hlinkClick r:id="rId2"/>
              </a:rPr>
              <a:t>https://hbr.org/2003/01/power-is-the-great-motivator</a:t>
            </a:r>
            <a:endParaRPr lang="en-GB" sz="2000" b="1" dirty="0">
              <a:latin typeface="Calibri" panose="020F0502020204030204" pitchFamily="34" charset="0"/>
              <a:cs typeface="Calibri" panose="020F0502020204030204" pitchFamily="34" charset="0"/>
            </a:endParaRPr>
          </a:p>
          <a:p>
            <a:pPr marL="114300" indent="0">
              <a:spcBef>
                <a:spcPts val="0"/>
              </a:spcBef>
              <a:buNone/>
            </a:pPr>
            <a:r>
              <a:rPr lang="en-GB" sz="2000" dirty="0">
                <a:effectLst/>
                <a:latin typeface="Calibri" panose="020F0502020204030204" pitchFamily="34" charset="0"/>
                <a:ea typeface="Times New Roman" panose="02020603050405020304" pitchFamily="18" charset="0"/>
                <a:cs typeface="Calibri" panose="020F0502020204030204" pitchFamily="34" charset="0"/>
              </a:rPr>
              <a:t>McLeod, S. A. (2020). ‘Maslow's hierarchy of needs’. </a:t>
            </a:r>
            <a:r>
              <a:rPr lang="en-GB" sz="2000" i="1" dirty="0">
                <a:effectLst/>
                <a:latin typeface="Calibri" panose="020F0502020204030204" pitchFamily="34" charset="0"/>
                <a:ea typeface="Times New Roman" panose="02020603050405020304" pitchFamily="18" charset="0"/>
                <a:cs typeface="Calibri" panose="020F0502020204030204" pitchFamily="34" charset="0"/>
              </a:rPr>
              <a:t>Simply Psychology</a:t>
            </a:r>
            <a:r>
              <a:rPr lang="en-GB" sz="2000" dirty="0">
                <a:effectLst/>
                <a:latin typeface="Calibri" panose="020F0502020204030204" pitchFamily="34" charset="0"/>
                <a:ea typeface="Times New Roman" panose="02020603050405020304" pitchFamily="18" charset="0"/>
                <a:cs typeface="Calibri" panose="020F0502020204030204" pitchFamily="34" charset="0"/>
              </a:rPr>
              <a:t>. Available at: </a:t>
            </a:r>
            <a:r>
              <a:rPr lang="en-GB" sz="2000" u="sng"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https://www.simplypsychology.org/maslow.html</a:t>
            </a:r>
            <a:r>
              <a:rPr lang="en-GB" sz="2000" u="sng"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rPr>
              <a:t> </a:t>
            </a:r>
            <a:r>
              <a:rPr lang="en-GB" sz="2000" b="1" dirty="0">
                <a:latin typeface="Calibri" panose="020F0502020204030204" pitchFamily="34" charset="0"/>
                <a:cs typeface="Calibri" panose="020F0502020204030204" pitchFamily="34" charset="0"/>
              </a:rPr>
              <a:t>(Also attached as a PDF on Moodle)</a:t>
            </a:r>
          </a:p>
          <a:p>
            <a:pPr marL="0" indent="0" eaLnBrk="1" hangingPunct="1">
              <a:buNone/>
            </a:pPr>
            <a:endParaRPr lang="en-GB" altLang="en-US" dirty="0"/>
          </a:p>
        </p:txBody>
      </p:sp>
    </p:spTree>
    <p:extLst>
      <p:ext uri="{BB962C8B-B14F-4D97-AF65-F5344CB8AC3E}">
        <p14:creationId xmlns:p14="http://schemas.microsoft.com/office/powerpoint/2010/main" val="358223531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1581</Words>
  <Application>Microsoft Office PowerPoint</Application>
  <PresentationFormat>On-screen Show (4:3)</PresentationFormat>
  <Paragraphs>118</Paragraphs>
  <Slides>22</Slides>
  <Notes>13</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22</vt:i4>
      </vt:variant>
    </vt:vector>
  </HeadingPairs>
  <TitlesOfParts>
    <vt:vector size="30" baseType="lpstr">
      <vt:lpstr>Myriad Pro</vt:lpstr>
      <vt:lpstr>Arial</vt:lpstr>
      <vt:lpstr>Calibri</vt:lpstr>
      <vt:lpstr>Tahoma</vt:lpstr>
      <vt:lpstr>Times New Roman</vt:lpstr>
      <vt:lpstr>1_20140311PresentationUWTSDTemplate</vt:lpstr>
      <vt:lpstr>20140311PresentationUWTSDTemplate</vt:lpstr>
      <vt:lpstr>2_20140311PresentationUWTSDTemplate</vt:lpstr>
      <vt:lpstr>PowerPoint Presentation</vt:lpstr>
      <vt:lpstr>Aims: </vt:lpstr>
      <vt:lpstr>Activity </vt:lpstr>
      <vt:lpstr>Motivation</vt:lpstr>
      <vt:lpstr>Motivation</vt:lpstr>
      <vt:lpstr>Maslow’s Hierarchy of Needs Theory</vt:lpstr>
      <vt:lpstr>Maslow’s Hierarchy of Needs Theory</vt:lpstr>
      <vt:lpstr>Maslow’s Hierarchy of Needs Theory</vt:lpstr>
      <vt:lpstr>PowerPoint Presentation</vt:lpstr>
      <vt:lpstr>The needs in order</vt:lpstr>
      <vt:lpstr>The needs in order</vt:lpstr>
      <vt:lpstr>The needs in order</vt:lpstr>
      <vt:lpstr>The needs in order</vt:lpstr>
      <vt:lpstr>The needs in order</vt:lpstr>
      <vt:lpstr>Activity </vt:lpstr>
      <vt:lpstr>Maslow’s influence on business</vt:lpstr>
      <vt:lpstr>Maslow’s influence on education</vt:lpstr>
      <vt:lpstr>PowerPoint Presentation</vt:lpstr>
      <vt:lpstr>ACTIVITIES  </vt:lpstr>
      <vt:lpstr>References</vt:lpstr>
      <vt:lpstr>Suggested Reading </vt:lpstr>
      <vt:lpstr>Suggested Reading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Lizeta Demetriou</cp:lastModifiedBy>
  <cp:revision>395</cp:revision>
  <cp:lastPrinted>2022-03-24T11:10:23Z</cp:lastPrinted>
  <dcterms:created xsi:type="dcterms:W3CDTF">2012-10-20T16:04:33Z</dcterms:created>
  <dcterms:modified xsi:type="dcterms:W3CDTF">2024-08-07T18:23:30Z</dcterms:modified>
</cp:coreProperties>
</file>