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857" r:id="rId1"/>
  </p:sldMasterIdLst>
  <p:notesMasterIdLst>
    <p:notesMasterId r:id="rId16"/>
  </p:notesMasterIdLst>
  <p:sldIdLst>
    <p:sldId id="319" r:id="rId2"/>
    <p:sldId id="327" r:id="rId3"/>
    <p:sldId id="318" r:id="rId4"/>
    <p:sldId id="305" r:id="rId5"/>
    <p:sldId id="311" r:id="rId6"/>
    <p:sldId id="306" r:id="rId7"/>
    <p:sldId id="313" r:id="rId8"/>
    <p:sldId id="315" r:id="rId9"/>
    <p:sldId id="265" r:id="rId10"/>
    <p:sldId id="258" r:id="rId11"/>
    <p:sldId id="276" r:id="rId12"/>
    <p:sldId id="321" r:id="rId13"/>
    <p:sldId id="323" r:id="rId14"/>
    <p:sldId id="326" r:id="rId15"/>
  </p:sldIdLst>
  <p:sldSz cx="12192000" cy="6858000"/>
  <p:notesSz cx="6858000" cy="9144000"/>
  <p:embeddedFontLst>
    <p:embeddedFont>
      <p:font typeface="Calibri" panose="020F0502020204030204" pitchFamily="34" charset="0"/>
      <p:regular r:id="rId17"/>
      <p:bold r:id="rId18"/>
      <p:italic r:id="rId19"/>
      <p:boldItalic r:id="rId20"/>
    </p:embeddedFont>
    <p:embeddedFont>
      <p:font typeface="Garamond" panose="02020404030301010803" pitchFamily="18" charset="0"/>
      <p:regular r:id="rId21"/>
      <p:bold r:id="rId22"/>
      <p:italic r:id="rId23"/>
    </p:embeddedFont>
    <p:embeddedFont>
      <p:font typeface="Gill Sans MT" panose="020B0502020104020203" pitchFamily="34" charset="0"/>
      <p:regular r:id="rId24"/>
      <p:bold r:id="rId25"/>
      <p:italic r:id="rId26"/>
      <p:boldItalic r:id="rId27"/>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236" autoAdjust="0"/>
    <p:restoredTop sz="48907" autoAdjust="0"/>
  </p:normalViewPr>
  <p:slideViewPr>
    <p:cSldViewPr snapToGrid="0">
      <p:cViewPr varScale="1">
        <p:scale>
          <a:sx n="87" d="100"/>
          <a:sy n="87" d="100"/>
        </p:scale>
        <p:origin x="39" y="1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06815-CE54-4F4B-B922-C98D3D55F11E}"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US"/>
        </a:p>
      </dgm:t>
    </dgm:pt>
    <dgm:pt modelId="{E6017B3D-0F4A-4431-9FC5-73B94112A1FB}">
      <dgm:prSet/>
      <dgm:spPr/>
      <dgm:t>
        <a:bodyPr/>
        <a:lstStyle/>
        <a:p>
          <a:r>
            <a:rPr lang="en-GB" dirty="0"/>
            <a:t>Q&amp;A</a:t>
          </a:r>
          <a:endParaRPr lang="en-US" dirty="0"/>
        </a:p>
      </dgm:t>
    </dgm:pt>
    <dgm:pt modelId="{237B5B5D-21EF-4D30-8CA0-9CC86E1AEF8B}" type="parTrans" cxnId="{83F553F6-120F-4126-BFC5-184AC04144DA}">
      <dgm:prSet/>
      <dgm:spPr/>
      <dgm:t>
        <a:bodyPr/>
        <a:lstStyle/>
        <a:p>
          <a:endParaRPr lang="en-US"/>
        </a:p>
      </dgm:t>
    </dgm:pt>
    <dgm:pt modelId="{47D20EC9-87C3-4671-9346-7F99E5AB2058}" type="sibTrans" cxnId="{83F553F6-120F-4126-BFC5-184AC04144DA}">
      <dgm:prSet/>
      <dgm:spPr/>
      <dgm:t>
        <a:bodyPr/>
        <a:lstStyle/>
        <a:p>
          <a:endParaRPr lang="en-US"/>
        </a:p>
      </dgm:t>
    </dgm:pt>
    <dgm:pt modelId="{F8476678-595D-4102-A1ED-E033D8D9AFB1}">
      <dgm:prSet/>
      <dgm:spPr/>
      <dgm:t>
        <a:bodyPr/>
        <a:lstStyle/>
        <a:p>
          <a:r>
            <a:rPr lang="en-GB" dirty="0"/>
            <a:t>Brief Review Humanistic Approaches</a:t>
          </a:r>
          <a:endParaRPr lang="en-US" dirty="0"/>
        </a:p>
      </dgm:t>
    </dgm:pt>
    <dgm:pt modelId="{DCFEBAA2-422B-4E40-A88C-FCDC61678509}" type="parTrans" cxnId="{413A4CC3-B3CA-41F3-92D7-0D884A9F8286}">
      <dgm:prSet/>
      <dgm:spPr/>
      <dgm:t>
        <a:bodyPr/>
        <a:lstStyle/>
        <a:p>
          <a:endParaRPr lang="en-US"/>
        </a:p>
      </dgm:t>
    </dgm:pt>
    <dgm:pt modelId="{F1F40224-CBCA-4EA7-87BE-B0694AFDCD32}" type="sibTrans" cxnId="{413A4CC3-B3CA-41F3-92D7-0D884A9F8286}">
      <dgm:prSet/>
      <dgm:spPr/>
      <dgm:t>
        <a:bodyPr/>
        <a:lstStyle/>
        <a:p>
          <a:endParaRPr lang="en-US"/>
        </a:p>
      </dgm:t>
    </dgm:pt>
    <dgm:pt modelId="{856E264B-3F59-4A03-8058-DBBA5EB6E69C}">
      <dgm:prSet/>
      <dgm:spPr/>
      <dgm:t>
        <a:bodyPr/>
        <a:lstStyle/>
        <a:p>
          <a:r>
            <a:rPr lang="en-GB" dirty="0"/>
            <a:t>Motivational Interviewing</a:t>
          </a:r>
          <a:endParaRPr lang="en-US" dirty="0"/>
        </a:p>
      </dgm:t>
    </dgm:pt>
    <dgm:pt modelId="{5BF26BA2-D053-4E02-8B8D-E2DCA54F32CC}" type="parTrans" cxnId="{69618695-5A30-47BE-B010-B90530702DD2}">
      <dgm:prSet/>
      <dgm:spPr/>
      <dgm:t>
        <a:bodyPr/>
        <a:lstStyle/>
        <a:p>
          <a:endParaRPr lang="en-US"/>
        </a:p>
      </dgm:t>
    </dgm:pt>
    <dgm:pt modelId="{EC548552-81A6-47C7-AB25-5CD2E5638B40}" type="sibTrans" cxnId="{69618695-5A30-47BE-B010-B90530702DD2}">
      <dgm:prSet/>
      <dgm:spPr/>
      <dgm:t>
        <a:bodyPr/>
        <a:lstStyle/>
        <a:p>
          <a:endParaRPr lang="en-US"/>
        </a:p>
      </dgm:t>
    </dgm:pt>
    <dgm:pt modelId="{C5D1ACFF-BA60-480B-A58D-8B0982404B31}">
      <dgm:prSet/>
      <dgm:spPr/>
      <dgm:t>
        <a:bodyPr/>
        <a:lstStyle/>
        <a:p>
          <a:r>
            <a:rPr lang="en-GB" dirty="0"/>
            <a:t>Assessment Exercise</a:t>
          </a:r>
          <a:endParaRPr lang="en-US" dirty="0"/>
        </a:p>
      </dgm:t>
    </dgm:pt>
    <dgm:pt modelId="{DCC1BF8E-13E0-439E-BC80-F6CB1DFAE5F8}" type="parTrans" cxnId="{531A1700-EB31-4BF2-9BF9-0428D612A478}">
      <dgm:prSet/>
      <dgm:spPr/>
      <dgm:t>
        <a:bodyPr/>
        <a:lstStyle/>
        <a:p>
          <a:endParaRPr lang="en-US"/>
        </a:p>
      </dgm:t>
    </dgm:pt>
    <dgm:pt modelId="{4DE937A6-68E7-482A-A0EB-AB0453D109BF}" type="sibTrans" cxnId="{531A1700-EB31-4BF2-9BF9-0428D612A478}">
      <dgm:prSet/>
      <dgm:spPr/>
      <dgm:t>
        <a:bodyPr/>
        <a:lstStyle/>
        <a:p>
          <a:endParaRPr lang="en-US"/>
        </a:p>
      </dgm:t>
    </dgm:pt>
    <dgm:pt modelId="{BC5593D6-2273-4123-8288-1E913D29D735}">
      <dgm:prSet/>
      <dgm:spPr/>
      <dgm:t>
        <a:bodyPr/>
        <a:lstStyle/>
        <a:p>
          <a:r>
            <a:rPr lang="en-GB" dirty="0"/>
            <a:t>Application</a:t>
          </a:r>
        </a:p>
        <a:p>
          <a:r>
            <a:rPr lang="en-GB" dirty="0"/>
            <a:t>Journal Articles</a:t>
          </a:r>
        </a:p>
      </dgm:t>
    </dgm:pt>
    <dgm:pt modelId="{7AE8BA1D-C8AF-491C-A049-2B1D177612AD}" type="parTrans" cxnId="{CDDFEC4C-5813-4C75-A0DF-C6999D67E19B}">
      <dgm:prSet/>
      <dgm:spPr/>
      <dgm:t>
        <a:bodyPr/>
        <a:lstStyle/>
        <a:p>
          <a:endParaRPr lang="en-GB"/>
        </a:p>
      </dgm:t>
    </dgm:pt>
    <dgm:pt modelId="{92CBDD9B-40A7-45B1-9F26-921C9014C261}" type="sibTrans" cxnId="{CDDFEC4C-5813-4C75-A0DF-C6999D67E19B}">
      <dgm:prSet/>
      <dgm:spPr/>
      <dgm:t>
        <a:bodyPr/>
        <a:lstStyle/>
        <a:p>
          <a:endParaRPr lang="en-GB"/>
        </a:p>
      </dgm:t>
    </dgm:pt>
    <dgm:pt modelId="{FF6647E2-81EA-4601-A2CE-2BE597CA0A52}">
      <dgm:prSet/>
      <dgm:spPr/>
      <dgm:t>
        <a:bodyPr/>
        <a:lstStyle/>
        <a:p>
          <a:r>
            <a:rPr lang="en-GB" dirty="0"/>
            <a:t>Skills Practice</a:t>
          </a:r>
        </a:p>
        <a:p>
          <a:r>
            <a:rPr lang="en-GB" dirty="0"/>
            <a:t>Noticing Emotions </a:t>
          </a:r>
        </a:p>
      </dgm:t>
    </dgm:pt>
    <dgm:pt modelId="{0682F3CB-F7B7-4744-9591-DF27C3A8A188}" type="parTrans" cxnId="{CEB238CA-6B18-4D00-AAF2-A24A58D5A870}">
      <dgm:prSet/>
      <dgm:spPr/>
      <dgm:t>
        <a:bodyPr/>
        <a:lstStyle/>
        <a:p>
          <a:endParaRPr lang="en-GB"/>
        </a:p>
      </dgm:t>
    </dgm:pt>
    <dgm:pt modelId="{54D98AEE-5138-4468-A662-9AC5C2B96F7D}" type="sibTrans" cxnId="{CEB238CA-6B18-4D00-AAF2-A24A58D5A870}">
      <dgm:prSet/>
      <dgm:spPr/>
      <dgm:t>
        <a:bodyPr/>
        <a:lstStyle/>
        <a:p>
          <a:endParaRPr lang="en-GB"/>
        </a:p>
      </dgm:t>
    </dgm:pt>
    <dgm:pt modelId="{EB5E5BE4-3B1A-46F8-8EF8-82380A76EF67}">
      <dgm:prSet/>
      <dgm:spPr/>
      <dgm:t>
        <a:bodyPr/>
        <a:lstStyle/>
        <a:p>
          <a:r>
            <a:rPr lang="en-GB" dirty="0"/>
            <a:t>Lunch</a:t>
          </a:r>
        </a:p>
      </dgm:t>
    </dgm:pt>
    <dgm:pt modelId="{283195B3-95C4-4C6D-AE1C-DE85C3F81167}" type="parTrans" cxnId="{EBD5BFF0-7347-4149-A1FA-4370D70D9349}">
      <dgm:prSet/>
      <dgm:spPr/>
      <dgm:t>
        <a:bodyPr/>
        <a:lstStyle/>
        <a:p>
          <a:endParaRPr lang="en-GB"/>
        </a:p>
      </dgm:t>
    </dgm:pt>
    <dgm:pt modelId="{23ADFB21-FFB3-4E54-96B7-592880477D10}" type="sibTrans" cxnId="{EBD5BFF0-7347-4149-A1FA-4370D70D9349}">
      <dgm:prSet/>
      <dgm:spPr/>
      <dgm:t>
        <a:bodyPr/>
        <a:lstStyle/>
        <a:p>
          <a:endParaRPr lang="en-GB"/>
        </a:p>
      </dgm:t>
    </dgm:pt>
    <dgm:pt modelId="{0EA66D0F-125A-414C-B7B5-6DB5C8CC4D60}">
      <dgm:prSet/>
      <dgm:spPr/>
      <dgm:t>
        <a:bodyPr/>
        <a:lstStyle/>
        <a:p>
          <a:r>
            <a:rPr lang="en-GB" dirty="0"/>
            <a:t>Group Process</a:t>
          </a:r>
        </a:p>
        <a:p>
          <a:r>
            <a:rPr lang="en-GB" dirty="0"/>
            <a:t>Check-Out/Evaluation</a:t>
          </a:r>
        </a:p>
      </dgm:t>
    </dgm:pt>
    <dgm:pt modelId="{7DB7A294-9886-45DE-AA0D-74C7E7A84030}" type="parTrans" cxnId="{96478994-C75E-4B61-8FA1-500407A30707}">
      <dgm:prSet/>
      <dgm:spPr/>
      <dgm:t>
        <a:bodyPr/>
        <a:lstStyle/>
        <a:p>
          <a:endParaRPr lang="en-GB"/>
        </a:p>
      </dgm:t>
    </dgm:pt>
    <dgm:pt modelId="{7E95C6A7-24D2-4381-8536-D15086978A8C}" type="sibTrans" cxnId="{96478994-C75E-4B61-8FA1-500407A30707}">
      <dgm:prSet/>
      <dgm:spPr/>
      <dgm:t>
        <a:bodyPr/>
        <a:lstStyle/>
        <a:p>
          <a:endParaRPr lang="en-GB"/>
        </a:p>
      </dgm:t>
    </dgm:pt>
    <dgm:pt modelId="{0F63272B-9FDA-4B76-A612-E278FB5E009D}" type="pres">
      <dgm:prSet presAssocID="{FF606815-CE54-4F4B-B922-C98D3D55F11E}" presName="diagram" presStyleCnt="0">
        <dgm:presLayoutVars>
          <dgm:dir/>
          <dgm:resizeHandles val="exact"/>
        </dgm:presLayoutVars>
      </dgm:prSet>
      <dgm:spPr/>
    </dgm:pt>
    <dgm:pt modelId="{08B1261D-7739-474A-B50B-A099DB5DFC85}" type="pres">
      <dgm:prSet presAssocID="{E6017B3D-0F4A-4431-9FC5-73B94112A1FB}" presName="node" presStyleLbl="node1" presStyleIdx="0" presStyleCnt="8">
        <dgm:presLayoutVars>
          <dgm:bulletEnabled val="1"/>
        </dgm:presLayoutVars>
      </dgm:prSet>
      <dgm:spPr/>
    </dgm:pt>
    <dgm:pt modelId="{B27D2E67-110D-4DBA-8F5F-F0D276C03F22}" type="pres">
      <dgm:prSet presAssocID="{47D20EC9-87C3-4671-9346-7F99E5AB2058}" presName="sibTrans" presStyleCnt="0"/>
      <dgm:spPr/>
    </dgm:pt>
    <dgm:pt modelId="{D32AA125-AE89-4A98-9663-995D9745218F}" type="pres">
      <dgm:prSet presAssocID="{F8476678-595D-4102-A1ED-E033D8D9AFB1}" presName="node" presStyleLbl="node1" presStyleIdx="1" presStyleCnt="8">
        <dgm:presLayoutVars>
          <dgm:bulletEnabled val="1"/>
        </dgm:presLayoutVars>
      </dgm:prSet>
      <dgm:spPr/>
    </dgm:pt>
    <dgm:pt modelId="{AD422AAA-1138-4D9C-A31C-536F8B1BFE4A}" type="pres">
      <dgm:prSet presAssocID="{F1F40224-CBCA-4EA7-87BE-B0694AFDCD32}" presName="sibTrans" presStyleCnt="0"/>
      <dgm:spPr/>
    </dgm:pt>
    <dgm:pt modelId="{4FC04733-F1D0-4A32-905D-C4BA9D007F10}" type="pres">
      <dgm:prSet presAssocID="{856E264B-3F59-4A03-8058-DBBA5EB6E69C}" presName="node" presStyleLbl="node1" presStyleIdx="2" presStyleCnt="8">
        <dgm:presLayoutVars>
          <dgm:bulletEnabled val="1"/>
        </dgm:presLayoutVars>
      </dgm:prSet>
      <dgm:spPr/>
    </dgm:pt>
    <dgm:pt modelId="{8B5365C2-33DF-4A99-AF1A-232635C87FCE}" type="pres">
      <dgm:prSet presAssocID="{EC548552-81A6-47C7-AB25-5CD2E5638B40}" presName="sibTrans" presStyleCnt="0"/>
      <dgm:spPr/>
    </dgm:pt>
    <dgm:pt modelId="{AA5DFA50-E6D5-4E19-9C19-1592D82729F1}" type="pres">
      <dgm:prSet presAssocID="{C5D1ACFF-BA60-480B-A58D-8B0982404B31}" presName="node" presStyleLbl="node1" presStyleIdx="3" presStyleCnt="8">
        <dgm:presLayoutVars>
          <dgm:bulletEnabled val="1"/>
        </dgm:presLayoutVars>
      </dgm:prSet>
      <dgm:spPr/>
    </dgm:pt>
    <dgm:pt modelId="{CFC45769-469B-4301-AA80-C612615FB1DC}" type="pres">
      <dgm:prSet presAssocID="{4DE937A6-68E7-482A-A0EB-AB0453D109BF}" presName="sibTrans" presStyleCnt="0"/>
      <dgm:spPr/>
    </dgm:pt>
    <dgm:pt modelId="{C39D035D-C8A4-4668-86AC-0D36C5B5902E}" type="pres">
      <dgm:prSet presAssocID="{BC5593D6-2273-4123-8288-1E913D29D735}" presName="node" presStyleLbl="node1" presStyleIdx="4" presStyleCnt="8">
        <dgm:presLayoutVars>
          <dgm:bulletEnabled val="1"/>
        </dgm:presLayoutVars>
      </dgm:prSet>
      <dgm:spPr/>
    </dgm:pt>
    <dgm:pt modelId="{27D2C029-8B7C-436E-B887-EC241CAF5B55}" type="pres">
      <dgm:prSet presAssocID="{92CBDD9B-40A7-45B1-9F26-921C9014C261}" presName="sibTrans" presStyleCnt="0"/>
      <dgm:spPr/>
    </dgm:pt>
    <dgm:pt modelId="{14AA52E9-52F6-46DC-9FD1-8A1FF659BE71}" type="pres">
      <dgm:prSet presAssocID="{EB5E5BE4-3B1A-46F8-8EF8-82380A76EF67}" presName="node" presStyleLbl="node1" presStyleIdx="5" presStyleCnt="8">
        <dgm:presLayoutVars>
          <dgm:bulletEnabled val="1"/>
        </dgm:presLayoutVars>
      </dgm:prSet>
      <dgm:spPr/>
    </dgm:pt>
    <dgm:pt modelId="{CF2B759E-65A8-4ADC-855A-18A2719F5047}" type="pres">
      <dgm:prSet presAssocID="{23ADFB21-FFB3-4E54-96B7-592880477D10}" presName="sibTrans" presStyleCnt="0"/>
      <dgm:spPr/>
    </dgm:pt>
    <dgm:pt modelId="{0D0AF071-CCE3-4E59-9F5D-452222428912}" type="pres">
      <dgm:prSet presAssocID="{FF6647E2-81EA-4601-A2CE-2BE597CA0A52}" presName="node" presStyleLbl="node1" presStyleIdx="6" presStyleCnt="8">
        <dgm:presLayoutVars>
          <dgm:bulletEnabled val="1"/>
        </dgm:presLayoutVars>
      </dgm:prSet>
      <dgm:spPr/>
    </dgm:pt>
    <dgm:pt modelId="{397F88AE-5E91-4A61-899C-8CF423C6B999}" type="pres">
      <dgm:prSet presAssocID="{54D98AEE-5138-4468-A662-9AC5C2B96F7D}" presName="sibTrans" presStyleCnt="0"/>
      <dgm:spPr/>
    </dgm:pt>
    <dgm:pt modelId="{6DEB6BDC-0E0B-424A-AD09-A2CF7F0913C1}" type="pres">
      <dgm:prSet presAssocID="{0EA66D0F-125A-414C-B7B5-6DB5C8CC4D60}" presName="node" presStyleLbl="node1" presStyleIdx="7" presStyleCnt="8">
        <dgm:presLayoutVars>
          <dgm:bulletEnabled val="1"/>
        </dgm:presLayoutVars>
      </dgm:prSet>
      <dgm:spPr/>
    </dgm:pt>
  </dgm:ptLst>
  <dgm:cxnLst>
    <dgm:cxn modelId="{531A1700-EB31-4BF2-9BF9-0428D612A478}" srcId="{FF606815-CE54-4F4B-B922-C98D3D55F11E}" destId="{C5D1ACFF-BA60-480B-A58D-8B0982404B31}" srcOrd="3" destOrd="0" parTransId="{DCC1BF8E-13E0-439E-BC80-F6CB1DFAE5F8}" sibTransId="{4DE937A6-68E7-482A-A0EB-AB0453D109BF}"/>
    <dgm:cxn modelId="{C015EC03-7729-4545-A005-72027FB86600}" type="presOf" srcId="{0EA66D0F-125A-414C-B7B5-6DB5C8CC4D60}" destId="{6DEB6BDC-0E0B-424A-AD09-A2CF7F0913C1}" srcOrd="0" destOrd="0" presId="urn:microsoft.com/office/officeart/2005/8/layout/default"/>
    <dgm:cxn modelId="{C8566A05-090A-4495-A639-3ECC30638ED1}" type="presOf" srcId="{F8476678-595D-4102-A1ED-E033D8D9AFB1}" destId="{D32AA125-AE89-4A98-9663-995D9745218F}" srcOrd="0" destOrd="0" presId="urn:microsoft.com/office/officeart/2005/8/layout/default"/>
    <dgm:cxn modelId="{271F100E-0AB3-4BEB-B88A-4A036459A094}" type="presOf" srcId="{E6017B3D-0F4A-4431-9FC5-73B94112A1FB}" destId="{08B1261D-7739-474A-B50B-A099DB5DFC85}" srcOrd="0" destOrd="0" presId="urn:microsoft.com/office/officeart/2005/8/layout/default"/>
    <dgm:cxn modelId="{F63AC322-6987-4A9D-8DB0-00C6D8E2BFCD}" type="presOf" srcId="{FF606815-CE54-4F4B-B922-C98D3D55F11E}" destId="{0F63272B-9FDA-4B76-A612-E278FB5E009D}" srcOrd="0" destOrd="0" presId="urn:microsoft.com/office/officeart/2005/8/layout/default"/>
    <dgm:cxn modelId="{4F34655B-A8A7-48D2-A110-29ACABD959AA}" type="presOf" srcId="{BC5593D6-2273-4123-8288-1E913D29D735}" destId="{C39D035D-C8A4-4668-86AC-0D36C5B5902E}" srcOrd="0" destOrd="0" presId="urn:microsoft.com/office/officeart/2005/8/layout/default"/>
    <dgm:cxn modelId="{CDDFEC4C-5813-4C75-A0DF-C6999D67E19B}" srcId="{FF606815-CE54-4F4B-B922-C98D3D55F11E}" destId="{BC5593D6-2273-4123-8288-1E913D29D735}" srcOrd="4" destOrd="0" parTransId="{7AE8BA1D-C8AF-491C-A049-2B1D177612AD}" sibTransId="{92CBDD9B-40A7-45B1-9F26-921C9014C261}"/>
    <dgm:cxn modelId="{2F025C4D-9C04-439A-91DC-25326F71D550}" type="presOf" srcId="{856E264B-3F59-4A03-8058-DBBA5EB6E69C}" destId="{4FC04733-F1D0-4A32-905D-C4BA9D007F10}" srcOrd="0" destOrd="0" presId="urn:microsoft.com/office/officeart/2005/8/layout/default"/>
    <dgm:cxn modelId="{96478994-C75E-4B61-8FA1-500407A30707}" srcId="{FF606815-CE54-4F4B-B922-C98D3D55F11E}" destId="{0EA66D0F-125A-414C-B7B5-6DB5C8CC4D60}" srcOrd="7" destOrd="0" parTransId="{7DB7A294-9886-45DE-AA0D-74C7E7A84030}" sibTransId="{7E95C6A7-24D2-4381-8536-D15086978A8C}"/>
    <dgm:cxn modelId="{69618695-5A30-47BE-B010-B90530702DD2}" srcId="{FF606815-CE54-4F4B-B922-C98D3D55F11E}" destId="{856E264B-3F59-4A03-8058-DBBA5EB6E69C}" srcOrd="2" destOrd="0" parTransId="{5BF26BA2-D053-4E02-8B8D-E2DCA54F32CC}" sibTransId="{EC548552-81A6-47C7-AB25-5CD2E5638B40}"/>
    <dgm:cxn modelId="{2ECE3CB8-2F38-4A4A-9594-AC1A4E694DB9}" type="presOf" srcId="{FF6647E2-81EA-4601-A2CE-2BE597CA0A52}" destId="{0D0AF071-CCE3-4E59-9F5D-452222428912}" srcOrd="0" destOrd="0" presId="urn:microsoft.com/office/officeart/2005/8/layout/default"/>
    <dgm:cxn modelId="{413A4CC3-B3CA-41F3-92D7-0D884A9F8286}" srcId="{FF606815-CE54-4F4B-B922-C98D3D55F11E}" destId="{F8476678-595D-4102-A1ED-E033D8D9AFB1}" srcOrd="1" destOrd="0" parTransId="{DCFEBAA2-422B-4E40-A88C-FCDC61678509}" sibTransId="{F1F40224-CBCA-4EA7-87BE-B0694AFDCD32}"/>
    <dgm:cxn modelId="{82EC11C4-0E87-4E5B-BDEC-EC9B9D658B87}" type="presOf" srcId="{C5D1ACFF-BA60-480B-A58D-8B0982404B31}" destId="{AA5DFA50-E6D5-4E19-9C19-1592D82729F1}" srcOrd="0" destOrd="0" presId="urn:microsoft.com/office/officeart/2005/8/layout/default"/>
    <dgm:cxn modelId="{CEB238CA-6B18-4D00-AAF2-A24A58D5A870}" srcId="{FF606815-CE54-4F4B-B922-C98D3D55F11E}" destId="{FF6647E2-81EA-4601-A2CE-2BE597CA0A52}" srcOrd="6" destOrd="0" parTransId="{0682F3CB-F7B7-4744-9591-DF27C3A8A188}" sibTransId="{54D98AEE-5138-4468-A662-9AC5C2B96F7D}"/>
    <dgm:cxn modelId="{EBD5BFF0-7347-4149-A1FA-4370D70D9349}" srcId="{FF606815-CE54-4F4B-B922-C98D3D55F11E}" destId="{EB5E5BE4-3B1A-46F8-8EF8-82380A76EF67}" srcOrd="5" destOrd="0" parTransId="{283195B3-95C4-4C6D-AE1C-DE85C3F81167}" sibTransId="{23ADFB21-FFB3-4E54-96B7-592880477D10}"/>
    <dgm:cxn modelId="{83F553F6-120F-4126-BFC5-184AC04144DA}" srcId="{FF606815-CE54-4F4B-B922-C98D3D55F11E}" destId="{E6017B3D-0F4A-4431-9FC5-73B94112A1FB}" srcOrd="0" destOrd="0" parTransId="{237B5B5D-21EF-4D30-8CA0-9CC86E1AEF8B}" sibTransId="{47D20EC9-87C3-4671-9346-7F99E5AB2058}"/>
    <dgm:cxn modelId="{FFBEEDFD-2577-4953-9377-352D5297C0A6}" type="presOf" srcId="{EB5E5BE4-3B1A-46F8-8EF8-82380A76EF67}" destId="{14AA52E9-52F6-46DC-9FD1-8A1FF659BE71}" srcOrd="0" destOrd="0" presId="urn:microsoft.com/office/officeart/2005/8/layout/default"/>
    <dgm:cxn modelId="{E2C5AB41-8C3E-4458-A8D5-8F0420FF9236}" type="presParOf" srcId="{0F63272B-9FDA-4B76-A612-E278FB5E009D}" destId="{08B1261D-7739-474A-B50B-A099DB5DFC85}" srcOrd="0" destOrd="0" presId="urn:microsoft.com/office/officeart/2005/8/layout/default"/>
    <dgm:cxn modelId="{78E851BD-A0E8-4CFD-BFCF-1077A1A35936}" type="presParOf" srcId="{0F63272B-9FDA-4B76-A612-E278FB5E009D}" destId="{B27D2E67-110D-4DBA-8F5F-F0D276C03F22}" srcOrd="1" destOrd="0" presId="urn:microsoft.com/office/officeart/2005/8/layout/default"/>
    <dgm:cxn modelId="{AF7835AC-B3D0-4126-807D-24FC43C81378}" type="presParOf" srcId="{0F63272B-9FDA-4B76-A612-E278FB5E009D}" destId="{D32AA125-AE89-4A98-9663-995D9745218F}" srcOrd="2" destOrd="0" presId="urn:microsoft.com/office/officeart/2005/8/layout/default"/>
    <dgm:cxn modelId="{BB992DEC-C6D8-4333-B2EC-807E9667B354}" type="presParOf" srcId="{0F63272B-9FDA-4B76-A612-E278FB5E009D}" destId="{AD422AAA-1138-4D9C-A31C-536F8B1BFE4A}" srcOrd="3" destOrd="0" presId="urn:microsoft.com/office/officeart/2005/8/layout/default"/>
    <dgm:cxn modelId="{39F7D181-ADA5-4A03-A072-0CEA99AADB2A}" type="presParOf" srcId="{0F63272B-9FDA-4B76-A612-E278FB5E009D}" destId="{4FC04733-F1D0-4A32-905D-C4BA9D007F10}" srcOrd="4" destOrd="0" presId="urn:microsoft.com/office/officeart/2005/8/layout/default"/>
    <dgm:cxn modelId="{82475179-AE71-4D19-9772-F7A6561B2C94}" type="presParOf" srcId="{0F63272B-9FDA-4B76-A612-E278FB5E009D}" destId="{8B5365C2-33DF-4A99-AF1A-232635C87FCE}" srcOrd="5" destOrd="0" presId="urn:microsoft.com/office/officeart/2005/8/layout/default"/>
    <dgm:cxn modelId="{3F4D8F7F-17F8-414F-8DA3-17CD0831ADF2}" type="presParOf" srcId="{0F63272B-9FDA-4B76-A612-E278FB5E009D}" destId="{AA5DFA50-E6D5-4E19-9C19-1592D82729F1}" srcOrd="6" destOrd="0" presId="urn:microsoft.com/office/officeart/2005/8/layout/default"/>
    <dgm:cxn modelId="{5C8A8D62-C8BA-4FBE-AE8D-7F29069F4FF9}" type="presParOf" srcId="{0F63272B-9FDA-4B76-A612-E278FB5E009D}" destId="{CFC45769-469B-4301-AA80-C612615FB1DC}" srcOrd="7" destOrd="0" presId="urn:microsoft.com/office/officeart/2005/8/layout/default"/>
    <dgm:cxn modelId="{AA5577A2-B3AC-48F9-8110-FE6BCEFAB031}" type="presParOf" srcId="{0F63272B-9FDA-4B76-A612-E278FB5E009D}" destId="{C39D035D-C8A4-4668-86AC-0D36C5B5902E}" srcOrd="8" destOrd="0" presId="urn:microsoft.com/office/officeart/2005/8/layout/default"/>
    <dgm:cxn modelId="{E2A1AE75-4EED-4C7A-9F0D-EB684FD7D890}" type="presParOf" srcId="{0F63272B-9FDA-4B76-A612-E278FB5E009D}" destId="{27D2C029-8B7C-436E-B887-EC241CAF5B55}" srcOrd="9" destOrd="0" presId="urn:microsoft.com/office/officeart/2005/8/layout/default"/>
    <dgm:cxn modelId="{DC658CAD-1431-46C1-AE75-42E77E8206FF}" type="presParOf" srcId="{0F63272B-9FDA-4B76-A612-E278FB5E009D}" destId="{14AA52E9-52F6-46DC-9FD1-8A1FF659BE71}" srcOrd="10" destOrd="0" presId="urn:microsoft.com/office/officeart/2005/8/layout/default"/>
    <dgm:cxn modelId="{BC24C8FA-6AFC-4193-97EC-DAAAE17460E4}" type="presParOf" srcId="{0F63272B-9FDA-4B76-A612-E278FB5E009D}" destId="{CF2B759E-65A8-4ADC-855A-18A2719F5047}" srcOrd="11" destOrd="0" presId="urn:microsoft.com/office/officeart/2005/8/layout/default"/>
    <dgm:cxn modelId="{76D6690A-8E6A-42FB-933C-D959F8E8F3D8}" type="presParOf" srcId="{0F63272B-9FDA-4B76-A612-E278FB5E009D}" destId="{0D0AF071-CCE3-4E59-9F5D-452222428912}" srcOrd="12" destOrd="0" presId="urn:microsoft.com/office/officeart/2005/8/layout/default"/>
    <dgm:cxn modelId="{DEA9C4C5-C8B3-4573-AFBB-6D526D3BAF69}" type="presParOf" srcId="{0F63272B-9FDA-4B76-A612-E278FB5E009D}" destId="{397F88AE-5E91-4A61-899C-8CF423C6B999}" srcOrd="13" destOrd="0" presId="urn:microsoft.com/office/officeart/2005/8/layout/default"/>
    <dgm:cxn modelId="{47FB12DF-A142-4C77-8234-0E4671CA7CB0}" type="presParOf" srcId="{0F63272B-9FDA-4B76-A612-E278FB5E009D}" destId="{6DEB6BDC-0E0B-424A-AD09-A2CF7F0913C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1D9E9D-69D9-4ACB-81CB-290A4DCDF99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7762327-3456-4944-BE97-4667015615BC}">
      <dgm:prSet/>
      <dgm:spPr/>
      <dgm:t>
        <a:bodyPr/>
        <a:lstStyle/>
        <a:p>
          <a:r>
            <a:rPr lang="en-US"/>
            <a:t>The purpose of this therapy is to help the client discover a better way to develop self awareness</a:t>
          </a:r>
        </a:p>
      </dgm:t>
    </dgm:pt>
    <dgm:pt modelId="{EEB33572-1328-4FB9-87CE-E229F7D70BD7}" type="parTrans" cxnId="{61903874-4D2C-48C9-BCEF-6A96BE90FA41}">
      <dgm:prSet/>
      <dgm:spPr/>
      <dgm:t>
        <a:bodyPr/>
        <a:lstStyle/>
        <a:p>
          <a:endParaRPr lang="en-US"/>
        </a:p>
      </dgm:t>
    </dgm:pt>
    <dgm:pt modelId="{8DECC098-56EC-4D8A-B8B6-73F01A2AF975}" type="sibTrans" cxnId="{61903874-4D2C-48C9-BCEF-6A96BE90FA41}">
      <dgm:prSet/>
      <dgm:spPr/>
      <dgm:t>
        <a:bodyPr/>
        <a:lstStyle/>
        <a:p>
          <a:endParaRPr lang="en-US"/>
        </a:p>
      </dgm:t>
    </dgm:pt>
    <dgm:pt modelId="{FF26B1A7-1888-463D-BC55-0A7FA49D92F7}">
      <dgm:prSet/>
      <dgm:spPr/>
      <dgm:t>
        <a:bodyPr/>
        <a:lstStyle/>
        <a:p>
          <a:r>
            <a:rPr lang="en-US"/>
            <a:t>Based on the idea that client can make positive and constructive choices.</a:t>
          </a:r>
        </a:p>
      </dgm:t>
    </dgm:pt>
    <dgm:pt modelId="{0203391E-4168-4450-A99E-9E748FB3E54C}" type="parTrans" cxnId="{F2FFB680-F9EE-4DE3-BBBD-C53FF6AF5892}">
      <dgm:prSet/>
      <dgm:spPr/>
      <dgm:t>
        <a:bodyPr/>
        <a:lstStyle/>
        <a:p>
          <a:endParaRPr lang="en-US"/>
        </a:p>
      </dgm:t>
    </dgm:pt>
    <dgm:pt modelId="{717A48BC-3804-430C-9D32-DDD27B97D645}" type="sibTrans" cxnId="{F2FFB680-F9EE-4DE3-BBBD-C53FF6AF5892}">
      <dgm:prSet/>
      <dgm:spPr/>
      <dgm:t>
        <a:bodyPr/>
        <a:lstStyle/>
        <a:p>
          <a:endParaRPr lang="en-US"/>
        </a:p>
      </dgm:t>
    </dgm:pt>
    <dgm:pt modelId="{82BC40B7-1B75-4271-BD0E-17E385D381B6}">
      <dgm:prSet/>
      <dgm:spPr/>
      <dgm:t>
        <a:bodyPr/>
        <a:lstStyle/>
        <a:p>
          <a:r>
            <a:rPr lang="en-US"/>
            <a:t>People are trustworthy (can solve problems without intervention)</a:t>
          </a:r>
        </a:p>
      </dgm:t>
    </dgm:pt>
    <dgm:pt modelId="{37B8C53F-9ED7-4584-9143-15A6A6D7809D}" type="parTrans" cxnId="{F51D66DC-DE5A-47CE-BB2A-EBB12C30D40B}">
      <dgm:prSet/>
      <dgm:spPr/>
      <dgm:t>
        <a:bodyPr/>
        <a:lstStyle/>
        <a:p>
          <a:endParaRPr lang="en-US"/>
        </a:p>
      </dgm:t>
    </dgm:pt>
    <dgm:pt modelId="{A10524C6-86FE-44DF-866E-5622045915E1}" type="sibTrans" cxnId="{F51D66DC-DE5A-47CE-BB2A-EBB12C30D40B}">
      <dgm:prSet/>
      <dgm:spPr/>
      <dgm:t>
        <a:bodyPr/>
        <a:lstStyle/>
        <a:p>
          <a:endParaRPr lang="en-US"/>
        </a:p>
      </dgm:t>
    </dgm:pt>
    <dgm:pt modelId="{A348EC80-FF84-4FB9-99F3-5DDC5887D539}">
      <dgm:prSet/>
      <dgm:spPr/>
      <dgm:t>
        <a:bodyPr/>
        <a:lstStyle/>
        <a:p>
          <a:r>
            <a:rPr lang="en-US"/>
            <a:t>People are capable of self-directed growth if involved in a therapeutic relationship</a:t>
          </a:r>
        </a:p>
      </dgm:t>
    </dgm:pt>
    <dgm:pt modelId="{7CA8DEAE-D9DB-44D6-B301-1999D6E6A2CF}" type="parTrans" cxnId="{4B8AF72E-1AD9-4E6F-AE7A-58DA7D794DDC}">
      <dgm:prSet/>
      <dgm:spPr/>
      <dgm:t>
        <a:bodyPr/>
        <a:lstStyle/>
        <a:p>
          <a:endParaRPr lang="en-US"/>
        </a:p>
      </dgm:t>
    </dgm:pt>
    <dgm:pt modelId="{DD1F04F3-709C-448C-824F-EA4E88A079DC}" type="sibTrans" cxnId="{4B8AF72E-1AD9-4E6F-AE7A-58DA7D794DDC}">
      <dgm:prSet/>
      <dgm:spPr/>
      <dgm:t>
        <a:bodyPr/>
        <a:lstStyle/>
        <a:p>
          <a:endParaRPr lang="en-US"/>
        </a:p>
      </dgm:t>
    </dgm:pt>
    <dgm:pt modelId="{33FD2DF1-B131-4D97-80DA-0A06736B18E9}">
      <dgm:prSet/>
      <dgm:spPr/>
      <dgm:t>
        <a:bodyPr/>
        <a:lstStyle/>
        <a:p>
          <a:r>
            <a:rPr lang="en-US"/>
            <a:t>Under nurturing conditions an individual can move forward and resolve their problems.</a:t>
          </a:r>
        </a:p>
      </dgm:t>
    </dgm:pt>
    <dgm:pt modelId="{8E08E96D-C3D2-47F2-A7DB-0942B755A925}" type="parTrans" cxnId="{6E5D598A-E56D-4CEB-8BC5-C99A64FA679C}">
      <dgm:prSet/>
      <dgm:spPr/>
      <dgm:t>
        <a:bodyPr/>
        <a:lstStyle/>
        <a:p>
          <a:endParaRPr lang="en-US"/>
        </a:p>
      </dgm:t>
    </dgm:pt>
    <dgm:pt modelId="{8F18A68E-AABD-4D80-9C3B-FBA21EFC403A}" type="sibTrans" cxnId="{6E5D598A-E56D-4CEB-8BC5-C99A64FA679C}">
      <dgm:prSet/>
      <dgm:spPr/>
      <dgm:t>
        <a:bodyPr/>
        <a:lstStyle/>
        <a:p>
          <a:endParaRPr lang="en-US"/>
        </a:p>
      </dgm:t>
    </dgm:pt>
    <dgm:pt modelId="{0828A9D2-9C9F-4EB8-9213-6D8E6275D0C3}" type="pres">
      <dgm:prSet presAssocID="{171D9E9D-69D9-4ACB-81CB-290A4DCDF996}" presName="vert0" presStyleCnt="0">
        <dgm:presLayoutVars>
          <dgm:dir/>
          <dgm:animOne val="branch"/>
          <dgm:animLvl val="lvl"/>
        </dgm:presLayoutVars>
      </dgm:prSet>
      <dgm:spPr/>
    </dgm:pt>
    <dgm:pt modelId="{6FFED5E8-8141-4B02-AD0D-1178D5455297}" type="pres">
      <dgm:prSet presAssocID="{07762327-3456-4944-BE97-4667015615BC}" presName="thickLine" presStyleLbl="alignNode1" presStyleIdx="0" presStyleCnt="5"/>
      <dgm:spPr/>
    </dgm:pt>
    <dgm:pt modelId="{02694CE3-D05D-4218-A27B-263140FE889D}" type="pres">
      <dgm:prSet presAssocID="{07762327-3456-4944-BE97-4667015615BC}" presName="horz1" presStyleCnt="0"/>
      <dgm:spPr/>
    </dgm:pt>
    <dgm:pt modelId="{41CF7B14-2875-47DB-9F39-3BB278554B4F}" type="pres">
      <dgm:prSet presAssocID="{07762327-3456-4944-BE97-4667015615BC}" presName="tx1" presStyleLbl="revTx" presStyleIdx="0" presStyleCnt="5"/>
      <dgm:spPr/>
    </dgm:pt>
    <dgm:pt modelId="{F092AA5C-C2D5-49D2-B23F-5E7D1C569F41}" type="pres">
      <dgm:prSet presAssocID="{07762327-3456-4944-BE97-4667015615BC}" presName="vert1" presStyleCnt="0"/>
      <dgm:spPr/>
    </dgm:pt>
    <dgm:pt modelId="{90C26730-5D54-4422-8A3C-4965010A900C}" type="pres">
      <dgm:prSet presAssocID="{FF26B1A7-1888-463D-BC55-0A7FA49D92F7}" presName="thickLine" presStyleLbl="alignNode1" presStyleIdx="1" presStyleCnt="5"/>
      <dgm:spPr/>
    </dgm:pt>
    <dgm:pt modelId="{B97898E8-A008-47FF-9094-C520C4C45C15}" type="pres">
      <dgm:prSet presAssocID="{FF26B1A7-1888-463D-BC55-0A7FA49D92F7}" presName="horz1" presStyleCnt="0"/>
      <dgm:spPr/>
    </dgm:pt>
    <dgm:pt modelId="{DC93E168-FE84-4A47-997A-360A08AB7E9A}" type="pres">
      <dgm:prSet presAssocID="{FF26B1A7-1888-463D-BC55-0A7FA49D92F7}" presName="tx1" presStyleLbl="revTx" presStyleIdx="1" presStyleCnt="5"/>
      <dgm:spPr/>
    </dgm:pt>
    <dgm:pt modelId="{2DD02C1E-8659-4104-BFE3-013029D29F7D}" type="pres">
      <dgm:prSet presAssocID="{FF26B1A7-1888-463D-BC55-0A7FA49D92F7}" presName="vert1" presStyleCnt="0"/>
      <dgm:spPr/>
    </dgm:pt>
    <dgm:pt modelId="{62EA717B-E851-4DE8-BAF8-5DE6268BC648}" type="pres">
      <dgm:prSet presAssocID="{82BC40B7-1B75-4271-BD0E-17E385D381B6}" presName="thickLine" presStyleLbl="alignNode1" presStyleIdx="2" presStyleCnt="5"/>
      <dgm:spPr/>
    </dgm:pt>
    <dgm:pt modelId="{41E2E6EE-AB68-4694-847A-520A064DE2F8}" type="pres">
      <dgm:prSet presAssocID="{82BC40B7-1B75-4271-BD0E-17E385D381B6}" presName="horz1" presStyleCnt="0"/>
      <dgm:spPr/>
    </dgm:pt>
    <dgm:pt modelId="{E1AB92E7-690E-4FBC-B5F6-850C942219FA}" type="pres">
      <dgm:prSet presAssocID="{82BC40B7-1B75-4271-BD0E-17E385D381B6}" presName="tx1" presStyleLbl="revTx" presStyleIdx="2" presStyleCnt="5"/>
      <dgm:spPr/>
    </dgm:pt>
    <dgm:pt modelId="{2F713ADB-3669-4C9D-9641-1C6DBDE0940D}" type="pres">
      <dgm:prSet presAssocID="{82BC40B7-1B75-4271-BD0E-17E385D381B6}" presName="vert1" presStyleCnt="0"/>
      <dgm:spPr/>
    </dgm:pt>
    <dgm:pt modelId="{82EE5A6C-CC22-40A6-8E8F-A730864D3719}" type="pres">
      <dgm:prSet presAssocID="{A348EC80-FF84-4FB9-99F3-5DDC5887D539}" presName="thickLine" presStyleLbl="alignNode1" presStyleIdx="3" presStyleCnt="5"/>
      <dgm:spPr/>
    </dgm:pt>
    <dgm:pt modelId="{1A501BB7-8E1C-4B94-93F5-D8EE9B1716BC}" type="pres">
      <dgm:prSet presAssocID="{A348EC80-FF84-4FB9-99F3-5DDC5887D539}" presName="horz1" presStyleCnt="0"/>
      <dgm:spPr/>
    </dgm:pt>
    <dgm:pt modelId="{6C9BA837-04AD-4EC0-8A81-4CEF6EC06A36}" type="pres">
      <dgm:prSet presAssocID="{A348EC80-FF84-4FB9-99F3-5DDC5887D539}" presName="tx1" presStyleLbl="revTx" presStyleIdx="3" presStyleCnt="5"/>
      <dgm:spPr/>
    </dgm:pt>
    <dgm:pt modelId="{67071C09-22FA-4C3B-AFDB-34F159DFA07E}" type="pres">
      <dgm:prSet presAssocID="{A348EC80-FF84-4FB9-99F3-5DDC5887D539}" presName="vert1" presStyleCnt="0"/>
      <dgm:spPr/>
    </dgm:pt>
    <dgm:pt modelId="{301887D2-58D3-4A3A-BB4F-F86B104231D3}" type="pres">
      <dgm:prSet presAssocID="{33FD2DF1-B131-4D97-80DA-0A06736B18E9}" presName="thickLine" presStyleLbl="alignNode1" presStyleIdx="4" presStyleCnt="5"/>
      <dgm:spPr/>
    </dgm:pt>
    <dgm:pt modelId="{BCAB574B-C9F6-4B47-8B82-B9046F2CEB7C}" type="pres">
      <dgm:prSet presAssocID="{33FD2DF1-B131-4D97-80DA-0A06736B18E9}" presName="horz1" presStyleCnt="0"/>
      <dgm:spPr/>
    </dgm:pt>
    <dgm:pt modelId="{721D64F4-341B-4AC0-BCB1-E0731D4F1829}" type="pres">
      <dgm:prSet presAssocID="{33FD2DF1-B131-4D97-80DA-0A06736B18E9}" presName="tx1" presStyleLbl="revTx" presStyleIdx="4" presStyleCnt="5"/>
      <dgm:spPr/>
    </dgm:pt>
    <dgm:pt modelId="{5D3A1BDE-8503-4F9F-BFB4-23E032E81978}" type="pres">
      <dgm:prSet presAssocID="{33FD2DF1-B131-4D97-80DA-0A06736B18E9}" presName="vert1" presStyleCnt="0"/>
      <dgm:spPr/>
    </dgm:pt>
  </dgm:ptLst>
  <dgm:cxnLst>
    <dgm:cxn modelId="{4B8AF72E-1AD9-4E6F-AE7A-58DA7D794DDC}" srcId="{171D9E9D-69D9-4ACB-81CB-290A4DCDF996}" destId="{A348EC80-FF84-4FB9-99F3-5DDC5887D539}" srcOrd="3" destOrd="0" parTransId="{7CA8DEAE-D9DB-44D6-B301-1999D6E6A2CF}" sibTransId="{DD1F04F3-709C-448C-824F-EA4E88A079DC}"/>
    <dgm:cxn modelId="{3F31076C-4328-46E6-85EA-46CCD148F813}" type="presOf" srcId="{A348EC80-FF84-4FB9-99F3-5DDC5887D539}" destId="{6C9BA837-04AD-4EC0-8A81-4CEF6EC06A36}" srcOrd="0" destOrd="0" presId="urn:microsoft.com/office/officeart/2008/layout/LinedList"/>
    <dgm:cxn modelId="{61903874-4D2C-48C9-BCEF-6A96BE90FA41}" srcId="{171D9E9D-69D9-4ACB-81CB-290A4DCDF996}" destId="{07762327-3456-4944-BE97-4667015615BC}" srcOrd="0" destOrd="0" parTransId="{EEB33572-1328-4FB9-87CE-E229F7D70BD7}" sibTransId="{8DECC098-56EC-4D8A-B8B6-73F01A2AF975}"/>
    <dgm:cxn modelId="{F2FFB680-F9EE-4DE3-BBBD-C53FF6AF5892}" srcId="{171D9E9D-69D9-4ACB-81CB-290A4DCDF996}" destId="{FF26B1A7-1888-463D-BC55-0A7FA49D92F7}" srcOrd="1" destOrd="0" parTransId="{0203391E-4168-4450-A99E-9E748FB3E54C}" sibTransId="{717A48BC-3804-430C-9D32-DDD27B97D645}"/>
    <dgm:cxn modelId="{6E5D598A-E56D-4CEB-8BC5-C99A64FA679C}" srcId="{171D9E9D-69D9-4ACB-81CB-290A4DCDF996}" destId="{33FD2DF1-B131-4D97-80DA-0A06736B18E9}" srcOrd="4" destOrd="0" parTransId="{8E08E96D-C3D2-47F2-A7DB-0942B755A925}" sibTransId="{8F18A68E-AABD-4D80-9C3B-FBA21EFC403A}"/>
    <dgm:cxn modelId="{CBAF5C94-0247-4FDC-AF4C-9F42C723A607}" type="presOf" srcId="{82BC40B7-1B75-4271-BD0E-17E385D381B6}" destId="{E1AB92E7-690E-4FBC-B5F6-850C942219FA}" srcOrd="0" destOrd="0" presId="urn:microsoft.com/office/officeart/2008/layout/LinedList"/>
    <dgm:cxn modelId="{F5BC94B2-3CF5-464D-8646-C76C215F6229}" type="presOf" srcId="{FF26B1A7-1888-463D-BC55-0A7FA49D92F7}" destId="{DC93E168-FE84-4A47-997A-360A08AB7E9A}" srcOrd="0" destOrd="0" presId="urn:microsoft.com/office/officeart/2008/layout/LinedList"/>
    <dgm:cxn modelId="{AB6D0CB8-6E08-42AD-ACD7-ABCFC619FBD0}" type="presOf" srcId="{33FD2DF1-B131-4D97-80DA-0A06736B18E9}" destId="{721D64F4-341B-4AC0-BCB1-E0731D4F1829}" srcOrd="0" destOrd="0" presId="urn:microsoft.com/office/officeart/2008/layout/LinedList"/>
    <dgm:cxn modelId="{64BE48C8-A65C-44B0-83F9-12A2780CC9F7}" type="presOf" srcId="{171D9E9D-69D9-4ACB-81CB-290A4DCDF996}" destId="{0828A9D2-9C9F-4EB8-9213-6D8E6275D0C3}" srcOrd="0" destOrd="0" presId="urn:microsoft.com/office/officeart/2008/layout/LinedList"/>
    <dgm:cxn modelId="{709865CD-E15A-4481-937F-C5B33AAFB946}" type="presOf" srcId="{07762327-3456-4944-BE97-4667015615BC}" destId="{41CF7B14-2875-47DB-9F39-3BB278554B4F}" srcOrd="0" destOrd="0" presId="urn:microsoft.com/office/officeart/2008/layout/LinedList"/>
    <dgm:cxn modelId="{F51D66DC-DE5A-47CE-BB2A-EBB12C30D40B}" srcId="{171D9E9D-69D9-4ACB-81CB-290A4DCDF996}" destId="{82BC40B7-1B75-4271-BD0E-17E385D381B6}" srcOrd="2" destOrd="0" parTransId="{37B8C53F-9ED7-4584-9143-15A6A6D7809D}" sibTransId="{A10524C6-86FE-44DF-866E-5622045915E1}"/>
    <dgm:cxn modelId="{F275A95C-BAA0-46DD-952B-F6567BE000C2}" type="presParOf" srcId="{0828A9D2-9C9F-4EB8-9213-6D8E6275D0C3}" destId="{6FFED5E8-8141-4B02-AD0D-1178D5455297}" srcOrd="0" destOrd="0" presId="urn:microsoft.com/office/officeart/2008/layout/LinedList"/>
    <dgm:cxn modelId="{554E21E1-7709-49B0-AE13-DD104C81F631}" type="presParOf" srcId="{0828A9D2-9C9F-4EB8-9213-6D8E6275D0C3}" destId="{02694CE3-D05D-4218-A27B-263140FE889D}" srcOrd="1" destOrd="0" presId="urn:microsoft.com/office/officeart/2008/layout/LinedList"/>
    <dgm:cxn modelId="{AC2E5339-7D1E-43FF-B967-DE9BD8642E19}" type="presParOf" srcId="{02694CE3-D05D-4218-A27B-263140FE889D}" destId="{41CF7B14-2875-47DB-9F39-3BB278554B4F}" srcOrd="0" destOrd="0" presId="urn:microsoft.com/office/officeart/2008/layout/LinedList"/>
    <dgm:cxn modelId="{E19E92D7-4F66-4F63-9F12-AAFB30BFD8F0}" type="presParOf" srcId="{02694CE3-D05D-4218-A27B-263140FE889D}" destId="{F092AA5C-C2D5-49D2-B23F-5E7D1C569F41}" srcOrd="1" destOrd="0" presId="urn:microsoft.com/office/officeart/2008/layout/LinedList"/>
    <dgm:cxn modelId="{E09A6A3A-AB69-462A-85A5-8F5C6D01B83D}" type="presParOf" srcId="{0828A9D2-9C9F-4EB8-9213-6D8E6275D0C3}" destId="{90C26730-5D54-4422-8A3C-4965010A900C}" srcOrd="2" destOrd="0" presId="urn:microsoft.com/office/officeart/2008/layout/LinedList"/>
    <dgm:cxn modelId="{EC8D99DB-EA64-4951-9F60-C2797937D7B7}" type="presParOf" srcId="{0828A9D2-9C9F-4EB8-9213-6D8E6275D0C3}" destId="{B97898E8-A008-47FF-9094-C520C4C45C15}" srcOrd="3" destOrd="0" presId="urn:microsoft.com/office/officeart/2008/layout/LinedList"/>
    <dgm:cxn modelId="{9E393766-E2A7-4F1E-A48F-19A60D43E84E}" type="presParOf" srcId="{B97898E8-A008-47FF-9094-C520C4C45C15}" destId="{DC93E168-FE84-4A47-997A-360A08AB7E9A}" srcOrd="0" destOrd="0" presId="urn:microsoft.com/office/officeart/2008/layout/LinedList"/>
    <dgm:cxn modelId="{B2BE4EE2-2C50-4F69-A119-3F25C6F94BE5}" type="presParOf" srcId="{B97898E8-A008-47FF-9094-C520C4C45C15}" destId="{2DD02C1E-8659-4104-BFE3-013029D29F7D}" srcOrd="1" destOrd="0" presId="urn:microsoft.com/office/officeart/2008/layout/LinedList"/>
    <dgm:cxn modelId="{15B98FDD-601F-4C73-BA88-91B98CA60ECE}" type="presParOf" srcId="{0828A9D2-9C9F-4EB8-9213-6D8E6275D0C3}" destId="{62EA717B-E851-4DE8-BAF8-5DE6268BC648}" srcOrd="4" destOrd="0" presId="urn:microsoft.com/office/officeart/2008/layout/LinedList"/>
    <dgm:cxn modelId="{01A51452-F765-43D3-B351-BECC4E3B5269}" type="presParOf" srcId="{0828A9D2-9C9F-4EB8-9213-6D8E6275D0C3}" destId="{41E2E6EE-AB68-4694-847A-520A064DE2F8}" srcOrd="5" destOrd="0" presId="urn:microsoft.com/office/officeart/2008/layout/LinedList"/>
    <dgm:cxn modelId="{E75336E4-A98D-4377-8F9A-0177AEAE5ADB}" type="presParOf" srcId="{41E2E6EE-AB68-4694-847A-520A064DE2F8}" destId="{E1AB92E7-690E-4FBC-B5F6-850C942219FA}" srcOrd="0" destOrd="0" presId="urn:microsoft.com/office/officeart/2008/layout/LinedList"/>
    <dgm:cxn modelId="{7602513B-6567-4FA6-8EA9-0942A6779115}" type="presParOf" srcId="{41E2E6EE-AB68-4694-847A-520A064DE2F8}" destId="{2F713ADB-3669-4C9D-9641-1C6DBDE0940D}" srcOrd="1" destOrd="0" presId="urn:microsoft.com/office/officeart/2008/layout/LinedList"/>
    <dgm:cxn modelId="{26017C3F-6126-4ABA-B9FA-8B8C1BD9251D}" type="presParOf" srcId="{0828A9D2-9C9F-4EB8-9213-6D8E6275D0C3}" destId="{82EE5A6C-CC22-40A6-8E8F-A730864D3719}" srcOrd="6" destOrd="0" presId="urn:microsoft.com/office/officeart/2008/layout/LinedList"/>
    <dgm:cxn modelId="{39A1D661-D91E-421E-BC2D-10785A0B5931}" type="presParOf" srcId="{0828A9D2-9C9F-4EB8-9213-6D8E6275D0C3}" destId="{1A501BB7-8E1C-4B94-93F5-D8EE9B1716BC}" srcOrd="7" destOrd="0" presId="urn:microsoft.com/office/officeart/2008/layout/LinedList"/>
    <dgm:cxn modelId="{A3CBC7A6-B4EB-4B77-8F10-72D5D281602A}" type="presParOf" srcId="{1A501BB7-8E1C-4B94-93F5-D8EE9B1716BC}" destId="{6C9BA837-04AD-4EC0-8A81-4CEF6EC06A36}" srcOrd="0" destOrd="0" presId="urn:microsoft.com/office/officeart/2008/layout/LinedList"/>
    <dgm:cxn modelId="{75C28F8B-DAD0-4A0A-A8F4-1B60819DCBFC}" type="presParOf" srcId="{1A501BB7-8E1C-4B94-93F5-D8EE9B1716BC}" destId="{67071C09-22FA-4C3B-AFDB-34F159DFA07E}" srcOrd="1" destOrd="0" presId="urn:microsoft.com/office/officeart/2008/layout/LinedList"/>
    <dgm:cxn modelId="{002039E1-A8D8-4ADB-8F62-C8E7200E9432}" type="presParOf" srcId="{0828A9D2-9C9F-4EB8-9213-6D8E6275D0C3}" destId="{301887D2-58D3-4A3A-BB4F-F86B104231D3}" srcOrd="8" destOrd="0" presId="urn:microsoft.com/office/officeart/2008/layout/LinedList"/>
    <dgm:cxn modelId="{6D82A135-E7EA-4B03-BF7B-10114736E075}" type="presParOf" srcId="{0828A9D2-9C9F-4EB8-9213-6D8E6275D0C3}" destId="{BCAB574B-C9F6-4B47-8B82-B9046F2CEB7C}" srcOrd="9" destOrd="0" presId="urn:microsoft.com/office/officeart/2008/layout/LinedList"/>
    <dgm:cxn modelId="{17B2EF53-C4D7-4F11-A48F-824D83B83DC5}" type="presParOf" srcId="{BCAB574B-C9F6-4B47-8B82-B9046F2CEB7C}" destId="{721D64F4-341B-4AC0-BCB1-E0731D4F1829}" srcOrd="0" destOrd="0" presId="urn:microsoft.com/office/officeart/2008/layout/LinedList"/>
    <dgm:cxn modelId="{693D603D-661F-438F-A7CF-BAE6230D6825}" type="presParOf" srcId="{BCAB574B-C9F6-4B47-8B82-B9046F2CEB7C}" destId="{5D3A1BDE-8503-4F9F-BFB4-23E032E8197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F6A779-9796-461F-AB3A-AD3E0AFB2BEB}" type="doc">
      <dgm:prSet loTypeId="urn:microsoft.com/office/officeart/2005/8/layout/pyramid4" loCatId="pyramid" qsTypeId="urn:microsoft.com/office/officeart/2005/8/quickstyle/simple1" qsCatId="simple" csTypeId="urn:microsoft.com/office/officeart/2005/8/colors/colorful2" csCatId="colorful" phldr="1"/>
      <dgm:spPr/>
      <dgm:t>
        <a:bodyPr/>
        <a:lstStyle/>
        <a:p>
          <a:endParaRPr lang="en-GB"/>
        </a:p>
      </dgm:t>
    </dgm:pt>
    <dgm:pt modelId="{4D6F9574-BAC9-4FCB-8632-D8F38F1CBB6B}">
      <dgm:prSet phldrT="[Text]"/>
      <dgm:spPr/>
      <dgm:t>
        <a:bodyPr/>
        <a:lstStyle/>
        <a:p>
          <a:r>
            <a:rPr lang="en-GB" b="1">
              <a:latin typeface="Arial" panose="020B0604020202020204" pitchFamily="34" charset="0"/>
              <a:cs typeface="Arial" panose="020B0604020202020204" pitchFamily="34" charset="0"/>
            </a:rPr>
            <a:t>Congruence</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Authenticity and Realness</a:t>
          </a:r>
        </a:p>
        <a:p>
          <a:endParaRPr lang="en-GB">
            <a:latin typeface="Arial" panose="020B0604020202020204" pitchFamily="34" charset="0"/>
            <a:cs typeface="Arial" panose="020B0604020202020204" pitchFamily="34" charset="0"/>
          </a:endParaRPr>
        </a:p>
      </dgm:t>
    </dgm:pt>
    <dgm:pt modelId="{FCD86E43-0335-4047-9A71-45EBDB330C47}" type="parTrans" cxnId="{B7404A24-2567-4903-AA4E-5D2CA1966191}">
      <dgm:prSet/>
      <dgm:spPr/>
      <dgm:t>
        <a:bodyPr/>
        <a:lstStyle/>
        <a:p>
          <a:endParaRPr lang="en-GB"/>
        </a:p>
      </dgm:t>
    </dgm:pt>
    <dgm:pt modelId="{48507D37-3887-43DB-BB48-1C7BB090EBF8}" type="sibTrans" cxnId="{B7404A24-2567-4903-AA4E-5D2CA1966191}">
      <dgm:prSet/>
      <dgm:spPr/>
      <dgm:t>
        <a:bodyPr/>
        <a:lstStyle/>
        <a:p>
          <a:endParaRPr lang="en-GB"/>
        </a:p>
      </dgm:t>
    </dgm:pt>
    <dgm:pt modelId="{9E394D57-DB62-4948-82AC-104FC34756D9}">
      <dgm:prSet phldrT="[Text]"/>
      <dgm:spPr/>
      <dgm:t>
        <a:bodyPr/>
        <a:lstStyle/>
        <a:p>
          <a:r>
            <a:rPr lang="en-GB" b="1">
              <a:latin typeface="Arial" panose="020B0604020202020204" pitchFamily="34" charset="0"/>
              <a:cs typeface="Arial" panose="020B0604020202020204" pitchFamily="34" charset="0"/>
            </a:rPr>
            <a:t>Empathy</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Process of Understanding</a:t>
          </a:r>
        </a:p>
      </dgm:t>
    </dgm:pt>
    <dgm:pt modelId="{F3C783DA-C44E-4F6D-B50A-A762C4844F93}" type="parTrans" cxnId="{9B971BA2-9948-48B7-B1FB-FF1414236BF9}">
      <dgm:prSet/>
      <dgm:spPr/>
      <dgm:t>
        <a:bodyPr/>
        <a:lstStyle/>
        <a:p>
          <a:endParaRPr lang="en-GB"/>
        </a:p>
      </dgm:t>
    </dgm:pt>
    <dgm:pt modelId="{3FB5522B-9487-4D7D-A80B-913B5C07C051}" type="sibTrans" cxnId="{9B971BA2-9948-48B7-B1FB-FF1414236BF9}">
      <dgm:prSet/>
      <dgm:spPr/>
      <dgm:t>
        <a:bodyPr/>
        <a:lstStyle/>
        <a:p>
          <a:endParaRPr lang="en-GB"/>
        </a:p>
      </dgm:t>
    </dgm:pt>
    <dgm:pt modelId="{6C8F8A07-912B-4C5C-B679-64080995A4B0}">
      <dgm:prSet phldrT="[Text]"/>
      <dgm:spPr/>
      <dgm:t>
        <a:bodyPr/>
        <a:lstStyle/>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Person-Centred Approach</a:t>
          </a:r>
        </a:p>
      </dgm:t>
    </dgm:pt>
    <dgm:pt modelId="{5B7E1D18-74AE-479B-944B-D02D0F26863F}" type="parTrans" cxnId="{A4EA7592-FD21-4319-9E23-E8D037D6C04B}">
      <dgm:prSet/>
      <dgm:spPr/>
      <dgm:t>
        <a:bodyPr/>
        <a:lstStyle/>
        <a:p>
          <a:endParaRPr lang="en-GB"/>
        </a:p>
      </dgm:t>
    </dgm:pt>
    <dgm:pt modelId="{53E00A00-04B7-47CC-A069-2C42D687DE36}" type="sibTrans" cxnId="{A4EA7592-FD21-4319-9E23-E8D037D6C04B}">
      <dgm:prSet/>
      <dgm:spPr/>
      <dgm:t>
        <a:bodyPr/>
        <a:lstStyle/>
        <a:p>
          <a:endParaRPr lang="en-GB"/>
        </a:p>
      </dgm:t>
    </dgm:pt>
    <dgm:pt modelId="{CC9629FD-8C43-43E1-A218-A0122674E7C7}">
      <dgm:prSet phldrT="[Text]"/>
      <dgm:spPr/>
      <dgm:t>
        <a:bodyPr/>
        <a:lstStyle/>
        <a:p>
          <a:r>
            <a:rPr lang="en-GB" b="1">
              <a:latin typeface="Arial" panose="020B0604020202020204" pitchFamily="34" charset="0"/>
              <a:cs typeface="Arial" panose="020B0604020202020204" pitchFamily="34" charset="0"/>
            </a:rPr>
            <a:t>Unconditional Positive Regard</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Non-Judgemental Respect</a:t>
          </a:r>
        </a:p>
      </dgm:t>
    </dgm:pt>
    <dgm:pt modelId="{8DF5D35E-1DD0-42FF-8333-2D011C6C0A7C}" type="parTrans" cxnId="{8DD837E7-2AB2-492C-AF16-B906712F96CC}">
      <dgm:prSet/>
      <dgm:spPr/>
      <dgm:t>
        <a:bodyPr/>
        <a:lstStyle/>
        <a:p>
          <a:endParaRPr lang="en-GB"/>
        </a:p>
      </dgm:t>
    </dgm:pt>
    <dgm:pt modelId="{9E7EB1D9-98CE-498E-AC87-4E8439509FC2}" type="sibTrans" cxnId="{8DD837E7-2AB2-492C-AF16-B906712F96CC}">
      <dgm:prSet/>
      <dgm:spPr/>
      <dgm:t>
        <a:bodyPr/>
        <a:lstStyle/>
        <a:p>
          <a:endParaRPr lang="en-GB"/>
        </a:p>
      </dgm:t>
    </dgm:pt>
    <dgm:pt modelId="{7753BD83-B64C-469C-B769-A74B007FFC34}" type="pres">
      <dgm:prSet presAssocID="{4CF6A779-9796-461F-AB3A-AD3E0AFB2BEB}" presName="compositeShape" presStyleCnt="0">
        <dgm:presLayoutVars>
          <dgm:chMax val="9"/>
          <dgm:dir/>
          <dgm:resizeHandles val="exact"/>
        </dgm:presLayoutVars>
      </dgm:prSet>
      <dgm:spPr/>
    </dgm:pt>
    <dgm:pt modelId="{60311B3F-096D-4E0B-BF84-631411A39127}" type="pres">
      <dgm:prSet presAssocID="{4CF6A779-9796-461F-AB3A-AD3E0AFB2BEB}" presName="triangle1" presStyleLbl="node1" presStyleIdx="0" presStyleCnt="4">
        <dgm:presLayoutVars>
          <dgm:bulletEnabled val="1"/>
        </dgm:presLayoutVars>
      </dgm:prSet>
      <dgm:spPr/>
    </dgm:pt>
    <dgm:pt modelId="{657DF3BD-7C1D-4D64-90E7-23DD3C67DC15}" type="pres">
      <dgm:prSet presAssocID="{4CF6A779-9796-461F-AB3A-AD3E0AFB2BEB}" presName="triangle2" presStyleLbl="node1" presStyleIdx="1" presStyleCnt="4">
        <dgm:presLayoutVars>
          <dgm:bulletEnabled val="1"/>
        </dgm:presLayoutVars>
      </dgm:prSet>
      <dgm:spPr/>
    </dgm:pt>
    <dgm:pt modelId="{70B3E3CD-745D-4E48-AEF3-89349DCEC044}" type="pres">
      <dgm:prSet presAssocID="{4CF6A779-9796-461F-AB3A-AD3E0AFB2BEB}" presName="triangle3" presStyleLbl="node1" presStyleIdx="2" presStyleCnt="4">
        <dgm:presLayoutVars>
          <dgm:bulletEnabled val="1"/>
        </dgm:presLayoutVars>
      </dgm:prSet>
      <dgm:spPr/>
    </dgm:pt>
    <dgm:pt modelId="{DE1D5FA0-CED7-4F94-8BDA-A8C8A15DAB6D}" type="pres">
      <dgm:prSet presAssocID="{4CF6A779-9796-461F-AB3A-AD3E0AFB2BEB}" presName="triangle4" presStyleLbl="node1" presStyleIdx="3" presStyleCnt="4">
        <dgm:presLayoutVars>
          <dgm:bulletEnabled val="1"/>
        </dgm:presLayoutVars>
      </dgm:prSet>
      <dgm:spPr/>
    </dgm:pt>
  </dgm:ptLst>
  <dgm:cxnLst>
    <dgm:cxn modelId="{B7404A24-2567-4903-AA4E-5D2CA1966191}" srcId="{4CF6A779-9796-461F-AB3A-AD3E0AFB2BEB}" destId="{4D6F9574-BAC9-4FCB-8632-D8F38F1CBB6B}" srcOrd="0" destOrd="0" parTransId="{FCD86E43-0335-4047-9A71-45EBDB330C47}" sibTransId="{48507D37-3887-43DB-BB48-1C7BB090EBF8}"/>
    <dgm:cxn modelId="{BC243431-641A-45FA-A2C2-BFFB6D5627A6}" type="presOf" srcId="{6C8F8A07-912B-4C5C-B679-64080995A4B0}" destId="{70B3E3CD-745D-4E48-AEF3-89349DCEC044}" srcOrd="0" destOrd="0" presId="urn:microsoft.com/office/officeart/2005/8/layout/pyramid4"/>
    <dgm:cxn modelId="{87954638-C1AB-491B-8A34-F3A0F0F1F532}" type="presOf" srcId="{CC9629FD-8C43-43E1-A218-A0122674E7C7}" destId="{DE1D5FA0-CED7-4F94-8BDA-A8C8A15DAB6D}" srcOrd="0" destOrd="0" presId="urn:microsoft.com/office/officeart/2005/8/layout/pyramid4"/>
    <dgm:cxn modelId="{652C1A87-141C-4818-88EA-CAF2BC869D59}" type="presOf" srcId="{9E394D57-DB62-4948-82AC-104FC34756D9}" destId="{657DF3BD-7C1D-4D64-90E7-23DD3C67DC15}" srcOrd="0" destOrd="0" presId="urn:microsoft.com/office/officeart/2005/8/layout/pyramid4"/>
    <dgm:cxn modelId="{A4EA7592-FD21-4319-9E23-E8D037D6C04B}" srcId="{4CF6A779-9796-461F-AB3A-AD3E0AFB2BEB}" destId="{6C8F8A07-912B-4C5C-B679-64080995A4B0}" srcOrd="2" destOrd="0" parTransId="{5B7E1D18-74AE-479B-944B-D02D0F26863F}" sibTransId="{53E00A00-04B7-47CC-A069-2C42D687DE36}"/>
    <dgm:cxn modelId="{9B971BA2-9948-48B7-B1FB-FF1414236BF9}" srcId="{4CF6A779-9796-461F-AB3A-AD3E0AFB2BEB}" destId="{9E394D57-DB62-4948-82AC-104FC34756D9}" srcOrd="1" destOrd="0" parTransId="{F3C783DA-C44E-4F6D-B50A-A762C4844F93}" sibTransId="{3FB5522B-9487-4D7D-A80B-913B5C07C051}"/>
    <dgm:cxn modelId="{A44CA2E2-F7B8-42B3-9939-0C6FA2F43497}" type="presOf" srcId="{4D6F9574-BAC9-4FCB-8632-D8F38F1CBB6B}" destId="{60311B3F-096D-4E0B-BF84-631411A39127}" srcOrd="0" destOrd="0" presId="urn:microsoft.com/office/officeart/2005/8/layout/pyramid4"/>
    <dgm:cxn modelId="{8DD837E7-2AB2-492C-AF16-B906712F96CC}" srcId="{4CF6A779-9796-461F-AB3A-AD3E0AFB2BEB}" destId="{CC9629FD-8C43-43E1-A218-A0122674E7C7}" srcOrd="3" destOrd="0" parTransId="{8DF5D35E-1DD0-42FF-8333-2D011C6C0A7C}" sibTransId="{9E7EB1D9-98CE-498E-AC87-4E8439509FC2}"/>
    <dgm:cxn modelId="{14FDD6F7-420D-4320-B41A-927220DFA620}" type="presOf" srcId="{4CF6A779-9796-461F-AB3A-AD3E0AFB2BEB}" destId="{7753BD83-B64C-469C-B769-A74B007FFC34}" srcOrd="0" destOrd="0" presId="urn:microsoft.com/office/officeart/2005/8/layout/pyramid4"/>
    <dgm:cxn modelId="{46DCEE66-49B5-4B00-8B6F-8F367866BE17}" type="presParOf" srcId="{7753BD83-B64C-469C-B769-A74B007FFC34}" destId="{60311B3F-096D-4E0B-BF84-631411A39127}" srcOrd="0" destOrd="0" presId="urn:microsoft.com/office/officeart/2005/8/layout/pyramid4"/>
    <dgm:cxn modelId="{3EEEB395-403B-4790-8DD9-3B7471BD76D7}" type="presParOf" srcId="{7753BD83-B64C-469C-B769-A74B007FFC34}" destId="{657DF3BD-7C1D-4D64-90E7-23DD3C67DC15}" srcOrd="1" destOrd="0" presId="urn:microsoft.com/office/officeart/2005/8/layout/pyramid4"/>
    <dgm:cxn modelId="{1D1E8670-0B8A-4488-BBC0-ABE86FA35D68}" type="presParOf" srcId="{7753BD83-B64C-469C-B769-A74B007FFC34}" destId="{70B3E3CD-745D-4E48-AEF3-89349DCEC044}" srcOrd="2" destOrd="0" presId="urn:microsoft.com/office/officeart/2005/8/layout/pyramid4"/>
    <dgm:cxn modelId="{B841989D-BCE9-453C-8B41-E0668DEF9ACB}" type="presParOf" srcId="{7753BD83-B64C-469C-B769-A74B007FFC34}" destId="{DE1D5FA0-CED7-4F94-8BDA-A8C8A15DAB6D}"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8B944E-5BA3-4638-81EA-8EF9B8563DC4}"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29CE8FE-AB24-45F6-A862-7ECE4902CDDD}">
      <dgm:prSet custT="1"/>
      <dgm:spPr/>
      <dgm:t>
        <a:bodyPr/>
        <a:lstStyle/>
        <a:p>
          <a:pPr>
            <a:defRPr cap="all"/>
          </a:pPr>
          <a:r>
            <a:rPr lang="en-US" sz="2000" dirty="0"/>
            <a:t>The therapist helps promote change but are not to direct change in the client</a:t>
          </a:r>
        </a:p>
      </dgm:t>
    </dgm:pt>
    <dgm:pt modelId="{A112DBF7-6686-457C-80DA-701378785707}" type="parTrans" cxnId="{08395E35-2BC5-49F3-A231-6BE853FF8A54}">
      <dgm:prSet/>
      <dgm:spPr/>
      <dgm:t>
        <a:bodyPr/>
        <a:lstStyle/>
        <a:p>
          <a:endParaRPr lang="en-US"/>
        </a:p>
      </dgm:t>
    </dgm:pt>
    <dgm:pt modelId="{D199ABF5-D71D-4931-B2F0-BB11591EA4AD}" type="sibTrans" cxnId="{08395E35-2BC5-49F3-A231-6BE853FF8A54}">
      <dgm:prSet/>
      <dgm:spPr/>
      <dgm:t>
        <a:bodyPr/>
        <a:lstStyle/>
        <a:p>
          <a:endParaRPr lang="en-US"/>
        </a:p>
      </dgm:t>
    </dgm:pt>
    <dgm:pt modelId="{3D1D38EB-0A90-4DCA-A5D5-8770118EAD26}">
      <dgm:prSet custT="1"/>
      <dgm:spPr/>
      <dgm:t>
        <a:bodyPr/>
        <a:lstStyle/>
        <a:p>
          <a:pPr>
            <a:defRPr cap="all"/>
          </a:pPr>
          <a:r>
            <a:rPr lang="en-US" sz="2000" dirty="0"/>
            <a:t>Develops an environment where the patient can grow</a:t>
          </a:r>
        </a:p>
      </dgm:t>
    </dgm:pt>
    <dgm:pt modelId="{EB629EFA-F147-4E67-BED6-0C1040D201F3}" type="parTrans" cxnId="{B218F4E2-A48A-471D-9407-C321547FDEE2}">
      <dgm:prSet/>
      <dgm:spPr/>
      <dgm:t>
        <a:bodyPr/>
        <a:lstStyle/>
        <a:p>
          <a:endParaRPr lang="en-US"/>
        </a:p>
      </dgm:t>
    </dgm:pt>
    <dgm:pt modelId="{83C0ADA1-4794-4717-8FF0-0CB74BB42C3D}" type="sibTrans" cxnId="{B218F4E2-A48A-471D-9407-C321547FDEE2}">
      <dgm:prSet/>
      <dgm:spPr/>
      <dgm:t>
        <a:bodyPr/>
        <a:lstStyle/>
        <a:p>
          <a:endParaRPr lang="en-US"/>
        </a:p>
      </dgm:t>
    </dgm:pt>
    <dgm:pt modelId="{47A6366B-ED89-48D9-98DC-02F664423E12}">
      <dgm:prSet custT="1"/>
      <dgm:spPr/>
      <dgm:t>
        <a:bodyPr/>
        <a:lstStyle/>
        <a:p>
          <a:pPr>
            <a:defRPr cap="all"/>
          </a:pPr>
          <a:r>
            <a:rPr lang="en-US" sz="1800" dirty="0"/>
            <a:t>Is respectful, real, understanding and caring .</a:t>
          </a:r>
        </a:p>
        <a:p>
          <a:pPr>
            <a:defRPr cap="all"/>
          </a:pPr>
          <a:r>
            <a:rPr lang="en-US" sz="1800" dirty="0"/>
            <a:t> the client can let go of defenses, gain perception and reconnect with themselves.</a:t>
          </a:r>
        </a:p>
      </dgm:t>
    </dgm:pt>
    <dgm:pt modelId="{58791775-654C-4C36-BD80-D3AE0ACBB17D}" type="parTrans" cxnId="{4CF577FE-DA75-4A01-AFF6-8647848BA39E}">
      <dgm:prSet/>
      <dgm:spPr/>
      <dgm:t>
        <a:bodyPr/>
        <a:lstStyle/>
        <a:p>
          <a:endParaRPr lang="en-US"/>
        </a:p>
      </dgm:t>
    </dgm:pt>
    <dgm:pt modelId="{E0795B3A-E939-400E-8C26-DBDA4FC062BF}" type="sibTrans" cxnId="{4CF577FE-DA75-4A01-AFF6-8647848BA39E}">
      <dgm:prSet/>
      <dgm:spPr/>
      <dgm:t>
        <a:bodyPr/>
        <a:lstStyle/>
        <a:p>
          <a:endParaRPr lang="en-US"/>
        </a:p>
      </dgm:t>
    </dgm:pt>
    <dgm:pt modelId="{88CC678F-CFE7-4480-AEB5-A1684EEE40E8}" type="pres">
      <dgm:prSet presAssocID="{288B944E-5BA3-4638-81EA-8EF9B8563DC4}" presName="hierChild1" presStyleCnt="0">
        <dgm:presLayoutVars>
          <dgm:chPref val="1"/>
          <dgm:dir/>
          <dgm:animOne val="branch"/>
          <dgm:animLvl val="lvl"/>
          <dgm:resizeHandles/>
        </dgm:presLayoutVars>
      </dgm:prSet>
      <dgm:spPr/>
    </dgm:pt>
    <dgm:pt modelId="{E97B430E-2315-4469-B853-FAE55DF240AE}" type="pres">
      <dgm:prSet presAssocID="{429CE8FE-AB24-45F6-A862-7ECE4902CDDD}" presName="hierRoot1" presStyleCnt="0"/>
      <dgm:spPr/>
    </dgm:pt>
    <dgm:pt modelId="{E457038C-EB71-4314-AC68-733E05819B21}" type="pres">
      <dgm:prSet presAssocID="{429CE8FE-AB24-45F6-A862-7ECE4902CDDD}" presName="composite" presStyleCnt="0"/>
      <dgm:spPr/>
    </dgm:pt>
    <dgm:pt modelId="{146FC7B4-C316-4FD7-A74E-1611B14E3C78}" type="pres">
      <dgm:prSet presAssocID="{429CE8FE-AB24-45F6-A862-7ECE4902CDDD}" presName="background" presStyleLbl="node0" presStyleIdx="0" presStyleCnt="3"/>
      <dgm:spPr/>
    </dgm:pt>
    <dgm:pt modelId="{50B906A9-1679-4131-ACB2-5DF6BC820154}" type="pres">
      <dgm:prSet presAssocID="{429CE8FE-AB24-45F6-A862-7ECE4902CDDD}" presName="text" presStyleLbl="fgAcc0" presStyleIdx="0" presStyleCnt="3">
        <dgm:presLayoutVars>
          <dgm:chPref val="3"/>
        </dgm:presLayoutVars>
      </dgm:prSet>
      <dgm:spPr/>
    </dgm:pt>
    <dgm:pt modelId="{A7143943-DC3A-413C-821D-35942BBB3796}" type="pres">
      <dgm:prSet presAssocID="{429CE8FE-AB24-45F6-A862-7ECE4902CDDD}" presName="hierChild2" presStyleCnt="0"/>
      <dgm:spPr/>
    </dgm:pt>
    <dgm:pt modelId="{DC08F218-5543-482E-8D11-8DFEEAC101FC}" type="pres">
      <dgm:prSet presAssocID="{3D1D38EB-0A90-4DCA-A5D5-8770118EAD26}" presName="hierRoot1" presStyleCnt="0"/>
      <dgm:spPr/>
    </dgm:pt>
    <dgm:pt modelId="{17B20357-D6D6-45E0-961B-FEBFC3186370}" type="pres">
      <dgm:prSet presAssocID="{3D1D38EB-0A90-4DCA-A5D5-8770118EAD26}" presName="composite" presStyleCnt="0"/>
      <dgm:spPr/>
    </dgm:pt>
    <dgm:pt modelId="{844DC94B-5503-4D2C-9C43-243604C50883}" type="pres">
      <dgm:prSet presAssocID="{3D1D38EB-0A90-4DCA-A5D5-8770118EAD26}" presName="background" presStyleLbl="node0" presStyleIdx="1" presStyleCnt="3"/>
      <dgm:spPr/>
    </dgm:pt>
    <dgm:pt modelId="{AFFD4974-568A-4283-82DD-17F39909BA93}" type="pres">
      <dgm:prSet presAssocID="{3D1D38EB-0A90-4DCA-A5D5-8770118EAD26}" presName="text" presStyleLbl="fgAcc0" presStyleIdx="1" presStyleCnt="3">
        <dgm:presLayoutVars>
          <dgm:chPref val="3"/>
        </dgm:presLayoutVars>
      </dgm:prSet>
      <dgm:spPr/>
    </dgm:pt>
    <dgm:pt modelId="{CE3C23E6-B39D-4570-A5B2-FA654AA15AB2}" type="pres">
      <dgm:prSet presAssocID="{3D1D38EB-0A90-4DCA-A5D5-8770118EAD26}" presName="hierChild2" presStyleCnt="0"/>
      <dgm:spPr/>
    </dgm:pt>
    <dgm:pt modelId="{B36A397A-1421-4968-AFA7-26CF65C72693}" type="pres">
      <dgm:prSet presAssocID="{47A6366B-ED89-48D9-98DC-02F664423E12}" presName="hierRoot1" presStyleCnt="0"/>
      <dgm:spPr/>
    </dgm:pt>
    <dgm:pt modelId="{A22431B9-8A57-407D-A599-65A387C33A4A}" type="pres">
      <dgm:prSet presAssocID="{47A6366B-ED89-48D9-98DC-02F664423E12}" presName="composite" presStyleCnt="0"/>
      <dgm:spPr/>
    </dgm:pt>
    <dgm:pt modelId="{CFFCA993-0B6B-4ABD-B25C-EF947DE7103A}" type="pres">
      <dgm:prSet presAssocID="{47A6366B-ED89-48D9-98DC-02F664423E12}" presName="background" presStyleLbl="node0" presStyleIdx="2" presStyleCnt="3"/>
      <dgm:spPr/>
    </dgm:pt>
    <dgm:pt modelId="{53DA0E58-7069-4BEA-AB2B-7473E7893A69}" type="pres">
      <dgm:prSet presAssocID="{47A6366B-ED89-48D9-98DC-02F664423E12}" presName="text" presStyleLbl="fgAcc0" presStyleIdx="2" presStyleCnt="3" custScaleY="121273">
        <dgm:presLayoutVars>
          <dgm:chPref val="3"/>
        </dgm:presLayoutVars>
      </dgm:prSet>
      <dgm:spPr/>
    </dgm:pt>
    <dgm:pt modelId="{06201773-5AC8-45B8-8556-2B58F638C586}" type="pres">
      <dgm:prSet presAssocID="{47A6366B-ED89-48D9-98DC-02F664423E12}" presName="hierChild2" presStyleCnt="0"/>
      <dgm:spPr/>
    </dgm:pt>
  </dgm:ptLst>
  <dgm:cxnLst>
    <dgm:cxn modelId="{2182452D-EB5E-47AC-B80A-9D29C2602ECE}" type="presOf" srcId="{288B944E-5BA3-4638-81EA-8EF9B8563DC4}" destId="{88CC678F-CFE7-4480-AEB5-A1684EEE40E8}" srcOrd="0" destOrd="0" presId="urn:microsoft.com/office/officeart/2005/8/layout/hierarchy1"/>
    <dgm:cxn modelId="{08395E35-2BC5-49F3-A231-6BE853FF8A54}" srcId="{288B944E-5BA3-4638-81EA-8EF9B8563DC4}" destId="{429CE8FE-AB24-45F6-A862-7ECE4902CDDD}" srcOrd="0" destOrd="0" parTransId="{A112DBF7-6686-457C-80DA-701378785707}" sibTransId="{D199ABF5-D71D-4931-B2F0-BB11591EA4AD}"/>
    <dgm:cxn modelId="{9025504C-82DB-461B-BBED-2673A1310311}" type="presOf" srcId="{3D1D38EB-0A90-4DCA-A5D5-8770118EAD26}" destId="{AFFD4974-568A-4283-82DD-17F39909BA93}" srcOrd="0" destOrd="0" presId="urn:microsoft.com/office/officeart/2005/8/layout/hierarchy1"/>
    <dgm:cxn modelId="{6F32204E-6DE0-4D4A-8328-7820F250E367}" type="presOf" srcId="{429CE8FE-AB24-45F6-A862-7ECE4902CDDD}" destId="{50B906A9-1679-4131-ACB2-5DF6BC820154}" srcOrd="0" destOrd="0" presId="urn:microsoft.com/office/officeart/2005/8/layout/hierarchy1"/>
    <dgm:cxn modelId="{9644C6D8-192E-4049-BAEA-4CF4D50BFAF2}" type="presOf" srcId="{47A6366B-ED89-48D9-98DC-02F664423E12}" destId="{53DA0E58-7069-4BEA-AB2B-7473E7893A69}" srcOrd="0" destOrd="0" presId="urn:microsoft.com/office/officeart/2005/8/layout/hierarchy1"/>
    <dgm:cxn modelId="{B218F4E2-A48A-471D-9407-C321547FDEE2}" srcId="{288B944E-5BA3-4638-81EA-8EF9B8563DC4}" destId="{3D1D38EB-0A90-4DCA-A5D5-8770118EAD26}" srcOrd="1" destOrd="0" parTransId="{EB629EFA-F147-4E67-BED6-0C1040D201F3}" sibTransId="{83C0ADA1-4794-4717-8FF0-0CB74BB42C3D}"/>
    <dgm:cxn modelId="{4CF577FE-DA75-4A01-AFF6-8647848BA39E}" srcId="{288B944E-5BA3-4638-81EA-8EF9B8563DC4}" destId="{47A6366B-ED89-48D9-98DC-02F664423E12}" srcOrd="2" destOrd="0" parTransId="{58791775-654C-4C36-BD80-D3AE0ACBB17D}" sibTransId="{E0795B3A-E939-400E-8C26-DBDA4FC062BF}"/>
    <dgm:cxn modelId="{848DA0F5-25B4-4D35-8422-293F9E5353D5}" type="presParOf" srcId="{88CC678F-CFE7-4480-AEB5-A1684EEE40E8}" destId="{E97B430E-2315-4469-B853-FAE55DF240AE}" srcOrd="0" destOrd="0" presId="urn:microsoft.com/office/officeart/2005/8/layout/hierarchy1"/>
    <dgm:cxn modelId="{098703EA-53E9-44EC-9EEE-7BC79D45C9BC}" type="presParOf" srcId="{E97B430E-2315-4469-B853-FAE55DF240AE}" destId="{E457038C-EB71-4314-AC68-733E05819B21}" srcOrd="0" destOrd="0" presId="urn:microsoft.com/office/officeart/2005/8/layout/hierarchy1"/>
    <dgm:cxn modelId="{C4F23775-9E04-4545-AC6F-161462119813}" type="presParOf" srcId="{E457038C-EB71-4314-AC68-733E05819B21}" destId="{146FC7B4-C316-4FD7-A74E-1611B14E3C78}" srcOrd="0" destOrd="0" presId="urn:microsoft.com/office/officeart/2005/8/layout/hierarchy1"/>
    <dgm:cxn modelId="{8E1A59A4-BD53-41D2-963B-EEE1569D1F2D}" type="presParOf" srcId="{E457038C-EB71-4314-AC68-733E05819B21}" destId="{50B906A9-1679-4131-ACB2-5DF6BC820154}" srcOrd="1" destOrd="0" presId="urn:microsoft.com/office/officeart/2005/8/layout/hierarchy1"/>
    <dgm:cxn modelId="{38DC1F6E-F3B0-4AD5-8992-16041D6FD9B7}" type="presParOf" srcId="{E97B430E-2315-4469-B853-FAE55DF240AE}" destId="{A7143943-DC3A-413C-821D-35942BBB3796}" srcOrd="1" destOrd="0" presId="urn:microsoft.com/office/officeart/2005/8/layout/hierarchy1"/>
    <dgm:cxn modelId="{F24D0A9A-19B5-4F74-A206-3342963AD15A}" type="presParOf" srcId="{88CC678F-CFE7-4480-AEB5-A1684EEE40E8}" destId="{DC08F218-5543-482E-8D11-8DFEEAC101FC}" srcOrd="1" destOrd="0" presId="urn:microsoft.com/office/officeart/2005/8/layout/hierarchy1"/>
    <dgm:cxn modelId="{C2CBD681-FD68-4881-9750-79D9C92ADBB1}" type="presParOf" srcId="{DC08F218-5543-482E-8D11-8DFEEAC101FC}" destId="{17B20357-D6D6-45E0-961B-FEBFC3186370}" srcOrd="0" destOrd="0" presId="urn:microsoft.com/office/officeart/2005/8/layout/hierarchy1"/>
    <dgm:cxn modelId="{313FFB2E-09DA-4483-812A-A5C8445EB8AE}" type="presParOf" srcId="{17B20357-D6D6-45E0-961B-FEBFC3186370}" destId="{844DC94B-5503-4D2C-9C43-243604C50883}" srcOrd="0" destOrd="0" presId="urn:microsoft.com/office/officeart/2005/8/layout/hierarchy1"/>
    <dgm:cxn modelId="{5049E3CD-0DB3-49F6-B712-463915999394}" type="presParOf" srcId="{17B20357-D6D6-45E0-961B-FEBFC3186370}" destId="{AFFD4974-568A-4283-82DD-17F39909BA93}" srcOrd="1" destOrd="0" presId="urn:microsoft.com/office/officeart/2005/8/layout/hierarchy1"/>
    <dgm:cxn modelId="{5839301D-1B61-4477-BD7F-EF80256AF6E0}" type="presParOf" srcId="{DC08F218-5543-482E-8D11-8DFEEAC101FC}" destId="{CE3C23E6-B39D-4570-A5B2-FA654AA15AB2}" srcOrd="1" destOrd="0" presId="urn:microsoft.com/office/officeart/2005/8/layout/hierarchy1"/>
    <dgm:cxn modelId="{41D4C70F-6956-48D6-8AC8-00F6D5CAE74B}" type="presParOf" srcId="{88CC678F-CFE7-4480-AEB5-A1684EEE40E8}" destId="{B36A397A-1421-4968-AFA7-26CF65C72693}" srcOrd="2" destOrd="0" presId="urn:microsoft.com/office/officeart/2005/8/layout/hierarchy1"/>
    <dgm:cxn modelId="{A24E023F-61E2-4BD5-B75D-1D6909E2FC3D}" type="presParOf" srcId="{B36A397A-1421-4968-AFA7-26CF65C72693}" destId="{A22431B9-8A57-407D-A599-65A387C33A4A}" srcOrd="0" destOrd="0" presId="urn:microsoft.com/office/officeart/2005/8/layout/hierarchy1"/>
    <dgm:cxn modelId="{BA054D61-EA46-4EFD-B151-D6953913A85D}" type="presParOf" srcId="{A22431B9-8A57-407D-A599-65A387C33A4A}" destId="{CFFCA993-0B6B-4ABD-B25C-EF947DE7103A}" srcOrd="0" destOrd="0" presId="urn:microsoft.com/office/officeart/2005/8/layout/hierarchy1"/>
    <dgm:cxn modelId="{5628B766-4097-4867-A09B-4648203C947E}" type="presParOf" srcId="{A22431B9-8A57-407D-A599-65A387C33A4A}" destId="{53DA0E58-7069-4BEA-AB2B-7473E7893A69}" srcOrd="1" destOrd="0" presId="urn:microsoft.com/office/officeart/2005/8/layout/hierarchy1"/>
    <dgm:cxn modelId="{EE718FCA-7D53-4F76-850C-F4C51E6DD3E3}" type="presParOf" srcId="{B36A397A-1421-4968-AFA7-26CF65C72693}" destId="{06201773-5AC8-45B8-8556-2B58F638C58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D27C324-6288-4777-9F66-A1D3863CD5A3}"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F0BDA09F-8CDC-4F4F-A0B5-54A012085DFC}">
      <dgm:prSet/>
      <dgm:spPr/>
      <dgm:t>
        <a:bodyPr/>
        <a:lstStyle/>
        <a:p>
          <a:r>
            <a:rPr lang="en-GB"/>
            <a:t>Optimistic view of Human Nature</a:t>
          </a:r>
          <a:endParaRPr lang="en-US"/>
        </a:p>
      </dgm:t>
    </dgm:pt>
    <dgm:pt modelId="{100047B8-2AA6-4C70-9964-11FAA51D11F5}" type="parTrans" cxnId="{0609BE54-6A4A-4220-AD8B-4A350F6B84DD}">
      <dgm:prSet/>
      <dgm:spPr/>
      <dgm:t>
        <a:bodyPr/>
        <a:lstStyle/>
        <a:p>
          <a:endParaRPr lang="en-US"/>
        </a:p>
      </dgm:t>
    </dgm:pt>
    <dgm:pt modelId="{E6A6E003-20A1-4128-958D-9CCA59ED15A8}" type="sibTrans" cxnId="{0609BE54-6A4A-4220-AD8B-4A350F6B84DD}">
      <dgm:prSet/>
      <dgm:spPr/>
      <dgm:t>
        <a:bodyPr/>
        <a:lstStyle/>
        <a:p>
          <a:endParaRPr lang="en-US"/>
        </a:p>
      </dgm:t>
    </dgm:pt>
    <dgm:pt modelId="{94D0A93F-386D-40D6-8CF1-C99C4FF91E64}">
      <dgm:prSet/>
      <dgm:spPr/>
      <dgm:t>
        <a:bodyPr/>
        <a:lstStyle/>
        <a:p>
          <a:r>
            <a:rPr lang="en-GB"/>
            <a:t>Rogers believed that individuals are constantly developing and </a:t>
          </a:r>
          <a:r>
            <a:rPr lang="en-GB" i="1"/>
            <a:t>“becoming”. </a:t>
          </a:r>
          <a:endParaRPr lang="en-US"/>
        </a:p>
      </dgm:t>
    </dgm:pt>
    <dgm:pt modelId="{81331249-1AA8-4D73-AE49-276D8DE558FD}" type="parTrans" cxnId="{7614DC76-76D4-4F4A-880E-1563D5F497BD}">
      <dgm:prSet/>
      <dgm:spPr/>
      <dgm:t>
        <a:bodyPr/>
        <a:lstStyle/>
        <a:p>
          <a:endParaRPr lang="en-US"/>
        </a:p>
      </dgm:t>
    </dgm:pt>
    <dgm:pt modelId="{702B73E8-5B61-4C0D-9514-1AC30C4F2C57}" type="sibTrans" cxnId="{7614DC76-76D4-4F4A-880E-1563D5F497BD}">
      <dgm:prSet/>
      <dgm:spPr/>
      <dgm:t>
        <a:bodyPr/>
        <a:lstStyle/>
        <a:p>
          <a:endParaRPr lang="en-US"/>
        </a:p>
      </dgm:t>
    </dgm:pt>
    <dgm:pt modelId="{6EE530AD-FFBD-4E76-B1A5-660BA8F2A08A}">
      <dgm:prSet/>
      <dgm:spPr/>
      <dgm:t>
        <a:bodyPr/>
        <a:lstStyle/>
        <a:p>
          <a:r>
            <a:rPr lang="en-GB"/>
            <a:t>People are motivated by a tendency for growth</a:t>
          </a:r>
          <a:endParaRPr lang="en-US"/>
        </a:p>
      </dgm:t>
    </dgm:pt>
    <dgm:pt modelId="{DC66703B-5C9D-4A13-B752-43046EE4A148}" type="parTrans" cxnId="{C3B67A98-63F8-4305-A92F-24AAD1B722AB}">
      <dgm:prSet/>
      <dgm:spPr/>
      <dgm:t>
        <a:bodyPr/>
        <a:lstStyle/>
        <a:p>
          <a:endParaRPr lang="en-US"/>
        </a:p>
      </dgm:t>
    </dgm:pt>
    <dgm:pt modelId="{3466503E-1908-456B-B877-25D17CC4B74E}" type="sibTrans" cxnId="{C3B67A98-63F8-4305-A92F-24AAD1B722AB}">
      <dgm:prSet/>
      <dgm:spPr/>
      <dgm:t>
        <a:bodyPr/>
        <a:lstStyle/>
        <a:p>
          <a:endParaRPr lang="en-US"/>
        </a:p>
      </dgm:t>
    </dgm:pt>
    <dgm:pt modelId="{9E0AF90F-6A2D-4D0C-AE11-4B12FCB3B536}">
      <dgm:prSet/>
      <dgm:spPr/>
      <dgm:t>
        <a:bodyPr/>
        <a:lstStyle/>
        <a:p>
          <a:r>
            <a:rPr lang="en-GB"/>
            <a:t>Rogers believed that people have inner images of themselves (self concept) through early and later relationships. This is the foundation for how that individual behaves and reacts within the world. </a:t>
          </a:r>
          <a:endParaRPr lang="en-US"/>
        </a:p>
      </dgm:t>
    </dgm:pt>
    <dgm:pt modelId="{C74E8942-B9E6-4B8B-A1F4-896EA8536AA3}" type="parTrans" cxnId="{04DA66B9-D49F-4C6B-8907-14C569B73639}">
      <dgm:prSet/>
      <dgm:spPr/>
      <dgm:t>
        <a:bodyPr/>
        <a:lstStyle/>
        <a:p>
          <a:endParaRPr lang="en-US"/>
        </a:p>
      </dgm:t>
    </dgm:pt>
    <dgm:pt modelId="{BDAB5760-5F36-4E9C-B9ED-DCFA47572402}" type="sibTrans" cxnId="{04DA66B9-D49F-4C6B-8907-14C569B73639}">
      <dgm:prSet/>
      <dgm:spPr/>
      <dgm:t>
        <a:bodyPr/>
        <a:lstStyle/>
        <a:p>
          <a:endParaRPr lang="en-US"/>
        </a:p>
      </dgm:t>
    </dgm:pt>
    <dgm:pt modelId="{640796BE-646F-488C-AB4D-BC7110C039B2}">
      <dgm:prSet/>
      <dgm:spPr/>
      <dgm:t>
        <a:bodyPr/>
        <a:lstStyle/>
        <a:p>
          <a:r>
            <a:rPr lang="en-GB"/>
            <a:t>Phenomenological approach – the individual’s subjective experience.</a:t>
          </a:r>
          <a:endParaRPr lang="en-US"/>
        </a:p>
      </dgm:t>
    </dgm:pt>
    <dgm:pt modelId="{363E581A-8D26-4511-8390-405E3163A6FA}" type="parTrans" cxnId="{7D95F70C-068E-470E-9137-87A2A1825903}">
      <dgm:prSet/>
      <dgm:spPr/>
      <dgm:t>
        <a:bodyPr/>
        <a:lstStyle/>
        <a:p>
          <a:endParaRPr lang="en-US"/>
        </a:p>
      </dgm:t>
    </dgm:pt>
    <dgm:pt modelId="{ADABAA87-C865-482F-891F-AF4A8EF2FBD9}" type="sibTrans" cxnId="{7D95F70C-068E-470E-9137-87A2A1825903}">
      <dgm:prSet/>
      <dgm:spPr/>
      <dgm:t>
        <a:bodyPr/>
        <a:lstStyle/>
        <a:p>
          <a:endParaRPr lang="en-US"/>
        </a:p>
      </dgm:t>
    </dgm:pt>
    <dgm:pt modelId="{D32A3878-0A11-4887-8080-F5E8A7CF1CAD}" type="pres">
      <dgm:prSet presAssocID="{8D27C324-6288-4777-9F66-A1D3863CD5A3}" presName="diagram" presStyleCnt="0">
        <dgm:presLayoutVars>
          <dgm:dir/>
          <dgm:resizeHandles val="exact"/>
        </dgm:presLayoutVars>
      </dgm:prSet>
      <dgm:spPr/>
    </dgm:pt>
    <dgm:pt modelId="{F13968E7-DFDD-46B1-A908-7F8DA8A771CF}" type="pres">
      <dgm:prSet presAssocID="{F0BDA09F-8CDC-4F4F-A0B5-54A012085DFC}" presName="node" presStyleLbl="node1" presStyleIdx="0" presStyleCnt="5">
        <dgm:presLayoutVars>
          <dgm:bulletEnabled val="1"/>
        </dgm:presLayoutVars>
      </dgm:prSet>
      <dgm:spPr/>
    </dgm:pt>
    <dgm:pt modelId="{D12A128D-40EA-495C-AA09-373F48BC2C40}" type="pres">
      <dgm:prSet presAssocID="{E6A6E003-20A1-4128-958D-9CCA59ED15A8}" presName="sibTrans" presStyleCnt="0"/>
      <dgm:spPr/>
    </dgm:pt>
    <dgm:pt modelId="{38884D49-63A8-4F7D-8024-A7A5D26E481B}" type="pres">
      <dgm:prSet presAssocID="{94D0A93F-386D-40D6-8CF1-C99C4FF91E64}" presName="node" presStyleLbl="node1" presStyleIdx="1" presStyleCnt="5">
        <dgm:presLayoutVars>
          <dgm:bulletEnabled val="1"/>
        </dgm:presLayoutVars>
      </dgm:prSet>
      <dgm:spPr/>
    </dgm:pt>
    <dgm:pt modelId="{02F78487-6F3E-417D-877D-FC9B2D3B1084}" type="pres">
      <dgm:prSet presAssocID="{702B73E8-5B61-4C0D-9514-1AC30C4F2C57}" presName="sibTrans" presStyleCnt="0"/>
      <dgm:spPr/>
    </dgm:pt>
    <dgm:pt modelId="{F055642B-EF48-4E54-B490-D17AD4D7BFD5}" type="pres">
      <dgm:prSet presAssocID="{6EE530AD-FFBD-4E76-B1A5-660BA8F2A08A}" presName="node" presStyleLbl="node1" presStyleIdx="2" presStyleCnt="5">
        <dgm:presLayoutVars>
          <dgm:bulletEnabled val="1"/>
        </dgm:presLayoutVars>
      </dgm:prSet>
      <dgm:spPr/>
    </dgm:pt>
    <dgm:pt modelId="{2C7B917A-31CA-4038-AE43-1507A067601D}" type="pres">
      <dgm:prSet presAssocID="{3466503E-1908-456B-B877-25D17CC4B74E}" presName="sibTrans" presStyleCnt="0"/>
      <dgm:spPr/>
    </dgm:pt>
    <dgm:pt modelId="{296F1B76-9735-4969-8A80-63FE8484E0FF}" type="pres">
      <dgm:prSet presAssocID="{9E0AF90F-6A2D-4D0C-AE11-4B12FCB3B536}" presName="node" presStyleLbl="node1" presStyleIdx="3" presStyleCnt="5">
        <dgm:presLayoutVars>
          <dgm:bulletEnabled val="1"/>
        </dgm:presLayoutVars>
      </dgm:prSet>
      <dgm:spPr/>
    </dgm:pt>
    <dgm:pt modelId="{1FA4AFAD-BAE3-470E-83D6-A0484363216B}" type="pres">
      <dgm:prSet presAssocID="{BDAB5760-5F36-4E9C-B9ED-DCFA47572402}" presName="sibTrans" presStyleCnt="0"/>
      <dgm:spPr/>
    </dgm:pt>
    <dgm:pt modelId="{5E0B3547-8990-482D-88CB-153D676B79B6}" type="pres">
      <dgm:prSet presAssocID="{640796BE-646F-488C-AB4D-BC7110C039B2}" presName="node" presStyleLbl="node1" presStyleIdx="4" presStyleCnt="5">
        <dgm:presLayoutVars>
          <dgm:bulletEnabled val="1"/>
        </dgm:presLayoutVars>
      </dgm:prSet>
      <dgm:spPr/>
    </dgm:pt>
  </dgm:ptLst>
  <dgm:cxnLst>
    <dgm:cxn modelId="{871D1F04-88E5-43BA-87F2-B88432589682}" type="presOf" srcId="{9E0AF90F-6A2D-4D0C-AE11-4B12FCB3B536}" destId="{296F1B76-9735-4969-8A80-63FE8484E0FF}" srcOrd="0" destOrd="0" presId="urn:microsoft.com/office/officeart/2005/8/layout/default"/>
    <dgm:cxn modelId="{7D95F70C-068E-470E-9137-87A2A1825903}" srcId="{8D27C324-6288-4777-9F66-A1D3863CD5A3}" destId="{640796BE-646F-488C-AB4D-BC7110C039B2}" srcOrd="4" destOrd="0" parTransId="{363E581A-8D26-4511-8390-405E3163A6FA}" sibTransId="{ADABAA87-C865-482F-891F-AF4A8EF2FBD9}"/>
    <dgm:cxn modelId="{B3898E23-8CC6-42D7-B243-794309F86FC4}" type="presOf" srcId="{F0BDA09F-8CDC-4F4F-A0B5-54A012085DFC}" destId="{F13968E7-DFDD-46B1-A908-7F8DA8A771CF}" srcOrd="0" destOrd="0" presId="urn:microsoft.com/office/officeart/2005/8/layout/default"/>
    <dgm:cxn modelId="{42A48224-E375-4FE3-A5D2-3A3E6B4CFF8C}" type="presOf" srcId="{6EE530AD-FFBD-4E76-B1A5-660BA8F2A08A}" destId="{F055642B-EF48-4E54-B490-D17AD4D7BFD5}" srcOrd="0" destOrd="0" presId="urn:microsoft.com/office/officeart/2005/8/layout/default"/>
    <dgm:cxn modelId="{0FC80338-F1E7-4EDA-8D73-C3A5DF79BE5D}" type="presOf" srcId="{640796BE-646F-488C-AB4D-BC7110C039B2}" destId="{5E0B3547-8990-482D-88CB-153D676B79B6}" srcOrd="0" destOrd="0" presId="urn:microsoft.com/office/officeart/2005/8/layout/default"/>
    <dgm:cxn modelId="{3162464D-87BF-4C2E-B5A6-2375BA57463C}" type="presOf" srcId="{94D0A93F-386D-40D6-8CF1-C99C4FF91E64}" destId="{38884D49-63A8-4F7D-8024-A7A5D26E481B}" srcOrd="0" destOrd="0" presId="urn:microsoft.com/office/officeart/2005/8/layout/default"/>
    <dgm:cxn modelId="{0609BE54-6A4A-4220-AD8B-4A350F6B84DD}" srcId="{8D27C324-6288-4777-9F66-A1D3863CD5A3}" destId="{F0BDA09F-8CDC-4F4F-A0B5-54A012085DFC}" srcOrd="0" destOrd="0" parTransId="{100047B8-2AA6-4C70-9964-11FAA51D11F5}" sibTransId="{E6A6E003-20A1-4128-958D-9CCA59ED15A8}"/>
    <dgm:cxn modelId="{7614DC76-76D4-4F4A-880E-1563D5F497BD}" srcId="{8D27C324-6288-4777-9F66-A1D3863CD5A3}" destId="{94D0A93F-386D-40D6-8CF1-C99C4FF91E64}" srcOrd="1" destOrd="0" parTransId="{81331249-1AA8-4D73-AE49-276D8DE558FD}" sibTransId="{702B73E8-5B61-4C0D-9514-1AC30C4F2C57}"/>
    <dgm:cxn modelId="{C3B67A98-63F8-4305-A92F-24AAD1B722AB}" srcId="{8D27C324-6288-4777-9F66-A1D3863CD5A3}" destId="{6EE530AD-FFBD-4E76-B1A5-660BA8F2A08A}" srcOrd="2" destOrd="0" parTransId="{DC66703B-5C9D-4A13-B752-43046EE4A148}" sibTransId="{3466503E-1908-456B-B877-25D17CC4B74E}"/>
    <dgm:cxn modelId="{04DA66B9-D49F-4C6B-8907-14C569B73639}" srcId="{8D27C324-6288-4777-9F66-A1D3863CD5A3}" destId="{9E0AF90F-6A2D-4D0C-AE11-4B12FCB3B536}" srcOrd="3" destOrd="0" parTransId="{C74E8942-B9E6-4B8B-A1F4-896EA8536AA3}" sibTransId="{BDAB5760-5F36-4E9C-B9ED-DCFA47572402}"/>
    <dgm:cxn modelId="{C6C2C9D2-5D8D-4BA7-9258-B27AA04782A8}" type="presOf" srcId="{8D27C324-6288-4777-9F66-A1D3863CD5A3}" destId="{D32A3878-0A11-4887-8080-F5E8A7CF1CAD}" srcOrd="0" destOrd="0" presId="urn:microsoft.com/office/officeart/2005/8/layout/default"/>
    <dgm:cxn modelId="{561E061E-0B89-4AA9-B114-E13B56C8889B}" type="presParOf" srcId="{D32A3878-0A11-4887-8080-F5E8A7CF1CAD}" destId="{F13968E7-DFDD-46B1-A908-7F8DA8A771CF}" srcOrd="0" destOrd="0" presId="urn:microsoft.com/office/officeart/2005/8/layout/default"/>
    <dgm:cxn modelId="{717BE77F-7E4E-4B64-B4D3-4CF276B3F2B2}" type="presParOf" srcId="{D32A3878-0A11-4887-8080-F5E8A7CF1CAD}" destId="{D12A128D-40EA-495C-AA09-373F48BC2C40}" srcOrd="1" destOrd="0" presId="urn:microsoft.com/office/officeart/2005/8/layout/default"/>
    <dgm:cxn modelId="{FF302AB4-52BF-4169-8E1A-FDD5DE73161A}" type="presParOf" srcId="{D32A3878-0A11-4887-8080-F5E8A7CF1CAD}" destId="{38884D49-63A8-4F7D-8024-A7A5D26E481B}" srcOrd="2" destOrd="0" presId="urn:microsoft.com/office/officeart/2005/8/layout/default"/>
    <dgm:cxn modelId="{5989C230-2114-4328-92B6-9D7596351C89}" type="presParOf" srcId="{D32A3878-0A11-4887-8080-F5E8A7CF1CAD}" destId="{02F78487-6F3E-417D-877D-FC9B2D3B1084}" srcOrd="3" destOrd="0" presId="urn:microsoft.com/office/officeart/2005/8/layout/default"/>
    <dgm:cxn modelId="{0DD6B747-8130-4DEA-90D4-A53064EEB868}" type="presParOf" srcId="{D32A3878-0A11-4887-8080-F5E8A7CF1CAD}" destId="{F055642B-EF48-4E54-B490-D17AD4D7BFD5}" srcOrd="4" destOrd="0" presId="urn:microsoft.com/office/officeart/2005/8/layout/default"/>
    <dgm:cxn modelId="{28266013-4423-4C5F-918D-4CC621472815}" type="presParOf" srcId="{D32A3878-0A11-4887-8080-F5E8A7CF1CAD}" destId="{2C7B917A-31CA-4038-AE43-1507A067601D}" srcOrd="5" destOrd="0" presId="urn:microsoft.com/office/officeart/2005/8/layout/default"/>
    <dgm:cxn modelId="{04725C50-0242-4FBE-AFB5-310DE1AC48BF}" type="presParOf" srcId="{D32A3878-0A11-4887-8080-F5E8A7CF1CAD}" destId="{296F1B76-9735-4969-8A80-63FE8484E0FF}" srcOrd="6" destOrd="0" presId="urn:microsoft.com/office/officeart/2005/8/layout/default"/>
    <dgm:cxn modelId="{BBEFFD2E-F03D-4036-AE07-0D51C2748B2F}" type="presParOf" srcId="{D32A3878-0A11-4887-8080-F5E8A7CF1CAD}" destId="{1FA4AFAD-BAE3-470E-83D6-A0484363216B}" srcOrd="7" destOrd="0" presId="urn:microsoft.com/office/officeart/2005/8/layout/default"/>
    <dgm:cxn modelId="{E1AAAE28-380A-41A9-8609-E7984C712523}" type="presParOf" srcId="{D32A3878-0A11-4887-8080-F5E8A7CF1CAD}" destId="{5E0B3547-8990-482D-88CB-153D676B79B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B1261D-7739-474A-B50B-A099DB5DFC85}">
      <dsp:nvSpPr>
        <dsp:cNvPr id="0" name=""/>
        <dsp:cNvSpPr/>
      </dsp:nvSpPr>
      <dsp:spPr>
        <a:xfrm>
          <a:off x="2946" y="343241"/>
          <a:ext cx="2337792" cy="1402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Q&amp;A</a:t>
          </a:r>
          <a:endParaRPr lang="en-US" sz="2600" kern="1200" dirty="0"/>
        </a:p>
      </dsp:txBody>
      <dsp:txXfrm>
        <a:off x="2946" y="343241"/>
        <a:ext cx="2337792" cy="1402675"/>
      </dsp:txXfrm>
    </dsp:sp>
    <dsp:sp modelId="{D32AA125-AE89-4A98-9663-995D9745218F}">
      <dsp:nvSpPr>
        <dsp:cNvPr id="0" name=""/>
        <dsp:cNvSpPr/>
      </dsp:nvSpPr>
      <dsp:spPr>
        <a:xfrm>
          <a:off x="2574518" y="343241"/>
          <a:ext cx="2337792" cy="1402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Brief Review Humanistic Approaches</a:t>
          </a:r>
          <a:endParaRPr lang="en-US" sz="2600" kern="1200" dirty="0"/>
        </a:p>
      </dsp:txBody>
      <dsp:txXfrm>
        <a:off x="2574518" y="343241"/>
        <a:ext cx="2337792" cy="1402675"/>
      </dsp:txXfrm>
    </dsp:sp>
    <dsp:sp modelId="{4FC04733-F1D0-4A32-905D-C4BA9D007F10}">
      <dsp:nvSpPr>
        <dsp:cNvPr id="0" name=""/>
        <dsp:cNvSpPr/>
      </dsp:nvSpPr>
      <dsp:spPr>
        <a:xfrm>
          <a:off x="5146089" y="343241"/>
          <a:ext cx="2337792" cy="140267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Motivational Interviewing</a:t>
          </a:r>
          <a:endParaRPr lang="en-US" sz="2600" kern="1200" dirty="0"/>
        </a:p>
      </dsp:txBody>
      <dsp:txXfrm>
        <a:off x="5146089" y="343241"/>
        <a:ext cx="2337792" cy="1402675"/>
      </dsp:txXfrm>
    </dsp:sp>
    <dsp:sp modelId="{AA5DFA50-E6D5-4E19-9C19-1592D82729F1}">
      <dsp:nvSpPr>
        <dsp:cNvPr id="0" name=""/>
        <dsp:cNvSpPr/>
      </dsp:nvSpPr>
      <dsp:spPr>
        <a:xfrm>
          <a:off x="7717661" y="343241"/>
          <a:ext cx="2337792" cy="1402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Assessment Exercise</a:t>
          </a:r>
          <a:endParaRPr lang="en-US" sz="2600" kern="1200" dirty="0"/>
        </a:p>
      </dsp:txBody>
      <dsp:txXfrm>
        <a:off x="7717661" y="343241"/>
        <a:ext cx="2337792" cy="1402675"/>
      </dsp:txXfrm>
    </dsp:sp>
    <dsp:sp modelId="{C39D035D-C8A4-4668-86AC-0D36C5B5902E}">
      <dsp:nvSpPr>
        <dsp:cNvPr id="0" name=""/>
        <dsp:cNvSpPr/>
      </dsp:nvSpPr>
      <dsp:spPr>
        <a:xfrm>
          <a:off x="2946" y="1979695"/>
          <a:ext cx="2337792" cy="140267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Application</a:t>
          </a:r>
        </a:p>
        <a:p>
          <a:pPr marL="0" lvl="0" indent="0" algn="ctr" defTabSz="1155700">
            <a:lnSpc>
              <a:spcPct val="90000"/>
            </a:lnSpc>
            <a:spcBef>
              <a:spcPct val="0"/>
            </a:spcBef>
            <a:spcAft>
              <a:spcPct val="35000"/>
            </a:spcAft>
            <a:buNone/>
          </a:pPr>
          <a:r>
            <a:rPr lang="en-GB" sz="2600" kern="1200" dirty="0"/>
            <a:t>Journal Articles</a:t>
          </a:r>
        </a:p>
      </dsp:txBody>
      <dsp:txXfrm>
        <a:off x="2946" y="1979695"/>
        <a:ext cx="2337792" cy="1402675"/>
      </dsp:txXfrm>
    </dsp:sp>
    <dsp:sp modelId="{14AA52E9-52F6-46DC-9FD1-8A1FF659BE71}">
      <dsp:nvSpPr>
        <dsp:cNvPr id="0" name=""/>
        <dsp:cNvSpPr/>
      </dsp:nvSpPr>
      <dsp:spPr>
        <a:xfrm>
          <a:off x="2574518" y="1979695"/>
          <a:ext cx="2337792" cy="1402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Lunch</a:t>
          </a:r>
        </a:p>
      </dsp:txBody>
      <dsp:txXfrm>
        <a:off x="2574518" y="1979695"/>
        <a:ext cx="2337792" cy="1402675"/>
      </dsp:txXfrm>
    </dsp:sp>
    <dsp:sp modelId="{0D0AF071-CCE3-4E59-9F5D-452222428912}">
      <dsp:nvSpPr>
        <dsp:cNvPr id="0" name=""/>
        <dsp:cNvSpPr/>
      </dsp:nvSpPr>
      <dsp:spPr>
        <a:xfrm>
          <a:off x="5146089" y="1979695"/>
          <a:ext cx="2337792" cy="1402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Skills Practice</a:t>
          </a:r>
        </a:p>
        <a:p>
          <a:pPr marL="0" lvl="0" indent="0" algn="ctr" defTabSz="1155700">
            <a:lnSpc>
              <a:spcPct val="90000"/>
            </a:lnSpc>
            <a:spcBef>
              <a:spcPct val="0"/>
            </a:spcBef>
            <a:spcAft>
              <a:spcPct val="35000"/>
            </a:spcAft>
            <a:buNone/>
          </a:pPr>
          <a:r>
            <a:rPr lang="en-GB" sz="2600" kern="1200" dirty="0"/>
            <a:t>Noticing Emotions </a:t>
          </a:r>
        </a:p>
      </dsp:txBody>
      <dsp:txXfrm>
        <a:off x="5146089" y="1979695"/>
        <a:ext cx="2337792" cy="1402675"/>
      </dsp:txXfrm>
    </dsp:sp>
    <dsp:sp modelId="{6DEB6BDC-0E0B-424A-AD09-A2CF7F0913C1}">
      <dsp:nvSpPr>
        <dsp:cNvPr id="0" name=""/>
        <dsp:cNvSpPr/>
      </dsp:nvSpPr>
      <dsp:spPr>
        <a:xfrm>
          <a:off x="7717661" y="1979695"/>
          <a:ext cx="2337792" cy="140267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Group Process</a:t>
          </a:r>
        </a:p>
        <a:p>
          <a:pPr marL="0" lvl="0" indent="0" algn="ctr" defTabSz="1155700">
            <a:lnSpc>
              <a:spcPct val="90000"/>
            </a:lnSpc>
            <a:spcBef>
              <a:spcPct val="0"/>
            </a:spcBef>
            <a:spcAft>
              <a:spcPct val="35000"/>
            </a:spcAft>
            <a:buNone/>
          </a:pPr>
          <a:r>
            <a:rPr lang="en-GB" sz="2600" kern="1200" dirty="0"/>
            <a:t>Check-Out/Evaluation</a:t>
          </a:r>
        </a:p>
      </dsp:txBody>
      <dsp:txXfrm>
        <a:off x="7717661" y="1979695"/>
        <a:ext cx="2337792" cy="1402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ED5E8-8141-4B02-AD0D-1178D5455297}">
      <dsp:nvSpPr>
        <dsp:cNvPr id="0" name=""/>
        <dsp:cNvSpPr/>
      </dsp:nvSpPr>
      <dsp:spPr>
        <a:xfrm>
          <a:off x="0" y="355"/>
          <a:ext cx="92690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CF7B14-2875-47DB-9F39-3BB278554B4F}">
      <dsp:nvSpPr>
        <dsp:cNvPr id="0" name=""/>
        <dsp:cNvSpPr/>
      </dsp:nvSpPr>
      <dsp:spPr>
        <a:xfrm>
          <a:off x="0" y="355"/>
          <a:ext cx="9269012" cy="581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purpose of this therapy is to help the client discover a better way to develop self awareness</a:t>
          </a:r>
        </a:p>
      </dsp:txBody>
      <dsp:txXfrm>
        <a:off x="0" y="355"/>
        <a:ext cx="9269012" cy="581545"/>
      </dsp:txXfrm>
    </dsp:sp>
    <dsp:sp modelId="{90C26730-5D54-4422-8A3C-4965010A900C}">
      <dsp:nvSpPr>
        <dsp:cNvPr id="0" name=""/>
        <dsp:cNvSpPr/>
      </dsp:nvSpPr>
      <dsp:spPr>
        <a:xfrm>
          <a:off x="0" y="581900"/>
          <a:ext cx="92690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93E168-FE84-4A47-997A-360A08AB7E9A}">
      <dsp:nvSpPr>
        <dsp:cNvPr id="0" name=""/>
        <dsp:cNvSpPr/>
      </dsp:nvSpPr>
      <dsp:spPr>
        <a:xfrm>
          <a:off x="0" y="581900"/>
          <a:ext cx="9269012" cy="581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Based on the idea that client can make positive and constructive choices.</a:t>
          </a:r>
        </a:p>
      </dsp:txBody>
      <dsp:txXfrm>
        <a:off x="0" y="581900"/>
        <a:ext cx="9269012" cy="581545"/>
      </dsp:txXfrm>
    </dsp:sp>
    <dsp:sp modelId="{62EA717B-E851-4DE8-BAF8-5DE6268BC648}">
      <dsp:nvSpPr>
        <dsp:cNvPr id="0" name=""/>
        <dsp:cNvSpPr/>
      </dsp:nvSpPr>
      <dsp:spPr>
        <a:xfrm>
          <a:off x="0" y="1163445"/>
          <a:ext cx="92690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AB92E7-690E-4FBC-B5F6-850C942219FA}">
      <dsp:nvSpPr>
        <dsp:cNvPr id="0" name=""/>
        <dsp:cNvSpPr/>
      </dsp:nvSpPr>
      <dsp:spPr>
        <a:xfrm>
          <a:off x="0" y="1163445"/>
          <a:ext cx="9269012" cy="581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People are trustworthy (can solve problems without intervention)</a:t>
          </a:r>
        </a:p>
      </dsp:txBody>
      <dsp:txXfrm>
        <a:off x="0" y="1163445"/>
        <a:ext cx="9269012" cy="581545"/>
      </dsp:txXfrm>
    </dsp:sp>
    <dsp:sp modelId="{82EE5A6C-CC22-40A6-8E8F-A730864D3719}">
      <dsp:nvSpPr>
        <dsp:cNvPr id="0" name=""/>
        <dsp:cNvSpPr/>
      </dsp:nvSpPr>
      <dsp:spPr>
        <a:xfrm>
          <a:off x="0" y="1744991"/>
          <a:ext cx="92690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9BA837-04AD-4EC0-8A81-4CEF6EC06A36}">
      <dsp:nvSpPr>
        <dsp:cNvPr id="0" name=""/>
        <dsp:cNvSpPr/>
      </dsp:nvSpPr>
      <dsp:spPr>
        <a:xfrm>
          <a:off x="0" y="1744991"/>
          <a:ext cx="9269012" cy="581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People are capable of self-directed growth if involved in a therapeutic relationship</a:t>
          </a:r>
        </a:p>
      </dsp:txBody>
      <dsp:txXfrm>
        <a:off x="0" y="1744991"/>
        <a:ext cx="9269012" cy="581545"/>
      </dsp:txXfrm>
    </dsp:sp>
    <dsp:sp modelId="{301887D2-58D3-4A3A-BB4F-F86B104231D3}">
      <dsp:nvSpPr>
        <dsp:cNvPr id="0" name=""/>
        <dsp:cNvSpPr/>
      </dsp:nvSpPr>
      <dsp:spPr>
        <a:xfrm>
          <a:off x="0" y="2326536"/>
          <a:ext cx="92690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1D64F4-341B-4AC0-BCB1-E0731D4F1829}">
      <dsp:nvSpPr>
        <dsp:cNvPr id="0" name=""/>
        <dsp:cNvSpPr/>
      </dsp:nvSpPr>
      <dsp:spPr>
        <a:xfrm>
          <a:off x="0" y="2326536"/>
          <a:ext cx="9269012" cy="5815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Under nurturing conditions an individual can move forward and resolve their problems.</a:t>
          </a:r>
        </a:p>
      </dsp:txBody>
      <dsp:txXfrm>
        <a:off x="0" y="2326536"/>
        <a:ext cx="9269012" cy="5815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311B3F-096D-4E0B-BF84-631411A39127}">
      <dsp:nvSpPr>
        <dsp:cNvPr id="0" name=""/>
        <dsp:cNvSpPr/>
      </dsp:nvSpPr>
      <dsp:spPr>
        <a:xfrm>
          <a:off x="1645411" y="0"/>
          <a:ext cx="2615359" cy="2615359"/>
        </a:xfrm>
        <a:prstGeom prst="triangl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Congruence</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Authenticity and Realness</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dsp:txBody>
      <dsp:txXfrm>
        <a:off x="2299251" y="1307680"/>
        <a:ext cx="1307679" cy="1307679"/>
      </dsp:txXfrm>
    </dsp:sp>
    <dsp:sp modelId="{657DF3BD-7C1D-4D64-90E7-23DD3C67DC15}">
      <dsp:nvSpPr>
        <dsp:cNvPr id="0" name=""/>
        <dsp:cNvSpPr/>
      </dsp:nvSpPr>
      <dsp:spPr>
        <a:xfrm>
          <a:off x="337731" y="2615359"/>
          <a:ext cx="2615359" cy="2615359"/>
        </a:xfrm>
        <a:prstGeom prst="triangle">
          <a:avLst/>
        </a:prstGeom>
        <a:solidFill>
          <a:schemeClr val="accent2">
            <a:hueOff val="373730"/>
            <a:satOff val="-16788"/>
            <a:lumOff val="222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Empathy</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Process of Understanding</a:t>
          </a:r>
        </a:p>
      </dsp:txBody>
      <dsp:txXfrm>
        <a:off x="991571" y="3923039"/>
        <a:ext cx="1307679" cy="1307679"/>
      </dsp:txXfrm>
    </dsp:sp>
    <dsp:sp modelId="{70B3E3CD-745D-4E48-AEF3-89349DCEC044}">
      <dsp:nvSpPr>
        <dsp:cNvPr id="0" name=""/>
        <dsp:cNvSpPr/>
      </dsp:nvSpPr>
      <dsp:spPr>
        <a:xfrm rot="10800000">
          <a:off x="1645411" y="2615359"/>
          <a:ext cx="2615359" cy="2615359"/>
        </a:xfrm>
        <a:prstGeom prst="triangle">
          <a:avLst/>
        </a:prstGeom>
        <a:solidFill>
          <a:schemeClr val="accent2">
            <a:hueOff val="747461"/>
            <a:satOff val="-33577"/>
            <a:lumOff val="444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Person-Centred Approach</a:t>
          </a:r>
        </a:p>
      </dsp:txBody>
      <dsp:txXfrm rot="10800000">
        <a:off x="2299251" y="2615359"/>
        <a:ext cx="1307679" cy="1307679"/>
      </dsp:txXfrm>
    </dsp:sp>
    <dsp:sp modelId="{DE1D5FA0-CED7-4F94-8BDA-A8C8A15DAB6D}">
      <dsp:nvSpPr>
        <dsp:cNvPr id="0" name=""/>
        <dsp:cNvSpPr/>
      </dsp:nvSpPr>
      <dsp:spPr>
        <a:xfrm>
          <a:off x="2953090" y="2615359"/>
          <a:ext cx="2615359" cy="2615359"/>
        </a:xfrm>
        <a:prstGeom prst="triangle">
          <a:avLst/>
        </a:prstGeom>
        <a:solidFill>
          <a:schemeClr val="accent2">
            <a:hueOff val="1121191"/>
            <a:satOff val="-50365"/>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atin typeface="Arial" panose="020B0604020202020204" pitchFamily="34" charset="0"/>
              <a:cs typeface="Arial" panose="020B0604020202020204" pitchFamily="34" charset="0"/>
            </a:rPr>
            <a:t>Unconditional Positive Regard</a:t>
          </a:r>
        </a:p>
        <a:p>
          <a:pPr marL="0" lvl="0" indent="0" algn="ctr" defTabSz="533400">
            <a:lnSpc>
              <a:spcPct val="90000"/>
            </a:lnSpc>
            <a:spcBef>
              <a:spcPct val="0"/>
            </a:spcBef>
            <a:spcAft>
              <a:spcPct val="35000"/>
            </a:spcAft>
            <a:buNone/>
          </a:pPr>
          <a:endParaRPr lang="en-GB" sz="1200" kern="120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Non-Judgemental Respect</a:t>
          </a:r>
        </a:p>
      </dsp:txBody>
      <dsp:txXfrm>
        <a:off x="3606930" y="3923039"/>
        <a:ext cx="1307679" cy="13076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6FC7B4-C316-4FD7-A74E-1611B14E3C78}">
      <dsp:nvSpPr>
        <dsp:cNvPr id="0" name=""/>
        <dsp:cNvSpPr/>
      </dsp:nvSpPr>
      <dsp:spPr>
        <a:xfrm>
          <a:off x="0" y="216371"/>
          <a:ext cx="2827299" cy="17953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B906A9-1679-4131-ACB2-5DF6BC820154}">
      <dsp:nvSpPr>
        <dsp:cNvPr id="0" name=""/>
        <dsp:cNvSpPr/>
      </dsp:nvSpPr>
      <dsp:spPr>
        <a:xfrm>
          <a:off x="314144" y="514808"/>
          <a:ext cx="2827299" cy="17953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US" sz="2000" kern="1200" dirty="0"/>
            <a:t>The therapist helps promote change but are not to direct change in the client</a:t>
          </a:r>
        </a:p>
      </dsp:txBody>
      <dsp:txXfrm>
        <a:off x="366728" y="567392"/>
        <a:ext cx="2722131" cy="1690167"/>
      </dsp:txXfrm>
    </dsp:sp>
    <dsp:sp modelId="{844DC94B-5503-4D2C-9C43-243604C50883}">
      <dsp:nvSpPr>
        <dsp:cNvPr id="0" name=""/>
        <dsp:cNvSpPr/>
      </dsp:nvSpPr>
      <dsp:spPr>
        <a:xfrm>
          <a:off x="3455588" y="216371"/>
          <a:ext cx="2827299" cy="17953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FD4974-568A-4283-82DD-17F39909BA93}">
      <dsp:nvSpPr>
        <dsp:cNvPr id="0" name=""/>
        <dsp:cNvSpPr/>
      </dsp:nvSpPr>
      <dsp:spPr>
        <a:xfrm>
          <a:off x="3769732" y="514808"/>
          <a:ext cx="2827299" cy="179533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US" sz="2000" kern="1200" dirty="0"/>
            <a:t>Develops an environment where the patient can grow</a:t>
          </a:r>
        </a:p>
      </dsp:txBody>
      <dsp:txXfrm>
        <a:off x="3822316" y="567392"/>
        <a:ext cx="2722131" cy="1690167"/>
      </dsp:txXfrm>
    </dsp:sp>
    <dsp:sp modelId="{CFFCA993-0B6B-4ABD-B25C-EF947DE7103A}">
      <dsp:nvSpPr>
        <dsp:cNvPr id="0" name=""/>
        <dsp:cNvSpPr/>
      </dsp:nvSpPr>
      <dsp:spPr>
        <a:xfrm>
          <a:off x="6911176" y="216371"/>
          <a:ext cx="2827299" cy="21772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DA0E58-7069-4BEA-AB2B-7473E7893A69}">
      <dsp:nvSpPr>
        <dsp:cNvPr id="0" name=""/>
        <dsp:cNvSpPr/>
      </dsp:nvSpPr>
      <dsp:spPr>
        <a:xfrm>
          <a:off x="7225320" y="514808"/>
          <a:ext cx="2827299" cy="217725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defRPr cap="all"/>
          </a:pPr>
          <a:r>
            <a:rPr lang="en-US" sz="1800" kern="1200" dirty="0"/>
            <a:t>Is respectful, real, understanding and caring .</a:t>
          </a:r>
        </a:p>
        <a:p>
          <a:pPr marL="0" lvl="0" indent="0" algn="ctr" defTabSz="800100">
            <a:lnSpc>
              <a:spcPct val="90000"/>
            </a:lnSpc>
            <a:spcBef>
              <a:spcPct val="0"/>
            </a:spcBef>
            <a:spcAft>
              <a:spcPct val="35000"/>
            </a:spcAft>
            <a:buNone/>
            <a:defRPr cap="all"/>
          </a:pPr>
          <a:r>
            <a:rPr lang="en-US" sz="1800" kern="1200" dirty="0"/>
            <a:t> the client can let go of defenses, gain perception and reconnect with themselves.</a:t>
          </a:r>
        </a:p>
      </dsp:txBody>
      <dsp:txXfrm>
        <a:off x="7289090" y="578578"/>
        <a:ext cx="2699759" cy="20497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3968E7-DFDD-46B1-A908-7F8DA8A771CF}">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Optimistic view of Human Nature</a:t>
          </a:r>
          <a:endParaRPr lang="en-US" sz="1600" kern="1200"/>
        </a:p>
      </dsp:txBody>
      <dsp:txXfrm>
        <a:off x="447913" y="1658"/>
        <a:ext cx="2863304" cy="1717982"/>
      </dsp:txXfrm>
    </dsp:sp>
    <dsp:sp modelId="{38884D49-63A8-4F7D-8024-A7A5D26E481B}">
      <dsp:nvSpPr>
        <dsp:cNvPr id="0" name=""/>
        <dsp:cNvSpPr/>
      </dsp:nvSpPr>
      <dsp:spPr>
        <a:xfrm>
          <a:off x="3597547" y="1658"/>
          <a:ext cx="2863304" cy="171798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Rogers believed that individuals are constantly developing and </a:t>
          </a:r>
          <a:r>
            <a:rPr lang="en-GB" sz="1600" i="1" kern="1200"/>
            <a:t>“becoming”. </a:t>
          </a:r>
          <a:endParaRPr lang="en-US" sz="1600" kern="1200"/>
        </a:p>
      </dsp:txBody>
      <dsp:txXfrm>
        <a:off x="3597547" y="1658"/>
        <a:ext cx="2863304" cy="1717982"/>
      </dsp:txXfrm>
    </dsp:sp>
    <dsp:sp modelId="{F055642B-EF48-4E54-B490-D17AD4D7BFD5}">
      <dsp:nvSpPr>
        <dsp:cNvPr id="0" name=""/>
        <dsp:cNvSpPr/>
      </dsp:nvSpPr>
      <dsp:spPr>
        <a:xfrm>
          <a:off x="6747182" y="1658"/>
          <a:ext cx="2863304" cy="171798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People are motivated by a tendency for growth</a:t>
          </a:r>
          <a:endParaRPr lang="en-US" sz="1600" kern="1200"/>
        </a:p>
      </dsp:txBody>
      <dsp:txXfrm>
        <a:off x="6747182" y="1658"/>
        <a:ext cx="2863304" cy="1717982"/>
      </dsp:txXfrm>
    </dsp:sp>
    <dsp:sp modelId="{296F1B76-9735-4969-8A80-63FE8484E0FF}">
      <dsp:nvSpPr>
        <dsp:cNvPr id="0" name=""/>
        <dsp:cNvSpPr/>
      </dsp:nvSpPr>
      <dsp:spPr>
        <a:xfrm>
          <a:off x="2022730" y="2005971"/>
          <a:ext cx="2863304" cy="1717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Rogers believed that people have inner images of themselves (self concept) through early and later relationships. This is the foundation for how that individual behaves and reacts within the world. </a:t>
          </a:r>
          <a:endParaRPr lang="en-US" sz="1600" kern="1200"/>
        </a:p>
      </dsp:txBody>
      <dsp:txXfrm>
        <a:off x="2022730" y="2005971"/>
        <a:ext cx="2863304" cy="1717982"/>
      </dsp:txXfrm>
    </dsp:sp>
    <dsp:sp modelId="{5E0B3547-8990-482D-88CB-153D676B79B6}">
      <dsp:nvSpPr>
        <dsp:cNvPr id="0" name=""/>
        <dsp:cNvSpPr/>
      </dsp:nvSpPr>
      <dsp:spPr>
        <a:xfrm>
          <a:off x="5172365" y="2005971"/>
          <a:ext cx="2863304" cy="17179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Phenomenological approach – the individual’s subjective experience.</a:t>
          </a:r>
          <a:endParaRPr lang="en-US" sz="1600" kern="1200"/>
        </a:p>
      </dsp:txBody>
      <dsp:txXfrm>
        <a:off x="5172365" y="2005971"/>
        <a:ext cx="2863304" cy="171798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0CF6C8-3C12-456B-B7B5-8EEFACBACCB6}" type="datetimeFigureOut">
              <a:rPr lang="en-GB" smtClean="0"/>
              <a:pPr/>
              <a:t>19/10/2021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FADDDE-D69D-4750-8414-76729BA0FE9F}" type="slidenum">
              <a:rPr lang="en-GB" smtClean="0"/>
              <a:pPr/>
              <a:t>‹#›</a:t>
            </a:fld>
            <a:endParaRPr lang="en-GB"/>
          </a:p>
        </p:txBody>
      </p:sp>
    </p:spTree>
    <p:extLst>
      <p:ext uri="{BB962C8B-B14F-4D97-AF65-F5344CB8AC3E}">
        <p14:creationId xmlns:p14="http://schemas.microsoft.com/office/powerpoint/2010/main" val="1206091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415D0D4B-9D87-4E93-957A-188A775A38A2}" type="slidenum">
              <a:rPr lang="en-US" smtClean="0"/>
              <a:pPr/>
              <a:t>5</a:t>
            </a:fld>
            <a:endParaRPr 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98441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mn-lt"/>
            </a:endParaRPr>
          </a:p>
          <a:p>
            <a:endParaRPr lang="en-GB" dirty="0">
              <a:latin typeface="+mn-lt"/>
            </a:endParaRPr>
          </a:p>
          <a:p>
            <a:endParaRPr lang="en-GB" dirty="0">
              <a:latin typeface="+mn-lt"/>
            </a:endParaRPr>
          </a:p>
        </p:txBody>
      </p:sp>
      <p:sp>
        <p:nvSpPr>
          <p:cNvPr id="4" name="Slide Number Placeholder 3"/>
          <p:cNvSpPr>
            <a:spLocks noGrp="1"/>
          </p:cNvSpPr>
          <p:nvPr>
            <p:ph type="sldNum" sz="quarter" idx="10"/>
          </p:nvPr>
        </p:nvSpPr>
        <p:spPr/>
        <p:txBody>
          <a:bodyPr/>
          <a:lstStyle/>
          <a:p>
            <a:fld id="{6479C85A-BE6F-4403-A48E-A938B8D833C6}" type="slidenum">
              <a:rPr lang="en-GB" smtClean="0"/>
              <a:t>6</a:t>
            </a:fld>
            <a:endParaRPr lang="en-GB"/>
          </a:p>
        </p:txBody>
      </p:sp>
    </p:spTree>
    <p:extLst>
      <p:ext uri="{BB962C8B-B14F-4D97-AF65-F5344CB8AC3E}">
        <p14:creationId xmlns:p14="http://schemas.microsoft.com/office/powerpoint/2010/main" val="3284524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79C85A-BE6F-4403-A48E-A938B8D833C6}" type="slidenum">
              <a:rPr lang="en-GB" smtClean="0"/>
              <a:t>7</a:t>
            </a:fld>
            <a:endParaRPr lang="en-GB"/>
          </a:p>
        </p:txBody>
      </p:sp>
    </p:spTree>
    <p:extLst>
      <p:ext uri="{BB962C8B-B14F-4D97-AF65-F5344CB8AC3E}">
        <p14:creationId xmlns:p14="http://schemas.microsoft.com/office/powerpoint/2010/main" val="23102190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6B22BC2D-99A4-412F-AFEB-6315ADDB1656}" type="slidenum">
              <a:rPr lang="en-US" smtClean="0"/>
              <a:pPr/>
              <a:t>8</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261868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person is forward-moving,</a:t>
            </a:r>
            <a:r>
              <a:rPr lang="en-GB" baseline="0" dirty="0"/>
              <a:t> constructive, realistic and trustworthy</a:t>
            </a:r>
          </a:p>
          <a:p>
            <a:endParaRPr lang="en-GB" baseline="0" dirty="0"/>
          </a:p>
          <a:p>
            <a:r>
              <a:rPr lang="en-GB" baseline="0" dirty="0"/>
              <a:t>This phenomenological approach holds that the best way to understand a person’s behaviour and feelings is to understand how that person perceives and interprets the surrounding world.</a:t>
            </a:r>
            <a:endParaRPr lang="en-GB" dirty="0"/>
          </a:p>
        </p:txBody>
      </p:sp>
      <p:sp>
        <p:nvSpPr>
          <p:cNvPr id="4" name="Slide Number Placeholder 3"/>
          <p:cNvSpPr>
            <a:spLocks noGrp="1"/>
          </p:cNvSpPr>
          <p:nvPr>
            <p:ph type="sldNum" sz="quarter" idx="10"/>
          </p:nvPr>
        </p:nvSpPr>
        <p:spPr/>
        <p:txBody>
          <a:bodyPr/>
          <a:lstStyle/>
          <a:p>
            <a:fld id="{6FFADDDE-D69D-4750-8414-76729BA0FE9F}" type="slidenum">
              <a:rPr lang="en-GB" smtClean="0"/>
              <a:pPr/>
              <a:t>10</a:t>
            </a:fld>
            <a:endParaRPr lang="en-GB"/>
          </a:p>
        </p:txBody>
      </p:sp>
    </p:spTree>
    <p:extLst>
      <p:ext uri="{BB962C8B-B14F-4D97-AF65-F5344CB8AC3E}">
        <p14:creationId xmlns:p14="http://schemas.microsoft.com/office/powerpoint/2010/main" val="1481009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10/19/2021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617148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779949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10/19/2021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49200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11749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10/19/2021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91567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67032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42165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10/19/2021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89234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10/19/2021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73101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599638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193313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10/19/2021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756155022"/>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hf sldNum="0" hdr="0" ftr="0" dt="0"/>
  <p:txStyles>
    <p:titleStyle>
      <a:lvl1pPr algn="l" defTabSz="914400" rtl="0" eaLnBrk="1" latinLnBrk="0" hangingPunct="1">
        <a:lnSpc>
          <a:spcPct val="90000"/>
        </a:lnSpc>
        <a:spcBef>
          <a:spcPct val="0"/>
        </a:spcBef>
        <a:buNone/>
        <a:defRPr lang="en-US" sz="44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2" Type="http://schemas.openxmlformats.org/officeDocument/2006/relationships/hyperlink" Target="https://mick-cooper.squarespace.com/new-blog/2020/1/29/person-centred-therapy-is-not-one-thing-an-introduction-to-the-tribe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pluralisticpractice.weebly.co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ncbi.nlm.nih.gov/books/NBK64964/"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eb-a-ebscohost-com.ezproxy.uwtsd.ac.uk/ehost/pdfviewer/pdfviewer?vid=1&amp;sid=99ed80af-1d7a-4d58-a0fa-58788f9ceaf7%40sessionmgr4007" TargetMode="External"/><Relationship Id="rId2" Type="http://schemas.openxmlformats.org/officeDocument/2006/relationships/hyperlink" Target="https://focusing.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7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4" name="Rectangle 13">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6" name="Rectangle 15">
            <a:extLst>
              <a:ext uri="{FF2B5EF4-FFF2-40B4-BE49-F238E27FC236}">
                <a16:creationId xmlns:a16="http://schemas.microsoft.com/office/drawing/2014/main" id="{2DC4AA0A-D9C3-4A0B-990D-1BCB0022A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1219386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20686" r="20686"/>
          <a:stretch>
            <a:fillRect/>
          </a:stretch>
        </p:blipFill>
        <p:spPr>
          <a:xfrm>
            <a:off x="4143140" y="648231"/>
            <a:ext cx="3880023" cy="3217333"/>
          </a:xfrm>
          <a:prstGeom prst="rect">
            <a:avLst/>
          </a:prstGeom>
        </p:spPr>
      </p:pic>
      <p:sp>
        <p:nvSpPr>
          <p:cNvPr id="18" name="Rectangle 17">
            <a:extLst>
              <a:ext uri="{FF2B5EF4-FFF2-40B4-BE49-F238E27FC236}">
                <a16:creationId xmlns:a16="http://schemas.microsoft.com/office/drawing/2014/main" id="{370878C7-7719-40BD-AA97-751A856705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501" y="4212709"/>
            <a:ext cx="10905302" cy="1997060"/>
          </a:xfrm>
          <a:prstGeom prst="rect">
            <a:avLst/>
          </a:prstGeom>
          <a:solidFill>
            <a:srgbClr val="762F1D"/>
          </a:solidFill>
          <a:ln w="6350" cap="flat" cmpd="sng" algn="ctr">
            <a:noFill/>
            <a:prstDash val="solid"/>
          </a:ln>
          <a:effectLst>
            <a:outerShdw blurRad="50800" algn="ctr" rotWithShape="0">
              <a:prstClr val="black">
                <a:alpha val="66000"/>
              </a:prstClr>
            </a:outerShdw>
            <a:softEdge rad="0"/>
          </a:effectLst>
        </p:spPr>
      </p:sp>
      <p:sp>
        <p:nvSpPr>
          <p:cNvPr id="20" name="Rectangle 19">
            <a:extLst>
              <a:ext uri="{FF2B5EF4-FFF2-40B4-BE49-F238E27FC236}">
                <a16:creationId xmlns:a16="http://schemas.microsoft.com/office/drawing/2014/main" id="{1D9D3865-C494-4C4A-8495-8245E9054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348" y="4379135"/>
            <a:ext cx="10579608" cy="1664208"/>
          </a:xfrm>
          <a:prstGeom prst="rect">
            <a:avLst/>
          </a:prstGeom>
          <a:noFill/>
          <a:ln w="6350" cap="sq" cmpd="sng" algn="ctr">
            <a:solidFill>
              <a:schemeClr val="tx1"/>
            </a:solidFill>
            <a:prstDash val="solid"/>
            <a:miter lim="800000"/>
          </a:ln>
          <a:effectLst/>
        </p:spPr>
      </p:sp>
      <p:sp>
        <p:nvSpPr>
          <p:cNvPr id="3" name="Title 2"/>
          <p:cNvSpPr>
            <a:spLocks noGrp="1"/>
          </p:cNvSpPr>
          <p:nvPr>
            <p:ph type="title"/>
          </p:nvPr>
        </p:nvSpPr>
        <p:spPr>
          <a:xfrm>
            <a:off x="956234" y="4495894"/>
            <a:ext cx="4942542" cy="1371600"/>
          </a:xfrm>
        </p:spPr>
        <p:txBody>
          <a:bodyPr vert="horz" lIns="91440" tIns="45720" rIns="91440" bIns="45720" rtlCol="0" anchor="ctr">
            <a:normAutofit/>
          </a:bodyPr>
          <a:lstStyle/>
          <a:p>
            <a:pPr algn="r">
              <a:lnSpc>
                <a:spcPct val="90000"/>
              </a:lnSpc>
            </a:pPr>
            <a:r>
              <a:rPr lang="en-US" sz="3700" dirty="0"/>
              <a:t>Counselling Skills and Approaches ECPS5008</a:t>
            </a:r>
          </a:p>
        </p:txBody>
      </p:sp>
      <p:cxnSp>
        <p:nvCxnSpPr>
          <p:cNvPr id="22" name="Straight Connector 21">
            <a:extLst>
              <a:ext uri="{FF2B5EF4-FFF2-40B4-BE49-F238E27FC236}">
                <a16:creationId xmlns:a16="http://schemas.microsoft.com/office/drawing/2014/main" id="{B78EE79F-FCAA-4CF9-9746-730B51FC4C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634895"/>
            <a:ext cx="0" cy="115268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p:cNvSpPr>
            <a:spLocks noGrp="1"/>
          </p:cNvSpPr>
          <p:nvPr>
            <p:ph type="body" sz="half" idx="2"/>
          </p:nvPr>
        </p:nvSpPr>
        <p:spPr>
          <a:xfrm>
            <a:off x="6256866" y="4495894"/>
            <a:ext cx="4978899" cy="1444718"/>
          </a:xfrm>
        </p:spPr>
        <p:txBody>
          <a:bodyPr vert="horz" lIns="91440" tIns="45720" rIns="91440" bIns="45720" rtlCol="0" anchor="ctr">
            <a:normAutofit/>
          </a:bodyPr>
          <a:lstStyle/>
          <a:p>
            <a:pPr>
              <a:lnSpc>
                <a:spcPct val="100000"/>
              </a:lnSpc>
            </a:pPr>
            <a:r>
              <a:rPr lang="en-US" sz="3200" b="1" dirty="0"/>
              <a:t>On Campus Session </a:t>
            </a:r>
          </a:p>
        </p:txBody>
      </p:sp>
    </p:spTree>
    <p:extLst>
      <p:ext uri="{BB962C8B-B14F-4D97-AF65-F5344CB8AC3E}">
        <p14:creationId xmlns:p14="http://schemas.microsoft.com/office/powerpoint/2010/main" val="77101222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ody of water with a mountain in the background&#10;&#10;Description automatically generated with medium confidence">
            <a:extLst>
              <a:ext uri="{FF2B5EF4-FFF2-40B4-BE49-F238E27FC236}">
                <a16:creationId xmlns:a16="http://schemas.microsoft.com/office/drawing/2014/main" id="{8821CD27-9DF7-41A3-95F0-5F58C8C4E333}"/>
              </a:ext>
            </a:extLst>
          </p:cNvPr>
          <p:cNvPicPr>
            <a:picLocks noChangeAspect="1"/>
          </p:cNvPicPr>
          <p:nvPr/>
        </p:nvPicPr>
        <p:blipFill rotWithShape="1">
          <a:blip r:embed="rId2">
            <a:extLst>
              <a:ext uri="{28A0092B-C50C-407E-A947-70E740481C1C}">
                <a14:useLocalDpi xmlns:a14="http://schemas.microsoft.com/office/drawing/2010/main" val="0"/>
              </a:ext>
            </a:extLst>
          </a:blip>
          <a:srcRect t="13351" r="9091" b="10040"/>
          <a:stretch/>
        </p:blipFill>
        <p:spPr>
          <a:xfrm>
            <a:off x="20" y="-1"/>
            <a:ext cx="12191980" cy="6857999"/>
          </a:xfrm>
          <a:prstGeom prst="rect">
            <a:avLst/>
          </a:prstGeom>
        </p:spPr>
      </p:pic>
      <p:sp>
        <p:nvSpPr>
          <p:cNvPr id="12" name="Rectangle 11">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C1024C-3EBE-4979-B5D3-1B87D7578258}"/>
              </a:ext>
            </a:extLst>
          </p:cNvPr>
          <p:cNvSpPr>
            <a:spLocks noGrp="1"/>
          </p:cNvSpPr>
          <p:nvPr>
            <p:ph type="title"/>
          </p:nvPr>
        </p:nvSpPr>
        <p:spPr>
          <a:xfrm>
            <a:off x="774043" y="727626"/>
            <a:ext cx="4602152" cy="1718225"/>
          </a:xfrm>
        </p:spPr>
        <p:txBody>
          <a:bodyPr>
            <a:normAutofit/>
          </a:bodyPr>
          <a:lstStyle/>
          <a:p>
            <a:r>
              <a:rPr lang="en-GB" dirty="0"/>
              <a:t>Reflection</a:t>
            </a:r>
          </a:p>
        </p:txBody>
      </p:sp>
      <p:sp>
        <p:nvSpPr>
          <p:cNvPr id="3" name="Content Placeholder 2">
            <a:extLst>
              <a:ext uri="{FF2B5EF4-FFF2-40B4-BE49-F238E27FC236}">
                <a16:creationId xmlns:a16="http://schemas.microsoft.com/office/drawing/2014/main" id="{FEFB1C4B-5F10-4C6D-A46D-6AF14216C58A}"/>
              </a:ext>
            </a:extLst>
          </p:cNvPr>
          <p:cNvSpPr>
            <a:spLocks noGrp="1"/>
          </p:cNvSpPr>
          <p:nvPr>
            <p:ph idx="1"/>
          </p:nvPr>
        </p:nvSpPr>
        <p:spPr>
          <a:xfrm>
            <a:off x="774043" y="2538920"/>
            <a:ext cx="4602152" cy="3480066"/>
          </a:xfrm>
        </p:spPr>
        <p:txBody>
          <a:bodyPr>
            <a:normAutofit/>
          </a:bodyPr>
          <a:lstStyle/>
          <a:p>
            <a:pPr marL="0" indent="0">
              <a:buNone/>
            </a:pPr>
            <a:r>
              <a:rPr lang="en-GB" sz="3600" i="1" dirty="0"/>
              <a:t>The curious paradox is that when I accept myself just as I am, then I can change. </a:t>
            </a:r>
          </a:p>
          <a:p>
            <a:pPr marL="0" indent="0">
              <a:buNone/>
            </a:pPr>
            <a:r>
              <a:rPr lang="en-GB" sz="3600" dirty="0"/>
              <a:t> Carl Rogers</a:t>
            </a:r>
          </a:p>
          <a:p>
            <a:endParaRPr lang="en-GB" dirty="0"/>
          </a:p>
        </p:txBody>
      </p:sp>
    </p:spTree>
    <p:extLst>
      <p:ext uri="{BB962C8B-B14F-4D97-AF65-F5344CB8AC3E}">
        <p14:creationId xmlns:p14="http://schemas.microsoft.com/office/powerpoint/2010/main" val="9263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p:cNvSpPr>
            <a:spLocks noGrp="1"/>
          </p:cNvSpPr>
          <p:nvPr>
            <p:ph type="title"/>
          </p:nvPr>
        </p:nvSpPr>
        <p:spPr>
          <a:xfrm>
            <a:off x="1066800" y="642594"/>
            <a:ext cx="10058400" cy="1371600"/>
          </a:xfrm>
        </p:spPr>
        <p:txBody>
          <a:bodyPr>
            <a:normAutofit/>
          </a:bodyPr>
          <a:lstStyle/>
          <a:p>
            <a:pPr algn="ctr"/>
            <a:r>
              <a:rPr lang="en-GB"/>
              <a:t>Aims for today </a:t>
            </a:r>
            <a:endParaRPr lang="en-GB" dirty="0"/>
          </a:p>
        </p:txBody>
      </p:sp>
      <p:graphicFrame>
        <p:nvGraphicFramePr>
          <p:cNvPr id="5" name="Content Placeholder 2">
            <a:extLst>
              <a:ext uri="{FF2B5EF4-FFF2-40B4-BE49-F238E27FC236}">
                <a16:creationId xmlns:a16="http://schemas.microsoft.com/office/drawing/2014/main" id="{D08E36FC-3808-4C34-8FE8-2AEFB1265A80}"/>
              </a:ext>
            </a:extLst>
          </p:cNvPr>
          <p:cNvGraphicFramePr>
            <a:graphicFrameLocks noGrp="1"/>
          </p:cNvGraphicFramePr>
          <p:nvPr>
            <p:ph idx="1"/>
            <p:extLst>
              <p:ext uri="{D42A27DB-BD31-4B8C-83A1-F6EECF244321}">
                <p14:modId xmlns:p14="http://schemas.microsoft.com/office/powerpoint/2010/main" val="25558386"/>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866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a:latin typeface="+mn-lt"/>
              </a:rPr>
              <a:t>Defining characteristics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pPr>
              <a:lnSpc>
                <a:spcPct val="90000"/>
              </a:lnSpc>
            </a:pPr>
            <a:r>
              <a:rPr lang="en-GB" dirty="0">
                <a:latin typeface="+mn-lt"/>
              </a:rPr>
              <a:t>View of the Human Person </a:t>
            </a:r>
          </a:p>
          <a:p>
            <a:pPr>
              <a:lnSpc>
                <a:spcPct val="90000"/>
              </a:lnSpc>
            </a:pPr>
            <a:r>
              <a:rPr lang="en-GB" dirty="0">
                <a:latin typeface="+mn-lt"/>
              </a:rPr>
              <a:t>Values –right, desire and ability of determining what is best. </a:t>
            </a:r>
          </a:p>
          <a:p>
            <a:pPr>
              <a:lnSpc>
                <a:spcPct val="90000"/>
              </a:lnSpc>
            </a:pPr>
            <a:r>
              <a:rPr lang="en-GB" dirty="0">
                <a:latin typeface="+mn-lt"/>
              </a:rPr>
              <a:t>Actualizing Tendency – maintain self and develop potential</a:t>
            </a:r>
          </a:p>
          <a:p>
            <a:pPr>
              <a:lnSpc>
                <a:spcPct val="90000"/>
              </a:lnSpc>
            </a:pPr>
            <a:r>
              <a:rPr lang="en-GB" dirty="0">
                <a:latin typeface="+mn-lt"/>
              </a:rPr>
              <a:t>Relational Emphasis</a:t>
            </a:r>
          </a:p>
          <a:p>
            <a:pPr>
              <a:lnSpc>
                <a:spcPct val="90000"/>
              </a:lnSpc>
            </a:pPr>
            <a:r>
              <a:rPr lang="en-GB" dirty="0">
                <a:latin typeface="+mn-lt"/>
              </a:rPr>
              <a:t>Phenomenology </a:t>
            </a:r>
          </a:p>
          <a:p>
            <a:pPr>
              <a:lnSpc>
                <a:spcPct val="90000"/>
              </a:lnSpc>
            </a:pPr>
            <a:r>
              <a:rPr lang="en-GB" i="1" dirty="0">
                <a:latin typeface="+mn-lt"/>
              </a:rPr>
              <a:t>Empathy</a:t>
            </a:r>
          </a:p>
          <a:p>
            <a:pPr>
              <a:lnSpc>
                <a:spcPct val="90000"/>
              </a:lnSpc>
            </a:pPr>
            <a:r>
              <a:rPr lang="en-GB" dirty="0">
                <a:latin typeface="+mn-lt"/>
              </a:rPr>
              <a:t>The Self – the ‘I’ or me of one’s existence</a:t>
            </a:r>
          </a:p>
          <a:p>
            <a:pPr>
              <a:lnSpc>
                <a:spcPct val="90000"/>
              </a:lnSpc>
            </a:pPr>
            <a:r>
              <a:rPr lang="en-GB" dirty="0">
                <a:latin typeface="+mn-lt"/>
              </a:rPr>
              <a:t>Emotion</a:t>
            </a:r>
          </a:p>
          <a:p>
            <a:pPr>
              <a:lnSpc>
                <a:spcPct val="90000"/>
              </a:lnSpc>
            </a:pPr>
            <a:r>
              <a:rPr lang="en-GB" dirty="0">
                <a:latin typeface="+mn-lt"/>
              </a:rPr>
              <a:t>Meaning</a:t>
            </a:r>
          </a:p>
          <a:p>
            <a:pPr>
              <a:lnSpc>
                <a:spcPct val="90000"/>
              </a:lnSpc>
            </a:pPr>
            <a:r>
              <a:rPr lang="en-GB" dirty="0">
                <a:latin typeface="+mn-lt"/>
              </a:rPr>
              <a:t>Holism – the human organism is conceives as a constantly  interconnected, indivisible whole.  Person viewed as a gestalt, a dynamic whole. Mind body are inseparable.</a:t>
            </a:r>
          </a:p>
          <a:p>
            <a:pPr>
              <a:lnSpc>
                <a:spcPct val="90000"/>
              </a:lnSpc>
            </a:pPr>
            <a:endParaRPr lang="en-GB" dirty="0">
              <a:latin typeface="+mn-lt"/>
            </a:endParaRPr>
          </a:p>
        </p:txBody>
      </p:sp>
    </p:spTree>
    <p:extLst>
      <p:ext uri="{BB962C8B-B14F-4D97-AF65-F5344CB8AC3E}">
        <p14:creationId xmlns:p14="http://schemas.microsoft.com/office/powerpoint/2010/main" val="2511327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7">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6" name="Rectangle 78">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7177" name="Rectangle 80">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sp>
      <p:sp>
        <p:nvSpPr>
          <p:cNvPr id="7170" name="Rectangle 2"/>
          <p:cNvSpPr>
            <a:spLocks noGrp="1" noChangeArrowheads="1"/>
          </p:cNvSpPr>
          <p:nvPr>
            <p:ph type="title"/>
          </p:nvPr>
        </p:nvSpPr>
        <p:spPr>
          <a:xfrm>
            <a:off x="1064794" y="844481"/>
            <a:ext cx="10058400" cy="1371600"/>
          </a:xfrm>
        </p:spPr>
        <p:txBody>
          <a:bodyPr>
            <a:normAutofit/>
          </a:bodyPr>
          <a:lstStyle/>
          <a:p>
            <a:pPr algn="ctr" eaLnBrk="1" hangingPunct="1">
              <a:defRPr/>
            </a:pPr>
            <a:r>
              <a:rPr lang="en-US" b="1">
                <a:solidFill>
                  <a:schemeClr val="bg1"/>
                </a:solidFill>
                <a:latin typeface="+mn-lt"/>
              </a:rPr>
              <a:t>Client Centered Therapy</a:t>
            </a:r>
          </a:p>
        </p:txBody>
      </p:sp>
      <p:graphicFrame>
        <p:nvGraphicFramePr>
          <p:cNvPr id="7173" name="Rectangle 3">
            <a:extLst>
              <a:ext uri="{FF2B5EF4-FFF2-40B4-BE49-F238E27FC236}">
                <a16:creationId xmlns:a16="http://schemas.microsoft.com/office/drawing/2014/main" id="{8939C2AB-8AE2-449C-82E4-727AB4A29C64}"/>
              </a:ext>
            </a:extLst>
          </p:cNvPr>
          <p:cNvGraphicFramePr>
            <a:graphicFrameLocks noGrp="1"/>
          </p:cNvGraphicFramePr>
          <p:nvPr>
            <p:ph idx="1"/>
            <p:extLst>
              <p:ext uri="{D42A27DB-BD31-4B8C-83A1-F6EECF244321}">
                <p14:modId xmlns:p14="http://schemas.microsoft.com/office/powerpoint/2010/main" val="2957082581"/>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2473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to the school of Humanistic Counselling</a:t>
            </a:r>
          </a:p>
        </p:txBody>
      </p:sp>
      <p:sp>
        <p:nvSpPr>
          <p:cNvPr id="3" name="Text Placeholder 2"/>
          <p:cNvSpPr>
            <a:spLocks noGrp="1"/>
          </p:cNvSpPr>
          <p:nvPr>
            <p:ph type="body" idx="1"/>
          </p:nvPr>
        </p:nvSpPr>
        <p:spPr/>
        <p:txBody>
          <a:bodyPr>
            <a:normAutofit fontScale="85000" lnSpcReduction="10000"/>
          </a:bodyPr>
          <a:lstStyle/>
          <a:p>
            <a:r>
              <a:rPr lang="en-GB" dirty="0"/>
              <a:t>Some of the various approaches and theories within the modern and post-modern tapestry</a:t>
            </a:r>
          </a:p>
        </p:txBody>
      </p:sp>
      <p:sp>
        <p:nvSpPr>
          <p:cNvPr id="4" name="Content Placeholder 3"/>
          <p:cNvSpPr>
            <a:spLocks noGrp="1"/>
          </p:cNvSpPr>
          <p:nvPr>
            <p:ph sz="half" idx="2"/>
          </p:nvPr>
        </p:nvSpPr>
        <p:spPr>
          <a:xfrm>
            <a:off x="1069848" y="2834675"/>
            <a:ext cx="4663440" cy="3177368"/>
          </a:xfrm>
        </p:spPr>
        <p:txBody>
          <a:bodyPr>
            <a:normAutofit fontScale="92500" lnSpcReduction="20000"/>
          </a:bodyPr>
          <a:lstStyle/>
          <a:p>
            <a:r>
              <a:rPr lang="en-GB" sz="2400" dirty="0"/>
              <a:t>Person-Centred</a:t>
            </a:r>
          </a:p>
          <a:p>
            <a:r>
              <a:rPr lang="en-GB" sz="2400" dirty="0"/>
              <a:t>Existential Psychotherapies</a:t>
            </a:r>
          </a:p>
          <a:p>
            <a:r>
              <a:rPr lang="en-GB" sz="2400" dirty="0"/>
              <a:t>Gestalt Psychotherapy</a:t>
            </a:r>
          </a:p>
          <a:p>
            <a:r>
              <a:rPr lang="en-GB" sz="2400" dirty="0"/>
              <a:t>Experiential Psychotherapy – EFT </a:t>
            </a:r>
          </a:p>
          <a:p>
            <a:r>
              <a:rPr lang="en-GB" sz="2400" dirty="0"/>
              <a:t>Transactional Analysis (T.A.)</a:t>
            </a:r>
          </a:p>
          <a:p>
            <a:r>
              <a:rPr lang="en-GB" sz="2400" dirty="0"/>
              <a:t>Humanistic Creative Therapies</a:t>
            </a:r>
          </a:p>
          <a:p>
            <a:r>
              <a:rPr lang="en-GB" sz="2400" i="1" dirty="0">
                <a:solidFill>
                  <a:srgbClr val="FF0000"/>
                </a:solidFill>
              </a:rPr>
              <a:t>Pluralistic Approach – Mick Cooper &amp; John McLeod</a:t>
            </a:r>
          </a:p>
        </p:txBody>
      </p:sp>
      <p:pic>
        <p:nvPicPr>
          <p:cNvPr id="1026" name="Picture 2" descr="Image result for free images of tapestry">
            <a:extLst>
              <a:ext uri="{FF2B5EF4-FFF2-40B4-BE49-F238E27FC236}">
                <a16:creationId xmlns:a16="http://schemas.microsoft.com/office/drawing/2014/main" id="{50F41CFB-3D77-4DEE-8D5C-AE4BABE4ABE2}"/>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6005945" y="1814945"/>
            <a:ext cx="5521037" cy="4350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1470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 name="Title 1"/>
          <p:cNvSpPr>
            <a:spLocks noGrp="1"/>
          </p:cNvSpPr>
          <p:nvPr>
            <p:ph type="title"/>
          </p:nvPr>
        </p:nvSpPr>
        <p:spPr>
          <a:xfrm>
            <a:off x="573409" y="559477"/>
            <a:ext cx="3765200" cy="5709931"/>
          </a:xfrm>
        </p:spPr>
        <p:txBody>
          <a:bodyPr>
            <a:normAutofit/>
          </a:bodyPr>
          <a:lstStyle/>
          <a:p>
            <a:pPr algn="ctr"/>
            <a:r>
              <a:rPr lang="en-GB"/>
              <a:t>Growth Promoting Climate</a:t>
            </a:r>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4" name="Content Placeholder 3"/>
          <p:cNvGraphicFramePr>
            <a:graphicFrameLocks noGrp="1"/>
          </p:cNvGraphicFramePr>
          <p:nvPr>
            <p:ph idx="1"/>
            <p:extLst>
              <p:ext uri="{D42A27DB-BD31-4B8C-83A1-F6EECF244321}">
                <p14:modId xmlns:p14="http://schemas.microsoft.com/office/powerpoint/2010/main" val="2321349485"/>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6228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139">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42" name="Rectangle 141">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sp>
      <p:sp>
        <p:nvSpPr>
          <p:cNvPr id="13314" name="Rectangle 2"/>
          <p:cNvSpPr>
            <a:spLocks noGrp="1" noChangeArrowheads="1"/>
          </p:cNvSpPr>
          <p:nvPr>
            <p:ph type="title"/>
          </p:nvPr>
        </p:nvSpPr>
        <p:spPr>
          <a:xfrm>
            <a:off x="1064794" y="844481"/>
            <a:ext cx="10058400" cy="1371600"/>
          </a:xfrm>
        </p:spPr>
        <p:txBody>
          <a:bodyPr>
            <a:normAutofit/>
          </a:bodyPr>
          <a:lstStyle/>
          <a:p>
            <a:pPr algn="ctr" eaLnBrk="1" hangingPunct="1">
              <a:defRPr/>
            </a:pPr>
            <a:r>
              <a:rPr lang="en-US" b="1">
                <a:solidFill>
                  <a:schemeClr val="bg1"/>
                </a:solidFill>
                <a:latin typeface="+mn-lt"/>
              </a:rPr>
              <a:t>Therapist’s Job</a:t>
            </a:r>
          </a:p>
        </p:txBody>
      </p:sp>
      <p:graphicFrame>
        <p:nvGraphicFramePr>
          <p:cNvPr id="13317" name="Rectangle 3">
            <a:extLst>
              <a:ext uri="{FF2B5EF4-FFF2-40B4-BE49-F238E27FC236}">
                <a16:creationId xmlns:a16="http://schemas.microsoft.com/office/drawing/2014/main" id="{4AA84D50-D7E6-46DA-9EA9-BCF44685BDB6}"/>
              </a:ext>
            </a:extLst>
          </p:cNvPr>
          <p:cNvGraphicFramePr>
            <a:graphicFrameLocks noGrp="1"/>
          </p:cNvGraphicFramePr>
          <p:nvPr>
            <p:ph idx="1"/>
            <p:extLst>
              <p:ext uri="{D42A27DB-BD31-4B8C-83A1-F6EECF244321}">
                <p14:modId xmlns:p14="http://schemas.microsoft.com/office/powerpoint/2010/main" val="3024757019"/>
              </p:ext>
            </p:extLst>
          </p:nvPr>
        </p:nvGraphicFramePr>
        <p:xfrm>
          <a:off x="942082" y="3105082"/>
          <a:ext cx="10052620" cy="2908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8723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chemeClr val="tx1">
              <a:lumMod val="85000"/>
              <a:lumOff val="15000"/>
            </a:schemeClr>
          </a:solidFill>
          <a:ln w="6350" cap="flat" cmpd="sng" algn="ctr">
            <a:noFill/>
            <a:prstDash val="solid"/>
          </a:ln>
          <a:effectLst>
            <a:outerShdw blurRad="50800" algn="ctr" rotWithShape="0">
              <a:prstClr val="black">
                <a:alpha val="66000"/>
              </a:prstClr>
            </a:outerShdw>
            <a:softEdge rad="0"/>
          </a:effectLst>
        </p:spPr>
      </p:sp>
      <p:sp>
        <p:nvSpPr>
          <p:cNvPr id="35" name="Rectangle 34">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noFill/>
          <a:ln w="6350" cap="sq" cmpd="sng" algn="ctr">
            <a:solidFill>
              <a:schemeClr val="bg1"/>
            </a:solidFill>
            <a:prstDash val="solid"/>
            <a:miter lim="800000"/>
          </a:ln>
          <a:effectLst/>
        </p:spPr>
      </p:sp>
      <p:sp>
        <p:nvSpPr>
          <p:cNvPr id="2" name="Title 1"/>
          <p:cNvSpPr>
            <a:spLocks noGrp="1"/>
          </p:cNvSpPr>
          <p:nvPr>
            <p:ph type="title"/>
          </p:nvPr>
        </p:nvSpPr>
        <p:spPr>
          <a:xfrm>
            <a:off x="1066800" y="1089090"/>
            <a:ext cx="10058400" cy="1371600"/>
          </a:xfrm>
        </p:spPr>
        <p:txBody>
          <a:bodyPr>
            <a:normAutofit/>
          </a:bodyPr>
          <a:lstStyle/>
          <a:p>
            <a:pPr algn="ctr"/>
            <a:r>
              <a:rPr lang="en-GB">
                <a:solidFill>
                  <a:schemeClr val="bg1"/>
                </a:solidFill>
              </a:rPr>
              <a:t>Relational Nature of PCT</a:t>
            </a:r>
          </a:p>
        </p:txBody>
      </p:sp>
      <p:sp>
        <p:nvSpPr>
          <p:cNvPr id="26" name="Content Placeholder 2"/>
          <p:cNvSpPr>
            <a:spLocks noGrp="1"/>
          </p:cNvSpPr>
          <p:nvPr>
            <p:ph idx="1"/>
          </p:nvPr>
        </p:nvSpPr>
        <p:spPr>
          <a:xfrm>
            <a:off x="1066800" y="3428999"/>
            <a:ext cx="10058400" cy="3054927"/>
          </a:xfrm>
        </p:spPr>
        <p:txBody>
          <a:bodyPr anchor="t">
            <a:noAutofit/>
          </a:bodyPr>
          <a:lstStyle/>
          <a:p>
            <a:r>
              <a:rPr lang="en-GB" sz="2400" b="1" dirty="0"/>
              <a:t>The human qualities of the therapist, rather than the skilled “doing of therapy”</a:t>
            </a:r>
          </a:p>
          <a:p>
            <a:r>
              <a:rPr lang="en-GB" sz="2400" b="1" dirty="0"/>
              <a:t>The idea of therapist congruence as the taking of the whole self of the therapist into the relationship, rather than ‘using’ congruence as a ‘technique’</a:t>
            </a:r>
          </a:p>
          <a:p>
            <a:r>
              <a:rPr lang="en-GB" sz="2400" b="1" dirty="0"/>
              <a:t>Therapy as co-created relationship, rather than the application of therapist-provided conditions.</a:t>
            </a:r>
          </a:p>
        </p:txBody>
      </p:sp>
    </p:spTree>
    <p:extLst>
      <p:ext uri="{BB962C8B-B14F-4D97-AF65-F5344CB8AC3E}">
        <p14:creationId xmlns:p14="http://schemas.microsoft.com/office/powerpoint/2010/main" val="1978951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p:cNvSpPr>
            <a:spLocks noGrp="1"/>
          </p:cNvSpPr>
          <p:nvPr>
            <p:ph type="title"/>
          </p:nvPr>
        </p:nvSpPr>
        <p:spPr>
          <a:xfrm>
            <a:off x="1066800" y="642594"/>
            <a:ext cx="10058400" cy="1371600"/>
          </a:xfrm>
        </p:spPr>
        <p:txBody>
          <a:bodyPr>
            <a:normAutofit/>
          </a:bodyPr>
          <a:lstStyle/>
          <a:p>
            <a:pPr algn="ctr"/>
            <a:r>
              <a:rPr lang="en-GB" dirty="0"/>
              <a:t>Classical Person-Centred Counselling</a:t>
            </a:r>
            <a:endParaRPr lang="en-GB"/>
          </a:p>
        </p:txBody>
      </p:sp>
      <p:graphicFrame>
        <p:nvGraphicFramePr>
          <p:cNvPr id="5" name="Content Placeholder 2">
            <a:extLst>
              <a:ext uri="{FF2B5EF4-FFF2-40B4-BE49-F238E27FC236}">
                <a16:creationId xmlns:a16="http://schemas.microsoft.com/office/drawing/2014/main" id="{097B533D-485D-4B3A-974E-2F1A105F51AF}"/>
              </a:ext>
            </a:extLst>
          </p:cNvPr>
          <p:cNvGraphicFramePr>
            <a:graphicFrameLocks noGrp="1"/>
          </p:cNvGraphicFramePr>
          <p:nvPr>
            <p:ph idx="1"/>
            <p:extLst>
              <p:ext uri="{D42A27DB-BD31-4B8C-83A1-F6EECF244321}">
                <p14:modId xmlns:p14="http://schemas.microsoft.com/office/powerpoint/2010/main" val="332077573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095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t>What about other tribes?</a:t>
            </a:r>
            <a:endParaRPr lang="en-GB"/>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r>
              <a:rPr lang="en-GB" sz="2000" dirty="0"/>
              <a:t>Experiential Therapy</a:t>
            </a:r>
          </a:p>
          <a:p>
            <a:r>
              <a:rPr lang="en-GB" sz="2000" dirty="0"/>
              <a:t>Emotion-Focused Therapy</a:t>
            </a:r>
          </a:p>
          <a:p>
            <a:r>
              <a:rPr lang="en-GB" sz="2000" dirty="0"/>
              <a:t>Person-Centred Expressive Arts Therapy</a:t>
            </a:r>
          </a:p>
          <a:p>
            <a:r>
              <a:rPr lang="en-GB" sz="2000" dirty="0"/>
              <a:t>Existential approaches to therapy</a:t>
            </a:r>
          </a:p>
          <a:p>
            <a:r>
              <a:rPr lang="en-GB" sz="2000" dirty="0"/>
              <a:t>Motivational Interviewing</a:t>
            </a:r>
          </a:p>
          <a:p>
            <a:r>
              <a:rPr lang="en-GB" sz="2000" dirty="0"/>
              <a:t>Pluralistic Counselling Approach </a:t>
            </a:r>
          </a:p>
          <a:p>
            <a:pPr marL="0" indent="0">
              <a:buNone/>
            </a:pPr>
            <a:r>
              <a:rPr lang="en-GB" sz="2000" dirty="0"/>
              <a:t>Mick Cooper Blog </a:t>
            </a:r>
          </a:p>
          <a:p>
            <a:pPr marL="0" indent="0">
              <a:buNone/>
            </a:pPr>
            <a:r>
              <a:rPr lang="en-GB" sz="2000" b="1" dirty="0">
                <a:hlinkClick r:id="rId2"/>
              </a:rPr>
              <a:t>https://mick-cooper.squarespace.com/new-blog/2020/1/29/person-centred-therapy-is-not-one-thing-an-introduction-to-the-tribes</a:t>
            </a:r>
            <a:endParaRPr lang="en-GB" sz="2000" b="1" dirty="0"/>
          </a:p>
          <a:p>
            <a:pPr marL="0" indent="0">
              <a:buNone/>
            </a:pPr>
            <a:endParaRPr lang="en-GB" sz="2000" dirty="0"/>
          </a:p>
        </p:txBody>
      </p:sp>
    </p:spTree>
    <p:extLst>
      <p:ext uri="{BB962C8B-B14F-4D97-AF65-F5344CB8AC3E}">
        <p14:creationId xmlns:p14="http://schemas.microsoft.com/office/powerpoint/2010/main" val="25992375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p:cNvSpPr>
            <a:spLocks noGrp="1"/>
          </p:cNvSpPr>
          <p:nvPr>
            <p:ph type="title"/>
          </p:nvPr>
        </p:nvSpPr>
        <p:spPr>
          <a:xfrm>
            <a:off x="983887" y="1185059"/>
            <a:ext cx="3491832" cy="4487882"/>
          </a:xfrm>
        </p:spPr>
        <p:txBody>
          <a:bodyPr>
            <a:normAutofit/>
          </a:bodyPr>
          <a:lstStyle/>
          <a:p>
            <a:pPr algn="ctr"/>
            <a:r>
              <a:rPr lang="en-GB" dirty="0"/>
              <a:t>Pluralistic Counselling</a:t>
            </a:r>
          </a:p>
        </p:txBody>
      </p:sp>
      <p:sp>
        <p:nvSpPr>
          <p:cNvPr id="20"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p:cNvSpPr>
            <a:spLocks noGrp="1"/>
          </p:cNvSpPr>
          <p:nvPr>
            <p:ph idx="1"/>
          </p:nvPr>
        </p:nvSpPr>
        <p:spPr>
          <a:xfrm>
            <a:off x="6403656" y="936416"/>
            <a:ext cx="4870512" cy="4985169"/>
          </a:xfrm>
        </p:spPr>
        <p:txBody>
          <a:bodyPr anchor="ctr">
            <a:normAutofit/>
          </a:bodyPr>
          <a:lstStyle/>
          <a:p>
            <a:pPr>
              <a:lnSpc>
                <a:spcPct val="90000"/>
              </a:lnSpc>
            </a:pPr>
            <a:r>
              <a:rPr lang="en-GB" sz="1300" dirty="0"/>
              <a:t>Pluralistic practice puts the client at the centre of a collaborative and engaging relationship, viewing the client as resourceful and full of agency, very much an active partner in the process of change.</a:t>
            </a:r>
          </a:p>
          <a:p>
            <a:pPr marL="0" indent="0">
              <a:lnSpc>
                <a:spcPct val="90000"/>
              </a:lnSpc>
              <a:buNone/>
            </a:pPr>
            <a:endParaRPr lang="en-GB" sz="1300" dirty="0"/>
          </a:p>
          <a:p>
            <a:pPr>
              <a:lnSpc>
                <a:spcPct val="90000"/>
              </a:lnSpc>
            </a:pPr>
            <a:r>
              <a:rPr lang="en-GB" sz="1300" dirty="0"/>
              <a:t>Pluralistic practitioners work collaboratively with their clients to understand their view of their situation and help clients identify goals they want to aim for. They jointly consider ways to move forward and agree on tasks that will help achieve those goals, drawing from many methods and approaches to suit client needs and preferences. Identifying client strengths and </a:t>
            </a:r>
            <a:r>
              <a:rPr lang="en-GB" sz="1300" dirty="0" err="1"/>
              <a:t>and</a:t>
            </a:r>
            <a:r>
              <a:rPr lang="en-GB" sz="1300" dirty="0"/>
              <a:t> harnessing their personal resources is an important part of the process. Progress is reviewed regularly in an open, honest and productive partnership of equals.</a:t>
            </a:r>
          </a:p>
          <a:p>
            <a:pPr>
              <a:lnSpc>
                <a:spcPct val="90000"/>
              </a:lnSpc>
            </a:pPr>
            <a:endParaRPr lang="en-GB" sz="1300" dirty="0"/>
          </a:p>
          <a:p>
            <a:pPr>
              <a:lnSpc>
                <a:spcPct val="90000"/>
              </a:lnSpc>
            </a:pPr>
            <a:r>
              <a:rPr lang="en-GB" sz="1300" dirty="0"/>
              <a:t>Pluralistic practitioners are informed by a hopeful, postmodern, constructivist view of the world, believing that there is no one fixed or absolute truth; they embrace a 'both/and' philosophy (rather than 'either/or') - the idea that there is more than one way to look at things, more than one way to solve a problem. </a:t>
            </a:r>
          </a:p>
          <a:p>
            <a:pPr>
              <a:lnSpc>
                <a:spcPct val="90000"/>
              </a:lnSpc>
            </a:pPr>
            <a:r>
              <a:rPr lang="en-GB" sz="1300" dirty="0"/>
              <a:t>Pluralistic Practice.com</a:t>
            </a:r>
          </a:p>
          <a:p>
            <a:pPr>
              <a:lnSpc>
                <a:spcPct val="90000"/>
              </a:lnSpc>
            </a:pPr>
            <a:r>
              <a:rPr lang="en-GB" sz="1300" dirty="0">
                <a:hlinkClick r:id="rId2"/>
              </a:rPr>
              <a:t>https://pluralisticpractice.weebly.com/</a:t>
            </a:r>
            <a:endParaRPr lang="en-GB" sz="1300" dirty="0"/>
          </a:p>
          <a:p>
            <a:pPr>
              <a:lnSpc>
                <a:spcPct val="90000"/>
              </a:lnSpc>
            </a:pPr>
            <a:endParaRPr lang="en-GB" sz="1300" dirty="0"/>
          </a:p>
        </p:txBody>
      </p:sp>
    </p:spTree>
    <p:extLst>
      <p:ext uri="{BB962C8B-B14F-4D97-AF65-F5344CB8AC3E}">
        <p14:creationId xmlns:p14="http://schemas.microsoft.com/office/powerpoint/2010/main" val="3394675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737801-B9D6-4A08-BD77-23010A80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5FABD39-C757-461E-A681-DC2736484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572613"/>
            <a:ext cx="11281609" cy="2396079"/>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2DF424F5-8D5C-46C0-A1B0-AF34E0350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737380"/>
            <a:ext cx="10954512" cy="2066544"/>
          </a:xfrm>
          <a:prstGeom prst="rect">
            <a:avLst/>
          </a:prstGeom>
          <a:noFill/>
          <a:ln w="6350" cap="sq" cmpd="sng" algn="ctr">
            <a:solidFill>
              <a:schemeClr val="tx1">
                <a:lumMod val="75000"/>
                <a:lumOff val="25000"/>
              </a:schemeClr>
            </a:solidFill>
            <a:prstDash val="solid"/>
            <a:miter lim="800000"/>
          </a:ln>
          <a:effectLst/>
        </p:spPr>
      </p:sp>
      <p:sp>
        <p:nvSpPr>
          <p:cNvPr id="2" name="Title 1"/>
          <p:cNvSpPr>
            <a:spLocks noGrp="1"/>
          </p:cNvSpPr>
          <p:nvPr>
            <p:ph type="title"/>
          </p:nvPr>
        </p:nvSpPr>
        <p:spPr>
          <a:xfrm>
            <a:off x="1066800" y="1089090"/>
            <a:ext cx="10058400" cy="1371600"/>
          </a:xfrm>
        </p:spPr>
        <p:txBody>
          <a:bodyPr>
            <a:normAutofit/>
          </a:bodyPr>
          <a:lstStyle/>
          <a:p>
            <a:pPr algn="ctr"/>
            <a:r>
              <a:rPr lang="en-GB">
                <a:solidFill>
                  <a:schemeClr val="tx1"/>
                </a:solidFill>
              </a:rPr>
              <a:t>Motivational Interviewing (Miller and Rollnick 1991) </a:t>
            </a:r>
          </a:p>
        </p:txBody>
      </p:sp>
      <p:sp>
        <p:nvSpPr>
          <p:cNvPr id="3" name="Content Placeholder 2"/>
          <p:cNvSpPr>
            <a:spLocks noGrp="1"/>
          </p:cNvSpPr>
          <p:nvPr>
            <p:ph idx="1"/>
          </p:nvPr>
        </p:nvSpPr>
        <p:spPr>
          <a:xfrm>
            <a:off x="541177" y="3133459"/>
            <a:ext cx="10870162" cy="3232705"/>
          </a:xfrm>
        </p:spPr>
        <p:txBody>
          <a:bodyPr anchor="t">
            <a:normAutofit/>
          </a:bodyPr>
          <a:lstStyle/>
          <a:p>
            <a:pPr>
              <a:lnSpc>
                <a:spcPct val="90000"/>
              </a:lnSpc>
            </a:pPr>
            <a:r>
              <a:rPr lang="en-GB" sz="2400" dirty="0"/>
              <a:t>Around the 1980s, </a:t>
            </a:r>
            <a:r>
              <a:rPr lang="en-GB" sz="2400" b="1" i="1" dirty="0"/>
              <a:t>motivational interviewing </a:t>
            </a:r>
            <a:r>
              <a:rPr lang="en-GB" sz="2400" dirty="0"/>
              <a:t>(MI) began to develop in the field of treatments for drug dependency, and is now one of the best evidence interventions across the psychotherapy field. </a:t>
            </a:r>
          </a:p>
          <a:p>
            <a:pPr>
              <a:lnSpc>
                <a:spcPct val="90000"/>
              </a:lnSpc>
            </a:pPr>
            <a:r>
              <a:rPr lang="en-GB" sz="2400" dirty="0"/>
              <a:t>Bill Miller, one of the founders of the approach, was strongly influenced by the writings of Carl Rogers, and there is an emphasis in the approach on being empathic and engaging with the client’s perspective. </a:t>
            </a:r>
          </a:p>
          <a:p>
            <a:pPr>
              <a:lnSpc>
                <a:spcPct val="90000"/>
              </a:lnSpc>
            </a:pPr>
            <a:r>
              <a:rPr lang="en-GB" sz="2400" dirty="0"/>
              <a:t>Motivational Interviewing </a:t>
            </a:r>
            <a:r>
              <a:rPr lang="en-GB" sz="2400" dirty="0">
                <a:hlinkClick r:id="rId2"/>
              </a:rPr>
              <a:t>https://www.ncbi.nlm.nih.gov/books/NBK64964/</a:t>
            </a:r>
            <a:endParaRPr lang="en-GB" sz="2400" dirty="0"/>
          </a:p>
          <a:p>
            <a:pPr>
              <a:lnSpc>
                <a:spcPct val="90000"/>
              </a:lnSpc>
            </a:pPr>
            <a:r>
              <a:rPr lang="en-GB" sz="2400" dirty="0"/>
              <a:t>Both William Miller and Stephen Rollnick have journal articles and are on You tube</a:t>
            </a:r>
            <a:r>
              <a:rPr lang="en-GB" dirty="0"/>
              <a:t>. </a:t>
            </a:r>
          </a:p>
        </p:txBody>
      </p:sp>
    </p:spTree>
    <p:extLst>
      <p:ext uri="{BB962C8B-B14F-4D97-AF65-F5344CB8AC3E}">
        <p14:creationId xmlns:p14="http://schemas.microsoft.com/office/powerpoint/2010/main" val="3112285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 </a:t>
            </a:r>
          </a:p>
        </p:txBody>
      </p:sp>
      <p:sp>
        <p:nvSpPr>
          <p:cNvPr id="3" name="Content Placeholder 2"/>
          <p:cNvSpPr>
            <a:spLocks noGrp="1"/>
          </p:cNvSpPr>
          <p:nvPr>
            <p:ph idx="1"/>
          </p:nvPr>
        </p:nvSpPr>
        <p:spPr/>
        <p:txBody>
          <a:bodyPr>
            <a:normAutofit/>
          </a:bodyPr>
          <a:lstStyle/>
          <a:p>
            <a:pPr marL="0" indent="0">
              <a:buNone/>
            </a:pPr>
            <a:r>
              <a:rPr lang="en-GB" sz="1800" dirty="0"/>
              <a:t>Baldwin, M., (2013)  Interview with Carl Rogers on the use of self therapy. In: M. Baldwin, ed. </a:t>
            </a:r>
            <a:r>
              <a:rPr lang="en-GB" sz="1800" i="1" dirty="0"/>
              <a:t>The use of self in therapy.</a:t>
            </a:r>
            <a:r>
              <a:rPr lang="en-GB" sz="1800" dirty="0"/>
              <a:t> 3rd ed. New York: Routledge, pp. 28-35.</a:t>
            </a:r>
          </a:p>
          <a:p>
            <a:pPr marL="0" indent="0">
              <a:buNone/>
            </a:pPr>
            <a:r>
              <a:rPr lang="en-GB" sz="1800" dirty="0"/>
              <a:t>International Focusing Institute </a:t>
            </a:r>
            <a:r>
              <a:rPr lang="en-GB" sz="1800" dirty="0">
                <a:hlinkClick r:id="rId2"/>
              </a:rPr>
              <a:t>https://focusing.org/</a:t>
            </a:r>
            <a:endParaRPr lang="en-GB" sz="1800" dirty="0"/>
          </a:p>
          <a:p>
            <a:pPr marL="0" indent="0">
              <a:buNone/>
            </a:pPr>
            <a:r>
              <a:rPr lang="en-GB" sz="1800" dirty="0"/>
              <a:t>Oakes, R.L (YouTube Videos) </a:t>
            </a:r>
          </a:p>
          <a:p>
            <a:pPr marL="0" indent="0">
              <a:buNone/>
            </a:pPr>
            <a:r>
              <a:rPr lang="en-GB" dirty="0"/>
              <a:t>Rogers, C. (2007) The Necessary and Sufficient Conditions of Therapeutic Personality Change </a:t>
            </a:r>
            <a:r>
              <a:rPr lang="en-GB" i="1" dirty="0"/>
              <a:t>Psychotherapy: Theory, Research, Practice, Training Copyright 2007 by the American Psychological Association 2007,</a:t>
            </a:r>
            <a:r>
              <a:rPr lang="en-GB" dirty="0"/>
              <a:t> Vol. 44, No. 3, 240 –248 0033-3204/07/$12.00 DOI: 10.1037/0033-3204.44.3.240  </a:t>
            </a:r>
            <a:r>
              <a:rPr lang="en-GB" dirty="0">
                <a:hlinkClick r:id="rId3"/>
              </a:rPr>
              <a:t>https://web-a-ebscohost-com.ezproxy.uwtsd.ac.uk/ehost/pdfviewer/pdfviewer?vid=1&amp;sid=99ed80af-1d7a-4d58-a0fa-58788f9ceaf7%40sessionmgr4007</a:t>
            </a:r>
            <a:endParaRPr lang="en-GB" dirty="0"/>
          </a:p>
          <a:p>
            <a:pPr marL="0" indent="0">
              <a:buNone/>
            </a:pPr>
            <a:r>
              <a:rPr lang="en-GB" sz="1800" dirty="0"/>
              <a:t>Sanders, P. </a:t>
            </a:r>
            <a:r>
              <a:rPr lang="en-GB" sz="1800" i="1" dirty="0"/>
              <a:t>Ed</a:t>
            </a:r>
            <a:r>
              <a:rPr lang="en-GB" sz="1800" dirty="0"/>
              <a:t>. (2012) </a:t>
            </a:r>
            <a:r>
              <a:rPr lang="en-GB" sz="1800" i="1" dirty="0"/>
              <a:t>Tribes of the Person-Centred Nation 2</a:t>
            </a:r>
            <a:r>
              <a:rPr lang="en-GB" sz="1800" i="1" baseline="30000" dirty="0"/>
              <a:t>nd</a:t>
            </a:r>
            <a:r>
              <a:rPr lang="en-GB" sz="1800" i="1" dirty="0"/>
              <a:t> ed. Ross-on-Wye: PCCS</a:t>
            </a:r>
          </a:p>
        </p:txBody>
      </p:sp>
    </p:spTree>
    <p:extLst>
      <p:ext uri="{BB962C8B-B14F-4D97-AF65-F5344CB8AC3E}">
        <p14:creationId xmlns:p14="http://schemas.microsoft.com/office/powerpoint/2010/main" val="19346172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4800</TotalTime>
  <Words>1009</Words>
  <Application>Microsoft Office PowerPoint</Application>
  <PresentationFormat>Widescreen</PresentationFormat>
  <Paragraphs>108</Paragraphs>
  <Slides>14</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Garamond</vt:lpstr>
      <vt:lpstr>Calibri</vt:lpstr>
      <vt:lpstr>Gill Sans MT</vt:lpstr>
      <vt:lpstr>Arial</vt:lpstr>
      <vt:lpstr>SavonVTI</vt:lpstr>
      <vt:lpstr>Counselling Skills and Approaches ECPS5008</vt:lpstr>
      <vt:lpstr>Reflection</vt:lpstr>
      <vt:lpstr>Aims for today </vt:lpstr>
      <vt:lpstr>Defining characteristics</vt:lpstr>
      <vt:lpstr>Client Centered Therapy</vt:lpstr>
      <vt:lpstr>Introduction to the school of Humanistic Counselling</vt:lpstr>
      <vt:lpstr>Growth Promoting Climate</vt:lpstr>
      <vt:lpstr>Therapist’s Job</vt:lpstr>
      <vt:lpstr>Relational Nature of PCT</vt:lpstr>
      <vt:lpstr>Classical Person-Centred Counselling</vt:lpstr>
      <vt:lpstr>What about other tribes?</vt:lpstr>
      <vt:lpstr>Pluralistic Counselling</vt:lpstr>
      <vt:lpstr>Motivational Interviewing (Miller and Rollnick 1991) </vt:lpstr>
      <vt:lpstr>Resources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Person-Centred Counselling</dc:title>
  <dc:creator>Catherine Slade</dc:creator>
  <cp:lastModifiedBy>Ruth Groff</cp:lastModifiedBy>
  <cp:revision>41</cp:revision>
  <dcterms:created xsi:type="dcterms:W3CDTF">2016-03-14T10:14:17Z</dcterms:created>
  <dcterms:modified xsi:type="dcterms:W3CDTF">2021-10-19T17:07:15Z</dcterms:modified>
</cp:coreProperties>
</file>