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4" r:id="rId4"/>
  </p:sldMasterIdLst>
  <p:notesMasterIdLst>
    <p:notesMasterId r:id="rId16"/>
  </p:notesMasterIdLst>
  <p:sldIdLst>
    <p:sldId id="256" r:id="rId5"/>
    <p:sldId id="265" r:id="rId6"/>
    <p:sldId id="257" r:id="rId7"/>
    <p:sldId id="258" r:id="rId8"/>
    <p:sldId id="262" r:id="rId9"/>
    <p:sldId id="259" r:id="rId10"/>
    <p:sldId id="260" r:id="rId11"/>
    <p:sldId id="263" r:id="rId12"/>
    <p:sldId id="266" r:id="rId13"/>
    <p:sldId id="261"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950729-BA17-49E9-A36F-7714617E6D49}" v="19" dt="2025-10-10T10:34:11.306"/>
    <p1510:client id="{7B234689-87E9-5CA8-000B-C14A2E529322}" v="72" dt="2025-10-09T20:35:58.423"/>
    <p1510:client id="{BB1CE697-3E35-F291-995C-82E4F2A30D1F}" v="2" dt="2025-10-11T20:09:50.966"/>
    <p1510:client id="{C3891262-CE03-CDFD-3285-6BBCF80B641E}" v="105" dt="2025-10-09T20:27:04.6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7C79D8-FE3D-4F8F-A5F6-7830C229921D}"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89352145-F143-40D0-8486-DB6204B26B37}">
      <dgm:prSet phldrT="[Text]" phldr="0"/>
      <dgm:spPr/>
      <dgm:t>
        <a:bodyPr/>
        <a:lstStyle/>
        <a:p>
          <a:pPr rtl="0"/>
          <a:r>
            <a:rPr lang="en-US" sz="900">
              <a:solidFill>
                <a:srgbClr val="404040"/>
              </a:solidFill>
              <a:latin typeface="Trebuchet MS" panose="020B0603020202020204"/>
            </a:rPr>
            <a:t>awareness and friendliness</a:t>
          </a:r>
          <a:endParaRPr lang="en-GB"/>
        </a:p>
      </dgm:t>
    </dgm:pt>
    <dgm:pt modelId="{41D4C67A-20B0-49F5-A80A-5894511CC5CD}" type="parTrans" cxnId="{0C71E5A5-C02B-4913-B4C0-ADEF704AAC8F}">
      <dgm:prSet/>
      <dgm:spPr/>
      <dgm:t>
        <a:bodyPr/>
        <a:lstStyle/>
        <a:p>
          <a:endParaRPr lang="en-GB"/>
        </a:p>
      </dgm:t>
    </dgm:pt>
    <dgm:pt modelId="{998D1147-BAE9-482D-8077-238EC95F6578}" type="sibTrans" cxnId="{0C71E5A5-C02B-4913-B4C0-ADEF704AAC8F}">
      <dgm:prSet/>
      <dgm:spPr/>
      <dgm:t>
        <a:bodyPr/>
        <a:lstStyle/>
        <a:p>
          <a:endParaRPr lang="en-GB"/>
        </a:p>
      </dgm:t>
    </dgm:pt>
    <dgm:pt modelId="{410B2355-2018-45FC-A8F8-10651883855E}">
      <dgm:prSet phldrT="[Text]" phldr="0"/>
      <dgm:spPr/>
      <dgm:t>
        <a:bodyPr/>
        <a:lstStyle/>
        <a:p>
          <a:pPr rtl="0"/>
          <a:r>
            <a:rPr lang="en-US" sz="900">
              <a:solidFill>
                <a:srgbClr val="404040"/>
              </a:solidFill>
              <a:latin typeface="Trebuchet MS" panose="020B0603020202020204"/>
            </a:rPr>
            <a:t>risk reduction</a:t>
          </a:r>
          <a:endParaRPr lang="en-GB"/>
        </a:p>
      </dgm:t>
    </dgm:pt>
    <dgm:pt modelId="{ED694CD5-AA79-4EBF-9A8E-C72F2A506989}" type="parTrans" cxnId="{4FC978F8-A2AD-464F-BA39-938E0A0A6633}">
      <dgm:prSet/>
      <dgm:spPr/>
      <dgm:t>
        <a:bodyPr/>
        <a:lstStyle/>
        <a:p>
          <a:endParaRPr lang="en-GB"/>
        </a:p>
      </dgm:t>
    </dgm:pt>
    <dgm:pt modelId="{216EB2AB-5553-4BA7-A797-F13688DA2132}" type="sibTrans" cxnId="{4FC978F8-A2AD-464F-BA39-938E0A0A6633}">
      <dgm:prSet/>
      <dgm:spPr/>
      <dgm:t>
        <a:bodyPr/>
        <a:lstStyle/>
        <a:p>
          <a:endParaRPr lang="en-GB"/>
        </a:p>
      </dgm:t>
    </dgm:pt>
    <dgm:pt modelId="{C3D7DDEB-2ED3-4028-B508-6778B1D933BB}">
      <dgm:prSet phldrT="[Text]" phldr="0"/>
      <dgm:spPr/>
      <dgm:t>
        <a:bodyPr/>
        <a:lstStyle/>
        <a:p>
          <a:pPr rtl="0"/>
          <a:r>
            <a:rPr lang="en-US" sz="900">
              <a:solidFill>
                <a:srgbClr val="404040"/>
              </a:solidFill>
              <a:latin typeface="Trebuchet MS" panose="020B0603020202020204"/>
            </a:rPr>
            <a:t>diagnosis, treatment care and support</a:t>
          </a:r>
          <a:endParaRPr lang="en-GB"/>
        </a:p>
      </dgm:t>
    </dgm:pt>
    <dgm:pt modelId="{0EBBCA9E-8E28-44DE-9179-CFF9B028C546}" type="parTrans" cxnId="{2313F984-5D16-473E-9E1B-A851FA504351}">
      <dgm:prSet/>
      <dgm:spPr/>
      <dgm:t>
        <a:bodyPr/>
        <a:lstStyle/>
        <a:p>
          <a:endParaRPr lang="en-GB"/>
        </a:p>
      </dgm:t>
    </dgm:pt>
    <dgm:pt modelId="{87332276-17D8-4C2C-915F-1CD68E2BD94B}" type="sibTrans" cxnId="{2313F984-5D16-473E-9E1B-A851FA504351}">
      <dgm:prSet/>
      <dgm:spPr/>
      <dgm:t>
        <a:bodyPr/>
        <a:lstStyle/>
        <a:p>
          <a:endParaRPr lang="en-GB"/>
        </a:p>
      </dgm:t>
    </dgm:pt>
    <dgm:pt modelId="{BCBC5569-AE60-43DB-94C9-688B112F2125}">
      <dgm:prSet phldrT="[Text]" phldr="0"/>
      <dgm:spPr/>
      <dgm:t>
        <a:bodyPr/>
        <a:lstStyle/>
        <a:p>
          <a:pPr rtl="0"/>
          <a:r>
            <a:rPr lang="en-US" sz="900">
              <a:solidFill>
                <a:srgbClr val="404040"/>
              </a:solidFill>
              <a:latin typeface="Trebuchet MS" panose="020B0603020202020204"/>
            </a:rPr>
            <a:t>support for dementia carers</a:t>
          </a:r>
          <a:endParaRPr lang="en-GB"/>
        </a:p>
      </dgm:t>
    </dgm:pt>
    <dgm:pt modelId="{C6B22C4A-4B05-4F1C-8351-A43E5C50F9E0}" type="parTrans" cxnId="{360B89EE-C615-47CD-B5BB-4102C7ED5BB6}">
      <dgm:prSet/>
      <dgm:spPr/>
      <dgm:t>
        <a:bodyPr/>
        <a:lstStyle/>
        <a:p>
          <a:endParaRPr lang="en-GB"/>
        </a:p>
      </dgm:t>
    </dgm:pt>
    <dgm:pt modelId="{7FF8FBB6-7A19-4660-B3EE-E80A791DDD46}" type="sibTrans" cxnId="{360B89EE-C615-47CD-B5BB-4102C7ED5BB6}">
      <dgm:prSet/>
      <dgm:spPr/>
      <dgm:t>
        <a:bodyPr/>
        <a:lstStyle/>
        <a:p>
          <a:endParaRPr lang="en-GB"/>
        </a:p>
      </dgm:t>
    </dgm:pt>
    <dgm:pt modelId="{192D3F54-EEFA-48BB-874D-682BE21D4426}">
      <dgm:prSet phldrT="[Text]" phldr="0"/>
      <dgm:spPr/>
      <dgm:t>
        <a:bodyPr/>
        <a:lstStyle/>
        <a:p>
          <a:pPr rtl="0"/>
          <a:r>
            <a:rPr lang="en-US" sz="900">
              <a:solidFill>
                <a:srgbClr val="404040"/>
              </a:solidFill>
              <a:latin typeface="Trebuchet MS" panose="020B0603020202020204"/>
            </a:rPr>
            <a:t>information systems</a:t>
          </a:r>
          <a:endParaRPr lang="en-GB"/>
        </a:p>
      </dgm:t>
    </dgm:pt>
    <dgm:pt modelId="{4303B6AD-CABA-4459-B259-F8E548F54E44}" type="parTrans" cxnId="{73745591-24FC-4492-8AF7-328E77B11F24}">
      <dgm:prSet/>
      <dgm:spPr/>
      <dgm:t>
        <a:bodyPr/>
        <a:lstStyle/>
        <a:p>
          <a:endParaRPr lang="en-GB"/>
        </a:p>
      </dgm:t>
    </dgm:pt>
    <dgm:pt modelId="{609F70C0-91BF-473F-8912-BA37BA5446F4}" type="sibTrans" cxnId="{73745591-24FC-4492-8AF7-328E77B11F24}">
      <dgm:prSet/>
      <dgm:spPr/>
      <dgm:t>
        <a:bodyPr/>
        <a:lstStyle/>
        <a:p>
          <a:endParaRPr lang="en-GB"/>
        </a:p>
      </dgm:t>
    </dgm:pt>
    <dgm:pt modelId="{754FCF07-FA7E-442F-9E39-ABC84015C4AF}">
      <dgm:prSet phldrT="[Text]" phldr="0"/>
      <dgm:spPr/>
      <dgm:t>
        <a:bodyPr/>
        <a:lstStyle/>
        <a:p>
          <a:pPr rtl="0"/>
          <a:r>
            <a:rPr lang="en-US" sz="900">
              <a:solidFill>
                <a:srgbClr val="404040"/>
              </a:solidFill>
              <a:latin typeface="Trebuchet MS" panose="020B0603020202020204"/>
            </a:rPr>
            <a:t>research and innovation</a:t>
          </a:r>
          <a:endParaRPr lang="en-GB"/>
        </a:p>
      </dgm:t>
    </dgm:pt>
    <dgm:pt modelId="{0656CB1A-6F38-4E00-96E3-FCCC1B516E9F}" type="parTrans" cxnId="{4374649C-8D16-4949-B854-05341E019A87}">
      <dgm:prSet/>
      <dgm:spPr/>
      <dgm:t>
        <a:bodyPr/>
        <a:lstStyle/>
        <a:p>
          <a:endParaRPr lang="en-GB"/>
        </a:p>
      </dgm:t>
    </dgm:pt>
    <dgm:pt modelId="{E6A7ECFB-0692-43EB-AC1E-093A8659DC6F}" type="sibTrans" cxnId="{4374649C-8D16-4949-B854-05341E019A87}">
      <dgm:prSet/>
      <dgm:spPr/>
      <dgm:t>
        <a:bodyPr/>
        <a:lstStyle/>
        <a:p>
          <a:endParaRPr lang="en-GB"/>
        </a:p>
      </dgm:t>
    </dgm:pt>
    <dgm:pt modelId="{5AEED95A-B2AD-4301-8470-5BEE42EE1D4C}">
      <dgm:prSet phldr="0"/>
      <dgm:spPr/>
      <dgm:t>
        <a:bodyPr/>
        <a:lstStyle/>
        <a:p>
          <a:pPr algn="l" rtl="0">
            <a:lnSpc>
              <a:spcPct val="90000"/>
            </a:lnSpc>
          </a:pPr>
          <a:r>
            <a:rPr lang="en-US" sz="900">
              <a:solidFill>
                <a:srgbClr val="404040"/>
              </a:solidFill>
              <a:latin typeface="Trebuchet MS" panose="020B0603020202020204"/>
            </a:rPr>
            <a:t>as a public health priority</a:t>
          </a:r>
          <a:endParaRPr lang="en-US" sz="900">
            <a:latin typeface="Trebuchet MS" panose="020B0603020202020204"/>
          </a:endParaRPr>
        </a:p>
      </dgm:t>
    </dgm:pt>
    <dgm:pt modelId="{9A8B99B0-3F92-47B0-A6C4-521A8828D1AC}" type="parTrans" cxnId="{31CD5CE8-E0FA-4EEC-A289-5E533D8A3209}">
      <dgm:prSet/>
      <dgm:spPr/>
    </dgm:pt>
    <dgm:pt modelId="{5620F35C-1F42-4601-A843-8170ADE042D2}" type="sibTrans" cxnId="{31CD5CE8-E0FA-4EEC-A289-5E533D8A3209}">
      <dgm:prSet/>
      <dgm:spPr/>
    </dgm:pt>
    <dgm:pt modelId="{D408C900-5927-4D98-9CDD-841FC1B78F21}" type="pres">
      <dgm:prSet presAssocID="{0C7C79D8-FE3D-4F8F-A5F6-7830C229921D}" presName="Name0" presStyleCnt="0">
        <dgm:presLayoutVars>
          <dgm:dir/>
          <dgm:resizeHandles/>
        </dgm:presLayoutVars>
      </dgm:prSet>
      <dgm:spPr/>
    </dgm:pt>
    <dgm:pt modelId="{0F197019-26E5-42D9-8073-52DC379FD49A}" type="pres">
      <dgm:prSet presAssocID="{5AEED95A-B2AD-4301-8470-5BEE42EE1D4C}" presName="compNode" presStyleCnt="0"/>
      <dgm:spPr/>
    </dgm:pt>
    <dgm:pt modelId="{04DBA6D2-CCC1-498B-8C7A-5C97626A13AA}" type="pres">
      <dgm:prSet presAssocID="{5AEED95A-B2AD-4301-8470-5BEE42EE1D4C}" presName="dummyConnPt" presStyleCnt="0"/>
      <dgm:spPr/>
    </dgm:pt>
    <dgm:pt modelId="{38445C7D-3212-4515-8682-B52173211F78}" type="pres">
      <dgm:prSet presAssocID="{5AEED95A-B2AD-4301-8470-5BEE42EE1D4C}" presName="node" presStyleLbl="node1" presStyleIdx="0" presStyleCnt="7">
        <dgm:presLayoutVars>
          <dgm:bulletEnabled val="1"/>
        </dgm:presLayoutVars>
      </dgm:prSet>
      <dgm:spPr/>
    </dgm:pt>
    <dgm:pt modelId="{92C22865-F031-421B-9F67-C288EDB612FE}" type="pres">
      <dgm:prSet presAssocID="{5620F35C-1F42-4601-A843-8170ADE042D2}" presName="sibTrans" presStyleLbl="bgSibTrans2D1" presStyleIdx="0" presStyleCnt="6"/>
      <dgm:spPr/>
    </dgm:pt>
    <dgm:pt modelId="{C2B51A2E-A6A1-4EDA-A7D3-9CF57B53586B}" type="pres">
      <dgm:prSet presAssocID="{89352145-F143-40D0-8486-DB6204B26B37}" presName="compNode" presStyleCnt="0"/>
      <dgm:spPr/>
    </dgm:pt>
    <dgm:pt modelId="{A69FC976-7801-4330-997A-2BB7B0C01262}" type="pres">
      <dgm:prSet presAssocID="{89352145-F143-40D0-8486-DB6204B26B37}" presName="dummyConnPt" presStyleCnt="0"/>
      <dgm:spPr/>
    </dgm:pt>
    <dgm:pt modelId="{F1F84DD1-85F0-4417-971A-7DB520B1CB3B}" type="pres">
      <dgm:prSet presAssocID="{89352145-F143-40D0-8486-DB6204B26B37}" presName="node" presStyleLbl="node1" presStyleIdx="1" presStyleCnt="7">
        <dgm:presLayoutVars>
          <dgm:bulletEnabled val="1"/>
        </dgm:presLayoutVars>
      </dgm:prSet>
      <dgm:spPr/>
    </dgm:pt>
    <dgm:pt modelId="{DB553F16-7CDE-4723-925C-F707FDF81799}" type="pres">
      <dgm:prSet presAssocID="{998D1147-BAE9-482D-8077-238EC95F6578}" presName="sibTrans" presStyleLbl="bgSibTrans2D1" presStyleIdx="1" presStyleCnt="6"/>
      <dgm:spPr/>
    </dgm:pt>
    <dgm:pt modelId="{F45A8DA3-EA7D-4937-B122-D7E9C348DE98}" type="pres">
      <dgm:prSet presAssocID="{410B2355-2018-45FC-A8F8-10651883855E}" presName="compNode" presStyleCnt="0"/>
      <dgm:spPr/>
    </dgm:pt>
    <dgm:pt modelId="{E1BC28C0-F45F-4D9B-BFD7-3A1381483B50}" type="pres">
      <dgm:prSet presAssocID="{410B2355-2018-45FC-A8F8-10651883855E}" presName="dummyConnPt" presStyleCnt="0"/>
      <dgm:spPr/>
    </dgm:pt>
    <dgm:pt modelId="{C99A3013-6CCD-407D-8CA3-BDBBB0D0BCC4}" type="pres">
      <dgm:prSet presAssocID="{410B2355-2018-45FC-A8F8-10651883855E}" presName="node" presStyleLbl="node1" presStyleIdx="2" presStyleCnt="7">
        <dgm:presLayoutVars>
          <dgm:bulletEnabled val="1"/>
        </dgm:presLayoutVars>
      </dgm:prSet>
      <dgm:spPr/>
    </dgm:pt>
    <dgm:pt modelId="{8C8FFDC4-A5D0-4013-9B82-726D2760BADD}" type="pres">
      <dgm:prSet presAssocID="{216EB2AB-5553-4BA7-A797-F13688DA2132}" presName="sibTrans" presStyleLbl="bgSibTrans2D1" presStyleIdx="2" presStyleCnt="6"/>
      <dgm:spPr/>
    </dgm:pt>
    <dgm:pt modelId="{156B880A-7DF0-4945-8FB3-EF6F29543ED8}" type="pres">
      <dgm:prSet presAssocID="{C3D7DDEB-2ED3-4028-B508-6778B1D933BB}" presName="compNode" presStyleCnt="0"/>
      <dgm:spPr/>
    </dgm:pt>
    <dgm:pt modelId="{11437A09-1CA0-45D1-8FDF-45CA8127AF51}" type="pres">
      <dgm:prSet presAssocID="{C3D7DDEB-2ED3-4028-B508-6778B1D933BB}" presName="dummyConnPt" presStyleCnt="0"/>
      <dgm:spPr/>
    </dgm:pt>
    <dgm:pt modelId="{78615936-FF9C-4413-BD16-00D1963C3FFD}" type="pres">
      <dgm:prSet presAssocID="{C3D7DDEB-2ED3-4028-B508-6778B1D933BB}" presName="node" presStyleLbl="node1" presStyleIdx="3" presStyleCnt="7">
        <dgm:presLayoutVars>
          <dgm:bulletEnabled val="1"/>
        </dgm:presLayoutVars>
      </dgm:prSet>
      <dgm:spPr/>
    </dgm:pt>
    <dgm:pt modelId="{9608A418-ACEB-45A5-B1AA-903DFA767206}" type="pres">
      <dgm:prSet presAssocID="{87332276-17D8-4C2C-915F-1CD68E2BD94B}" presName="sibTrans" presStyleLbl="bgSibTrans2D1" presStyleIdx="3" presStyleCnt="6"/>
      <dgm:spPr/>
    </dgm:pt>
    <dgm:pt modelId="{65A10A99-CCE1-427E-BD2A-C8ADF1996C15}" type="pres">
      <dgm:prSet presAssocID="{BCBC5569-AE60-43DB-94C9-688B112F2125}" presName="compNode" presStyleCnt="0"/>
      <dgm:spPr/>
    </dgm:pt>
    <dgm:pt modelId="{E0B85F34-7554-46BD-93B4-A502F4800946}" type="pres">
      <dgm:prSet presAssocID="{BCBC5569-AE60-43DB-94C9-688B112F2125}" presName="dummyConnPt" presStyleCnt="0"/>
      <dgm:spPr/>
    </dgm:pt>
    <dgm:pt modelId="{DD706FD0-42A8-467C-9D5E-8281DA82C427}" type="pres">
      <dgm:prSet presAssocID="{BCBC5569-AE60-43DB-94C9-688B112F2125}" presName="node" presStyleLbl="node1" presStyleIdx="4" presStyleCnt="7">
        <dgm:presLayoutVars>
          <dgm:bulletEnabled val="1"/>
        </dgm:presLayoutVars>
      </dgm:prSet>
      <dgm:spPr/>
    </dgm:pt>
    <dgm:pt modelId="{9E063128-DCEB-4C38-9F7C-0B62B8E424A7}" type="pres">
      <dgm:prSet presAssocID="{7FF8FBB6-7A19-4660-B3EE-E80A791DDD46}" presName="sibTrans" presStyleLbl="bgSibTrans2D1" presStyleIdx="4" presStyleCnt="6"/>
      <dgm:spPr/>
    </dgm:pt>
    <dgm:pt modelId="{BAD9FD74-97B4-4898-A84B-800DEBF1715A}" type="pres">
      <dgm:prSet presAssocID="{192D3F54-EEFA-48BB-874D-682BE21D4426}" presName="compNode" presStyleCnt="0"/>
      <dgm:spPr/>
    </dgm:pt>
    <dgm:pt modelId="{E936237A-13A9-453C-B54F-E639B1B8C446}" type="pres">
      <dgm:prSet presAssocID="{192D3F54-EEFA-48BB-874D-682BE21D4426}" presName="dummyConnPt" presStyleCnt="0"/>
      <dgm:spPr/>
    </dgm:pt>
    <dgm:pt modelId="{79A87F81-8B1E-4CB4-944A-FC6322575954}" type="pres">
      <dgm:prSet presAssocID="{192D3F54-EEFA-48BB-874D-682BE21D4426}" presName="node" presStyleLbl="node1" presStyleIdx="5" presStyleCnt="7">
        <dgm:presLayoutVars>
          <dgm:bulletEnabled val="1"/>
        </dgm:presLayoutVars>
      </dgm:prSet>
      <dgm:spPr/>
    </dgm:pt>
    <dgm:pt modelId="{4AE79FDA-B24E-4B1F-9684-EF4E21CB8719}" type="pres">
      <dgm:prSet presAssocID="{609F70C0-91BF-473F-8912-BA37BA5446F4}" presName="sibTrans" presStyleLbl="bgSibTrans2D1" presStyleIdx="5" presStyleCnt="6"/>
      <dgm:spPr/>
    </dgm:pt>
    <dgm:pt modelId="{9F749009-6425-4DF2-A475-4B7BB9633EB8}" type="pres">
      <dgm:prSet presAssocID="{754FCF07-FA7E-442F-9E39-ABC84015C4AF}" presName="compNode" presStyleCnt="0"/>
      <dgm:spPr/>
    </dgm:pt>
    <dgm:pt modelId="{D40248A5-93AD-44D1-8400-12FEFE5945A5}" type="pres">
      <dgm:prSet presAssocID="{754FCF07-FA7E-442F-9E39-ABC84015C4AF}" presName="dummyConnPt" presStyleCnt="0"/>
      <dgm:spPr/>
    </dgm:pt>
    <dgm:pt modelId="{AD86A211-03FA-4500-9B86-574ADE91E1A7}" type="pres">
      <dgm:prSet presAssocID="{754FCF07-FA7E-442F-9E39-ABC84015C4AF}" presName="node" presStyleLbl="node1" presStyleIdx="6" presStyleCnt="7">
        <dgm:presLayoutVars>
          <dgm:bulletEnabled val="1"/>
        </dgm:presLayoutVars>
      </dgm:prSet>
      <dgm:spPr/>
    </dgm:pt>
  </dgm:ptLst>
  <dgm:cxnLst>
    <dgm:cxn modelId="{BC4C9904-5E64-4406-8F5E-9EF55281762B}" type="presOf" srcId="{C3D7DDEB-2ED3-4028-B508-6778B1D933BB}" destId="{78615936-FF9C-4413-BD16-00D1963C3FFD}" srcOrd="0" destOrd="0" presId="urn:microsoft.com/office/officeart/2005/8/layout/bProcess4"/>
    <dgm:cxn modelId="{99725832-282F-4802-9AC5-B3A208970CA1}" type="presOf" srcId="{5AEED95A-B2AD-4301-8470-5BEE42EE1D4C}" destId="{38445C7D-3212-4515-8682-B52173211F78}" srcOrd="0" destOrd="0" presId="urn:microsoft.com/office/officeart/2005/8/layout/bProcess4"/>
    <dgm:cxn modelId="{C11C955F-8E71-4FFF-B176-4C634B034561}" type="presOf" srcId="{998D1147-BAE9-482D-8077-238EC95F6578}" destId="{DB553F16-7CDE-4723-925C-F707FDF81799}" srcOrd="0" destOrd="0" presId="urn:microsoft.com/office/officeart/2005/8/layout/bProcess4"/>
    <dgm:cxn modelId="{B7538166-6BF6-45AF-BA1F-F868EA862BEC}" type="presOf" srcId="{410B2355-2018-45FC-A8F8-10651883855E}" destId="{C99A3013-6CCD-407D-8CA3-BDBBB0D0BCC4}" srcOrd="0" destOrd="0" presId="urn:microsoft.com/office/officeart/2005/8/layout/bProcess4"/>
    <dgm:cxn modelId="{A3EE0A67-8B51-4076-9AEC-A5DAC552C63E}" type="presOf" srcId="{5620F35C-1F42-4601-A843-8170ADE042D2}" destId="{92C22865-F031-421B-9F67-C288EDB612FE}" srcOrd="0" destOrd="0" presId="urn:microsoft.com/office/officeart/2005/8/layout/bProcess4"/>
    <dgm:cxn modelId="{53E7494D-C314-4B2E-8F83-62B68FF07867}" type="presOf" srcId="{754FCF07-FA7E-442F-9E39-ABC84015C4AF}" destId="{AD86A211-03FA-4500-9B86-574ADE91E1A7}" srcOrd="0" destOrd="0" presId="urn:microsoft.com/office/officeart/2005/8/layout/bProcess4"/>
    <dgm:cxn modelId="{E937D14F-FD57-4379-8B5B-3F029684C49F}" type="presOf" srcId="{7FF8FBB6-7A19-4660-B3EE-E80A791DDD46}" destId="{9E063128-DCEB-4C38-9F7C-0B62B8E424A7}" srcOrd="0" destOrd="0" presId="urn:microsoft.com/office/officeart/2005/8/layout/bProcess4"/>
    <dgm:cxn modelId="{5CB3E67E-3CBC-42E5-ABC0-D14D975A1E1A}" type="presOf" srcId="{BCBC5569-AE60-43DB-94C9-688B112F2125}" destId="{DD706FD0-42A8-467C-9D5E-8281DA82C427}" srcOrd="0" destOrd="0" presId="urn:microsoft.com/office/officeart/2005/8/layout/bProcess4"/>
    <dgm:cxn modelId="{00972182-FC3D-465E-AE02-C81F924699D6}" type="presOf" srcId="{89352145-F143-40D0-8486-DB6204B26B37}" destId="{F1F84DD1-85F0-4417-971A-7DB520B1CB3B}" srcOrd="0" destOrd="0" presId="urn:microsoft.com/office/officeart/2005/8/layout/bProcess4"/>
    <dgm:cxn modelId="{2313F984-5D16-473E-9E1B-A851FA504351}" srcId="{0C7C79D8-FE3D-4F8F-A5F6-7830C229921D}" destId="{C3D7DDEB-2ED3-4028-B508-6778B1D933BB}" srcOrd="3" destOrd="0" parTransId="{0EBBCA9E-8E28-44DE-9179-CFF9B028C546}" sibTransId="{87332276-17D8-4C2C-915F-1CD68E2BD94B}"/>
    <dgm:cxn modelId="{64D9618D-B404-4B1C-A73A-110716B9C2DA}" type="presOf" srcId="{0C7C79D8-FE3D-4F8F-A5F6-7830C229921D}" destId="{D408C900-5927-4D98-9CDD-841FC1B78F21}" srcOrd="0" destOrd="0" presId="urn:microsoft.com/office/officeart/2005/8/layout/bProcess4"/>
    <dgm:cxn modelId="{9CCFCD8D-E08D-4E42-8286-971F4F8E7FDB}" type="presOf" srcId="{192D3F54-EEFA-48BB-874D-682BE21D4426}" destId="{79A87F81-8B1E-4CB4-944A-FC6322575954}" srcOrd="0" destOrd="0" presId="urn:microsoft.com/office/officeart/2005/8/layout/bProcess4"/>
    <dgm:cxn modelId="{73745591-24FC-4492-8AF7-328E77B11F24}" srcId="{0C7C79D8-FE3D-4F8F-A5F6-7830C229921D}" destId="{192D3F54-EEFA-48BB-874D-682BE21D4426}" srcOrd="5" destOrd="0" parTransId="{4303B6AD-CABA-4459-B259-F8E548F54E44}" sibTransId="{609F70C0-91BF-473F-8912-BA37BA5446F4}"/>
    <dgm:cxn modelId="{4374649C-8D16-4949-B854-05341E019A87}" srcId="{0C7C79D8-FE3D-4F8F-A5F6-7830C229921D}" destId="{754FCF07-FA7E-442F-9E39-ABC84015C4AF}" srcOrd="6" destOrd="0" parTransId="{0656CB1A-6F38-4E00-96E3-FCCC1B516E9F}" sibTransId="{E6A7ECFB-0692-43EB-AC1E-093A8659DC6F}"/>
    <dgm:cxn modelId="{0C71E5A5-C02B-4913-B4C0-ADEF704AAC8F}" srcId="{0C7C79D8-FE3D-4F8F-A5F6-7830C229921D}" destId="{89352145-F143-40D0-8486-DB6204B26B37}" srcOrd="1" destOrd="0" parTransId="{41D4C67A-20B0-49F5-A80A-5894511CC5CD}" sibTransId="{998D1147-BAE9-482D-8077-238EC95F6578}"/>
    <dgm:cxn modelId="{3AA020D2-C605-494E-822C-6534CF51D97E}" type="presOf" srcId="{216EB2AB-5553-4BA7-A797-F13688DA2132}" destId="{8C8FFDC4-A5D0-4013-9B82-726D2760BADD}" srcOrd="0" destOrd="0" presId="urn:microsoft.com/office/officeart/2005/8/layout/bProcess4"/>
    <dgm:cxn modelId="{31CD5CE8-E0FA-4EEC-A289-5E533D8A3209}" srcId="{0C7C79D8-FE3D-4F8F-A5F6-7830C229921D}" destId="{5AEED95A-B2AD-4301-8470-5BEE42EE1D4C}" srcOrd="0" destOrd="0" parTransId="{9A8B99B0-3F92-47B0-A6C4-521A8828D1AC}" sibTransId="{5620F35C-1F42-4601-A843-8170ADE042D2}"/>
    <dgm:cxn modelId="{360B89EE-C615-47CD-B5BB-4102C7ED5BB6}" srcId="{0C7C79D8-FE3D-4F8F-A5F6-7830C229921D}" destId="{BCBC5569-AE60-43DB-94C9-688B112F2125}" srcOrd="4" destOrd="0" parTransId="{C6B22C4A-4B05-4F1C-8351-A43E5C50F9E0}" sibTransId="{7FF8FBB6-7A19-4660-B3EE-E80A791DDD46}"/>
    <dgm:cxn modelId="{4FC978F8-A2AD-464F-BA39-938E0A0A6633}" srcId="{0C7C79D8-FE3D-4F8F-A5F6-7830C229921D}" destId="{410B2355-2018-45FC-A8F8-10651883855E}" srcOrd="2" destOrd="0" parTransId="{ED694CD5-AA79-4EBF-9A8E-C72F2A506989}" sibTransId="{216EB2AB-5553-4BA7-A797-F13688DA2132}"/>
    <dgm:cxn modelId="{15B71BFD-FE38-4362-8E1E-9402C01F5A11}" type="presOf" srcId="{609F70C0-91BF-473F-8912-BA37BA5446F4}" destId="{4AE79FDA-B24E-4B1F-9684-EF4E21CB8719}" srcOrd="0" destOrd="0" presId="urn:microsoft.com/office/officeart/2005/8/layout/bProcess4"/>
    <dgm:cxn modelId="{9F28FAFE-25D1-4C2B-BE1F-F005156ACF63}" type="presOf" srcId="{87332276-17D8-4C2C-915F-1CD68E2BD94B}" destId="{9608A418-ACEB-45A5-B1AA-903DFA767206}" srcOrd="0" destOrd="0" presId="urn:microsoft.com/office/officeart/2005/8/layout/bProcess4"/>
    <dgm:cxn modelId="{2A788352-7F7A-428A-95A5-F07671C08AEE}" type="presParOf" srcId="{D408C900-5927-4D98-9CDD-841FC1B78F21}" destId="{0F197019-26E5-42D9-8073-52DC379FD49A}" srcOrd="0" destOrd="0" presId="urn:microsoft.com/office/officeart/2005/8/layout/bProcess4"/>
    <dgm:cxn modelId="{D4D7AD3A-540C-4F76-AC06-A71A3C5618BE}" type="presParOf" srcId="{0F197019-26E5-42D9-8073-52DC379FD49A}" destId="{04DBA6D2-CCC1-498B-8C7A-5C97626A13AA}" srcOrd="0" destOrd="0" presId="urn:microsoft.com/office/officeart/2005/8/layout/bProcess4"/>
    <dgm:cxn modelId="{A94D70E2-F771-4D51-84BF-0161EB20171A}" type="presParOf" srcId="{0F197019-26E5-42D9-8073-52DC379FD49A}" destId="{38445C7D-3212-4515-8682-B52173211F78}" srcOrd="1" destOrd="0" presId="urn:microsoft.com/office/officeart/2005/8/layout/bProcess4"/>
    <dgm:cxn modelId="{3A023198-2C81-4552-8C37-0D261158EA8F}" type="presParOf" srcId="{D408C900-5927-4D98-9CDD-841FC1B78F21}" destId="{92C22865-F031-421B-9F67-C288EDB612FE}" srcOrd="1" destOrd="0" presId="urn:microsoft.com/office/officeart/2005/8/layout/bProcess4"/>
    <dgm:cxn modelId="{8B56EC89-9FB5-48DC-8949-A68C1239B58F}" type="presParOf" srcId="{D408C900-5927-4D98-9CDD-841FC1B78F21}" destId="{C2B51A2E-A6A1-4EDA-A7D3-9CF57B53586B}" srcOrd="2" destOrd="0" presId="urn:microsoft.com/office/officeart/2005/8/layout/bProcess4"/>
    <dgm:cxn modelId="{4A4F230E-7D96-40EB-8F1A-0B2650DB3D5A}" type="presParOf" srcId="{C2B51A2E-A6A1-4EDA-A7D3-9CF57B53586B}" destId="{A69FC976-7801-4330-997A-2BB7B0C01262}" srcOrd="0" destOrd="0" presId="urn:microsoft.com/office/officeart/2005/8/layout/bProcess4"/>
    <dgm:cxn modelId="{121A6571-7307-4FCA-AB0A-8AF30E3E1852}" type="presParOf" srcId="{C2B51A2E-A6A1-4EDA-A7D3-9CF57B53586B}" destId="{F1F84DD1-85F0-4417-971A-7DB520B1CB3B}" srcOrd="1" destOrd="0" presId="urn:microsoft.com/office/officeart/2005/8/layout/bProcess4"/>
    <dgm:cxn modelId="{E20B74AC-82B4-461A-B921-38600B1D339E}" type="presParOf" srcId="{D408C900-5927-4D98-9CDD-841FC1B78F21}" destId="{DB553F16-7CDE-4723-925C-F707FDF81799}" srcOrd="3" destOrd="0" presId="urn:microsoft.com/office/officeart/2005/8/layout/bProcess4"/>
    <dgm:cxn modelId="{58329FA8-E61E-49F6-80D9-7FC1460FAD73}" type="presParOf" srcId="{D408C900-5927-4D98-9CDD-841FC1B78F21}" destId="{F45A8DA3-EA7D-4937-B122-D7E9C348DE98}" srcOrd="4" destOrd="0" presId="urn:microsoft.com/office/officeart/2005/8/layout/bProcess4"/>
    <dgm:cxn modelId="{3482C250-6B14-4864-99A6-BD385898BAC3}" type="presParOf" srcId="{F45A8DA3-EA7D-4937-B122-D7E9C348DE98}" destId="{E1BC28C0-F45F-4D9B-BFD7-3A1381483B50}" srcOrd="0" destOrd="0" presId="urn:microsoft.com/office/officeart/2005/8/layout/bProcess4"/>
    <dgm:cxn modelId="{DDB8355B-98E0-4E55-9B4F-E741CE10494D}" type="presParOf" srcId="{F45A8DA3-EA7D-4937-B122-D7E9C348DE98}" destId="{C99A3013-6CCD-407D-8CA3-BDBBB0D0BCC4}" srcOrd="1" destOrd="0" presId="urn:microsoft.com/office/officeart/2005/8/layout/bProcess4"/>
    <dgm:cxn modelId="{96D14FF5-575F-4746-A39F-2E339DC5C93F}" type="presParOf" srcId="{D408C900-5927-4D98-9CDD-841FC1B78F21}" destId="{8C8FFDC4-A5D0-4013-9B82-726D2760BADD}" srcOrd="5" destOrd="0" presId="urn:microsoft.com/office/officeart/2005/8/layout/bProcess4"/>
    <dgm:cxn modelId="{DC1537C4-8339-4DB3-BF18-312A877E5670}" type="presParOf" srcId="{D408C900-5927-4D98-9CDD-841FC1B78F21}" destId="{156B880A-7DF0-4945-8FB3-EF6F29543ED8}" srcOrd="6" destOrd="0" presId="urn:microsoft.com/office/officeart/2005/8/layout/bProcess4"/>
    <dgm:cxn modelId="{CDD73C7E-A689-4D1E-9B5D-F7691A18D573}" type="presParOf" srcId="{156B880A-7DF0-4945-8FB3-EF6F29543ED8}" destId="{11437A09-1CA0-45D1-8FDF-45CA8127AF51}" srcOrd="0" destOrd="0" presId="urn:microsoft.com/office/officeart/2005/8/layout/bProcess4"/>
    <dgm:cxn modelId="{D559FC6B-9DBC-44A7-B057-1C7EDFCFD463}" type="presParOf" srcId="{156B880A-7DF0-4945-8FB3-EF6F29543ED8}" destId="{78615936-FF9C-4413-BD16-00D1963C3FFD}" srcOrd="1" destOrd="0" presId="urn:microsoft.com/office/officeart/2005/8/layout/bProcess4"/>
    <dgm:cxn modelId="{CC317837-8B03-427E-87D0-EEE89896D04B}" type="presParOf" srcId="{D408C900-5927-4D98-9CDD-841FC1B78F21}" destId="{9608A418-ACEB-45A5-B1AA-903DFA767206}" srcOrd="7" destOrd="0" presId="urn:microsoft.com/office/officeart/2005/8/layout/bProcess4"/>
    <dgm:cxn modelId="{F388568C-1F30-4DBA-9EBD-6B77A01C010F}" type="presParOf" srcId="{D408C900-5927-4D98-9CDD-841FC1B78F21}" destId="{65A10A99-CCE1-427E-BD2A-C8ADF1996C15}" srcOrd="8" destOrd="0" presId="urn:microsoft.com/office/officeart/2005/8/layout/bProcess4"/>
    <dgm:cxn modelId="{215B1049-95B5-4F33-A869-3DD9E51FBE9A}" type="presParOf" srcId="{65A10A99-CCE1-427E-BD2A-C8ADF1996C15}" destId="{E0B85F34-7554-46BD-93B4-A502F4800946}" srcOrd="0" destOrd="0" presId="urn:microsoft.com/office/officeart/2005/8/layout/bProcess4"/>
    <dgm:cxn modelId="{90699E40-7BEB-42D0-88B2-E23551AF1985}" type="presParOf" srcId="{65A10A99-CCE1-427E-BD2A-C8ADF1996C15}" destId="{DD706FD0-42A8-467C-9D5E-8281DA82C427}" srcOrd="1" destOrd="0" presId="urn:microsoft.com/office/officeart/2005/8/layout/bProcess4"/>
    <dgm:cxn modelId="{53550B29-8765-47D8-8BFA-C41563753EA3}" type="presParOf" srcId="{D408C900-5927-4D98-9CDD-841FC1B78F21}" destId="{9E063128-DCEB-4C38-9F7C-0B62B8E424A7}" srcOrd="9" destOrd="0" presId="urn:microsoft.com/office/officeart/2005/8/layout/bProcess4"/>
    <dgm:cxn modelId="{B7C1794B-1262-4990-9C10-44679AD4CE8E}" type="presParOf" srcId="{D408C900-5927-4D98-9CDD-841FC1B78F21}" destId="{BAD9FD74-97B4-4898-A84B-800DEBF1715A}" srcOrd="10" destOrd="0" presId="urn:microsoft.com/office/officeart/2005/8/layout/bProcess4"/>
    <dgm:cxn modelId="{A793A9FC-1CF7-4645-90C6-6DD22CDD0C15}" type="presParOf" srcId="{BAD9FD74-97B4-4898-A84B-800DEBF1715A}" destId="{E936237A-13A9-453C-B54F-E639B1B8C446}" srcOrd="0" destOrd="0" presId="urn:microsoft.com/office/officeart/2005/8/layout/bProcess4"/>
    <dgm:cxn modelId="{28DB44EE-5EFA-4554-AB8C-A6571F1AB110}" type="presParOf" srcId="{BAD9FD74-97B4-4898-A84B-800DEBF1715A}" destId="{79A87F81-8B1E-4CB4-944A-FC6322575954}" srcOrd="1" destOrd="0" presId="urn:microsoft.com/office/officeart/2005/8/layout/bProcess4"/>
    <dgm:cxn modelId="{41078F2C-D06D-420E-8F50-9DC2BD048813}" type="presParOf" srcId="{D408C900-5927-4D98-9CDD-841FC1B78F21}" destId="{4AE79FDA-B24E-4B1F-9684-EF4E21CB8719}" srcOrd="11" destOrd="0" presId="urn:microsoft.com/office/officeart/2005/8/layout/bProcess4"/>
    <dgm:cxn modelId="{08FCF406-713B-495C-BDF7-1AB894F0A9EB}" type="presParOf" srcId="{D408C900-5927-4D98-9CDD-841FC1B78F21}" destId="{9F749009-6425-4DF2-A475-4B7BB9633EB8}" srcOrd="12" destOrd="0" presId="urn:microsoft.com/office/officeart/2005/8/layout/bProcess4"/>
    <dgm:cxn modelId="{0904D4D9-E797-444C-B73F-AB9723C2C4C8}" type="presParOf" srcId="{9F749009-6425-4DF2-A475-4B7BB9633EB8}" destId="{D40248A5-93AD-44D1-8400-12FEFE5945A5}" srcOrd="0" destOrd="0" presId="urn:microsoft.com/office/officeart/2005/8/layout/bProcess4"/>
    <dgm:cxn modelId="{E2B04592-C134-491C-B4C9-3D892962E966}" type="presParOf" srcId="{9F749009-6425-4DF2-A475-4B7BB9633EB8}" destId="{AD86A211-03FA-4500-9B86-574ADE91E1A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22865-F031-421B-9F67-C288EDB612FE}">
      <dsp:nvSpPr>
        <dsp:cNvPr id="0" name=""/>
        <dsp:cNvSpPr/>
      </dsp:nvSpPr>
      <dsp:spPr>
        <a:xfrm rot="5400000">
          <a:off x="2168331" y="771284"/>
          <a:ext cx="1203960" cy="14512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445C7D-3212-4515-8682-B52173211F78}">
      <dsp:nvSpPr>
        <dsp:cNvPr id="0" name=""/>
        <dsp:cNvSpPr/>
      </dsp:nvSpPr>
      <dsp:spPr>
        <a:xfrm>
          <a:off x="2445131" y="2679"/>
          <a:ext cx="1612452" cy="9674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rtl="0">
            <a:lnSpc>
              <a:spcPct val="90000"/>
            </a:lnSpc>
            <a:spcBef>
              <a:spcPct val="0"/>
            </a:spcBef>
            <a:spcAft>
              <a:spcPct val="35000"/>
            </a:spcAft>
            <a:buNone/>
          </a:pPr>
          <a:r>
            <a:rPr lang="en-US" sz="900" kern="1200">
              <a:solidFill>
                <a:srgbClr val="404040"/>
              </a:solidFill>
              <a:latin typeface="Trebuchet MS" panose="020B0603020202020204"/>
            </a:rPr>
            <a:t>as a public health priority</a:t>
          </a:r>
          <a:endParaRPr lang="en-US" sz="900" kern="1200">
            <a:latin typeface="Trebuchet MS" panose="020B0603020202020204"/>
          </a:endParaRPr>
        </a:p>
      </dsp:txBody>
      <dsp:txXfrm>
        <a:off x="2473467" y="31015"/>
        <a:ext cx="1555780" cy="910799"/>
      </dsp:txXfrm>
    </dsp:sp>
    <dsp:sp modelId="{DB553F16-7CDE-4723-925C-F707FDF81799}">
      <dsp:nvSpPr>
        <dsp:cNvPr id="0" name=""/>
        <dsp:cNvSpPr/>
      </dsp:nvSpPr>
      <dsp:spPr>
        <a:xfrm rot="5400000">
          <a:off x="2168331" y="1980623"/>
          <a:ext cx="1203960" cy="14512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F84DD1-85F0-4417-971A-7DB520B1CB3B}">
      <dsp:nvSpPr>
        <dsp:cNvPr id="0" name=""/>
        <dsp:cNvSpPr/>
      </dsp:nvSpPr>
      <dsp:spPr>
        <a:xfrm>
          <a:off x="2445131" y="1212019"/>
          <a:ext cx="1612452" cy="9674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solidFill>
                <a:srgbClr val="404040"/>
              </a:solidFill>
              <a:latin typeface="Trebuchet MS" panose="020B0603020202020204"/>
            </a:rPr>
            <a:t>awareness and friendliness</a:t>
          </a:r>
          <a:endParaRPr lang="en-GB" sz="900" kern="1200"/>
        </a:p>
      </dsp:txBody>
      <dsp:txXfrm>
        <a:off x="2473467" y="1240355"/>
        <a:ext cx="1555780" cy="910799"/>
      </dsp:txXfrm>
    </dsp:sp>
    <dsp:sp modelId="{8C8FFDC4-A5D0-4013-9B82-726D2760BADD}">
      <dsp:nvSpPr>
        <dsp:cNvPr id="0" name=""/>
        <dsp:cNvSpPr/>
      </dsp:nvSpPr>
      <dsp:spPr>
        <a:xfrm>
          <a:off x="2773001" y="2585293"/>
          <a:ext cx="2139183" cy="14512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99A3013-6CCD-407D-8CA3-BDBBB0D0BCC4}">
      <dsp:nvSpPr>
        <dsp:cNvPr id="0" name=""/>
        <dsp:cNvSpPr/>
      </dsp:nvSpPr>
      <dsp:spPr>
        <a:xfrm>
          <a:off x="2445131" y="2421358"/>
          <a:ext cx="1612452" cy="9674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solidFill>
                <a:srgbClr val="404040"/>
              </a:solidFill>
              <a:latin typeface="Trebuchet MS" panose="020B0603020202020204"/>
            </a:rPr>
            <a:t>risk reduction</a:t>
          </a:r>
          <a:endParaRPr lang="en-GB" sz="900" kern="1200"/>
        </a:p>
      </dsp:txBody>
      <dsp:txXfrm>
        <a:off x="2473467" y="2449694"/>
        <a:ext cx="1555780" cy="910799"/>
      </dsp:txXfrm>
    </dsp:sp>
    <dsp:sp modelId="{9608A418-ACEB-45A5-B1AA-903DFA767206}">
      <dsp:nvSpPr>
        <dsp:cNvPr id="0" name=""/>
        <dsp:cNvSpPr/>
      </dsp:nvSpPr>
      <dsp:spPr>
        <a:xfrm rot="16200000">
          <a:off x="4312893" y="1980623"/>
          <a:ext cx="1203960" cy="14512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8615936-FF9C-4413-BD16-00D1963C3FFD}">
      <dsp:nvSpPr>
        <dsp:cNvPr id="0" name=""/>
        <dsp:cNvSpPr/>
      </dsp:nvSpPr>
      <dsp:spPr>
        <a:xfrm>
          <a:off x="4589694" y="2421358"/>
          <a:ext cx="1612452" cy="9674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solidFill>
                <a:srgbClr val="404040"/>
              </a:solidFill>
              <a:latin typeface="Trebuchet MS" panose="020B0603020202020204"/>
            </a:rPr>
            <a:t>diagnosis, treatment care and support</a:t>
          </a:r>
          <a:endParaRPr lang="en-GB" sz="900" kern="1200"/>
        </a:p>
      </dsp:txBody>
      <dsp:txXfrm>
        <a:off x="4618030" y="2449694"/>
        <a:ext cx="1555780" cy="910799"/>
      </dsp:txXfrm>
    </dsp:sp>
    <dsp:sp modelId="{9E063128-DCEB-4C38-9F7C-0B62B8E424A7}">
      <dsp:nvSpPr>
        <dsp:cNvPr id="0" name=""/>
        <dsp:cNvSpPr/>
      </dsp:nvSpPr>
      <dsp:spPr>
        <a:xfrm rot="16200000">
          <a:off x="4312893" y="771284"/>
          <a:ext cx="1203960" cy="14512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706FD0-42A8-467C-9D5E-8281DA82C427}">
      <dsp:nvSpPr>
        <dsp:cNvPr id="0" name=""/>
        <dsp:cNvSpPr/>
      </dsp:nvSpPr>
      <dsp:spPr>
        <a:xfrm>
          <a:off x="4589694" y="1212019"/>
          <a:ext cx="1612452" cy="9674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solidFill>
                <a:srgbClr val="404040"/>
              </a:solidFill>
              <a:latin typeface="Trebuchet MS" panose="020B0603020202020204"/>
            </a:rPr>
            <a:t>support for dementia carers</a:t>
          </a:r>
          <a:endParaRPr lang="en-GB" sz="900" kern="1200"/>
        </a:p>
      </dsp:txBody>
      <dsp:txXfrm>
        <a:off x="4618030" y="1240355"/>
        <a:ext cx="1555780" cy="910799"/>
      </dsp:txXfrm>
    </dsp:sp>
    <dsp:sp modelId="{4AE79FDA-B24E-4B1F-9684-EF4E21CB8719}">
      <dsp:nvSpPr>
        <dsp:cNvPr id="0" name=""/>
        <dsp:cNvSpPr/>
      </dsp:nvSpPr>
      <dsp:spPr>
        <a:xfrm>
          <a:off x="4917563" y="166614"/>
          <a:ext cx="2139183" cy="14512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9A87F81-8B1E-4CB4-944A-FC6322575954}">
      <dsp:nvSpPr>
        <dsp:cNvPr id="0" name=""/>
        <dsp:cNvSpPr/>
      </dsp:nvSpPr>
      <dsp:spPr>
        <a:xfrm>
          <a:off x="4589694" y="2679"/>
          <a:ext cx="1612452" cy="9674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solidFill>
                <a:srgbClr val="404040"/>
              </a:solidFill>
              <a:latin typeface="Trebuchet MS" panose="020B0603020202020204"/>
            </a:rPr>
            <a:t>information systems</a:t>
          </a:r>
          <a:endParaRPr lang="en-GB" sz="900" kern="1200"/>
        </a:p>
      </dsp:txBody>
      <dsp:txXfrm>
        <a:off x="4618030" y="31015"/>
        <a:ext cx="1555780" cy="910799"/>
      </dsp:txXfrm>
    </dsp:sp>
    <dsp:sp modelId="{AD86A211-03FA-4500-9B86-574ADE91E1A7}">
      <dsp:nvSpPr>
        <dsp:cNvPr id="0" name=""/>
        <dsp:cNvSpPr/>
      </dsp:nvSpPr>
      <dsp:spPr>
        <a:xfrm>
          <a:off x="6734256" y="2679"/>
          <a:ext cx="1612452" cy="9674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US" sz="900" kern="1200">
              <a:solidFill>
                <a:srgbClr val="404040"/>
              </a:solidFill>
              <a:latin typeface="Trebuchet MS" panose="020B0603020202020204"/>
            </a:rPr>
            <a:t>research and innovation</a:t>
          </a:r>
          <a:endParaRPr lang="en-GB" sz="900" kern="1200"/>
        </a:p>
      </dsp:txBody>
      <dsp:txXfrm>
        <a:off x="6762592" y="31015"/>
        <a:ext cx="1555780" cy="910799"/>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217312-7F6D-479F-848E-CA1E1A6339FE}"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CAC267-A52A-45DB-B445-0605CCF144AF}" type="slidenum">
              <a:rPr lang="en-GB" smtClean="0"/>
              <a:t>‹#›</a:t>
            </a:fld>
            <a:endParaRPr lang="en-GB"/>
          </a:p>
        </p:txBody>
      </p:sp>
    </p:spTree>
    <p:extLst>
      <p:ext uri="{BB962C8B-B14F-4D97-AF65-F5344CB8AC3E}">
        <p14:creationId xmlns:p14="http://schemas.microsoft.com/office/powerpoint/2010/main" val="35135841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CAC267-A52A-45DB-B445-0605CCF144AF}" type="slidenum">
              <a:rPr lang="en-GB" smtClean="0"/>
              <a:t>6</a:t>
            </a:fld>
            <a:endParaRPr lang="en-GB"/>
          </a:p>
        </p:txBody>
      </p:sp>
    </p:spTree>
    <p:extLst>
      <p:ext uri="{BB962C8B-B14F-4D97-AF65-F5344CB8AC3E}">
        <p14:creationId xmlns:p14="http://schemas.microsoft.com/office/powerpoint/2010/main" val="671610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CAC267-A52A-45DB-B445-0605CCF144AF}" type="slidenum">
              <a:rPr lang="en-GB" smtClean="0"/>
              <a:t>7</a:t>
            </a:fld>
            <a:endParaRPr lang="en-GB"/>
          </a:p>
        </p:txBody>
      </p:sp>
    </p:spTree>
    <p:extLst>
      <p:ext uri="{BB962C8B-B14F-4D97-AF65-F5344CB8AC3E}">
        <p14:creationId xmlns:p14="http://schemas.microsoft.com/office/powerpoint/2010/main" val="1704727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CAC267-A52A-45DB-B445-0605CCF144AF}" type="slidenum">
              <a:rPr lang="en-GB" smtClean="0"/>
              <a:t>10</a:t>
            </a:fld>
            <a:endParaRPr lang="en-GB"/>
          </a:p>
        </p:txBody>
      </p:sp>
    </p:spTree>
    <p:extLst>
      <p:ext uri="{BB962C8B-B14F-4D97-AF65-F5344CB8AC3E}">
        <p14:creationId xmlns:p14="http://schemas.microsoft.com/office/powerpoint/2010/main" val="121014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80336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2827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1346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871503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97385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1489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3798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658828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39562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23183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791065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4262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13283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54782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708087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0004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619780385"/>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 id="2147484146" r:id="rId12"/>
    <p:sldLayoutId id="2147484147" r:id="rId13"/>
    <p:sldLayoutId id="2147484148" r:id="rId14"/>
    <p:sldLayoutId id="2147484149" r:id="rId15"/>
    <p:sldLayoutId id="214748415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31887/DCNS.2009.11.2/hbrodat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080/13607863.2018.154421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FDB40-B963-6FB5-6DBD-BBC10EB53C90}"/>
              </a:ext>
            </a:extLst>
          </p:cNvPr>
          <p:cNvSpPr>
            <a:spLocks noGrp="1"/>
          </p:cNvSpPr>
          <p:nvPr>
            <p:ph type="ctrTitle"/>
          </p:nvPr>
        </p:nvSpPr>
        <p:spPr>
          <a:xfrm>
            <a:off x="4974337" y="1265314"/>
            <a:ext cx="4299666" cy="3249131"/>
          </a:xfrm>
        </p:spPr>
        <p:txBody>
          <a:bodyPr vert="horz" lIns="91440" tIns="45720" rIns="91440" bIns="45720" rtlCol="0">
            <a:normAutofit/>
          </a:bodyPr>
          <a:lstStyle/>
          <a:p>
            <a:pPr algn="l">
              <a:lnSpc>
                <a:spcPct val="90000"/>
              </a:lnSpc>
            </a:pPr>
            <a:r>
              <a:rPr lang="en-US" sz="4600" b="0" i="0" cap="all">
                <a:effectLst/>
              </a:rPr>
              <a:t>Rosewood community Centre</a:t>
            </a:r>
            <a:br>
              <a:rPr lang="en-US" sz="4600" b="0" i="0" cap="all">
                <a:effectLst/>
              </a:rPr>
            </a:br>
            <a:r>
              <a:rPr lang="en-US" sz="4600" b="0" i="0" cap="all">
                <a:effectLst/>
              </a:rPr>
              <a:t>case study 2 Dementia </a:t>
            </a:r>
          </a:p>
        </p:txBody>
      </p:sp>
      <p:pic>
        <p:nvPicPr>
          <p:cNvPr id="6" name="Graphic 5" descr="Health">
            <a:extLst>
              <a:ext uri="{FF2B5EF4-FFF2-40B4-BE49-F238E27FC236}">
                <a16:creationId xmlns:a16="http://schemas.microsoft.com/office/drawing/2014/main" id="{34034FD3-B456-797F-BA79-CE42FA5F38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312755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8DE1D-A3D2-82D7-DA79-572E1E3AB4E9}"/>
              </a:ext>
            </a:extLst>
          </p:cNvPr>
          <p:cNvSpPr>
            <a:spLocks noGrp="1"/>
          </p:cNvSpPr>
          <p:nvPr>
            <p:ph type="title"/>
          </p:nvPr>
        </p:nvSpPr>
        <p:spPr>
          <a:xfrm>
            <a:off x="130629" y="279400"/>
            <a:ext cx="4820193" cy="2101941"/>
          </a:xfrm>
        </p:spPr>
        <p:txBody>
          <a:bodyPr>
            <a:normAutofit/>
          </a:bodyPr>
          <a:lstStyle/>
          <a:p>
            <a:r>
              <a:rPr lang="en-GB" sz="1800" b="1">
                <a:solidFill>
                  <a:schemeClr val="tx1"/>
                </a:solidFill>
              </a:rPr>
              <a:t>Name Celsius Neboh </a:t>
            </a:r>
            <a:br>
              <a:rPr lang="en-GB" sz="1800" b="1">
                <a:solidFill>
                  <a:schemeClr val="tx1"/>
                </a:solidFill>
              </a:rPr>
            </a:br>
            <a:r>
              <a:rPr lang="en-GB" sz="1800" b="1">
                <a:solidFill>
                  <a:schemeClr val="tx1"/>
                </a:solidFill>
              </a:rPr>
              <a:t>student number 2434221</a:t>
            </a:r>
            <a:br>
              <a:rPr lang="en-GB" sz="1800" b="1">
                <a:solidFill>
                  <a:schemeClr val="tx1"/>
                </a:solidFill>
              </a:rPr>
            </a:br>
            <a:r>
              <a:rPr lang="en-GB" sz="1800" b="1">
                <a:solidFill>
                  <a:schemeClr val="tx1"/>
                </a:solidFill>
              </a:rPr>
              <a:t>module code LCHS 4008</a:t>
            </a:r>
            <a:br>
              <a:rPr lang="en-GB" sz="1800" b="1">
                <a:solidFill>
                  <a:schemeClr val="tx1"/>
                </a:solidFill>
              </a:rPr>
            </a:br>
            <a:r>
              <a:rPr lang="en-GB" sz="1800" b="1">
                <a:solidFill>
                  <a:schemeClr val="tx1"/>
                </a:solidFill>
              </a:rPr>
              <a:t>module Title introduction to public health</a:t>
            </a:r>
            <a:br>
              <a:rPr lang="en-GB" sz="1800" b="1">
                <a:solidFill>
                  <a:schemeClr val="tx1"/>
                </a:solidFill>
              </a:rPr>
            </a:br>
            <a:r>
              <a:rPr lang="en-GB" sz="1800" b="1">
                <a:solidFill>
                  <a:schemeClr val="tx1"/>
                </a:solidFill>
              </a:rPr>
              <a:t>lecture Name Olufemi Oluranti</a:t>
            </a:r>
            <a:br>
              <a:rPr lang="en-GB" sz="1800" b="1">
                <a:solidFill>
                  <a:schemeClr val="tx1"/>
                </a:solidFill>
              </a:rPr>
            </a:br>
            <a:r>
              <a:rPr lang="en-GB" sz="1800" b="1">
                <a:solidFill>
                  <a:schemeClr val="tx1"/>
                </a:solidFill>
              </a:rPr>
              <a:t>Assignment Title Group Presentation </a:t>
            </a:r>
          </a:p>
        </p:txBody>
      </p:sp>
      <p:sp>
        <p:nvSpPr>
          <p:cNvPr id="9" name="TextBox 8">
            <a:extLst>
              <a:ext uri="{FF2B5EF4-FFF2-40B4-BE49-F238E27FC236}">
                <a16:creationId xmlns:a16="http://schemas.microsoft.com/office/drawing/2014/main" id="{4E0B412E-7573-F75D-8ED3-62D38745BA5E}"/>
              </a:ext>
            </a:extLst>
          </p:cNvPr>
          <p:cNvSpPr txBox="1"/>
          <p:nvPr/>
        </p:nvSpPr>
        <p:spPr>
          <a:xfrm>
            <a:off x="6095999" y="627016"/>
            <a:ext cx="5482281" cy="1754326"/>
          </a:xfrm>
          <a:prstGeom prst="rect">
            <a:avLst/>
          </a:prstGeom>
          <a:noFill/>
        </p:spPr>
        <p:txBody>
          <a:bodyPr wrap="square" rtlCol="0">
            <a:spAutoFit/>
          </a:bodyPr>
          <a:lstStyle/>
          <a:p>
            <a:r>
              <a:rPr lang="en-GB" b="1"/>
              <a:t>Name Mercy Tshikombwe</a:t>
            </a:r>
            <a:br>
              <a:rPr lang="en-GB" b="1"/>
            </a:br>
            <a:r>
              <a:rPr lang="en-GB" b="1"/>
              <a:t>student number 2424792</a:t>
            </a:r>
            <a:br>
              <a:rPr lang="en-GB" b="1"/>
            </a:br>
            <a:r>
              <a:rPr lang="en-GB" b="1"/>
              <a:t>module code LCHS 4008</a:t>
            </a:r>
            <a:br>
              <a:rPr lang="en-GB" b="1"/>
            </a:br>
            <a:r>
              <a:rPr lang="en-GB" b="1"/>
              <a:t>module Title introduction to public health</a:t>
            </a:r>
            <a:br>
              <a:rPr lang="en-GB" b="1"/>
            </a:br>
            <a:r>
              <a:rPr lang="en-GB" b="1"/>
              <a:t>lecture Name Olufemi Oluranti</a:t>
            </a:r>
            <a:br>
              <a:rPr lang="en-GB" b="1"/>
            </a:br>
            <a:r>
              <a:rPr lang="en-GB" b="1"/>
              <a:t>Assignment Title Group Presentation </a:t>
            </a:r>
            <a:endParaRPr lang="en-GB"/>
          </a:p>
        </p:txBody>
      </p:sp>
      <p:sp>
        <p:nvSpPr>
          <p:cNvPr id="10" name="TextBox 9">
            <a:extLst>
              <a:ext uri="{FF2B5EF4-FFF2-40B4-BE49-F238E27FC236}">
                <a16:creationId xmlns:a16="http://schemas.microsoft.com/office/drawing/2014/main" id="{7467CB77-55C1-AA66-DD09-B1566FC2D00E}"/>
              </a:ext>
            </a:extLst>
          </p:cNvPr>
          <p:cNvSpPr txBox="1"/>
          <p:nvPr/>
        </p:nvSpPr>
        <p:spPr>
          <a:xfrm>
            <a:off x="130629" y="2808515"/>
            <a:ext cx="4820194" cy="1754326"/>
          </a:xfrm>
          <a:prstGeom prst="rect">
            <a:avLst/>
          </a:prstGeom>
          <a:noFill/>
        </p:spPr>
        <p:txBody>
          <a:bodyPr wrap="square" rtlCol="0">
            <a:spAutoFit/>
          </a:bodyPr>
          <a:lstStyle/>
          <a:p>
            <a:r>
              <a:rPr lang="en-GB" b="1"/>
              <a:t>Name Martin </a:t>
            </a:r>
            <a:r>
              <a:rPr lang="en-GB" b="1" err="1"/>
              <a:t>Ogadimma</a:t>
            </a:r>
            <a:br>
              <a:rPr lang="en-GB" b="1"/>
            </a:br>
            <a:r>
              <a:rPr lang="en-GB" b="1"/>
              <a:t>student number 2435763</a:t>
            </a:r>
            <a:br>
              <a:rPr lang="en-GB" b="1"/>
            </a:br>
            <a:r>
              <a:rPr lang="en-GB" b="1"/>
              <a:t>module code LCHS 4008</a:t>
            </a:r>
            <a:br>
              <a:rPr lang="en-GB" b="1"/>
            </a:br>
            <a:r>
              <a:rPr lang="en-GB" b="1"/>
              <a:t>module Title introduction to public health</a:t>
            </a:r>
            <a:br>
              <a:rPr lang="en-GB" b="1"/>
            </a:br>
            <a:r>
              <a:rPr lang="en-GB" b="1"/>
              <a:t>lecture Name Olufemi Oluranti</a:t>
            </a:r>
            <a:br>
              <a:rPr lang="en-GB" b="1"/>
            </a:br>
            <a:r>
              <a:rPr lang="en-GB" b="1"/>
              <a:t>Assignment Title Group Presentation </a:t>
            </a:r>
            <a:endParaRPr lang="en-GB"/>
          </a:p>
        </p:txBody>
      </p:sp>
      <p:sp>
        <p:nvSpPr>
          <p:cNvPr id="11" name="TextBox 10">
            <a:extLst>
              <a:ext uri="{FF2B5EF4-FFF2-40B4-BE49-F238E27FC236}">
                <a16:creationId xmlns:a16="http://schemas.microsoft.com/office/drawing/2014/main" id="{5956B8EE-9405-521F-1E28-DA2338807D11}"/>
              </a:ext>
            </a:extLst>
          </p:cNvPr>
          <p:cNvSpPr txBox="1"/>
          <p:nvPr/>
        </p:nvSpPr>
        <p:spPr>
          <a:xfrm>
            <a:off x="6113417" y="2651760"/>
            <a:ext cx="4820194" cy="1754326"/>
          </a:xfrm>
          <a:prstGeom prst="rect">
            <a:avLst/>
          </a:prstGeom>
          <a:noFill/>
        </p:spPr>
        <p:txBody>
          <a:bodyPr wrap="square" rtlCol="0">
            <a:spAutoFit/>
          </a:bodyPr>
          <a:lstStyle/>
          <a:p>
            <a:r>
              <a:rPr lang="en-GB" b="1"/>
              <a:t>Name Tracy Chappell</a:t>
            </a:r>
            <a:br>
              <a:rPr lang="en-GB" b="1"/>
            </a:br>
            <a:r>
              <a:rPr lang="en-GB" b="1"/>
              <a:t>student number 2437577</a:t>
            </a:r>
            <a:br>
              <a:rPr lang="en-GB" b="1"/>
            </a:br>
            <a:r>
              <a:rPr lang="en-GB" b="1"/>
              <a:t>module code LCHS 4008</a:t>
            </a:r>
            <a:br>
              <a:rPr lang="en-GB" b="1"/>
            </a:br>
            <a:r>
              <a:rPr lang="en-GB" b="1"/>
              <a:t>module Title introduction to public health</a:t>
            </a:r>
            <a:br>
              <a:rPr lang="en-GB" b="1"/>
            </a:br>
            <a:r>
              <a:rPr lang="en-GB" b="1"/>
              <a:t>lecture Name Olufemi Oluranti</a:t>
            </a:r>
            <a:br>
              <a:rPr lang="en-GB" b="1"/>
            </a:br>
            <a:r>
              <a:rPr lang="en-GB" b="1"/>
              <a:t>Assignment Title Group Presentation </a:t>
            </a:r>
            <a:endParaRPr lang="en-GB"/>
          </a:p>
        </p:txBody>
      </p:sp>
      <p:sp>
        <p:nvSpPr>
          <p:cNvPr id="14" name="TextBox 13">
            <a:extLst>
              <a:ext uri="{FF2B5EF4-FFF2-40B4-BE49-F238E27FC236}">
                <a16:creationId xmlns:a16="http://schemas.microsoft.com/office/drawing/2014/main" id="{70C1303F-ED15-6A2E-1430-7B676F088842}"/>
              </a:ext>
            </a:extLst>
          </p:cNvPr>
          <p:cNvSpPr txBox="1"/>
          <p:nvPr/>
        </p:nvSpPr>
        <p:spPr>
          <a:xfrm rot="10800000" flipH="1" flipV="1">
            <a:off x="-36682" y="5006084"/>
            <a:ext cx="4808627" cy="1754326"/>
          </a:xfrm>
          <a:prstGeom prst="rect">
            <a:avLst/>
          </a:prstGeom>
          <a:noFill/>
        </p:spPr>
        <p:txBody>
          <a:bodyPr wrap="square" rtlCol="0">
            <a:spAutoFit/>
          </a:bodyPr>
          <a:lstStyle/>
          <a:p>
            <a:r>
              <a:rPr lang="en-GB" b="1"/>
              <a:t>Name Irene </a:t>
            </a:r>
            <a:r>
              <a:rPr lang="en-GB" b="1" err="1"/>
              <a:t>Quagraine</a:t>
            </a:r>
            <a:r>
              <a:rPr lang="en-GB" b="1"/>
              <a:t> </a:t>
            </a:r>
            <a:br>
              <a:rPr lang="en-GB" b="1"/>
            </a:br>
            <a:r>
              <a:rPr lang="en-GB" b="1"/>
              <a:t>student number 2434408</a:t>
            </a:r>
            <a:br>
              <a:rPr lang="en-GB" b="1"/>
            </a:br>
            <a:r>
              <a:rPr lang="en-GB" b="1"/>
              <a:t>module code LCHS 4008</a:t>
            </a:r>
            <a:br>
              <a:rPr lang="en-GB" b="1"/>
            </a:br>
            <a:r>
              <a:rPr lang="en-GB" b="1"/>
              <a:t>module Title introduction to public health</a:t>
            </a:r>
            <a:br>
              <a:rPr lang="en-GB" b="1"/>
            </a:br>
            <a:r>
              <a:rPr lang="en-GB" b="1"/>
              <a:t>lecture Name Olufemi Oluranti</a:t>
            </a:r>
            <a:br>
              <a:rPr lang="en-GB" b="1"/>
            </a:br>
            <a:r>
              <a:rPr lang="en-GB" b="1"/>
              <a:t>Assignment Title Group Presentation </a:t>
            </a:r>
            <a:endParaRPr lang="en-GB"/>
          </a:p>
        </p:txBody>
      </p:sp>
      <p:sp>
        <p:nvSpPr>
          <p:cNvPr id="17" name="TextBox 16">
            <a:extLst>
              <a:ext uri="{FF2B5EF4-FFF2-40B4-BE49-F238E27FC236}">
                <a16:creationId xmlns:a16="http://schemas.microsoft.com/office/drawing/2014/main" id="{1391BC57-6518-4125-C3C4-8F1EC3B33EEE}"/>
              </a:ext>
            </a:extLst>
          </p:cNvPr>
          <p:cNvSpPr txBox="1"/>
          <p:nvPr/>
        </p:nvSpPr>
        <p:spPr>
          <a:xfrm>
            <a:off x="5852160" y="4676504"/>
            <a:ext cx="4685060" cy="1754326"/>
          </a:xfrm>
          <a:prstGeom prst="rect">
            <a:avLst/>
          </a:prstGeom>
          <a:noFill/>
        </p:spPr>
        <p:txBody>
          <a:bodyPr wrap="square" rtlCol="0">
            <a:spAutoFit/>
          </a:bodyPr>
          <a:lstStyle/>
          <a:p>
            <a:r>
              <a:rPr lang="en-GB" b="1"/>
              <a:t>Name Arooba khan </a:t>
            </a:r>
            <a:br>
              <a:rPr lang="en-GB" b="1"/>
            </a:br>
            <a:r>
              <a:rPr lang="en-GB" b="1"/>
              <a:t>student number 24</a:t>
            </a:r>
            <a:br>
              <a:rPr lang="en-GB" b="1"/>
            </a:br>
            <a:r>
              <a:rPr lang="en-GB" b="1"/>
              <a:t>module code LCHS 4008</a:t>
            </a:r>
            <a:br>
              <a:rPr lang="en-GB" b="1"/>
            </a:br>
            <a:r>
              <a:rPr lang="en-GB" b="1"/>
              <a:t>module Title introduction to public health</a:t>
            </a:r>
            <a:br>
              <a:rPr lang="en-GB" b="1"/>
            </a:br>
            <a:r>
              <a:rPr lang="en-GB" b="1"/>
              <a:t>lecture Name Olufemi Oluranti</a:t>
            </a:r>
            <a:br>
              <a:rPr lang="en-GB" b="1"/>
            </a:br>
            <a:r>
              <a:rPr lang="en-GB" b="1"/>
              <a:t>Assignment Title Group Presentation </a:t>
            </a:r>
            <a:endParaRPr lang="en-GB"/>
          </a:p>
        </p:txBody>
      </p:sp>
    </p:spTree>
    <p:extLst>
      <p:ext uri="{BB962C8B-B14F-4D97-AF65-F5344CB8AC3E}">
        <p14:creationId xmlns:p14="http://schemas.microsoft.com/office/powerpoint/2010/main" val="1167208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8C856-981E-8E70-8F95-D80D03C35051}"/>
              </a:ext>
            </a:extLst>
          </p:cNvPr>
          <p:cNvSpPr>
            <a:spLocks noGrp="1"/>
          </p:cNvSpPr>
          <p:nvPr>
            <p:ph type="title"/>
          </p:nvPr>
        </p:nvSpPr>
        <p:spPr>
          <a:xfrm rot="-10800000" flipV="1">
            <a:off x="1524853" y="1649048"/>
            <a:ext cx="7479518" cy="777631"/>
          </a:xfrm>
        </p:spPr>
        <p:txBody>
          <a:bodyPr>
            <a:normAutofit fontScale="90000"/>
          </a:bodyPr>
          <a:lstStyle/>
          <a:p>
            <a:r>
              <a:rPr lang="en-GB" dirty="0"/>
              <a:t>Introduction</a:t>
            </a:r>
            <a:br>
              <a:rPr lang="en-GB" dirty="0"/>
            </a:br>
            <a:br>
              <a:rPr lang="en-GB" sz="1800" dirty="0"/>
            </a:br>
            <a:r>
              <a:rPr lang="en-GB" sz="1800" dirty="0"/>
              <a:t>According to WHO(1992), dementia can be described as a condition that </a:t>
            </a:r>
            <a:r>
              <a:rPr lang="en-GB" sz="1800" dirty="0">
                <a:ea typeface="+mj-lt"/>
                <a:cs typeface="+mj-lt"/>
              </a:rPr>
              <a:t>occurs due to a disease of the brain, which is usually chronic or progressive in due to a disease of the brain, which is usually chronic or progressive in nature</a:t>
            </a:r>
            <a:r>
              <a:rPr lang="en-GB" sz="1800" dirty="0"/>
              <a:t>appens due to a disease of the brain, which is normally chronic or progressive </a:t>
            </a:r>
            <a:r>
              <a:rPr lang="en-GB" sz="1800" dirty="0" err="1"/>
              <a:t>ature</a:t>
            </a:r>
            <a:r>
              <a:rPr lang="en-GB" sz="1800" dirty="0"/>
              <a:t>. It is </a:t>
            </a:r>
            <a:r>
              <a:rPr lang="en-GB" sz="1800" dirty="0" err="1"/>
              <a:t>descibed</a:t>
            </a:r>
            <a:r>
              <a:rPr lang="en-GB" sz="1800" dirty="0">
                <a:ea typeface="+mj-lt"/>
                <a:cs typeface="+mj-lt"/>
              </a:rPr>
              <a:t> as a condition that happens due to a disease of the  brain, which is normally chronic or progressive</a:t>
            </a:r>
            <a:r>
              <a:rPr lang="en-GB" sz="1800" dirty="0"/>
              <a:t> up of impairment of several higher cortical functions, which include memory, thinking, comprehension, calculation, learning, language and judgement.it also leads to decline in cognitive function, in terms of reasoning, thinking,  memory and the capacity to perform daily activities.</a:t>
            </a:r>
            <a:br>
              <a:rPr lang="en-GB" sz="1800" dirty="0"/>
            </a:br>
            <a:endParaRPr lang="en-GB" sz="1800"/>
          </a:p>
          <a:p>
            <a:pPr>
              <a:spcBef>
                <a:spcPts val="0"/>
              </a:spcBef>
            </a:pPr>
            <a:r>
              <a:rPr lang="en-GB" sz="1800" dirty="0"/>
              <a:t>The 2015 World Alzheimer Report evaluated that there are 47 million people worldwide aged 60 years and over with dementia, and this is predicted to rise to 131.5 million by 2050(</a:t>
            </a:r>
            <a:r>
              <a:rPr lang="en-GB" sz="1800" dirty="0" err="1"/>
              <a:t>Prince,M</a:t>
            </a:r>
            <a:r>
              <a:rPr lang="en-GB" sz="1800" dirty="0"/>
              <a:t> et al 2016</a:t>
            </a:r>
            <a:r>
              <a:rPr lang="en-GB" dirty="0"/>
              <a:t>)</a:t>
            </a:r>
          </a:p>
          <a:p>
            <a:endParaRPr lang="en-GB"/>
          </a:p>
        </p:txBody>
      </p:sp>
    </p:spTree>
    <p:extLst>
      <p:ext uri="{BB962C8B-B14F-4D97-AF65-F5344CB8AC3E}">
        <p14:creationId xmlns:p14="http://schemas.microsoft.com/office/powerpoint/2010/main" val="1529144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508A4-201B-9CF9-AACE-F2DEC2EDC14E}"/>
              </a:ext>
            </a:extLst>
          </p:cNvPr>
          <p:cNvSpPr>
            <a:spLocks noGrp="1"/>
          </p:cNvSpPr>
          <p:nvPr>
            <p:ph type="title"/>
          </p:nvPr>
        </p:nvSpPr>
        <p:spPr>
          <a:xfrm>
            <a:off x="2777676" y="609600"/>
            <a:ext cx="6625722" cy="616310"/>
          </a:xfrm>
        </p:spPr>
        <p:txBody>
          <a:bodyPr vert="horz" lIns="91440" tIns="45720" rIns="91440" bIns="45720" rtlCol="0">
            <a:normAutofit fontScale="90000"/>
          </a:bodyPr>
          <a:lstStyle/>
          <a:p>
            <a:pPr>
              <a:lnSpc>
                <a:spcPct val="90000"/>
              </a:lnSpc>
            </a:pPr>
            <a:r>
              <a:rPr lang="en-US" sz="2800" b="1" kern="1200" spc="-120" baseline="0">
                <a:latin typeface="+mj-lt"/>
                <a:ea typeface="+mj-ea"/>
                <a:cs typeface="+mj-cs"/>
              </a:rPr>
              <a:t>Strategy or policies that links to Dementia</a:t>
            </a:r>
            <a:br>
              <a:rPr lang="en-US" sz="2800" kern="1200" spc="-120" baseline="0">
                <a:latin typeface="+mj-lt"/>
                <a:ea typeface="+mj-ea"/>
                <a:cs typeface="+mj-cs"/>
              </a:rPr>
            </a:br>
            <a:endParaRPr lang="en-US" sz="2800" kern="1200" spc="-120" baseline="0">
              <a:latin typeface="+mj-lt"/>
              <a:ea typeface="+mj-ea"/>
              <a:cs typeface="+mj-cs"/>
            </a:endParaRPr>
          </a:p>
        </p:txBody>
      </p:sp>
      <p:sp>
        <p:nvSpPr>
          <p:cNvPr id="4" name="Content Placeholder 3">
            <a:extLst>
              <a:ext uri="{FF2B5EF4-FFF2-40B4-BE49-F238E27FC236}">
                <a16:creationId xmlns:a16="http://schemas.microsoft.com/office/drawing/2014/main" id="{513C1520-C869-01A9-50AB-A33D88F3B6E2}"/>
              </a:ext>
            </a:extLst>
          </p:cNvPr>
          <p:cNvSpPr>
            <a:spLocks noGrp="1"/>
          </p:cNvSpPr>
          <p:nvPr>
            <p:ph idx="1"/>
          </p:nvPr>
        </p:nvSpPr>
        <p:spPr>
          <a:xfrm>
            <a:off x="2397505" y="1466788"/>
            <a:ext cx="11232836" cy="6485596"/>
          </a:xfrm>
        </p:spPr>
        <p:txBody>
          <a:bodyPr vert="horz" lIns="91440" tIns="45720" rIns="91440" bIns="45720" rtlCol="0" anchor="t">
            <a:normAutofit/>
          </a:bodyPr>
          <a:lstStyle/>
          <a:p>
            <a:pPr>
              <a:lnSpc>
                <a:spcPct val="90000"/>
              </a:lnSpc>
            </a:pPr>
            <a:r>
              <a:rPr lang="en-US" sz="900"/>
              <a:t>Health policies or strategy  are basic for the enhancement of the health of a people or group of people, especially people with dementia. Appraising of such  strategies or policies is crucial for appreciating the effect of the outcome of such strategies or  policy on the group of people, individuals and  communities, especially as regards to change in behavior(Brownson et al 2018).</a:t>
            </a:r>
          </a:p>
          <a:p>
            <a:pPr lvl="0">
              <a:lnSpc>
                <a:spcPct val="90000"/>
              </a:lnSpc>
            </a:pPr>
            <a:r>
              <a:rPr lang="en-US" sz="900"/>
              <a:t>Therefore, different policies or strategies on dementia are discussed below.</a:t>
            </a:r>
          </a:p>
          <a:p>
            <a:pPr>
              <a:lnSpc>
                <a:spcPct val="90000"/>
              </a:lnSpc>
            </a:pPr>
            <a:r>
              <a:rPr lang="en-US" sz="900"/>
              <a:t>The vision about GAPD is to bring about a world or society where dementia is prevented and individual living with dementia and people who care for them live a good life and get the care and assistant</a:t>
            </a:r>
            <a:r>
              <a:rPr lang="en-US" sz="900">
                <a:ea typeface="+mn-lt"/>
                <a:cs typeface="+mn-lt"/>
              </a:rPr>
              <a:t>, and individuals living with dementia and people who care for them live a good life and get the care and assistance they require to achieve their ambition or desire with respect, dignity , and having equal right</a:t>
            </a:r>
            <a:r>
              <a:rPr lang="en-US" sz="900"/>
              <a:t> they require to achieve their ambition or desire with respect, dignity and having equal right (WHO,2017).</a:t>
            </a:r>
          </a:p>
          <a:p>
            <a:pPr>
              <a:lnSpc>
                <a:spcPct val="90000"/>
              </a:lnSpc>
            </a:pPr>
            <a:r>
              <a:rPr lang="en-US" sz="900"/>
              <a:t>This plan action was approved by the world health assembly in May 201</a:t>
            </a:r>
            <a:r>
              <a:rPr lang="en-US" sz="900">
                <a:ea typeface="+mn-lt"/>
                <a:cs typeface="+mn-lt"/>
              </a:rPr>
              <a:t>of action was approved by the World Health Assembly in May 2017, and the opportunity was used to set targets for all countries to develop a framework for national plans on dementia for all The world health assembly approved this plan </a:t>
            </a:r>
            <a:r>
              <a:rPr lang="en-US" sz="900" err="1">
                <a:ea typeface="+mn-lt"/>
                <a:cs typeface="+mn-lt"/>
              </a:rPr>
              <a:t>action.The</a:t>
            </a:r>
            <a:r>
              <a:rPr lang="en-US" sz="900">
                <a:ea typeface="+mn-lt"/>
                <a:cs typeface="+mn-lt"/>
              </a:rPr>
              <a:t> world health assembly approved this plan action.</a:t>
            </a:r>
            <a:r>
              <a:rPr lang="en-US" sz="900"/>
              <a:t> and the opportunity was used to set a targets for all  countries to develop a framework for national plans on dementia for all the countries(Cahill, S. (2019).</a:t>
            </a:r>
          </a:p>
          <a:p>
            <a:pPr lvl="0">
              <a:lnSpc>
                <a:spcPct val="90000"/>
              </a:lnSpc>
            </a:pPr>
            <a:r>
              <a:rPr lang="en-US" sz="900"/>
              <a:t>The GAPD action Plan involves seven key action areas and targets was set for countries to attain between  the period of 2017 to 2025 (Cahill, S. (2019)</a:t>
            </a:r>
          </a:p>
          <a:p>
            <a:pPr marL="0" lvl="0" indent="0">
              <a:lnSpc>
                <a:spcPct val="90000"/>
              </a:lnSpc>
              <a:buNone/>
            </a:pPr>
            <a:r>
              <a:rPr lang="en-US" sz="900"/>
              <a:t> </a:t>
            </a:r>
          </a:p>
          <a:p>
            <a:pPr marL="0" lvl="0" indent="0">
              <a:lnSpc>
                <a:spcPct val="90000"/>
              </a:lnSpc>
              <a:buNone/>
            </a:pPr>
            <a:r>
              <a:rPr lang="en-US" sz="900"/>
              <a:t> </a:t>
            </a:r>
          </a:p>
          <a:p>
            <a:pPr marL="0" lvl="0" indent="0">
              <a:lnSpc>
                <a:spcPct val="90000"/>
              </a:lnSpc>
              <a:buNone/>
            </a:pPr>
            <a:endParaRPr lang="en-US" sz="900"/>
          </a:p>
          <a:p>
            <a:pPr lvl="0">
              <a:lnSpc>
                <a:spcPct val="90000"/>
              </a:lnSpc>
            </a:pPr>
            <a:endParaRPr lang="en-US" sz="900"/>
          </a:p>
          <a:p>
            <a:pPr lvl="0">
              <a:lnSpc>
                <a:spcPct val="90000"/>
              </a:lnSpc>
            </a:pPr>
            <a:endParaRPr lang="en-US" sz="900"/>
          </a:p>
          <a:p>
            <a:pPr marL="0" lvl="0" indent="0">
              <a:lnSpc>
                <a:spcPct val="90000"/>
              </a:lnSpc>
              <a:buNone/>
            </a:pPr>
            <a:endParaRPr lang="en-US" sz="900"/>
          </a:p>
          <a:p>
            <a:pPr>
              <a:lnSpc>
                <a:spcPct val="90000"/>
              </a:lnSpc>
            </a:pPr>
            <a:endParaRPr lang="en-GB" sz="900"/>
          </a:p>
        </p:txBody>
      </p:sp>
      <p:pic>
        <p:nvPicPr>
          <p:cNvPr id="11" name="Picture 10" descr="Red toy person in front of two lines of white figures">
            <a:extLst>
              <a:ext uri="{FF2B5EF4-FFF2-40B4-BE49-F238E27FC236}">
                <a16:creationId xmlns:a16="http://schemas.microsoft.com/office/drawing/2014/main" id="{449414D1-BAC2-7F39-EC37-B041CFFBB8DB}"/>
              </a:ext>
            </a:extLst>
          </p:cNvPr>
          <p:cNvPicPr>
            <a:picLocks noChangeAspect="1"/>
          </p:cNvPicPr>
          <p:nvPr/>
        </p:nvPicPr>
        <p:blipFill>
          <a:blip r:embed="rId2"/>
          <a:srcRect l="42146" r="31679"/>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graphicFrame>
        <p:nvGraphicFramePr>
          <p:cNvPr id="3" name="Diagram 2">
            <a:extLst>
              <a:ext uri="{FF2B5EF4-FFF2-40B4-BE49-F238E27FC236}">
                <a16:creationId xmlns:a16="http://schemas.microsoft.com/office/drawing/2014/main" id="{E7CA54E1-A699-BDC3-F852-2CFDE904EA6A}"/>
              </a:ext>
            </a:extLst>
          </p:cNvPr>
          <p:cNvGraphicFramePr/>
          <p:nvPr>
            <p:extLst>
              <p:ext uri="{D42A27DB-BD31-4B8C-83A1-F6EECF244321}">
                <p14:modId xmlns:p14="http://schemas.microsoft.com/office/powerpoint/2010/main" val="3399524480"/>
              </p:ext>
            </p:extLst>
          </p:nvPr>
        </p:nvGraphicFramePr>
        <p:xfrm>
          <a:off x="2547700" y="3459554"/>
          <a:ext cx="10791841" cy="3391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7004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descr="Colourful pills stacked to make a bar graph">
            <a:extLst>
              <a:ext uri="{FF2B5EF4-FFF2-40B4-BE49-F238E27FC236}">
                <a16:creationId xmlns:a16="http://schemas.microsoft.com/office/drawing/2014/main" id="{F1BD38CA-766D-8853-C3F7-298EE640EC77}"/>
              </a:ext>
            </a:extLst>
          </p:cNvPr>
          <p:cNvPicPr>
            <a:picLocks noChangeAspect="1"/>
          </p:cNvPicPr>
          <p:nvPr/>
        </p:nvPicPr>
        <p:blipFill>
          <a:blip r:embed="rId2"/>
          <a:srcRect l="49309" r="23322" b="2"/>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3" name="Content Placeholder 2">
            <a:extLst>
              <a:ext uri="{FF2B5EF4-FFF2-40B4-BE49-F238E27FC236}">
                <a16:creationId xmlns:a16="http://schemas.microsoft.com/office/drawing/2014/main" id="{0BF9DEDC-E58E-0E27-5B32-DAC7E41D0DB3}"/>
              </a:ext>
            </a:extLst>
          </p:cNvPr>
          <p:cNvSpPr>
            <a:spLocks noGrp="1"/>
          </p:cNvSpPr>
          <p:nvPr>
            <p:ph idx="1"/>
          </p:nvPr>
        </p:nvSpPr>
        <p:spPr>
          <a:xfrm>
            <a:off x="2752801" y="1471161"/>
            <a:ext cx="6690534" cy="4570201"/>
          </a:xfrm>
        </p:spPr>
        <p:txBody>
          <a:bodyPr>
            <a:normAutofit/>
          </a:bodyPr>
          <a:lstStyle/>
          <a:p>
            <a:pPr lvl="0">
              <a:lnSpc>
                <a:spcPct val="90000"/>
              </a:lnSpc>
            </a:pPr>
            <a:r>
              <a:rPr lang="en-US" sz="700"/>
              <a:t>The national policies or strategy on dementia for some countries are </a:t>
            </a:r>
            <a:r>
              <a:rPr lang="en-US" sz="700" err="1"/>
              <a:t>higlighted</a:t>
            </a:r>
            <a:r>
              <a:rPr lang="en-US" sz="700"/>
              <a:t> below.</a:t>
            </a:r>
          </a:p>
          <a:p>
            <a:pPr lvl="0">
              <a:lnSpc>
                <a:spcPct val="90000"/>
              </a:lnSpc>
            </a:pPr>
            <a:r>
              <a:rPr lang="en-US" sz="700"/>
              <a:t>In United kingdom, especially England, the underlisted policies and strategy were formulated (Collins. et al 2019).</a:t>
            </a:r>
          </a:p>
          <a:p>
            <a:pPr lvl="0">
              <a:lnSpc>
                <a:spcPct val="90000"/>
              </a:lnSpc>
            </a:pPr>
            <a:r>
              <a:rPr lang="en-US" sz="700"/>
              <a:t>Living well with Dementia: a National Dementia strategy 2009</a:t>
            </a:r>
          </a:p>
          <a:p>
            <a:pPr lvl="0">
              <a:lnSpc>
                <a:spcPct val="90000"/>
              </a:lnSpc>
            </a:pPr>
            <a:r>
              <a:rPr lang="en-US" sz="700"/>
              <a:t>Healthy life, Healthy people Public Health England (PHE) strategy 2010</a:t>
            </a:r>
          </a:p>
          <a:p>
            <a:pPr lvl="0">
              <a:lnSpc>
                <a:spcPct val="90000"/>
              </a:lnSpc>
            </a:pPr>
            <a:r>
              <a:rPr lang="en-US" sz="700"/>
              <a:t>Prime Minister’s challenge on Dementia for 2015</a:t>
            </a:r>
          </a:p>
          <a:p>
            <a:pPr lvl="0">
              <a:lnSpc>
                <a:spcPct val="90000"/>
              </a:lnSpc>
            </a:pPr>
            <a:r>
              <a:rPr lang="en-US" sz="700"/>
              <a:t>Health and social Act 2012</a:t>
            </a:r>
          </a:p>
          <a:p>
            <a:pPr lvl="0">
              <a:lnSpc>
                <a:spcPct val="90000"/>
              </a:lnSpc>
            </a:pPr>
            <a:r>
              <a:rPr lang="en-US" sz="700"/>
              <a:t>Local Authority regulations 2013</a:t>
            </a:r>
          </a:p>
          <a:p>
            <a:pPr lvl="0">
              <a:lnSpc>
                <a:spcPct val="90000"/>
              </a:lnSpc>
            </a:pPr>
            <a:r>
              <a:rPr lang="en-US" sz="700"/>
              <a:t>PHE from evidence to action</a:t>
            </a:r>
          </a:p>
          <a:p>
            <a:pPr lvl="0">
              <a:lnSpc>
                <a:spcPct val="90000"/>
              </a:lnSpc>
            </a:pPr>
            <a:r>
              <a:rPr lang="en-US" sz="700"/>
              <a:t>NHS five years forward plan</a:t>
            </a:r>
          </a:p>
          <a:p>
            <a:pPr lvl="0">
              <a:lnSpc>
                <a:spcPct val="90000"/>
              </a:lnSpc>
            </a:pPr>
            <a:r>
              <a:rPr lang="en-US" sz="700"/>
              <a:t>Prime Minister’s challenge on Dementia for 2020</a:t>
            </a:r>
          </a:p>
          <a:p>
            <a:pPr lvl="0">
              <a:lnSpc>
                <a:spcPct val="90000"/>
              </a:lnSpc>
            </a:pPr>
            <a:r>
              <a:rPr lang="en-US" sz="700"/>
              <a:t>According to BMJ(2009),the England national </a:t>
            </a:r>
            <a:r>
              <a:rPr lang="en-US" sz="700" err="1"/>
              <a:t>stratgyor</a:t>
            </a:r>
            <a:r>
              <a:rPr lang="en-US" sz="700"/>
              <a:t> policy, was formulated for the purpose of achieving three </a:t>
            </a:r>
            <a:r>
              <a:rPr lang="en-US" sz="700" err="1"/>
              <a:t>aim,which</a:t>
            </a:r>
            <a:r>
              <a:rPr lang="en-US" sz="700"/>
              <a:t> are,</a:t>
            </a:r>
          </a:p>
          <a:p>
            <a:pPr lvl="0">
              <a:lnSpc>
                <a:spcPct val="90000"/>
              </a:lnSpc>
            </a:pPr>
            <a:r>
              <a:rPr lang="en-US" sz="700"/>
              <a:t> (1) Raising awareness, </a:t>
            </a:r>
          </a:p>
          <a:p>
            <a:pPr lvl="0">
              <a:lnSpc>
                <a:spcPct val="90000"/>
              </a:lnSpc>
            </a:pPr>
            <a:r>
              <a:rPr lang="en-US" sz="700"/>
              <a:t>(2) Diagnosing the disease early, and </a:t>
            </a:r>
          </a:p>
          <a:p>
            <a:pPr lvl="0">
              <a:lnSpc>
                <a:spcPct val="90000"/>
              </a:lnSpc>
            </a:pPr>
            <a:r>
              <a:rPr lang="en-US" sz="700"/>
              <a:t> (3) Improving quality of care.</a:t>
            </a:r>
          </a:p>
          <a:p>
            <a:pPr lvl="0">
              <a:lnSpc>
                <a:spcPct val="90000"/>
              </a:lnSpc>
            </a:pPr>
            <a:r>
              <a:rPr lang="en-US" sz="700"/>
              <a:t>In France, the policy or plan was </a:t>
            </a:r>
            <a:r>
              <a:rPr lang="en-US" sz="700" err="1"/>
              <a:t>formulated,which</a:t>
            </a:r>
            <a:r>
              <a:rPr lang="en-US" sz="700"/>
              <a:t> was called National Plan for “Alzheimer and Related Diseases” 2001–2004 and was the first country to formulated National Dementia </a:t>
            </a:r>
            <a:r>
              <a:rPr lang="en-US" sz="700" err="1"/>
              <a:t>plan.Japan</a:t>
            </a:r>
            <a:r>
              <a:rPr lang="en-US" sz="700"/>
              <a:t> also had a plan which was Five-Year Plan for Promotion of Dementia Measures 2013-2017 and Comprehensive Strategy to Accelerate Dementia Measures (New Orange Plan) 2015 -2020 (Seong, S.J. et al 2023).</a:t>
            </a:r>
          </a:p>
          <a:p>
            <a:pPr>
              <a:lnSpc>
                <a:spcPct val="90000"/>
              </a:lnSpc>
            </a:pPr>
            <a:endParaRPr lang="en-GB" sz="700"/>
          </a:p>
        </p:txBody>
      </p:sp>
    </p:spTree>
    <p:extLst>
      <p:ext uri="{BB962C8B-B14F-4D97-AF65-F5344CB8AC3E}">
        <p14:creationId xmlns:p14="http://schemas.microsoft.com/office/powerpoint/2010/main" val="238168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7A45-4EB4-FF3F-500F-E8A1B4AFE1A9}"/>
              </a:ext>
            </a:extLst>
          </p:cNvPr>
          <p:cNvSpPr>
            <a:spLocks noGrp="1"/>
          </p:cNvSpPr>
          <p:nvPr>
            <p:ph type="title"/>
          </p:nvPr>
        </p:nvSpPr>
        <p:spPr/>
        <p:txBody>
          <a:bodyPr>
            <a:normAutofit/>
          </a:bodyPr>
          <a:lstStyle/>
          <a:p>
            <a:pPr>
              <a:lnSpc>
                <a:spcPct val="90000"/>
              </a:lnSpc>
            </a:pPr>
            <a:r>
              <a:rPr lang="en-GB" sz="2000"/>
              <a:t>             FACTORS INFLUENCING DEMENTIA RISK AND WELLBEING </a:t>
            </a:r>
            <a:br>
              <a:rPr lang="en-GB" sz="2000"/>
            </a:br>
            <a:endParaRPr lang="en-GB" sz="2000"/>
          </a:p>
        </p:txBody>
      </p:sp>
      <p:sp>
        <p:nvSpPr>
          <p:cNvPr id="4" name="Content Placeholder 3">
            <a:extLst>
              <a:ext uri="{FF2B5EF4-FFF2-40B4-BE49-F238E27FC236}">
                <a16:creationId xmlns:a16="http://schemas.microsoft.com/office/drawing/2014/main" id="{CD493E45-B987-CA9A-64EA-11E5F6E1C971}"/>
              </a:ext>
            </a:extLst>
          </p:cNvPr>
          <p:cNvSpPr>
            <a:spLocks noGrp="1"/>
          </p:cNvSpPr>
          <p:nvPr>
            <p:ph idx="1"/>
          </p:nvPr>
        </p:nvSpPr>
        <p:spPr>
          <a:xfrm>
            <a:off x="665611" y="1115981"/>
            <a:ext cx="11502105" cy="6950333"/>
          </a:xfrm>
        </p:spPr>
        <p:txBody>
          <a:bodyPr vert="horz" lIns="91440" tIns="45720" rIns="91440" bIns="45720" rtlCol="0" anchor="t">
            <a:normAutofit/>
          </a:bodyPr>
          <a:lstStyle/>
          <a:p>
            <a:pPr lvl="0"/>
            <a:endParaRPr lang="en-US" sz="1200" b="1"/>
          </a:p>
          <a:p>
            <a:pPr lvl="0"/>
            <a:r>
              <a:rPr lang="en-US" sz="1400" b="1">
                <a:solidFill>
                  <a:schemeClr val="tx1"/>
                </a:solidFill>
              </a:rPr>
              <a:t>Lifestyle and behavior of individual</a:t>
            </a:r>
          </a:p>
          <a:p>
            <a:r>
              <a:rPr lang="en-US" sz="1200"/>
              <a:t>One of the factors that can lead to dementia is when individuals don’t live a good lifestyle and engaging in bad behavior like smoking, drinking alcohol and not taking good diet. There is an evaluation that dementia cases can be prevented by not  more than a third of the number of cases, by engaging in healthier lifestyle choices (Livingston, Gill et al 2017).</a:t>
            </a:r>
          </a:p>
          <a:p>
            <a:pPr lvl="0"/>
            <a:r>
              <a:rPr lang="en-US" sz="1200">
                <a:solidFill>
                  <a:schemeClr val="tx1"/>
                </a:solidFill>
              </a:rPr>
              <a:t>Quality of Education</a:t>
            </a:r>
          </a:p>
          <a:p>
            <a:pPr lvl="0"/>
            <a:r>
              <a:rPr lang="en-US" sz="1200"/>
              <a:t>The quality of education the locals received is another factor that can increase the rate of dementia. Having a good education can help improve the intellectual capacity of the individuals, which will help to prevent some illnesses that can lead to dementia (Ott et al,1999).</a:t>
            </a:r>
          </a:p>
          <a:p>
            <a:pPr lvl="0"/>
            <a:r>
              <a:rPr lang="en-US" sz="1200" b="1">
                <a:solidFill>
                  <a:srgbClr val="FF0000"/>
                </a:solidFill>
              </a:rPr>
              <a:t>Cognitive Stimulation</a:t>
            </a:r>
            <a:endParaRPr lang="en-US" sz="1200">
              <a:solidFill>
                <a:srgbClr val="FF0000"/>
              </a:solidFill>
            </a:endParaRPr>
          </a:p>
          <a:p>
            <a:r>
              <a:rPr lang="en-US" sz="1200"/>
              <a:t>Another factors that can influence the health and wellbeing of the locals, which can result to dementia is when an individuals did not engage or participate in activities that can make the brain to be active, like participating in quiz, reading books, playing games, engaging in group discussion, solving puzzle and participating in social and cultural activities (Valenzuela M.et al 2009).</a:t>
            </a:r>
          </a:p>
          <a:p>
            <a:pPr lvl="0"/>
            <a:r>
              <a:rPr lang="en-US" sz="1200" b="1">
                <a:solidFill>
                  <a:srgbClr val="FF0000"/>
                </a:solidFill>
              </a:rPr>
              <a:t>Social Isolation or Loneliness</a:t>
            </a:r>
            <a:endParaRPr lang="en-US" sz="1200">
              <a:solidFill>
                <a:srgbClr val="FF0000"/>
              </a:solidFill>
            </a:endParaRPr>
          </a:p>
          <a:p>
            <a:r>
              <a:rPr lang="en-US" sz="1200"/>
              <a:t>This is another factor that can lead to dementia , because when an individual decided not to have contact or relate with other people which can lead to limited social interaction, </a:t>
            </a:r>
            <a:r>
              <a:rPr lang="en-US" sz="1200" err="1"/>
              <a:t>genuie</a:t>
            </a:r>
            <a:r>
              <a:rPr lang="en-US" sz="1200"/>
              <a:t> or meaningful relationships and effective communication. This can reduction in cognitive stimulation,  because of not engaging in discussion with people not participating in problem solving conversation, no emotional interaction ,all these can result to cortisol levels being increased which can lead to loss of memory as a result of brain damage structures.(Yaffe et al,1999).</a:t>
            </a:r>
          </a:p>
          <a:p>
            <a:endParaRPr lang="en-GB" sz="1200"/>
          </a:p>
        </p:txBody>
      </p:sp>
    </p:spTree>
    <p:extLst>
      <p:ext uri="{BB962C8B-B14F-4D97-AF65-F5344CB8AC3E}">
        <p14:creationId xmlns:p14="http://schemas.microsoft.com/office/powerpoint/2010/main" val="1958789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78486-8006-3418-B021-A63260D0B2ED}"/>
              </a:ext>
            </a:extLst>
          </p:cNvPr>
          <p:cNvSpPr>
            <a:spLocks noGrp="1"/>
          </p:cNvSpPr>
          <p:nvPr>
            <p:ph type="title"/>
          </p:nvPr>
        </p:nvSpPr>
        <p:spPr>
          <a:xfrm>
            <a:off x="2849562" y="609600"/>
            <a:ext cx="6424440" cy="1320800"/>
          </a:xfrm>
        </p:spPr>
        <p:txBody>
          <a:bodyPr>
            <a:normAutofit/>
          </a:bodyPr>
          <a:lstStyle/>
          <a:p>
            <a:pPr>
              <a:lnSpc>
                <a:spcPct val="90000"/>
              </a:lnSpc>
            </a:pPr>
            <a:r>
              <a:rPr lang="en-US" sz="2800" b="1"/>
              <a:t>Impact of dementia on the individual and people around them</a:t>
            </a:r>
            <a:br>
              <a:rPr lang="en-GB" sz="2800"/>
            </a:br>
            <a:endParaRPr lang="en-GB" sz="2800"/>
          </a:p>
        </p:txBody>
      </p:sp>
      <p:sp>
        <p:nvSpPr>
          <p:cNvPr id="25" name="Content Placeholder 2">
            <a:extLst>
              <a:ext uri="{FF2B5EF4-FFF2-40B4-BE49-F238E27FC236}">
                <a16:creationId xmlns:a16="http://schemas.microsoft.com/office/drawing/2014/main" id="{000ED80A-DFE7-FA54-E9D4-A26E8AA839E5}"/>
              </a:ext>
            </a:extLst>
          </p:cNvPr>
          <p:cNvSpPr>
            <a:spLocks noGrp="1"/>
          </p:cNvSpPr>
          <p:nvPr>
            <p:ph idx="1"/>
          </p:nvPr>
        </p:nvSpPr>
        <p:spPr>
          <a:xfrm>
            <a:off x="2849562" y="2160589"/>
            <a:ext cx="6424440" cy="3880773"/>
          </a:xfrm>
        </p:spPr>
        <p:txBody>
          <a:bodyPr vert="horz" lIns="91440" tIns="45720" rIns="91440" bIns="45720" rtlCol="0" anchor="t">
            <a:normAutofit lnSpcReduction="10000"/>
          </a:bodyPr>
          <a:lstStyle/>
          <a:p>
            <a:pPr marL="0" indent="0">
              <a:lnSpc>
                <a:spcPct val="90000"/>
              </a:lnSpc>
              <a:buNone/>
            </a:pPr>
            <a:r>
              <a:rPr lang="en-US" sz="1000"/>
              <a:t>According to </a:t>
            </a:r>
            <a:r>
              <a:rPr lang="en-US" sz="1000" err="1"/>
              <a:t>Brodaty&amp;Donkin</a:t>
            </a:r>
            <a:r>
              <a:rPr lang="en-US" sz="1000"/>
              <a:t>(2009), relatives who care for an individual with dementia, often referred to as the undisputable second patients, because they are very important to the quality of care the dementia patient get. The impacts of being a carer as family member, most times has a negative impact, in terms of high level of burden and psychological morbidity on the person, social isolation, physical ill-health, and high level of burden financially.</a:t>
            </a:r>
            <a:endParaRPr lang="en-GB" sz="1000"/>
          </a:p>
          <a:p>
            <a:pPr marL="0" indent="0">
              <a:lnSpc>
                <a:spcPct val="90000"/>
              </a:lnSpc>
              <a:buNone/>
            </a:pPr>
            <a:r>
              <a:rPr lang="en-US" sz="1000"/>
              <a:t>It is estimated that currently, we have about 30 million people with dementia all over the world (Alzheimer's Disease International. Statistics 2009), with the assumption that the figure is probably going to double every 20 years (Ferri, </a:t>
            </a:r>
            <a:r>
              <a:rPr lang="en-US" sz="1000" err="1"/>
              <a:t>Cleusa</a:t>
            </a:r>
            <a:r>
              <a:rPr lang="en-US" sz="1000"/>
              <a:t> P et al 2005). The data shows that about  75% of people living with dementia are being cared for by family and friends (Schulz, Richard et al 2004)</a:t>
            </a:r>
            <a:endParaRPr lang="en-GB" sz="1000"/>
          </a:p>
          <a:p>
            <a:pPr marL="0" indent="0">
              <a:lnSpc>
                <a:spcPct val="90000"/>
              </a:lnSpc>
              <a:buNone/>
            </a:pPr>
            <a:r>
              <a:rPr lang="en-US" sz="1000"/>
              <a:t>Therefore, the underlisted are the impacts of Dementia on people around them.</a:t>
            </a:r>
            <a:endParaRPr lang="en-GB" sz="1000"/>
          </a:p>
          <a:p>
            <a:pPr marL="0" indent="0">
              <a:lnSpc>
                <a:spcPct val="90000"/>
              </a:lnSpc>
              <a:buNone/>
            </a:pPr>
            <a:r>
              <a:rPr lang="en-US" sz="2000" b="1"/>
              <a:t>Psychological morbidity</a:t>
            </a:r>
            <a:endParaRPr lang="en-GB" sz="2000"/>
          </a:p>
          <a:p>
            <a:pPr marL="0" indent="0">
              <a:lnSpc>
                <a:spcPct val="90000"/>
              </a:lnSpc>
              <a:buNone/>
            </a:pPr>
            <a:r>
              <a:rPr lang="en-US" sz="1000"/>
              <a:t>Burden can occur as psychological morbidity, which is in addition to depression and anxiety. A strong connection between caring for a dementia person and negative Impacts on psychological health has been shown in several studies. (Campbell P et al 2008) The level of depression range between 23% and 85% in developed nations, (Clare L et al 2002) and it is also noted that level of anxiety ranges between 16% and 45%(Cooper C et al 2006).</a:t>
            </a:r>
            <a:endParaRPr lang="en-GB" sz="1000"/>
          </a:p>
          <a:p>
            <a:pPr marL="0" indent="0">
              <a:lnSpc>
                <a:spcPct val="90000"/>
              </a:lnSpc>
              <a:buNone/>
            </a:pPr>
            <a:r>
              <a:rPr lang="en-US" sz="2000" b="1"/>
              <a:t>Social isolation</a:t>
            </a:r>
            <a:endParaRPr lang="en-GB" sz="2000"/>
          </a:p>
          <a:p>
            <a:pPr marL="0" indent="0">
              <a:lnSpc>
                <a:spcPct val="90000"/>
              </a:lnSpc>
              <a:buNone/>
            </a:pPr>
            <a:r>
              <a:rPr lang="en-US" sz="1000"/>
              <a:t>Carers most of the time lack social interaction and have the feelings of loneliness (</a:t>
            </a:r>
            <a:r>
              <a:rPr lang="en-US" sz="1000" err="1"/>
              <a:t>Brodaty</a:t>
            </a:r>
            <a:r>
              <a:rPr lang="en-US" sz="1000"/>
              <a:t> and Hadzi-Pavlovic 1990). Carers tend to abandon or forego the time they are supposed to use to socialize and enjoy what they like doing and sometimes quit their jobs for the purpose of taking care of their family or friend who has dementia (Leong Joy et al 2001).  </a:t>
            </a:r>
            <a:endParaRPr lang="en-GB" sz="1000"/>
          </a:p>
          <a:p>
            <a:pPr marL="0" indent="0">
              <a:lnSpc>
                <a:spcPct val="90000"/>
              </a:lnSpc>
              <a:buNone/>
            </a:pPr>
            <a:endParaRPr lang="en-GB" sz="1000"/>
          </a:p>
        </p:txBody>
      </p:sp>
      <p:pic>
        <p:nvPicPr>
          <p:cNvPr id="5" name="Picture 4" descr="Two people holding each other's hands">
            <a:extLst>
              <a:ext uri="{FF2B5EF4-FFF2-40B4-BE49-F238E27FC236}">
                <a16:creationId xmlns:a16="http://schemas.microsoft.com/office/drawing/2014/main" id="{F390E327-914A-8E90-3E7A-25F3C6AB092C}"/>
              </a:ext>
            </a:extLst>
          </p:cNvPr>
          <p:cNvPicPr>
            <a:picLocks noChangeAspect="1"/>
          </p:cNvPicPr>
          <p:nvPr/>
        </p:nvPicPr>
        <p:blipFill>
          <a:blip r:embed="rId3"/>
          <a:srcRect l="36474" t="92" r="36976" b="-2"/>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653852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85B74-B5E1-D7DD-01D7-6420D3560396}"/>
              </a:ext>
            </a:extLst>
          </p:cNvPr>
          <p:cNvSpPr>
            <a:spLocks noGrp="1"/>
          </p:cNvSpPr>
          <p:nvPr>
            <p:ph type="title"/>
          </p:nvPr>
        </p:nvSpPr>
        <p:spPr>
          <a:xfrm>
            <a:off x="5536734" y="609600"/>
            <a:ext cx="4083631" cy="1320800"/>
          </a:xfrm>
        </p:spPr>
        <p:txBody>
          <a:bodyPr>
            <a:normAutofit/>
          </a:bodyPr>
          <a:lstStyle/>
          <a:p>
            <a:r>
              <a:rPr lang="en-GB"/>
              <a:t>FINANCES</a:t>
            </a:r>
          </a:p>
        </p:txBody>
      </p:sp>
      <p:sp>
        <p:nvSpPr>
          <p:cNvPr id="3" name="Content Placeholder 2">
            <a:extLst>
              <a:ext uri="{FF2B5EF4-FFF2-40B4-BE49-F238E27FC236}">
                <a16:creationId xmlns:a16="http://schemas.microsoft.com/office/drawing/2014/main" id="{F67D47BE-195C-66BB-A933-9C27A8FB57CE}"/>
              </a:ext>
            </a:extLst>
          </p:cNvPr>
          <p:cNvSpPr>
            <a:spLocks noGrp="1"/>
          </p:cNvSpPr>
          <p:nvPr>
            <p:ph idx="1"/>
          </p:nvPr>
        </p:nvSpPr>
        <p:spPr>
          <a:xfrm>
            <a:off x="5209563" y="2160589"/>
            <a:ext cx="4064439" cy="3880773"/>
          </a:xfrm>
        </p:spPr>
        <p:txBody>
          <a:bodyPr vert="horz" lIns="91440" tIns="45720" rIns="91440" bIns="45720" rtlCol="0" anchor="t">
            <a:normAutofit/>
          </a:bodyPr>
          <a:lstStyle/>
          <a:p>
            <a:pPr marL="0" indent="0">
              <a:lnSpc>
                <a:spcPct val="90000"/>
              </a:lnSpc>
              <a:buNone/>
            </a:pPr>
            <a:r>
              <a:rPr lang="en-US" sz="2000" b="1"/>
              <a:t>Financial</a:t>
            </a:r>
            <a:endParaRPr lang="en-GB" sz="2000"/>
          </a:p>
          <a:p>
            <a:pPr>
              <a:lnSpc>
                <a:spcPct val="90000"/>
              </a:lnSpc>
            </a:pPr>
            <a:r>
              <a:rPr lang="en-US" sz="700"/>
              <a:t>The cost of caring for dementia is very high. As of 2003, the direct costs that has to do with dementia all over the world was evaluated to be $156 billion, which represent more than $5000 per dementia person (Wimo A et al 2003). There is also an indirect cost that are related to unpaid wages bear by the family or friends who care for the dementia person, because some of them left or quit their jobs to care for their loved one (Australia, A. S. 2003).</a:t>
            </a:r>
            <a:endParaRPr lang="en-GB" sz="700"/>
          </a:p>
          <a:p>
            <a:pPr>
              <a:lnSpc>
                <a:spcPct val="90000"/>
              </a:lnSpc>
            </a:pPr>
            <a:endParaRPr lang="en-GB" sz="2000"/>
          </a:p>
          <a:p>
            <a:pPr marL="0" indent="0">
              <a:lnSpc>
                <a:spcPct val="90000"/>
              </a:lnSpc>
              <a:buNone/>
            </a:pPr>
            <a:r>
              <a:rPr lang="en-US" sz="2000" b="1"/>
              <a:t>Initiatives</a:t>
            </a:r>
            <a:endParaRPr lang="en-GB" sz="2000"/>
          </a:p>
          <a:p>
            <a:pPr marL="0" indent="0">
              <a:lnSpc>
                <a:spcPct val="90000"/>
              </a:lnSpc>
              <a:buNone/>
            </a:pPr>
            <a:r>
              <a:rPr lang="en-US" sz="700"/>
              <a:t>The following are our initiatives on and how it will support the local individuals and healthcare professionals.</a:t>
            </a:r>
            <a:endParaRPr lang="en-GB" sz="700"/>
          </a:p>
          <a:p>
            <a:pPr marL="0" lvl="0" indent="0">
              <a:lnSpc>
                <a:spcPct val="90000"/>
              </a:lnSpc>
              <a:buNone/>
            </a:pPr>
            <a:r>
              <a:rPr lang="en-US" sz="700"/>
              <a:t>1)Creation of a Social Gathering event, where the local individual can be intercotylar about dementia, participate in quiz, engage in discussion and do some physical activities or exercise</a:t>
            </a:r>
            <a:endParaRPr lang="en-GB" sz="700"/>
          </a:p>
          <a:p>
            <a:pPr marL="0" lvl="0" indent="0">
              <a:lnSpc>
                <a:spcPct val="90000"/>
              </a:lnSpc>
              <a:buNone/>
            </a:pPr>
            <a:r>
              <a:rPr lang="en-US" sz="700"/>
              <a:t>2)Creation of online platform for dementia, where clinical resource can be access</a:t>
            </a:r>
            <a:endParaRPr lang="en-GB" sz="700"/>
          </a:p>
          <a:p>
            <a:pPr marL="0" lvl="0" indent="0">
              <a:lnSpc>
                <a:spcPct val="90000"/>
              </a:lnSpc>
              <a:buNone/>
            </a:pPr>
            <a:r>
              <a:rPr lang="en-US" sz="700"/>
              <a:t>3)Using the online platform to support training and educating the individual and the heath care professionals</a:t>
            </a:r>
            <a:endParaRPr lang="en-GB" sz="700"/>
          </a:p>
          <a:p>
            <a:pPr marL="0" lvl="0" indent="0">
              <a:lnSpc>
                <a:spcPct val="90000"/>
              </a:lnSpc>
              <a:buNone/>
            </a:pPr>
            <a:r>
              <a:rPr lang="en-US" sz="700"/>
              <a:t>4Will encourage complete person-centered care.</a:t>
            </a:r>
            <a:endParaRPr lang="en-GB" sz="700"/>
          </a:p>
          <a:p>
            <a:pPr marL="0" lvl="0" indent="0">
              <a:lnSpc>
                <a:spcPct val="90000"/>
              </a:lnSpc>
              <a:buNone/>
            </a:pPr>
            <a:r>
              <a:rPr lang="en-US" sz="700"/>
              <a:t>5An online platform that will bring emotional resilience support for staff.</a:t>
            </a:r>
            <a:endParaRPr lang="en-GB" sz="700"/>
          </a:p>
          <a:p>
            <a:pPr marL="0" indent="0">
              <a:lnSpc>
                <a:spcPct val="90000"/>
              </a:lnSpc>
              <a:buNone/>
            </a:pPr>
            <a:endParaRPr lang="en-GB" sz="700"/>
          </a:p>
          <a:p>
            <a:pPr>
              <a:lnSpc>
                <a:spcPct val="90000"/>
              </a:lnSpc>
            </a:pPr>
            <a:endParaRPr lang="en-GB" sz="700"/>
          </a:p>
        </p:txBody>
      </p:sp>
      <p:pic>
        <p:nvPicPr>
          <p:cNvPr id="4" name="Picture 3" descr="A person using a phone&#10;&#10;AI-generated content may be incorrect.">
            <a:extLst>
              <a:ext uri="{FF2B5EF4-FFF2-40B4-BE49-F238E27FC236}">
                <a16:creationId xmlns:a16="http://schemas.microsoft.com/office/drawing/2014/main" id="{DEB38871-3084-11F7-848C-1B473AFEAA4D}"/>
              </a:ext>
            </a:extLst>
          </p:cNvPr>
          <p:cNvPicPr>
            <a:picLocks noChangeAspect="1"/>
          </p:cNvPicPr>
          <p:nvPr/>
        </p:nvPicPr>
        <p:blipFill>
          <a:blip r:embed="rId2"/>
          <a:srcRect l="27446" r="30074"/>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3410131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F6558-E69C-146F-8003-042123D40E63}"/>
              </a:ext>
            </a:extLst>
          </p:cNvPr>
          <p:cNvSpPr>
            <a:spLocks noGrp="1"/>
          </p:cNvSpPr>
          <p:nvPr>
            <p:ph type="title"/>
          </p:nvPr>
        </p:nvSpPr>
        <p:spPr/>
        <p:txBody>
          <a:bodyPr/>
          <a:lstStyle/>
          <a:p>
            <a:r>
              <a:rPr lang="en-GB"/>
              <a:t>             Conclusion</a:t>
            </a:r>
          </a:p>
        </p:txBody>
      </p:sp>
      <p:sp>
        <p:nvSpPr>
          <p:cNvPr id="3" name="Content Placeholder 2">
            <a:extLst>
              <a:ext uri="{FF2B5EF4-FFF2-40B4-BE49-F238E27FC236}">
                <a16:creationId xmlns:a16="http://schemas.microsoft.com/office/drawing/2014/main" id="{82CC290A-DE1F-775B-DD1F-76D14D21628D}"/>
              </a:ext>
            </a:extLst>
          </p:cNvPr>
          <p:cNvSpPr>
            <a:spLocks noGrp="1"/>
          </p:cNvSpPr>
          <p:nvPr>
            <p:ph idx="1"/>
          </p:nvPr>
        </p:nvSpPr>
        <p:spPr>
          <a:xfrm>
            <a:off x="677334" y="1995832"/>
            <a:ext cx="8596668" cy="1924287"/>
          </a:xfrm>
        </p:spPr>
        <p:txBody>
          <a:bodyPr vert="horz" lIns="91440" tIns="45720" rIns="91440" bIns="45720" rtlCol="0" anchor="t">
            <a:normAutofit/>
          </a:bodyPr>
          <a:lstStyle/>
          <a:p>
            <a:r>
              <a:rPr lang="en-GB" sz="1200" b="1">
                <a:solidFill>
                  <a:srgbClr val="172B4D"/>
                </a:solidFill>
                <a:latin typeface="Open Sans"/>
                <a:ea typeface="Open Sans"/>
                <a:cs typeface="Open Sans"/>
              </a:rPr>
              <a:t>Dementia is a progressive condition that impairs memory, thinking, and </a:t>
            </a:r>
            <a:r>
              <a:rPr lang="en-GB" sz="1200" b="1" err="1">
                <a:solidFill>
                  <a:srgbClr val="172B4D"/>
                </a:solidFill>
                <a:latin typeface="Open Sans"/>
                <a:ea typeface="Open Sans"/>
                <a:cs typeface="Open Sans"/>
              </a:rPr>
              <a:t>behavior</a:t>
            </a:r>
            <a:r>
              <a:rPr lang="en-GB" sz="1200" b="1">
                <a:solidFill>
                  <a:srgbClr val="172B4D"/>
                </a:solidFill>
                <a:latin typeface="Open Sans"/>
                <a:ea typeface="Open Sans"/>
                <a:cs typeface="Open Sans"/>
              </a:rPr>
              <a:t>, profoundly affecting individuals, families, and society. Early diagnosis and person-</a:t>
            </a:r>
            <a:r>
              <a:rPr lang="en-GB" sz="1200" b="1" err="1">
                <a:solidFill>
                  <a:srgbClr val="172B4D"/>
                </a:solidFill>
                <a:latin typeface="Open Sans"/>
                <a:ea typeface="Open Sans"/>
                <a:cs typeface="Open Sans"/>
              </a:rPr>
              <a:t>centered</a:t>
            </a:r>
            <a:r>
              <a:rPr lang="en-GB" sz="1200" b="1">
                <a:solidFill>
                  <a:srgbClr val="172B4D"/>
                </a:solidFill>
                <a:latin typeface="Open Sans"/>
                <a:ea typeface="Open Sans"/>
                <a:cs typeface="Open Sans"/>
              </a:rPr>
              <a:t> care are crucial for enhancing quality of life and slowing disease progression. Providing support for caregivers and increasing public awareness can help reduce stigma and foster inclusion. Continued research and innovation in treatment and care are essential. Together, we can create a more compassionate and dementia-friendly community for all those affected.</a:t>
            </a:r>
            <a:endParaRPr lang="en-GB" b="1"/>
          </a:p>
        </p:txBody>
      </p:sp>
    </p:spTree>
    <p:extLst>
      <p:ext uri="{BB962C8B-B14F-4D97-AF65-F5344CB8AC3E}">
        <p14:creationId xmlns:p14="http://schemas.microsoft.com/office/powerpoint/2010/main" val="1430938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4C415-887D-7FDE-24C7-1C25586B4D19}"/>
              </a:ext>
            </a:extLst>
          </p:cNvPr>
          <p:cNvSpPr>
            <a:spLocks noGrp="1"/>
          </p:cNvSpPr>
          <p:nvPr>
            <p:ph type="title"/>
          </p:nvPr>
        </p:nvSpPr>
        <p:spPr>
          <a:xfrm>
            <a:off x="643467" y="816638"/>
            <a:ext cx="6087113" cy="898910"/>
          </a:xfrm>
        </p:spPr>
        <p:txBody>
          <a:bodyPr anchor="ctr">
            <a:normAutofit fontScale="90000"/>
          </a:bodyPr>
          <a:lstStyle/>
          <a:p>
            <a:r>
              <a:rPr lang="en-US" b="1"/>
              <a:t>References</a:t>
            </a:r>
            <a:br>
              <a:rPr lang="en-GB"/>
            </a:br>
            <a:endParaRPr lang="en-GB"/>
          </a:p>
        </p:txBody>
      </p:sp>
      <p:sp>
        <p:nvSpPr>
          <p:cNvPr id="4" name="Content Placeholder 3">
            <a:extLst>
              <a:ext uri="{FF2B5EF4-FFF2-40B4-BE49-F238E27FC236}">
                <a16:creationId xmlns:a16="http://schemas.microsoft.com/office/drawing/2014/main" id="{DF7B5832-3288-B133-FED0-1043D44257BA}"/>
              </a:ext>
            </a:extLst>
          </p:cNvPr>
          <p:cNvSpPr>
            <a:spLocks noGrp="1"/>
          </p:cNvSpPr>
          <p:nvPr>
            <p:ph idx="1"/>
          </p:nvPr>
        </p:nvSpPr>
        <p:spPr>
          <a:xfrm>
            <a:off x="-84" y="1696661"/>
            <a:ext cx="9869162" cy="5016792"/>
          </a:xfrm>
        </p:spPr>
        <p:txBody>
          <a:bodyPr vert="horz" lIns="91440" tIns="45720" rIns="91440" bIns="45720" rtlCol="0" anchor="ctr">
            <a:noAutofit/>
          </a:bodyPr>
          <a:lstStyle/>
          <a:p>
            <a:pPr lvl="0">
              <a:lnSpc>
                <a:spcPct val="90000"/>
              </a:lnSpc>
            </a:pPr>
            <a:r>
              <a:rPr lang="en-US" sz="1100" err="1"/>
              <a:t>Brodaty</a:t>
            </a:r>
            <a:r>
              <a:rPr lang="en-US" sz="1100"/>
              <a:t>, H., &amp; Donkin, M. (2009). Family caregivers of people with dementia. </a:t>
            </a:r>
            <a:r>
              <a:rPr lang="en-US" sz="1100" i="1"/>
              <a:t>Dialogues in Clinical Neuroscience</a:t>
            </a:r>
            <a:r>
              <a:rPr lang="en-US" sz="1100"/>
              <a:t>, </a:t>
            </a:r>
            <a:r>
              <a:rPr lang="en-US" sz="1100" i="1"/>
              <a:t>11</a:t>
            </a:r>
            <a:r>
              <a:rPr lang="en-US" sz="1100"/>
              <a:t>(2), 217–228. </a:t>
            </a:r>
            <a:r>
              <a:rPr lang="en-US" sz="1100" u="sng">
                <a:hlinkClick r:id="rId3"/>
              </a:rPr>
              <a:t>https://doi.org/10.31887/DCNS.2009.11.2/hbrodaty</a:t>
            </a:r>
            <a:endParaRPr lang="en-US" sz="1100"/>
          </a:p>
          <a:p>
            <a:pPr lvl="0">
              <a:lnSpc>
                <a:spcPct val="90000"/>
              </a:lnSpc>
            </a:pPr>
            <a:r>
              <a:rPr lang="en-US" sz="1100"/>
              <a:t>Alzheimer's Disease International. Statistics. Available at: http://www.alz.co.uk/research/statistics.htnril. Accessed February 4, 2009</a:t>
            </a:r>
          </a:p>
          <a:p>
            <a:pPr lvl="0">
              <a:lnSpc>
                <a:spcPct val="90000"/>
              </a:lnSpc>
            </a:pPr>
            <a:r>
              <a:rPr lang="en-US" sz="1100"/>
              <a:t>FerriCP.PrinceM.BrodatyH.et </a:t>
            </a:r>
            <a:r>
              <a:rPr lang="en-US" sz="1100" err="1"/>
              <a:t>al.Global</a:t>
            </a:r>
            <a:r>
              <a:rPr lang="en-US" sz="1100"/>
              <a:t> prevalence of dementia: a Delphi consensus study.</a:t>
            </a:r>
            <a:r>
              <a:rPr lang="en-US" sz="1100" i="1"/>
              <a:t>Lancet.</a:t>
            </a:r>
            <a:r>
              <a:rPr lang="en-US" sz="1100"/>
              <a:t>20053662112211716360788</a:t>
            </a:r>
          </a:p>
          <a:p>
            <a:pPr lvl="0">
              <a:lnSpc>
                <a:spcPct val="90000"/>
              </a:lnSpc>
            </a:pPr>
            <a:r>
              <a:rPr lang="en-US" sz="1100" err="1"/>
              <a:t>SchulzFt.MartireLM.Family</a:t>
            </a:r>
            <a:r>
              <a:rPr lang="en-US" sz="1100"/>
              <a:t> caregiving of persons with dementia: prevalence, health effects, and support </a:t>
            </a:r>
            <a:r>
              <a:rPr lang="en-US" sz="1100" err="1"/>
              <a:t>strategies.</a:t>
            </a:r>
            <a:r>
              <a:rPr lang="en-US" sz="1100" i="1" err="1"/>
              <a:t>Am</a:t>
            </a:r>
            <a:r>
              <a:rPr lang="en-US" sz="1100" i="1"/>
              <a:t> J </a:t>
            </a:r>
            <a:r>
              <a:rPr lang="en-US" sz="1100" i="1" err="1"/>
              <a:t>Geriatr</a:t>
            </a:r>
            <a:r>
              <a:rPr lang="en-US" sz="1100" i="1"/>
              <a:t> Psychiatry.</a:t>
            </a:r>
            <a:r>
              <a:rPr lang="en-US" sz="1100"/>
              <a:t>20041224024915126224</a:t>
            </a:r>
          </a:p>
          <a:p>
            <a:pPr lvl="0">
              <a:lnSpc>
                <a:spcPct val="90000"/>
              </a:lnSpc>
            </a:pPr>
            <a:r>
              <a:rPr lang="en-US" sz="1100"/>
              <a:t>CampbellP.WrightJ.OyebodeJ.et </a:t>
            </a:r>
            <a:r>
              <a:rPr lang="en-US" sz="1100" err="1"/>
              <a:t>al.Determinants</a:t>
            </a:r>
            <a:r>
              <a:rPr lang="en-US" sz="1100"/>
              <a:t> of burden in those who care for someone with </a:t>
            </a:r>
            <a:r>
              <a:rPr lang="en-US" sz="1100" err="1"/>
              <a:t>dementia.</a:t>
            </a:r>
            <a:r>
              <a:rPr lang="en-US" sz="1100" i="1" err="1"/>
              <a:t>IntJ</a:t>
            </a:r>
            <a:r>
              <a:rPr lang="en-US" sz="1100" i="1"/>
              <a:t> </a:t>
            </a:r>
            <a:r>
              <a:rPr lang="en-US" sz="1100" i="1" err="1"/>
              <a:t>Geriatr</a:t>
            </a:r>
            <a:r>
              <a:rPr lang="en-US" sz="1100" i="1"/>
              <a:t> Psychiatry.</a:t>
            </a:r>
            <a:r>
              <a:rPr lang="en-US" sz="1100"/>
              <a:t>2008231078108518613247</a:t>
            </a:r>
          </a:p>
          <a:p>
            <a:pPr lvl="0">
              <a:lnSpc>
                <a:spcPct val="90000"/>
              </a:lnSpc>
            </a:pPr>
            <a:r>
              <a:rPr lang="en-US" sz="1100"/>
              <a:t>ClareL.WilsonBA.CarterG.et </a:t>
            </a:r>
            <a:r>
              <a:rPr lang="en-US" sz="1100" err="1"/>
              <a:t>al.Depression</a:t>
            </a:r>
            <a:r>
              <a:rPr lang="en-US" sz="1100"/>
              <a:t> and anxiety in memory clinic attenders and their carers: implications for evaluating the effectiveness of cognitive rehabilitation </a:t>
            </a:r>
            <a:r>
              <a:rPr lang="en-US" sz="1100" err="1"/>
              <a:t>interventions.</a:t>
            </a:r>
            <a:r>
              <a:rPr lang="en-US" sz="1100" i="1" err="1"/>
              <a:t>Int</a:t>
            </a:r>
            <a:r>
              <a:rPr lang="en-US" sz="1100" i="1"/>
              <a:t> J </a:t>
            </a:r>
            <a:r>
              <a:rPr lang="en-US" sz="1100" i="1" err="1"/>
              <a:t>Geriatr</a:t>
            </a:r>
            <a:r>
              <a:rPr lang="en-US" sz="1100" i="1"/>
              <a:t> Psychiatry.</a:t>
            </a:r>
            <a:r>
              <a:rPr lang="en-US" sz="1100"/>
              <a:t>20021796296712325058</a:t>
            </a:r>
          </a:p>
          <a:p>
            <a:pPr lvl="0">
              <a:lnSpc>
                <a:spcPct val="90000"/>
              </a:lnSpc>
            </a:pPr>
            <a:r>
              <a:rPr lang="en-US" sz="1100" err="1"/>
              <a:t>CooperC.KatonaC.OrrellM.LivingstonG.Coping</a:t>
            </a:r>
            <a:r>
              <a:rPr lang="en-US" sz="1100"/>
              <a:t> strategies and anxiety in caregivers of people with Alzheimer's disease: the LASER-AD </a:t>
            </a:r>
            <a:r>
              <a:rPr lang="en-US" sz="1100" err="1"/>
              <a:t>study.</a:t>
            </a:r>
            <a:r>
              <a:rPr lang="en-US" sz="1100" i="1" err="1"/>
              <a:t>J</a:t>
            </a:r>
            <a:r>
              <a:rPr lang="en-US" sz="1100" i="1"/>
              <a:t> Affect Disord.</a:t>
            </a:r>
            <a:r>
              <a:rPr lang="en-US" sz="1100"/>
              <a:t>200690152016337688</a:t>
            </a:r>
          </a:p>
          <a:p>
            <a:pPr lvl="0">
              <a:lnSpc>
                <a:spcPct val="90000"/>
              </a:lnSpc>
            </a:pPr>
            <a:r>
              <a:rPr lang="en-US" sz="1100" err="1"/>
              <a:t>BrodatyH.Hadzi-PavlovicD.Psychosocial</a:t>
            </a:r>
            <a:r>
              <a:rPr lang="en-US" sz="1100"/>
              <a:t> effects on carers of living with persons with </a:t>
            </a:r>
            <a:r>
              <a:rPr lang="en-US" sz="1100" err="1"/>
              <a:t>dementia.</a:t>
            </a:r>
            <a:r>
              <a:rPr lang="en-US" sz="1100" i="1" err="1"/>
              <a:t>Aust</a:t>
            </a:r>
            <a:r>
              <a:rPr lang="en-US" sz="1100" i="1"/>
              <a:t> NZJ Psychiatry.</a:t>
            </a:r>
            <a:r>
              <a:rPr lang="en-US" sz="1100"/>
              <a:t>199024351361</a:t>
            </a:r>
          </a:p>
          <a:p>
            <a:pPr lvl="0">
              <a:lnSpc>
                <a:spcPct val="90000"/>
              </a:lnSpc>
            </a:pPr>
            <a:r>
              <a:rPr lang="en-US" sz="1100" err="1"/>
              <a:t>LeongJ.MadjarI.FiveashB.Needs</a:t>
            </a:r>
            <a:r>
              <a:rPr lang="en-US" sz="1100"/>
              <a:t> of family carers of elderly people with dementia living in the </a:t>
            </a:r>
            <a:r>
              <a:rPr lang="en-US" sz="1100" err="1"/>
              <a:t>community.</a:t>
            </a:r>
            <a:r>
              <a:rPr lang="en-US" sz="1100" i="1" err="1"/>
              <a:t>Australasj</a:t>
            </a:r>
            <a:r>
              <a:rPr lang="en-US" sz="1100" i="1"/>
              <a:t> Ageing.</a:t>
            </a:r>
            <a:r>
              <a:rPr lang="en-US" sz="1100"/>
              <a:t>200120133138</a:t>
            </a:r>
          </a:p>
          <a:p>
            <a:pPr lvl="0">
              <a:lnSpc>
                <a:spcPct val="90000"/>
              </a:lnSpc>
            </a:pPr>
            <a:r>
              <a:rPr lang="en-US" sz="1100"/>
              <a:t>Wimo A, Jonsson L, Winblad B. An estimate of the worldwide </a:t>
            </a:r>
            <a:r>
              <a:rPr lang="en-US" sz="1100" err="1"/>
              <a:t>preva</a:t>
            </a:r>
            <a:r>
              <a:rPr lang="en-US" sz="1100"/>
              <a:t> </a:t>
            </a:r>
            <a:r>
              <a:rPr lang="en-US" sz="1100" err="1"/>
              <a:t>lence</a:t>
            </a:r>
            <a:r>
              <a:rPr lang="en-US" sz="1100"/>
              <a:t> and direct costs of dementia in 2003. Dement </a:t>
            </a:r>
            <a:r>
              <a:rPr lang="en-US" sz="1100" err="1"/>
              <a:t>Geriatr</a:t>
            </a:r>
            <a:r>
              <a:rPr lang="en-US" sz="1100"/>
              <a:t> </a:t>
            </a:r>
            <a:r>
              <a:rPr lang="en-US" sz="1100" err="1"/>
              <a:t>Cogn</a:t>
            </a:r>
            <a:r>
              <a:rPr lang="en-US" sz="1100"/>
              <a:t> </a:t>
            </a:r>
            <a:r>
              <a:rPr lang="en-US" sz="1100" err="1"/>
              <a:t>Disord</a:t>
            </a:r>
            <a:r>
              <a:rPr lang="en-US" sz="1100"/>
              <a:t>. 2006;21:175-181. </a:t>
            </a:r>
          </a:p>
          <a:p>
            <a:pPr lvl="0">
              <a:lnSpc>
                <a:spcPct val="90000"/>
              </a:lnSpc>
            </a:pPr>
            <a:r>
              <a:rPr lang="en-US" sz="1100"/>
              <a:t>Access Economics. The Dementia Epidemic: Economic Impact and Positive Solutions for Australia. Canberra, Australia: Alzheimer's Australia; 2003. </a:t>
            </a:r>
          </a:p>
          <a:p>
            <a:pPr lvl="0">
              <a:lnSpc>
                <a:spcPct val="90000"/>
              </a:lnSpc>
            </a:pPr>
            <a:r>
              <a:rPr lang="en-US" sz="1100"/>
              <a:t>Livingston G, </a:t>
            </a:r>
            <a:r>
              <a:rPr lang="en-US" sz="1100" err="1"/>
              <a:t>Sommerlad</a:t>
            </a:r>
            <a:r>
              <a:rPr lang="en-US" sz="1100"/>
              <a:t> A, Orgeta V, </a:t>
            </a:r>
            <a:r>
              <a:rPr lang="en-US" sz="1100" err="1"/>
              <a:t>Costafreda</a:t>
            </a:r>
            <a:r>
              <a:rPr lang="en-US" sz="1100"/>
              <a:t> SG, Huntley J, Ames </a:t>
            </a:r>
            <a:r>
              <a:rPr lang="en-US" sz="1100" err="1"/>
              <a:t>D,Ballard</a:t>
            </a:r>
            <a:r>
              <a:rPr lang="en-US" sz="1100"/>
              <a:t> </a:t>
            </a:r>
            <a:r>
              <a:rPr lang="en-US" sz="1100" err="1"/>
              <a:t>C,Banerjee</a:t>
            </a:r>
            <a:r>
              <a:rPr lang="en-US" sz="1100"/>
              <a:t> S, Burns A, Cohen-Mansfield J, Cooper C (2017) Dementia prevention, </a:t>
            </a:r>
            <a:r>
              <a:rPr lang="en-US" sz="1100" err="1"/>
              <a:t>intervention,and</a:t>
            </a:r>
            <a:r>
              <a:rPr lang="en-US" sz="1100"/>
              <a:t> </a:t>
            </a:r>
            <a:r>
              <a:rPr lang="en-US" sz="1100" err="1"/>
              <a:t>care.</a:t>
            </a:r>
            <a:r>
              <a:rPr lang="en-US" sz="1100" i="1" err="1"/>
              <a:t>Lancet</a:t>
            </a:r>
            <a:r>
              <a:rPr lang="en-US" sz="1100" i="1"/>
              <a:t> </a:t>
            </a:r>
            <a:r>
              <a:rPr lang="en-US" sz="1100" b="1"/>
              <a:t>390 </a:t>
            </a:r>
            <a:r>
              <a:rPr lang="en-US" sz="1100"/>
              <a:t>2673-2734.</a:t>
            </a:r>
          </a:p>
          <a:p>
            <a:pPr>
              <a:lnSpc>
                <a:spcPct val="90000"/>
              </a:lnSpc>
            </a:pPr>
            <a:endParaRPr lang="en-GB" sz="1100"/>
          </a:p>
        </p:txBody>
      </p:sp>
    </p:spTree>
    <p:extLst>
      <p:ext uri="{BB962C8B-B14F-4D97-AF65-F5344CB8AC3E}">
        <p14:creationId xmlns:p14="http://schemas.microsoft.com/office/powerpoint/2010/main" val="2499879266"/>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A8F1FE-AE53-FEF1-024F-27E7B04F3ABF}"/>
              </a:ext>
            </a:extLst>
          </p:cNvPr>
          <p:cNvSpPr>
            <a:spLocks noGrp="1"/>
          </p:cNvSpPr>
          <p:nvPr>
            <p:ph idx="1"/>
          </p:nvPr>
        </p:nvSpPr>
        <p:spPr>
          <a:xfrm>
            <a:off x="310718" y="1029811"/>
            <a:ext cx="8963284" cy="5011552"/>
          </a:xfrm>
        </p:spPr>
        <p:txBody>
          <a:bodyPr>
            <a:normAutofit fontScale="62500" lnSpcReduction="20000"/>
          </a:bodyPr>
          <a:lstStyle/>
          <a:p>
            <a:pPr lvl="0"/>
            <a:r>
              <a:rPr lang="en-US"/>
              <a:t>Ott, A., van Rossum, C. T., van </a:t>
            </a:r>
            <a:r>
              <a:rPr lang="en-US" err="1"/>
              <a:t>Harskamp</a:t>
            </a:r>
            <a:r>
              <a:rPr lang="en-US"/>
              <a:t>, F. </a:t>
            </a:r>
            <a:r>
              <a:rPr lang="en-US" i="1"/>
              <a:t>et al</a:t>
            </a:r>
            <a:r>
              <a:rPr lang="en-US"/>
              <a:t> (1999) Education and the incidence of dementia in a large population-based study: the Rotterdam Study. Neurology, 52, 663–666.</a:t>
            </a:r>
          </a:p>
          <a:p>
            <a:pPr lvl="0"/>
            <a:r>
              <a:rPr lang="en-US"/>
              <a:t>Valenzuela M, Sachdev PS (2009) Harnessing brain and cognitive reserve for the prevention of dementia. </a:t>
            </a:r>
            <a:r>
              <a:rPr lang="en-US" i="1"/>
              <a:t>Indian J </a:t>
            </a:r>
            <a:r>
              <a:rPr lang="en-US" i="1" err="1"/>
              <a:t>Psychiatr</a:t>
            </a:r>
            <a:r>
              <a:rPr lang="en-US" i="1"/>
              <a:t> </a:t>
            </a:r>
            <a:r>
              <a:rPr lang="en-US" b="1"/>
              <a:t>51</a:t>
            </a:r>
            <a:r>
              <a:rPr lang="en-US"/>
              <a:t>, S16-S21.</a:t>
            </a:r>
          </a:p>
          <a:p>
            <a:pPr lvl="0"/>
            <a:r>
              <a:rPr lang="en-US"/>
              <a:t>Yaffe, K., Blackwell, T., Gore, R., Sands, L., Reus, V., &amp; Browner, W. S. (1999). Depressive symptoms and cognitive decline in nondemented elderly women: a prospective study. </a:t>
            </a:r>
            <a:r>
              <a:rPr lang="en-US" i="1"/>
              <a:t>Archives of general psychiatry</a:t>
            </a:r>
            <a:r>
              <a:rPr lang="en-US"/>
              <a:t>, </a:t>
            </a:r>
            <a:r>
              <a:rPr lang="en-US" i="1"/>
              <a:t>56</a:t>
            </a:r>
            <a:r>
              <a:rPr lang="en-US"/>
              <a:t>(5), 425-430.</a:t>
            </a:r>
          </a:p>
          <a:p>
            <a:pPr lvl="0"/>
            <a:r>
              <a:rPr lang="en-US"/>
              <a:t>Lerner, A. J. (1999). Alzheimer’s disease in males: endocrine issues and prospects. </a:t>
            </a:r>
            <a:r>
              <a:rPr lang="en-US" i="1"/>
              <a:t>The Journal of Clinical Endocrinology &amp; Metabolism</a:t>
            </a:r>
            <a:r>
              <a:rPr lang="en-US"/>
              <a:t>, </a:t>
            </a:r>
            <a:r>
              <a:rPr lang="en-US" i="1"/>
              <a:t>84</a:t>
            </a:r>
            <a:r>
              <a:rPr lang="en-US"/>
              <a:t>(10), 3416-3419.</a:t>
            </a:r>
          </a:p>
          <a:p>
            <a:pPr lvl="0"/>
            <a:r>
              <a:rPr lang="en-US"/>
              <a:t>Brownson, R. C., Colditz, G. A., &amp; Proctor, E. K. (Eds.). (2018). </a:t>
            </a:r>
            <a:r>
              <a:rPr lang="en-US" i="1"/>
              <a:t>Dissemination and implementation research in health: translating science to practice</a:t>
            </a:r>
            <a:r>
              <a:rPr lang="en-US"/>
              <a:t>. Oxford University Press.</a:t>
            </a:r>
          </a:p>
          <a:p>
            <a:pPr lvl="0"/>
            <a:r>
              <a:rPr lang="en-US"/>
              <a:t>Cahill, S. (2019). WHO’s global action plan on the public health response to dementia: some challenges and opportunities. </a:t>
            </a:r>
            <a:r>
              <a:rPr lang="en-US" i="1"/>
              <a:t>Aging &amp; Mental Health</a:t>
            </a:r>
            <a:r>
              <a:rPr lang="en-US"/>
              <a:t>, </a:t>
            </a:r>
            <a:r>
              <a:rPr lang="en-US" i="1"/>
              <a:t>24</a:t>
            </a:r>
            <a:r>
              <a:rPr lang="en-US"/>
              <a:t>(2), 197–199. </a:t>
            </a:r>
            <a:r>
              <a:rPr lang="en-US" u="sng">
                <a:hlinkClick r:id="rId2"/>
              </a:rPr>
              <a:t>https://doi.org/10.1080/13607863.2018.1544213</a:t>
            </a:r>
            <a:endParaRPr lang="en-US"/>
          </a:p>
          <a:p>
            <a:pPr lvl="0"/>
            <a:r>
              <a:rPr lang="en-US"/>
              <a:t>WHO, World Health </a:t>
            </a:r>
            <a:r>
              <a:rPr lang="en-US" err="1"/>
              <a:t>Organisation</a:t>
            </a:r>
            <a:r>
              <a:rPr lang="en-US"/>
              <a:t>. (2017). Global action plan on the public health response to dementia, 2017–2025. Geneva: World Health Organization.</a:t>
            </a:r>
          </a:p>
          <a:p>
            <a:pPr lvl="0"/>
            <a:r>
              <a:rPr lang="en-US"/>
              <a:t>Collins, R., </a:t>
            </a:r>
            <a:r>
              <a:rPr lang="en-US" err="1"/>
              <a:t>Silarova</a:t>
            </a:r>
            <a:r>
              <a:rPr lang="en-US"/>
              <a:t>, B., &amp; Clare, L. (2019). Dementia primary prevention policies and strategies and their local implementation: A scoping review using England as a case study. </a:t>
            </a:r>
            <a:r>
              <a:rPr lang="en-US" i="1"/>
              <a:t>Journal of Alzheimer’s Disease</a:t>
            </a:r>
            <a:r>
              <a:rPr lang="en-US"/>
              <a:t>, </a:t>
            </a:r>
            <a:r>
              <a:rPr lang="en-US" i="1"/>
              <a:t>70</a:t>
            </a:r>
            <a:r>
              <a:rPr lang="en-US"/>
              <a:t>(s1), S303-S318.</a:t>
            </a:r>
          </a:p>
          <a:p>
            <a:pPr lvl="0"/>
            <a:r>
              <a:rPr lang="en-US" i="1"/>
              <a:t>BMJ</a:t>
            </a:r>
            <a:r>
              <a:rPr lang="en-US"/>
              <a:t> 2009;338:b931.</a:t>
            </a:r>
          </a:p>
          <a:p>
            <a:pPr lvl="0"/>
            <a:r>
              <a:rPr lang="en-US"/>
              <a:t>Seong, S. J., Kim, B. N., &amp; Kim, K. W. (2023). Comparative analysis on the policy approaches in the national dementia plans of G7 countries and Korea and their implementation. </a:t>
            </a:r>
            <a:r>
              <a:rPr lang="en-US" i="1"/>
              <a:t>Journal of Korean Medical Science</a:t>
            </a:r>
            <a:r>
              <a:rPr lang="en-US"/>
              <a:t>, </a:t>
            </a:r>
            <a:r>
              <a:rPr lang="en-US" i="1"/>
              <a:t>38</a:t>
            </a:r>
            <a:r>
              <a:rPr lang="en-US"/>
              <a:t>(30).</a:t>
            </a:r>
          </a:p>
          <a:p>
            <a:pPr lvl="0"/>
            <a:r>
              <a:rPr lang="en-US"/>
              <a:t>Prince M, Comas-Herrera A, Knapp M, </a:t>
            </a:r>
            <a:r>
              <a:rPr lang="en-US" err="1"/>
              <a:t>Guerchet</a:t>
            </a:r>
            <a:r>
              <a:rPr lang="en-US"/>
              <a:t> M, Karagiannidou M (2016) </a:t>
            </a:r>
            <a:r>
              <a:rPr lang="en-US" i="1"/>
              <a:t>World Alzheimer report 2016: Improving healthcare for people living with dementia: Coverage, quality and costs now and in the future</a:t>
            </a:r>
            <a:r>
              <a:rPr lang="en-US"/>
              <a:t>, Alzheimer’s Disease International, London</a:t>
            </a:r>
            <a:endParaRPr lang="en-GB"/>
          </a:p>
          <a:p>
            <a:endParaRPr lang="en-GB"/>
          </a:p>
        </p:txBody>
      </p:sp>
    </p:spTree>
    <p:extLst>
      <p:ext uri="{BB962C8B-B14F-4D97-AF65-F5344CB8AC3E}">
        <p14:creationId xmlns:p14="http://schemas.microsoft.com/office/powerpoint/2010/main" val="200854783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7157c1fa81d3dbf49c29ab3961200eb2">
  <xsd:schema xmlns:xsd="http://www.w3.org/2001/XMLSchema" xmlns:xs="http://www.w3.org/2001/XMLSchema" xmlns:p="http://schemas.microsoft.com/office/2006/metadata/properties" xmlns:ns3="f799553d-1ac0-48da-9ae3-fe400ced9c3b" targetNamespace="http://schemas.microsoft.com/office/2006/metadata/properties" ma:root="true" ma:fieldsID="428e95f9acb548a9987e1584590051aa" ns3:_="">
    <xsd:import namespace="f799553d-1ac0-48da-9ae3-fe400ced9c3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C083AF72-AB32-440F-B042-38E01D086C23}">
  <ds:schemaRefs>
    <ds:schemaRef ds:uri="f799553d-1ac0-48da-9ae3-fe400ced9c3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59B5E14-13D3-4813-AA16-36FABF2E4B43}">
  <ds:schemaRefs>
    <ds:schemaRef ds:uri="http://schemas.microsoft.com/sharepoint/v3/contenttype/forms"/>
  </ds:schemaRefs>
</ds:datastoreItem>
</file>

<file path=customXml/itemProps3.xml><?xml version="1.0" encoding="utf-8"?>
<ds:datastoreItem xmlns:ds="http://schemas.openxmlformats.org/officeDocument/2006/customXml" ds:itemID="{612C9825-A185-46AA-8863-C2DB18D3A8C8}">
  <ds:schemaRefs>
    <ds:schemaRef ds:uri="f799553d-1ac0-48da-9ae3-fe400ced9c3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Rosewood community Centre case study 2 Dementia </vt:lpstr>
      <vt:lpstr>Name Celsius Neboh  student number 2434221 module code LCHS 4008 module Title introduction to public health lecture Name Olufemi Oluranti Assignment Title Group Presentation </vt:lpstr>
      <vt:lpstr>Introduction  According to WHO(1992), dementia can be described as a condition that occurs due to a disease of the brain, which is usually chronic or progressive in due to a disease of the brain, which is usually chronic or progressive in natureappens due to a disease of the brain, which is normally chronic or progressive ature. It is descibed as a condition that happens due to a disease of the  brain, which is normally chronic or progressive up of impairment of several higher cortical functions, which include memory, thinking, comprehension, calculation, learning, language and judgement.it also leads to decline in cognitive function, in terms of reasoning, thinking,  memory and the capacity to perform daily activities.  The 2015 World Alzheimer Report evaluated that there are 47 million people worldwide aged 60 years and over with dementia, and this is predicted to rise to 131.5 million by 2050(Prince,M et al 2016) </vt:lpstr>
      <vt:lpstr>Strategy or policies that links to Dementia </vt:lpstr>
      <vt:lpstr>PowerPoint Presentation</vt:lpstr>
      <vt:lpstr>             FACTORS INFLUENCING DEMENTIA RISK AND WELLBEING  </vt:lpstr>
      <vt:lpstr>Impact of dementia on the individual and people around them </vt:lpstr>
      <vt:lpstr>FINANCES</vt:lpstr>
      <vt:lpstr>             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Mercy Tshikombwe (2424792)</dc:creator>
  <cp:revision>22</cp:revision>
  <dcterms:created xsi:type="dcterms:W3CDTF">2025-10-07T15:48:02Z</dcterms:created>
  <dcterms:modified xsi:type="dcterms:W3CDTF">2025-10-12T18:42:47Z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