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67" d="100"/>
          <a:sy n="67" d="100"/>
        </p:scale>
        <p:origin x="90" y="3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C83166-931B-46AA-8099-8DC459AE404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4316C1F-4EAD-4320-9C97-6F2F8745D23E}">
      <dgm:prSet/>
      <dgm:spPr/>
      <dgm:t>
        <a:bodyPr/>
        <a:lstStyle/>
        <a:p>
          <a:r>
            <a:rPr lang="en-US" b="1" dirty="0"/>
            <a:t>PESTLE Analysis</a:t>
          </a:r>
          <a:endParaRPr lang="en-US" dirty="0"/>
        </a:p>
      </dgm:t>
    </dgm:pt>
    <dgm:pt modelId="{67E21F58-49DF-4946-A2F9-197C91E90321}" type="parTrans" cxnId="{BD1ED0D7-691E-4B26-AEE4-FFEC0A53AECC}">
      <dgm:prSet/>
      <dgm:spPr/>
      <dgm:t>
        <a:bodyPr/>
        <a:lstStyle/>
        <a:p>
          <a:endParaRPr lang="en-US"/>
        </a:p>
      </dgm:t>
    </dgm:pt>
    <dgm:pt modelId="{506A0AF2-8EA1-4436-9986-1C13A003756C}" type="sibTrans" cxnId="{BD1ED0D7-691E-4B26-AEE4-FFEC0A53AECC}">
      <dgm:prSet/>
      <dgm:spPr/>
      <dgm:t>
        <a:bodyPr/>
        <a:lstStyle/>
        <a:p>
          <a:endParaRPr lang="en-US"/>
        </a:p>
      </dgm:t>
    </dgm:pt>
    <dgm:pt modelId="{34A92EEC-295B-42A8-9D60-3A3EBD931222}">
      <dgm:prSet/>
      <dgm:spPr/>
      <dgm:t>
        <a:bodyPr/>
        <a:lstStyle/>
        <a:p>
          <a:r>
            <a:rPr lang="en-US" b="1" dirty="0"/>
            <a:t>Political factor </a:t>
          </a:r>
          <a:endParaRPr lang="en-US" dirty="0"/>
        </a:p>
      </dgm:t>
    </dgm:pt>
    <dgm:pt modelId="{18993FC0-E2AB-4A6D-B2E2-97FC54D2E55A}" type="parTrans" cxnId="{4F8AF55C-17F3-46C2-8FC4-2B18A39E3E42}">
      <dgm:prSet/>
      <dgm:spPr/>
      <dgm:t>
        <a:bodyPr/>
        <a:lstStyle/>
        <a:p>
          <a:endParaRPr lang="en-US"/>
        </a:p>
      </dgm:t>
    </dgm:pt>
    <dgm:pt modelId="{54D510E1-D121-4621-86A5-E8BCDBD18E70}" type="sibTrans" cxnId="{4F8AF55C-17F3-46C2-8FC4-2B18A39E3E42}">
      <dgm:prSet/>
      <dgm:spPr/>
      <dgm:t>
        <a:bodyPr/>
        <a:lstStyle/>
        <a:p>
          <a:endParaRPr lang="en-US"/>
        </a:p>
      </dgm:t>
    </dgm:pt>
    <dgm:pt modelId="{BEA8F636-6823-4B2E-BDB7-637FEF55D9DC}">
      <dgm:prSet/>
      <dgm:spPr/>
      <dgm:t>
        <a:bodyPr/>
        <a:lstStyle/>
        <a:p>
          <a:r>
            <a:rPr lang="en-US" dirty="0"/>
            <a:t>There are various political factors that have an impact on the business and one of the major political factors </a:t>
          </a:r>
        </a:p>
      </dgm:t>
    </dgm:pt>
    <dgm:pt modelId="{8463DF20-CD86-4ED2-A339-62760D47EDD9}" type="parTrans" cxnId="{489924F7-628B-4566-B9BD-963664961FD3}">
      <dgm:prSet/>
      <dgm:spPr/>
      <dgm:t>
        <a:bodyPr/>
        <a:lstStyle/>
        <a:p>
          <a:endParaRPr lang="en-US"/>
        </a:p>
      </dgm:t>
    </dgm:pt>
    <dgm:pt modelId="{3B6ED37E-FDE9-498F-B692-FC70924B9CA6}" type="sibTrans" cxnId="{489924F7-628B-4566-B9BD-963664961FD3}">
      <dgm:prSet/>
      <dgm:spPr/>
      <dgm:t>
        <a:bodyPr/>
        <a:lstStyle/>
        <a:p>
          <a:endParaRPr lang="en-US"/>
        </a:p>
      </dgm:t>
    </dgm:pt>
    <dgm:pt modelId="{E61DE5D1-655D-426B-A234-A5AAA469B9AA}">
      <dgm:prSet/>
      <dgm:spPr/>
      <dgm:t>
        <a:bodyPr/>
        <a:lstStyle/>
        <a:p>
          <a:r>
            <a:rPr lang="en-US" dirty="0"/>
            <a:t>that has an impact on the business is now tax rate</a:t>
          </a:r>
        </a:p>
      </dgm:t>
    </dgm:pt>
    <dgm:pt modelId="{36F45526-7019-437C-B94E-9D4C2622CFA2}" type="parTrans" cxnId="{58251481-211B-4A45-94F5-D7CF8DB559D2}">
      <dgm:prSet/>
      <dgm:spPr/>
      <dgm:t>
        <a:bodyPr/>
        <a:lstStyle/>
        <a:p>
          <a:endParaRPr lang="en-US"/>
        </a:p>
      </dgm:t>
    </dgm:pt>
    <dgm:pt modelId="{754AD09B-068D-4C90-AE9D-DB64D73A7D7B}" type="sibTrans" cxnId="{58251481-211B-4A45-94F5-D7CF8DB559D2}">
      <dgm:prSet/>
      <dgm:spPr/>
      <dgm:t>
        <a:bodyPr/>
        <a:lstStyle/>
        <a:p>
          <a:endParaRPr lang="en-US"/>
        </a:p>
      </dgm:t>
    </dgm:pt>
    <dgm:pt modelId="{38FB02EF-AF9E-4B5C-BB5F-62A57358C318}">
      <dgm:prSet/>
      <dgm:spPr/>
      <dgm:t>
        <a:bodyPr/>
        <a:lstStyle/>
        <a:p>
          <a:r>
            <a:rPr lang="en-US" dirty="0"/>
            <a:t>, There are other factors that have an impact which are various regulations that the government imposes on the business. Moreover, political stability acts as the positive factor for the company.</a:t>
          </a:r>
        </a:p>
      </dgm:t>
    </dgm:pt>
    <dgm:pt modelId="{0EA111FD-0BDF-49A4-87EB-E7F7D5593052}" type="parTrans" cxnId="{BBEB44E4-AD72-4BEF-A9D4-BC376503CDF5}">
      <dgm:prSet/>
      <dgm:spPr/>
      <dgm:t>
        <a:bodyPr/>
        <a:lstStyle/>
        <a:p>
          <a:endParaRPr lang="en-US"/>
        </a:p>
      </dgm:t>
    </dgm:pt>
    <dgm:pt modelId="{BDD2EBAC-FC4F-428A-83B9-CB2BDB77CF15}" type="sibTrans" cxnId="{BBEB44E4-AD72-4BEF-A9D4-BC376503CDF5}">
      <dgm:prSet/>
      <dgm:spPr/>
      <dgm:t>
        <a:bodyPr/>
        <a:lstStyle/>
        <a:p>
          <a:endParaRPr lang="en-US"/>
        </a:p>
      </dgm:t>
    </dgm:pt>
    <dgm:pt modelId="{23EF038E-10F8-47B1-AE57-5D6D186A0A1B}">
      <dgm:prSet/>
      <dgm:spPr/>
      <dgm:t>
        <a:bodyPr/>
        <a:lstStyle/>
        <a:p>
          <a:r>
            <a:rPr lang="en-US" b="1"/>
            <a:t>Economic factor</a:t>
          </a:r>
          <a:endParaRPr lang="en-US"/>
        </a:p>
      </dgm:t>
    </dgm:pt>
    <dgm:pt modelId="{F4A6ACE5-12B4-438D-B45A-BFE10CAEDBD9}" type="parTrans" cxnId="{12749C58-6ACE-4361-8A3D-D9CD5DBB700D}">
      <dgm:prSet/>
      <dgm:spPr/>
      <dgm:t>
        <a:bodyPr/>
        <a:lstStyle/>
        <a:p>
          <a:endParaRPr lang="en-US"/>
        </a:p>
      </dgm:t>
    </dgm:pt>
    <dgm:pt modelId="{B9DD5621-EE0E-44A0-826D-43533E40FBB8}" type="sibTrans" cxnId="{12749C58-6ACE-4361-8A3D-D9CD5DBB700D}">
      <dgm:prSet/>
      <dgm:spPr/>
      <dgm:t>
        <a:bodyPr/>
        <a:lstStyle/>
        <a:p>
          <a:endParaRPr lang="en-US"/>
        </a:p>
      </dgm:t>
    </dgm:pt>
    <dgm:pt modelId="{FBFAFA6C-BFF3-42EE-AE64-D04A3BA0B3A3}">
      <dgm:prSet/>
      <dgm:spPr/>
      <dgm:t>
        <a:bodyPr/>
        <a:lstStyle/>
        <a:p>
          <a:r>
            <a:rPr lang="en-US" dirty="0"/>
            <a:t>The major political factor that has an impact on the business  that the inflation rate of the UK is 2.19% which impacts the business in a positive way. Moreover, the employment rate of the UK is 74.6% which means that most of the people have disposable income and impacts the business in a positive way.</a:t>
          </a:r>
        </a:p>
      </dgm:t>
    </dgm:pt>
    <dgm:pt modelId="{DEB10232-417F-41C4-B802-28AD7BE073FE}" type="parTrans" cxnId="{15F226AD-2D82-4C85-A3AB-7204F0A104D5}">
      <dgm:prSet/>
      <dgm:spPr/>
      <dgm:t>
        <a:bodyPr/>
        <a:lstStyle/>
        <a:p>
          <a:endParaRPr lang="en-US"/>
        </a:p>
      </dgm:t>
    </dgm:pt>
    <dgm:pt modelId="{06293012-68EC-43F8-8D87-321EA2EC6274}" type="sibTrans" cxnId="{15F226AD-2D82-4C85-A3AB-7204F0A104D5}">
      <dgm:prSet/>
      <dgm:spPr/>
      <dgm:t>
        <a:bodyPr/>
        <a:lstStyle/>
        <a:p>
          <a:endParaRPr lang="en-US"/>
        </a:p>
      </dgm:t>
    </dgm:pt>
    <dgm:pt modelId="{4A082CA2-7FFA-4B42-B31B-9B29F8203FFA}" type="pres">
      <dgm:prSet presAssocID="{CDC83166-931B-46AA-8099-8DC459AE404C}" presName="linear" presStyleCnt="0">
        <dgm:presLayoutVars>
          <dgm:animLvl val="lvl"/>
          <dgm:resizeHandles val="exact"/>
        </dgm:presLayoutVars>
      </dgm:prSet>
      <dgm:spPr/>
    </dgm:pt>
    <dgm:pt modelId="{95F12B1A-FA7C-4C02-A559-81B6BA23DC66}" type="pres">
      <dgm:prSet presAssocID="{24316C1F-4EAD-4320-9C97-6F2F8745D23E}" presName="parentText" presStyleLbl="node1" presStyleIdx="0" presStyleCnt="7" custLinFactY="11063" custLinFactNeighborX="-1699" custLinFactNeighborY="100000">
        <dgm:presLayoutVars>
          <dgm:chMax val="0"/>
          <dgm:bulletEnabled val="1"/>
        </dgm:presLayoutVars>
      </dgm:prSet>
      <dgm:spPr/>
    </dgm:pt>
    <dgm:pt modelId="{A0BB73D7-DE73-4A0E-A846-35F76B2DBA6D}" type="pres">
      <dgm:prSet presAssocID="{506A0AF2-8EA1-4436-9986-1C13A003756C}" presName="spacer" presStyleCnt="0"/>
      <dgm:spPr/>
    </dgm:pt>
    <dgm:pt modelId="{BCDE8DF1-DF4B-4662-92A1-8642615058DA}" type="pres">
      <dgm:prSet presAssocID="{34A92EEC-295B-42A8-9D60-3A3EBD931222}" presName="parentText" presStyleLbl="node1" presStyleIdx="1" presStyleCnt="7">
        <dgm:presLayoutVars>
          <dgm:chMax val="0"/>
          <dgm:bulletEnabled val="1"/>
        </dgm:presLayoutVars>
      </dgm:prSet>
      <dgm:spPr/>
    </dgm:pt>
    <dgm:pt modelId="{7B65053F-0AC4-44F0-9502-C4B137E8BC69}" type="pres">
      <dgm:prSet presAssocID="{54D510E1-D121-4621-86A5-E8BCDBD18E70}" presName="spacer" presStyleCnt="0"/>
      <dgm:spPr/>
    </dgm:pt>
    <dgm:pt modelId="{9568E41F-6B3A-4E57-BFA2-66B2FFFC4FB3}" type="pres">
      <dgm:prSet presAssocID="{BEA8F636-6823-4B2E-BDB7-637FEF55D9DC}" presName="parentText" presStyleLbl="node1" presStyleIdx="2" presStyleCnt="7">
        <dgm:presLayoutVars>
          <dgm:chMax val="0"/>
          <dgm:bulletEnabled val="1"/>
        </dgm:presLayoutVars>
      </dgm:prSet>
      <dgm:spPr/>
    </dgm:pt>
    <dgm:pt modelId="{EC9306FA-8013-481F-AF87-C019E31E966D}" type="pres">
      <dgm:prSet presAssocID="{3B6ED37E-FDE9-498F-B692-FC70924B9CA6}" presName="spacer" presStyleCnt="0"/>
      <dgm:spPr/>
    </dgm:pt>
    <dgm:pt modelId="{D0658CF8-0EF0-40D1-9842-631660B6A873}" type="pres">
      <dgm:prSet presAssocID="{E61DE5D1-655D-426B-A234-A5AAA469B9AA}" presName="parentText" presStyleLbl="node1" presStyleIdx="3" presStyleCnt="7">
        <dgm:presLayoutVars>
          <dgm:chMax val="0"/>
          <dgm:bulletEnabled val="1"/>
        </dgm:presLayoutVars>
      </dgm:prSet>
      <dgm:spPr/>
    </dgm:pt>
    <dgm:pt modelId="{86121847-7E99-41B0-9F48-B3442A7667A1}" type="pres">
      <dgm:prSet presAssocID="{754AD09B-068D-4C90-AE9D-DB64D73A7D7B}" presName="spacer" presStyleCnt="0"/>
      <dgm:spPr/>
    </dgm:pt>
    <dgm:pt modelId="{57C6A519-2342-4003-A006-3BEE384E3933}" type="pres">
      <dgm:prSet presAssocID="{38FB02EF-AF9E-4B5C-BB5F-62A57358C318}" presName="parentText" presStyleLbl="node1" presStyleIdx="4" presStyleCnt="7">
        <dgm:presLayoutVars>
          <dgm:chMax val="0"/>
          <dgm:bulletEnabled val="1"/>
        </dgm:presLayoutVars>
      </dgm:prSet>
      <dgm:spPr/>
    </dgm:pt>
    <dgm:pt modelId="{52B6301E-6560-4005-B978-7B83604333B1}" type="pres">
      <dgm:prSet presAssocID="{BDD2EBAC-FC4F-428A-83B9-CB2BDB77CF15}" presName="spacer" presStyleCnt="0"/>
      <dgm:spPr/>
    </dgm:pt>
    <dgm:pt modelId="{305D7357-CE49-4B59-8EC5-254255AB5B43}" type="pres">
      <dgm:prSet presAssocID="{23EF038E-10F8-47B1-AE57-5D6D186A0A1B}" presName="parentText" presStyleLbl="node1" presStyleIdx="5" presStyleCnt="7">
        <dgm:presLayoutVars>
          <dgm:chMax val="0"/>
          <dgm:bulletEnabled val="1"/>
        </dgm:presLayoutVars>
      </dgm:prSet>
      <dgm:spPr/>
    </dgm:pt>
    <dgm:pt modelId="{4F9B3214-2ABA-43D7-A125-638F46F19E8F}" type="pres">
      <dgm:prSet presAssocID="{B9DD5621-EE0E-44A0-826D-43533E40FBB8}" presName="spacer" presStyleCnt="0"/>
      <dgm:spPr/>
    </dgm:pt>
    <dgm:pt modelId="{F1C1C67E-CC85-4BE9-B174-4AD06C7A640C}" type="pres">
      <dgm:prSet presAssocID="{FBFAFA6C-BFF3-42EE-AE64-D04A3BA0B3A3}" presName="parentText" presStyleLbl="node1" presStyleIdx="6" presStyleCnt="7">
        <dgm:presLayoutVars>
          <dgm:chMax val="0"/>
          <dgm:bulletEnabled val="1"/>
        </dgm:presLayoutVars>
      </dgm:prSet>
      <dgm:spPr/>
    </dgm:pt>
  </dgm:ptLst>
  <dgm:cxnLst>
    <dgm:cxn modelId="{B2DD6E1F-EF05-4B30-A28D-0479AE5003C2}" type="presOf" srcId="{E61DE5D1-655D-426B-A234-A5AAA469B9AA}" destId="{D0658CF8-0EF0-40D1-9842-631660B6A873}" srcOrd="0" destOrd="0" presId="urn:microsoft.com/office/officeart/2005/8/layout/vList2"/>
    <dgm:cxn modelId="{12749C58-6ACE-4361-8A3D-D9CD5DBB700D}" srcId="{CDC83166-931B-46AA-8099-8DC459AE404C}" destId="{23EF038E-10F8-47B1-AE57-5D6D186A0A1B}" srcOrd="5" destOrd="0" parTransId="{F4A6ACE5-12B4-438D-B45A-BFE10CAEDBD9}" sibTransId="{B9DD5621-EE0E-44A0-826D-43533E40FBB8}"/>
    <dgm:cxn modelId="{1943615C-83F8-44E9-8324-BD7C91849484}" type="presOf" srcId="{CDC83166-931B-46AA-8099-8DC459AE404C}" destId="{4A082CA2-7FFA-4B42-B31B-9B29F8203FFA}" srcOrd="0" destOrd="0" presId="urn:microsoft.com/office/officeart/2005/8/layout/vList2"/>
    <dgm:cxn modelId="{4F8AF55C-17F3-46C2-8FC4-2B18A39E3E42}" srcId="{CDC83166-931B-46AA-8099-8DC459AE404C}" destId="{34A92EEC-295B-42A8-9D60-3A3EBD931222}" srcOrd="1" destOrd="0" parTransId="{18993FC0-E2AB-4A6D-B2E2-97FC54D2E55A}" sibTransId="{54D510E1-D121-4621-86A5-E8BCDBD18E70}"/>
    <dgm:cxn modelId="{95BC1260-4B62-4542-8850-5CC4E42BE8DE}" type="presOf" srcId="{23EF038E-10F8-47B1-AE57-5D6D186A0A1B}" destId="{305D7357-CE49-4B59-8EC5-254255AB5B43}" srcOrd="0" destOrd="0" presId="urn:microsoft.com/office/officeart/2005/8/layout/vList2"/>
    <dgm:cxn modelId="{58251481-211B-4A45-94F5-D7CF8DB559D2}" srcId="{CDC83166-931B-46AA-8099-8DC459AE404C}" destId="{E61DE5D1-655D-426B-A234-A5AAA469B9AA}" srcOrd="3" destOrd="0" parTransId="{36F45526-7019-437C-B94E-9D4C2622CFA2}" sibTransId="{754AD09B-068D-4C90-AE9D-DB64D73A7D7B}"/>
    <dgm:cxn modelId="{191AEA8E-3A47-42D4-91E1-2FF0464F17D9}" type="presOf" srcId="{24316C1F-4EAD-4320-9C97-6F2F8745D23E}" destId="{95F12B1A-FA7C-4C02-A559-81B6BA23DC66}" srcOrd="0" destOrd="0" presId="urn:microsoft.com/office/officeart/2005/8/layout/vList2"/>
    <dgm:cxn modelId="{3A5428A7-128C-4D16-B4D1-5856B43D08A9}" type="presOf" srcId="{FBFAFA6C-BFF3-42EE-AE64-D04A3BA0B3A3}" destId="{F1C1C67E-CC85-4BE9-B174-4AD06C7A640C}" srcOrd="0" destOrd="0" presId="urn:microsoft.com/office/officeart/2005/8/layout/vList2"/>
    <dgm:cxn modelId="{15F226AD-2D82-4C85-A3AB-7204F0A104D5}" srcId="{CDC83166-931B-46AA-8099-8DC459AE404C}" destId="{FBFAFA6C-BFF3-42EE-AE64-D04A3BA0B3A3}" srcOrd="6" destOrd="0" parTransId="{DEB10232-417F-41C4-B802-28AD7BE073FE}" sibTransId="{06293012-68EC-43F8-8D87-321EA2EC6274}"/>
    <dgm:cxn modelId="{B684E0BC-CF19-49ED-9620-490D2EF6F2F4}" type="presOf" srcId="{34A92EEC-295B-42A8-9D60-3A3EBD931222}" destId="{BCDE8DF1-DF4B-4662-92A1-8642615058DA}" srcOrd="0" destOrd="0" presId="urn:microsoft.com/office/officeart/2005/8/layout/vList2"/>
    <dgm:cxn modelId="{C9AE3ABD-7EC3-4CE5-933E-E3A147954FAB}" type="presOf" srcId="{38FB02EF-AF9E-4B5C-BB5F-62A57358C318}" destId="{57C6A519-2342-4003-A006-3BEE384E3933}" srcOrd="0" destOrd="0" presId="urn:microsoft.com/office/officeart/2005/8/layout/vList2"/>
    <dgm:cxn modelId="{BD1ED0D7-691E-4B26-AEE4-FFEC0A53AECC}" srcId="{CDC83166-931B-46AA-8099-8DC459AE404C}" destId="{24316C1F-4EAD-4320-9C97-6F2F8745D23E}" srcOrd="0" destOrd="0" parTransId="{67E21F58-49DF-4946-A2F9-197C91E90321}" sibTransId="{506A0AF2-8EA1-4436-9986-1C13A003756C}"/>
    <dgm:cxn modelId="{BBEB44E4-AD72-4BEF-A9D4-BC376503CDF5}" srcId="{CDC83166-931B-46AA-8099-8DC459AE404C}" destId="{38FB02EF-AF9E-4B5C-BB5F-62A57358C318}" srcOrd="4" destOrd="0" parTransId="{0EA111FD-0BDF-49A4-87EB-E7F7D5593052}" sibTransId="{BDD2EBAC-FC4F-428A-83B9-CB2BDB77CF15}"/>
    <dgm:cxn modelId="{489924F7-628B-4566-B9BD-963664961FD3}" srcId="{CDC83166-931B-46AA-8099-8DC459AE404C}" destId="{BEA8F636-6823-4B2E-BDB7-637FEF55D9DC}" srcOrd="2" destOrd="0" parTransId="{8463DF20-CD86-4ED2-A339-62760D47EDD9}" sibTransId="{3B6ED37E-FDE9-498F-B692-FC70924B9CA6}"/>
    <dgm:cxn modelId="{361A67FC-7E3B-4F97-B821-7BEA06A3BF9C}" type="presOf" srcId="{BEA8F636-6823-4B2E-BDB7-637FEF55D9DC}" destId="{9568E41F-6B3A-4E57-BFA2-66B2FFFC4FB3}" srcOrd="0" destOrd="0" presId="urn:microsoft.com/office/officeart/2005/8/layout/vList2"/>
    <dgm:cxn modelId="{13A26668-7C10-4945-A7A8-252396BD79A1}" type="presParOf" srcId="{4A082CA2-7FFA-4B42-B31B-9B29F8203FFA}" destId="{95F12B1A-FA7C-4C02-A559-81B6BA23DC66}" srcOrd="0" destOrd="0" presId="urn:microsoft.com/office/officeart/2005/8/layout/vList2"/>
    <dgm:cxn modelId="{07574938-4AC5-4BAE-B49C-FC9A79C01693}" type="presParOf" srcId="{4A082CA2-7FFA-4B42-B31B-9B29F8203FFA}" destId="{A0BB73D7-DE73-4A0E-A846-35F76B2DBA6D}" srcOrd="1" destOrd="0" presId="urn:microsoft.com/office/officeart/2005/8/layout/vList2"/>
    <dgm:cxn modelId="{37D4F132-17C2-40D9-83AD-8D6B57DFE5A9}" type="presParOf" srcId="{4A082CA2-7FFA-4B42-B31B-9B29F8203FFA}" destId="{BCDE8DF1-DF4B-4662-92A1-8642615058DA}" srcOrd="2" destOrd="0" presId="urn:microsoft.com/office/officeart/2005/8/layout/vList2"/>
    <dgm:cxn modelId="{D591CBD0-8628-45E7-8A24-0118563D5D20}" type="presParOf" srcId="{4A082CA2-7FFA-4B42-B31B-9B29F8203FFA}" destId="{7B65053F-0AC4-44F0-9502-C4B137E8BC69}" srcOrd="3" destOrd="0" presId="urn:microsoft.com/office/officeart/2005/8/layout/vList2"/>
    <dgm:cxn modelId="{0BCF8166-415E-45A5-A89C-900D489FEBAB}" type="presParOf" srcId="{4A082CA2-7FFA-4B42-B31B-9B29F8203FFA}" destId="{9568E41F-6B3A-4E57-BFA2-66B2FFFC4FB3}" srcOrd="4" destOrd="0" presId="urn:microsoft.com/office/officeart/2005/8/layout/vList2"/>
    <dgm:cxn modelId="{8038D1DA-DF62-4D48-A6B7-83D004EEBAA1}" type="presParOf" srcId="{4A082CA2-7FFA-4B42-B31B-9B29F8203FFA}" destId="{EC9306FA-8013-481F-AF87-C019E31E966D}" srcOrd="5" destOrd="0" presId="urn:microsoft.com/office/officeart/2005/8/layout/vList2"/>
    <dgm:cxn modelId="{C2469C0F-78E0-48EF-98D2-CFA3362E2082}" type="presParOf" srcId="{4A082CA2-7FFA-4B42-B31B-9B29F8203FFA}" destId="{D0658CF8-0EF0-40D1-9842-631660B6A873}" srcOrd="6" destOrd="0" presId="urn:microsoft.com/office/officeart/2005/8/layout/vList2"/>
    <dgm:cxn modelId="{274D1D22-8F7E-4B7C-A1D8-3CF23D421028}" type="presParOf" srcId="{4A082CA2-7FFA-4B42-B31B-9B29F8203FFA}" destId="{86121847-7E99-41B0-9F48-B3442A7667A1}" srcOrd="7" destOrd="0" presId="urn:microsoft.com/office/officeart/2005/8/layout/vList2"/>
    <dgm:cxn modelId="{3C18E5CB-8607-49B7-A4C8-2B5B6E6EF94C}" type="presParOf" srcId="{4A082CA2-7FFA-4B42-B31B-9B29F8203FFA}" destId="{57C6A519-2342-4003-A006-3BEE384E3933}" srcOrd="8" destOrd="0" presId="urn:microsoft.com/office/officeart/2005/8/layout/vList2"/>
    <dgm:cxn modelId="{A46F67CC-7D75-4E6A-AD72-62E9E7214F2C}" type="presParOf" srcId="{4A082CA2-7FFA-4B42-B31B-9B29F8203FFA}" destId="{52B6301E-6560-4005-B978-7B83604333B1}" srcOrd="9" destOrd="0" presId="urn:microsoft.com/office/officeart/2005/8/layout/vList2"/>
    <dgm:cxn modelId="{6FF4E14F-6648-47E1-A44F-1F2C1A70EF52}" type="presParOf" srcId="{4A082CA2-7FFA-4B42-B31B-9B29F8203FFA}" destId="{305D7357-CE49-4B59-8EC5-254255AB5B43}" srcOrd="10" destOrd="0" presId="urn:microsoft.com/office/officeart/2005/8/layout/vList2"/>
    <dgm:cxn modelId="{1DD55BB6-5EAB-4DC6-B002-038594161902}" type="presParOf" srcId="{4A082CA2-7FFA-4B42-B31B-9B29F8203FFA}" destId="{4F9B3214-2ABA-43D7-A125-638F46F19E8F}" srcOrd="11" destOrd="0" presId="urn:microsoft.com/office/officeart/2005/8/layout/vList2"/>
    <dgm:cxn modelId="{A1EB1B41-989A-4341-A8CB-887EB681D789}" type="presParOf" srcId="{4A082CA2-7FFA-4B42-B31B-9B29F8203FFA}" destId="{F1C1C67E-CC85-4BE9-B174-4AD06C7A640C}"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94DE8A-C0AA-4356-A71C-2DA940C198C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1F7FBF0-F9DB-490A-B37E-829E40D35D5A}">
      <dgm:prSet/>
      <dgm:spPr/>
      <dgm:t>
        <a:bodyPr/>
        <a:lstStyle/>
        <a:p>
          <a:r>
            <a:rPr lang="en-US" b="1"/>
            <a:t>Legal Factor</a:t>
          </a:r>
          <a:endParaRPr lang="en-US"/>
        </a:p>
      </dgm:t>
    </dgm:pt>
    <dgm:pt modelId="{DFDCD598-5D4D-42BB-B819-C3714EF36D75}" type="parTrans" cxnId="{6F202A1B-0130-440C-85DF-3EEA0A0C04A4}">
      <dgm:prSet/>
      <dgm:spPr/>
      <dgm:t>
        <a:bodyPr/>
        <a:lstStyle/>
        <a:p>
          <a:endParaRPr lang="en-US"/>
        </a:p>
      </dgm:t>
    </dgm:pt>
    <dgm:pt modelId="{32F24A47-76B9-4F81-9CC6-5484D2386231}" type="sibTrans" cxnId="{6F202A1B-0130-440C-85DF-3EEA0A0C04A4}">
      <dgm:prSet/>
      <dgm:spPr/>
      <dgm:t>
        <a:bodyPr/>
        <a:lstStyle/>
        <a:p>
          <a:endParaRPr lang="en-US"/>
        </a:p>
      </dgm:t>
    </dgm:pt>
    <dgm:pt modelId="{447DFDD7-66B7-43AF-A940-80ECB77A8E18}">
      <dgm:prSet/>
      <dgm:spPr/>
      <dgm:t>
        <a:bodyPr/>
        <a:lstStyle/>
        <a:p>
          <a:r>
            <a:rPr lang="en-US"/>
            <a:t>There are no major legal factors that impact the business of the company but some legal factors that have impacts are employment law and regulation of environmental law. Ther company focuses on abiding by all the regulations.         </a:t>
          </a:r>
        </a:p>
      </dgm:t>
    </dgm:pt>
    <dgm:pt modelId="{6CA46C38-56F4-47F8-B09B-76F84F9C332C}" type="parTrans" cxnId="{3068164F-9C34-4650-BB3B-3E4B1A319CD0}">
      <dgm:prSet/>
      <dgm:spPr/>
      <dgm:t>
        <a:bodyPr/>
        <a:lstStyle/>
        <a:p>
          <a:endParaRPr lang="en-US"/>
        </a:p>
      </dgm:t>
    </dgm:pt>
    <dgm:pt modelId="{87375301-B9C4-45A3-865C-D368FFD9ADE9}" type="sibTrans" cxnId="{3068164F-9C34-4650-BB3B-3E4B1A319CD0}">
      <dgm:prSet/>
      <dgm:spPr/>
      <dgm:t>
        <a:bodyPr/>
        <a:lstStyle/>
        <a:p>
          <a:endParaRPr lang="en-US"/>
        </a:p>
      </dgm:t>
    </dgm:pt>
    <dgm:pt modelId="{2C33337D-CC0E-4787-B13F-B9F83309E506}">
      <dgm:prSet/>
      <dgm:spPr/>
      <dgm:t>
        <a:bodyPr/>
        <a:lstStyle/>
        <a:p>
          <a:r>
            <a:rPr lang="en-US" b="1"/>
            <a:t>Target Market</a:t>
          </a:r>
          <a:endParaRPr lang="en-US"/>
        </a:p>
      </dgm:t>
    </dgm:pt>
    <dgm:pt modelId="{0EED4467-F855-450F-A392-0502353C90C8}" type="parTrans" cxnId="{739AD1E2-B1A7-4D29-A30C-06A763BCDADE}">
      <dgm:prSet/>
      <dgm:spPr/>
      <dgm:t>
        <a:bodyPr/>
        <a:lstStyle/>
        <a:p>
          <a:endParaRPr lang="en-US"/>
        </a:p>
      </dgm:t>
    </dgm:pt>
    <dgm:pt modelId="{A4E4F7BD-31E9-446B-9EB4-5B487F38834D}" type="sibTrans" cxnId="{739AD1E2-B1A7-4D29-A30C-06A763BCDADE}">
      <dgm:prSet/>
      <dgm:spPr/>
      <dgm:t>
        <a:bodyPr/>
        <a:lstStyle/>
        <a:p>
          <a:endParaRPr lang="en-US"/>
        </a:p>
      </dgm:t>
    </dgm:pt>
    <dgm:pt modelId="{563E2CAE-C129-4103-A231-3D4D4F123A31}">
      <dgm:prSet/>
      <dgm:spPr/>
      <dgm:t>
        <a:bodyPr/>
        <a:lstStyle/>
        <a:p>
          <a:r>
            <a:rPr lang="en-US"/>
            <a:t>There are many people in the UK, and across the world who are interested in collections There are some c</a:t>
          </a:r>
        </a:p>
      </dgm:t>
    </dgm:pt>
    <dgm:pt modelId="{9C165CA9-4EDD-49CE-B455-F5947AAFDD79}" type="parTrans" cxnId="{46BC4C33-FDE6-4350-AD0E-35B7E1EDB5A4}">
      <dgm:prSet/>
      <dgm:spPr/>
      <dgm:t>
        <a:bodyPr/>
        <a:lstStyle/>
        <a:p>
          <a:endParaRPr lang="en-US"/>
        </a:p>
      </dgm:t>
    </dgm:pt>
    <dgm:pt modelId="{772ECBEA-0CDF-439D-B129-17ECD5C46EE5}" type="sibTrans" cxnId="{46BC4C33-FDE6-4350-AD0E-35B7E1EDB5A4}">
      <dgm:prSet/>
      <dgm:spPr/>
      <dgm:t>
        <a:bodyPr/>
        <a:lstStyle/>
        <a:p>
          <a:endParaRPr lang="en-US"/>
        </a:p>
      </dgm:t>
    </dgm:pt>
    <dgm:pt modelId="{18838920-9FE2-4552-BFF4-74CEF2456AD1}">
      <dgm:prSet/>
      <dgm:spPr/>
      <dgm:t>
        <a:bodyPr/>
        <a:lstStyle/>
        <a:p>
          <a:r>
            <a:rPr lang="en-US"/>
            <a:t>ompanies in the UK who produce the same products .</a:t>
          </a:r>
        </a:p>
      </dgm:t>
    </dgm:pt>
    <dgm:pt modelId="{48BDA7EB-E8E8-4015-947C-4889E8EF0195}" type="parTrans" cxnId="{6AD69E66-F4A0-45F8-87AC-34AE29830F33}">
      <dgm:prSet/>
      <dgm:spPr/>
      <dgm:t>
        <a:bodyPr/>
        <a:lstStyle/>
        <a:p>
          <a:endParaRPr lang="en-US"/>
        </a:p>
      </dgm:t>
    </dgm:pt>
    <dgm:pt modelId="{D488A144-C624-481D-B692-E0ACE44EC3A9}" type="sibTrans" cxnId="{6AD69E66-F4A0-45F8-87AC-34AE29830F33}">
      <dgm:prSet/>
      <dgm:spPr/>
      <dgm:t>
        <a:bodyPr/>
        <a:lstStyle/>
        <a:p>
          <a:endParaRPr lang="en-US"/>
        </a:p>
      </dgm:t>
    </dgm:pt>
    <dgm:pt modelId="{EDC4F3BF-EDC5-417E-8E93-F0F01C99A838}">
      <dgm:prSet/>
      <dgm:spPr/>
      <dgm:t>
        <a:bodyPr/>
        <a:lstStyle/>
        <a:p>
          <a:r>
            <a:rPr lang="en-US"/>
            <a:t>Every individual who invests a high amount of money is buying expensive  will not think too hard about buying a  product that keeps their </a:t>
          </a:r>
        </a:p>
      </dgm:t>
    </dgm:pt>
    <dgm:pt modelId="{6A43729F-1221-4DDB-9438-4FD134482C4D}" type="parTrans" cxnId="{5DD234E8-4C11-4B80-B135-FE8708B4B4EF}">
      <dgm:prSet/>
      <dgm:spPr/>
      <dgm:t>
        <a:bodyPr/>
        <a:lstStyle/>
        <a:p>
          <a:endParaRPr lang="en-US"/>
        </a:p>
      </dgm:t>
    </dgm:pt>
    <dgm:pt modelId="{25BFB006-49C7-4ED6-BC88-2A05A78E51BB}" type="sibTrans" cxnId="{5DD234E8-4C11-4B80-B135-FE8708B4B4EF}">
      <dgm:prSet/>
      <dgm:spPr/>
      <dgm:t>
        <a:bodyPr/>
        <a:lstStyle/>
        <a:p>
          <a:endParaRPr lang="en-US"/>
        </a:p>
      </dgm:t>
    </dgm:pt>
    <dgm:pt modelId="{9BAEBBC6-C436-49E5-AADB-03877647AA5F}" type="pres">
      <dgm:prSet presAssocID="{9494DE8A-C0AA-4356-A71C-2DA940C198CC}" presName="diagram" presStyleCnt="0">
        <dgm:presLayoutVars>
          <dgm:dir/>
          <dgm:resizeHandles val="exact"/>
        </dgm:presLayoutVars>
      </dgm:prSet>
      <dgm:spPr/>
    </dgm:pt>
    <dgm:pt modelId="{10F29A45-C9AA-4EA5-93CB-6C5D186BD9A7}" type="pres">
      <dgm:prSet presAssocID="{61F7FBF0-F9DB-490A-B37E-829E40D35D5A}" presName="node" presStyleLbl="node1" presStyleIdx="0" presStyleCnt="6">
        <dgm:presLayoutVars>
          <dgm:bulletEnabled val="1"/>
        </dgm:presLayoutVars>
      </dgm:prSet>
      <dgm:spPr/>
    </dgm:pt>
    <dgm:pt modelId="{D8CCFE27-5D3B-4430-B288-8D94734C7FBF}" type="pres">
      <dgm:prSet presAssocID="{32F24A47-76B9-4F81-9CC6-5484D2386231}" presName="sibTrans" presStyleCnt="0"/>
      <dgm:spPr/>
    </dgm:pt>
    <dgm:pt modelId="{80A1A74E-4294-484E-90B3-328FDB8F33F9}" type="pres">
      <dgm:prSet presAssocID="{447DFDD7-66B7-43AF-A940-80ECB77A8E18}" presName="node" presStyleLbl="node1" presStyleIdx="1" presStyleCnt="6">
        <dgm:presLayoutVars>
          <dgm:bulletEnabled val="1"/>
        </dgm:presLayoutVars>
      </dgm:prSet>
      <dgm:spPr/>
    </dgm:pt>
    <dgm:pt modelId="{979D7846-829E-44C7-BFC4-2E10DFD89CEE}" type="pres">
      <dgm:prSet presAssocID="{87375301-B9C4-45A3-865C-D368FFD9ADE9}" presName="sibTrans" presStyleCnt="0"/>
      <dgm:spPr/>
    </dgm:pt>
    <dgm:pt modelId="{74D45635-CF6E-4EDF-B447-F07ABB267C8E}" type="pres">
      <dgm:prSet presAssocID="{2C33337D-CC0E-4787-B13F-B9F83309E506}" presName="node" presStyleLbl="node1" presStyleIdx="2" presStyleCnt="6">
        <dgm:presLayoutVars>
          <dgm:bulletEnabled val="1"/>
        </dgm:presLayoutVars>
      </dgm:prSet>
      <dgm:spPr/>
    </dgm:pt>
    <dgm:pt modelId="{CB3EEFC1-BF10-4DA8-84F5-BEDB39B32805}" type="pres">
      <dgm:prSet presAssocID="{A4E4F7BD-31E9-446B-9EB4-5B487F38834D}" presName="sibTrans" presStyleCnt="0"/>
      <dgm:spPr/>
    </dgm:pt>
    <dgm:pt modelId="{61959BDC-C590-4FA2-99DD-9E2B8E2A4366}" type="pres">
      <dgm:prSet presAssocID="{563E2CAE-C129-4103-A231-3D4D4F123A31}" presName="node" presStyleLbl="node1" presStyleIdx="3" presStyleCnt="6">
        <dgm:presLayoutVars>
          <dgm:bulletEnabled val="1"/>
        </dgm:presLayoutVars>
      </dgm:prSet>
      <dgm:spPr/>
    </dgm:pt>
    <dgm:pt modelId="{442406B1-8E9D-430C-A254-0D3D38401C0C}" type="pres">
      <dgm:prSet presAssocID="{772ECBEA-0CDF-439D-B129-17ECD5C46EE5}" presName="sibTrans" presStyleCnt="0"/>
      <dgm:spPr/>
    </dgm:pt>
    <dgm:pt modelId="{FBC6142F-58F3-4A07-A04D-258B5523E40B}" type="pres">
      <dgm:prSet presAssocID="{18838920-9FE2-4552-BFF4-74CEF2456AD1}" presName="node" presStyleLbl="node1" presStyleIdx="4" presStyleCnt="6">
        <dgm:presLayoutVars>
          <dgm:bulletEnabled val="1"/>
        </dgm:presLayoutVars>
      </dgm:prSet>
      <dgm:spPr/>
    </dgm:pt>
    <dgm:pt modelId="{984B3D10-1D25-40AB-A95E-DAA544431214}" type="pres">
      <dgm:prSet presAssocID="{D488A144-C624-481D-B692-E0ACE44EC3A9}" presName="sibTrans" presStyleCnt="0"/>
      <dgm:spPr/>
    </dgm:pt>
    <dgm:pt modelId="{70967A3A-2478-4256-83ED-9EEA931A6200}" type="pres">
      <dgm:prSet presAssocID="{EDC4F3BF-EDC5-417E-8E93-F0F01C99A838}" presName="node" presStyleLbl="node1" presStyleIdx="5" presStyleCnt="6">
        <dgm:presLayoutVars>
          <dgm:bulletEnabled val="1"/>
        </dgm:presLayoutVars>
      </dgm:prSet>
      <dgm:spPr/>
    </dgm:pt>
  </dgm:ptLst>
  <dgm:cxnLst>
    <dgm:cxn modelId="{6F202A1B-0130-440C-85DF-3EEA0A0C04A4}" srcId="{9494DE8A-C0AA-4356-A71C-2DA940C198CC}" destId="{61F7FBF0-F9DB-490A-B37E-829E40D35D5A}" srcOrd="0" destOrd="0" parTransId="{DFDCD598-5D4D-42BB-B819-C3714EF36D75}" sibTransId="{32F24A47-76B9-4F81-9CC6-5484D2386231}"/>
    <dgm:cxn modelId="{CAEF0A30-C534-46F5-9C69-2D607B71029B}" type="presOf" srcId="{563E2CAE-C129-4103-A231-3D4D4F123A31}" destId="{61959BDC-C590-4FA2-99DD-9E2B8E2A4366}" srcOrd="0" destOrd="0" presId="urn:microsoft.com/office/officeart/2005/8/layout/default"/>
    <dgm:cxn modelId="{46BC4C33-FDE6-4350-AD0E-35B7E1EDB5A4}" srcId="{9494DE8A-C0AA-4356-A71C-2DA940C198CC}" destId="{563E2CAE-C129-4103-A231-3D4D4F123A31}" srcOrd="3" destOrd="0" parTransId="{9C165CA9-4EDD-49CE-B455-F5947AAFDD79}" sibTransId="{772ECBEA-0CDF-439D-B129-17ECD5C46EE5}"/>
    <dgm:cxn modelId="{3068164F-9C34-4650-BB3B-3E4B1A319CD0}" srcId="{9494DE8A-C0AA-4356-A71C-2DA940C198CC}" destId="{447DFDD7-66B7-43AF-A940-80ECB77A8E18}" srcOrd="1" destOrd="0" parTransId="{6CA46C38-56F4-47F8-B09B-76F84F9C332C}" sibTransId="{87375301-B9C4-45A3-865C-D368FFD9ADE9}"/>
    <dgm:cxn modelId="{89E0B15C-F941-4559-8B8E-3B7D926FD851}" type="presOf" srcId="{447DFDD7-66B7-43AF-A940-80ECB77A8E18}" destId="{80A1A74E-4294-484E-90B3-328FDB8F33F9}" srcOrd="0" destOrd="0" presId="urn:microsoft.com/office/officeart/2005/8/layout/default"/>
    <dgm:cxn modelId="{6AD69E66-F4A0-45F8-87AC-34AE29830F33}" srcId="{9494DE8A-C0AA-4356-A71C-2DA940C198CC}" destId="{18838920-9FE2-4552-BFF4-74CEF2456AD1}" srcOrd="4" destOrd="0" parTransId="{48BDA7EB-E8E8-4015-947C-4889E8EF0195}" sibTransId="{D488A144-C624-481D-B692-E0ACE44EC3A9}"/>
    <dgm:cxn modelId="{61812694-7352-4FA2-8C0F-00DE253D89AA}" type="presOf" srcId="{2C33337D-CC0E-4787-B13F-B9F83309E506}" destId="{74D45635-CF6E-4EDF-B447-F07ABB267C8E}" srcOrd="0" destOrd="0" presId="urn:microsoft.com/office/officeart/2005/8/layout/default"/>
    <dgm:cxn modelId="{1033B8AC-4238-419F-9745-3131FACBFAAE}" type="presOf" srcId="{61F7FBF0-F9DB-490A-B37E-829E40D35D5A}" destId="{10F29A45-C9AA-4EA5-93CB-6C5D186BD9A7}" srcOrd="0" destOrd="0" presId="urn:microsoft.com/office/officeart/2005/8/layout/default"/>
    <dgm:cxn modelId="{88DCD8B5-A2A1-4B98-A7BC-537877FD041B}" type="presOf" srcId="{18838920-9FE2-4552-BFF4-74CEF2456AD1}" destId="{FBC6142F-58F3-4A07-A04D-258B5523E40B}" srcOrd="0" destOrd="0" presId="urn:microsoft.com/office/officeart/2005/8/layout/default"/>
    <dgm:cxn modelId="{F1128ABE-9818-467F-8C90-F84969C7FB84}" type="presOf" srcId="{EDC4F3BF-EDC5-417E-8E93-F0F01C99A838}" destId="{70967A3A-2478-4256-83ED-9EEA931A6200}" srcOrd="0" destOrd="0" presId="urn:microsoft.com/office/officeart/2005/8/layout/default"/>
    <dgm:cxn modelId="{739AD1E2-B1A7-4D29-A30C-06A763BCDADE}" srcId="{9494DE8A-C0AA-4356-A71C-2DA940C198CC}" destId="{2C33337D-CC0E-4787-B13F-B9F83309E506}" srcOrd="2" destOrd="0" parTransId="{0EED4467-F855-450F-A392-0502353C90C8}" sibTransId="{A4E4F7BD-31E9-446B-9EB4-5B487F38834D}"/>
    <dgm:cxn modelId="{5DD234E8-4C11-4B80-B135-FE8708B4B4EF}" srcId="{9494DE8A-C0AA-4356-A71C-2DA940C198CC}" destId="{EDC4F3BF-EDC5-417E-8E93-F0F01C99A838}" srcOrd="5" destOrd="0" parTransId="{6A43729F-1221-4DDB-9438-4FD134482C4D}" sibTransId="{25BFB006-49C7-4ED6-BC88-2A05A78E51BB}"/>
    <dgm:cxn modelId="{D3CF03FD-674B-499A-B08E-0C1FE9D58C65}" type="presOf" srcId="{9494DE8A-C0AA-4356-A71C-2DA940C198CC}" destId="{9BAEBBC6-C436-49E5-AADB-03877647AA5F}" srcOrd="0" destOrd="0" presId="urn:microsoft.com/office/officeart/2005/8/layout/default"/>
    <dgm:cxn modelId="{96090208-5CD4-4E9F-8D83-69680884CA9B}" type="presParOf" srcId="{9BAEBBC6-C436-49E5-AADB-03877647AA5F}" destId="{10F29A45-C9AA-4EA5-93CB-6C5D186BD9A7}" srcOrd="0" destOrd="0" presId="urn:microsoft.com/office/officeart/2005/8/layout/default"/>
    <dgm:cxn modelId="{43301F52-9EDB-4E5F-B418-06F15A2A87DC}" type="presParOf" srcId="{9BAEBBC6-C436-49E5-AADB-03877647AA5F}" destId="{D8CCFE27-5D3B-4430-B288-8D94734C7FBF}" srcOrd="1" destOrd="0" presId="urn:microsoft.com/office/officeart/2005/8/layout/default"/>
    <dgm:cxn modelId="{61433600-B26B-49E2-9845-C9D233A81D78}" type="presParOf" srcId="{9BAEBBC6-C436-49E5-AADB-03877647AA5F}" destId="{80A1A74E-4294-484E-90B3-328FDB8F33F9}" srcOrd="2" destOrd="0" presId="urn:microsoft.com/office/officeart/2005/8/layout/default"/>
    <dgm:cxn modelId="{3ADFB802-C31B-4A97-B429-AD325DF1F2F0}" type="presParOf" srcId="{9BAEBBC6-C436-49E5-AADB-03877647AA5F}" destId="{979D7846-829E-44C7-BFC4-2E10DFD89CEE}" srcOrd="3" destOrd="0" presId="urn:microsoft.com/office/officeart/2005/8/layout/default"/>
    <dgm:cxn modelId="{5526FFA2-66F2-4D1A-9DE8-25AF75F61C07}" type="presParOf" srcId="{9BAEBBC6-C436-49E5-AADB-03877647AA5F}" destId="{74D45635-CF6E-4EDF-B447-F07ABB267C8E}" srcOrd="4" destOrd="0" presId="urn:microsoft.com/office/officeart/2005/8/layout/default"/>
    <dgm:cxn modelId="{12141E06-4CD0-413A-8D51-8A12F08D7C57}" type="presParOf" srcId="{9BAEBBC6-C436-49E5-AADB-03877647AA5F}" destId="{CB3EEFC1-BF10-4DA8-84F5-BEDB39B32805}" srcOrd="5" destOrd="0" presId="urn:microsoft.com/office/officeart/2005/8/layout/default"/>
    <dgm:cxn modelId="{EB0683C9-BEEC-4E3F-B8AA-DF3C8D975AA5}" type="presParOf" srcId="{9BAEBBC6-C436-49E5-AADB-03877647AA5F}" destId="{61959BDC-C590-4FA2-99DD-9E2B8E2A4366}" srcOrd="6" destOrd="0" presId="urn:microsoft.com/office/officeart/2005/8/layout/default"/>
    <dgm:cxn modelId="{276230E9-6421-486A-8251-775ABDB0258D}" type="presParOf" srcId="{9BAEBBC6-C436-49E5-AADB-03877647AA5F}" destId="{442406B1-8E9D-430C-A254-0D3D38401C0C}" srcOrd="7" destOrd="0" presId="urn:microsoft.com/office/officeart/2005/8/layout/default"/>
    <dgm:cxn modelId="{E03ED595-6E11-4AEE-A2AE-CC59D8FF0631}" type="presParOf" srcId="{9BAEBBC6-C436-49E5-AADB-03877647AA5F}" destId="{FBC6142F-58F3-4A07-A04D-258B5523E40B}" srcOrd="8" destOrd="0" presId="urn:microsoft.com/office/officeart/2005/8/layout/default"/>
    <dgm:cxn modelId="{4EB99BF2-8C07-4AF8-A577-F591CD6A6BEC}" type="presParOf" srcId="{9BAEBBC6-C436-49E5-AADB-03877647AA5F}" destId="{984B3D10-1D25-40AB-A95E-DAA544431214}" srcOrd="9" destOrd="0" presId="urn:microsoft.com/office/officeart/2005/8/layout/default"/>
    <dgm:cxn modelId="{61E35995-C222-44EB-9239-3D4E5B10FF73}" type="presParOf" srcId="{9BAEBBC6-C436-49E5-AADB-03877647AA5F}" destId="{70967A3A-2478-4256-83ED-9EEA931A6200}"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F12B1A-FA7C-4C02-A559-81B6BA23DC66}">
      <dsp:nvSpPr>
        <dsp:cNvPr id="0" name=""/>
        <dsp:cNvSpPr/>
      </dsp:nvSpPr>
      <dsp:spPr>
        <a:xfrm>
          <a:off x="0" y="217193"/>
          <a:ext cx="5614987" cy="624827"/>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1" kern="1200" dirty="0"/>
            <a:t>PESTLE Analysis</a:t>
          </a:r>
          <a:endParaRPr lang="en-US" sz="900" kern="1200" dirty="0"/>
        </a:p>
      </dsp:txBody>
      <dsp:txXfrm>
        <a:off x="30502" y="247695"/>
        <a:ext cx="5553983" cy="563823"/>
      </dsp:txXfrm>
    </dsp:sp>
    <dsp:sp modelId="{BCDE8DF1-DF4B-4662-92A1-8642615058DA}">
      <dsp:nvSpPr>
        <dsp:cNvPr id="0" name=""/>
        <dsp:cNvSpPr/>
      </dsp:nvSpPr>
      <dsp:spPr>
        <a:xfrm>
          <a:off x="0" y="772896"/>
          <a:ext cx="5614987" cy="624827"/>
        </a:xfrm>
        <a:prstGeom prst="roundRect">
          <a:avLst/>
        </a:prstGeom>
        <a:solidFill>
          <a:schemeClr val="accent5">
            <a:hueOff val="1039540"/>
            <a:satOff val="-669"/>
            <a:lumOff val="45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1" kern="1200" dirty="0"/>
            <a:t>Political factor </a:t>
          </a:r>
          <a:endParaRPr lang="en-US" sz="900" kern="1200" dirty="0"/>
        </a:p>
      </dsp:txBody>
      <dsp:txXfrm>
        <a:off x="30502" y="803398"/>
        <a:ext cx="5553983" cy="563823"/>
      </dsp:txXfrm>
    </dsp:sp>
    <dsp:sp modelId="{9568E41F-6B3A-4E57-BFA2-66B2FFFC4FB3}">
      <dsp:nvSpPr>
        <dsp:cNvPr id="0" name=""/>
        <dsp:cNvSpPr/>
      </dsp:nvSpPr>
      <dsp:spPr>
        <a:xfrm>
          <a:off x="0" y="1423644"/>
          <a:ext cx="5614987" cy="624827"/>
        </a:xfrm>
        <a:prstGeom prst="roundRect">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There are various political factors that have an impact on the business and one of the major political factors </a:t>
          </a:r>
        </a:p>
      </dsp:txBody>
      <dsp:txXfrm>
        <a:off x="30502" y="1454146"/>
        <a:ext cx="5553983" cy="563823"/>
      </dsp:txXfrm>
    </dsp:sp>
    <dsp:sp modelId="{D0658CF8-0EF0-40D1-9842-631660B6A873}">
      <dsp:nvSpPr>
        <dsp:cNvPr id="0" name=""/>
        <dsp:cNvSpPr/>
      </dsp:nvSpPr>
      <dsp:spPr>
        <a:xfrm>
          <a:off x="0" y="2074392"/>
          <a:ext cx="5614987" cy="624827"/>
        </a:xfrm>
        <a:prstGeom prst="round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that has an impact on the business is now tax rate</a:t>
          </a:r>
        </a:p>
      </dsp:txBody>
      <dsp:txXfrm>
        <a:off x="30502" y="2104894"/>
        <a:ext cx="5553983" cy="563823"/>
      </dsp:txXfrm>
    </dsp:sp>
    <dsp:sp modelId="{57C6A519-2342-4003-A006-3BEE384E3933}">
      <dsp:nvSpPr>
        <dsp:cNvPr id="0" name=""/>
        <dsp:cNvSpPr/>
      </dsp:nvSpPr>
      <dsp:spPr>
        <a:xfrm>
          <a:off x="0" y="2725140"/>
          <a:ext cx="5614987" cy="624827"/>
        </a:xfrm>
        <a:prstGeom prst="roundRect">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 There are other factors that have an impact which are various regulations that the government imposes on the business. Moreover, political stability acts as the positive factor for the company.</a:t>
          </a:r>
        </a:p>
      </dsp:txBody>
      <dsp:txXfrm>
        <a:off x="30502" y="2755642"/>
        <a:ext cx="5553983" cy="563823"/>
      </dsp:txXfrm>
    </dsp:sp>
    <dsp:sp modelId="{305D7357-CE49-4B59-8EC5-254255AB5B43}">
      <dsp:nvSpPr>
        <dsp:cNvPr id="0" name=""/>
        <dsp:cNvSpPr/>
      </dsp:nvSpPr>
      <dsp:spPr>
        <a:xfrm>
          <a:off x="0" y="3375888"/>
          <a:ext cx="5614987" cy="624827"/>
        </a:xfrm>
        <a:prstGeom prst="roundRect">
          <a:avLst/>
        </a:prstGeom>
        <a:solidFill>
          <a:schemeClr val="accent5">
            <a:hueOff val="5197698"/>
            <a:satOff val="-3344"/>
            <a:lumOff val="228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b="1" kern="1200"/>
            <a:t>Economic factor</a:t>
          </a:r>
          <a:endParaRPr lang="en-US" sz="900" kern="1200"/>
        </a:p>
      </dsp:txBody>
      <dsp:txXfrm>
        <a:off x="30502" y="3406390"/>
        <a:ext cx="5553983" cy="563823"/>
      </dsp:txXfrm>
    </dsp:sp>
    <dsp:sp modelId="{F1C1C67E-CC85-4BE9-B174-4AD06C7A640C}">
      <dsp:nvSpPr>
        <dsp:cNvPr id="0" name=""/>
        <dsp:cNvSpPr/>
      </dsp:nvSpPr>
      <dsp:spPr>
        <a:xfrm>
          <a:off x="0" y="4026636"/>
          <a:ext cx="5614987" cy="624827"/>
        </a:xfrm>
        <a:prstGeom prst="round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US" sz="900" kern="1200" dirty="0"/>
            <a:t>The major political factor that has an impact on the business  that the inflation rate of the UK is 2.19% which impacts the business in a positive way. Moreover, the employment rate of the UK is 74.6% which means that most of the people have disposable income and impacts the business in a positive way.</a:t>
          </a:r>
        </a:p>
      </dsp:txBody>
      <dsp:txXfrm>
        <a:off x="30502" y="4057138"/>
        <a:ext cx="5553983" cy="5638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F29A45-C9AA-4EA5-93CB-6C5D186BD9A7}">
      <dsp:nvSpPr>
        <dsp:cNvPr id="0" name=""/>
        <dsp:cNvSpPr/>
      </dsp:nvSpPr>
      <dsp:spPr>
        <a:xfrm>
          <a:off x="1259777" y="800"/>
          <a:ext cx="2617442" cy="157046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Legal Factor</a:t>
          </a:r>
          <a:endParaRPr lang="en-US" sz="1200" kern="1200"/>
        </a:p>
      </dsp:txBody>
      <dsp:txXfrm>
        <a:off x="1259777" y="800"/>
        <a:ext cx="2617442" cy="1570465"/>
      </dsp:txXfrm>
    </dsp:sp>
    <dsp:sp modelId="{80A1A74E-4294-484E-90B3-328FDB8F33F9}">
      <dsp:nvSpPr>
        <dsp:cNvPr id="0" name=""/>
        <dsp:cNvSpPr/>
      </dsp:nvSpPr>
      <dsp:spPr>
        <a:xfrm>
          <a:off x="4138963" y="800"/>
          <a:ext cx="2617442" cy="1570465"/>
        </a:xfrm>
        <a:prstGeom prst="rect">
          <a:avLst/>
        </a:prstGeom>
        <a:solidFill>
          <a:schemeClr val="accent5">
            <a:hueOff val="1247448"/>
            <a:satOff val="-803"/>
            <a:lumOff val="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There are no major legal factors that impact the business of the company but some legal factors that have impacts are employment law and regulation of environmental law. Ther company focuses on abiding by all the regulations.         </a:t>
          </a:r>
        </a:p>
      </dsp:txBody>
      <dsp:txXfrm>
        <a:off x="4138963" y="800"/>
        <a:ext cx="2617442" cy="1570465"/>
      </dsp:txXfrm>
    </dsp:sp>
    <dsp:sp modelId="{74D45635-CF6E-4EDF-B447-F07ABB267C8E}">
      <dsp:nvSpPr>
        <dsp:cNvPr id="0" name=""/>
        <dsp:cNvSpPr/>
      </dsp:nvSpPr>
      <dsp:spPr>
        <a:xfrm>
          <a:off x="7018150" y="800"/>
          <a:ext cx="2617442" cy="1570465"/>
        </a:xfrm>
        <a:prstGeom prst="rect">
          <a:avLst/>
        </a:prstGeom>
        <a:solidFill>
          <a:schemeClr val="accent5">
            <a:hueOff val="2494895"/>
            <a:satOff val="-1605"/>
            <a:lumOff val="1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Target Market</a:t>
          </a:r>
          <a:endParaRPr lang="en-US" sz="1200" kern="1200"/>
        </a:p>
      </dsp:txBody>
      <dsp:txXfrm>
        <a:off x="7018150" y="800"/>
        <a:ext cx="2617442" cy="1570465"/>
      </dsp:txXfrm>
    </dsp:sp>
    <dsp:sp modelId="{61959BDC-C590-4FA2-99DD-9E2B8E2A4366}">
      <dsp:nvSpPr>
        <dsp:cNvPr id="0" name=""/>
        <dsp:cNvSpPr/>
      </dsp:nvSpPr>
      <dsp:spPr>
        <a:xfrm>
          <a:off x="1259777" y="1833010"/>
          <a:ext cx="2617442" cy="1570465"/>
        </a:xfrm>
        <a:prstGeom prst="rect">
          <a:avLst/>
        </a:prstGeom>
        <a:solidFill>
          <a:schemeClr val="accent5">
            <a:hueOff val="3742343"/>
            <a:satOff val="-2408"/>
            <a:lumOff val="164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There are many people in the UK, and across the world who are interested in collections There are some c</a:t>
          </a:r>
        </a:p>
      </dsp:txBody>
      <dsp:txXfrm>
        <a:off x="1259777" y="1833010"/>
        <a:ext cx="2617442" cy="1570465"/>
      </dsp:txXfrm>
    </dsp:sp>
    <dsp:sp modelId="{FBC6142F-58F3-4A07-A04D-258B5523E40B}">
      <dsp:nvSpPr>
        <dsp:cNvPr id="0" name=""/>
        <dsp:cNvSpPr/>
      </dsp:nvSpPr>
      <dsp:spPr>
        <a:xfrm>
          <a:off x="4138963" y="1833010"/>
          <a:ext cx="2617442" cy="1570465"/>
        </a:xfrm>
        <a:prstGeom prst="rect">
          <a:avLst/>
        </a:prstGeom>
        <a:solidFill>
          <a:schemeClr val="accent5">
            <a:hueOff val="4989790"/>
            <a:satOff val="-3210"/>
            <a:lumOff val="21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ompanies in the UK who produce the same products .</a:t>
          </a:r>
        </a:p>
      </dsp:txBody>
      <dsp:txXfrm>
        <a:off x="4138963" y="1833010"/>
        <a:ext cx="2617442" cy="1570465"/>
      </dsp:txXfrm>
    </dsp:sp>
    <dsp:sp modelId="{70967A3A-2478-4256-83ED-9EEA931A6200}">
      <dsp:nvSpPr>
        <dsp:cNvPr id="0" name=""/>
        <dsp:cNvSpPr/>
      </dsp:nvSpPr>
      <dsp:spPr>
        <a:xfrm>
          <a:off x="7018150" y="1833010"/>
          <a:ext cx="2617442" cy="1570465"/>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Every individual who invests a high amount of money is buying expensive  will not think too hard about buying a  product that keeps their </a:t>
          </a:r>
        </a:p>
      </dsp:txBody>
      <dsp:txXfrm>
        <a:off x="7018150" y="1833010"/>
        <a:ext cx="2617442" cy="157046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4284494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32338914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2396095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A91F829-73E0-42D8-8206-199FC7378F61}"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42533757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A91F829-73E0-42D8-8206-199FC7378F61}"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831824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4052758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116069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42882493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91F829-73E0-42D8-8206-199FC7378F61}"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39151270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A91F829-73E0-42D8-8206-199FC7378F61}"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3141272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0572961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036207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9169052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3417377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102073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971451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A91F829-73E0-42D8-8206-199FC7378F61}"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0C27A-71B4-42E3-9C31-49C83052D0C5}" type="slidenum">
              <a:rPr lang="en-GB" smtClean="0"/>
              <a:t>‹#›</a:t>
            </a:fld>
            <a:endParaRPr lang="en-GB"/>
          </a:p>
        </p:txBody>
      </p:sp>
    </p:spTree>
    <p:extLst>
      <p:ext uri="{BB962C8B-B14F-4D97-AF65-F5344CB8AC3E}">
        <p14:creationId xmlns:p14="http://schemas.microsoft.com/office/powerpoint/2010/main" val="1226231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A91F829-73E0-42D8-8206-199FC7378F61}" type="datetimeFigureOut">
              <a:rPr lang="en-GB" smtClean="0"/>
              <a:t>28/10/2022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280C27A-71B4-42E3-9C31-49C83052D0C5}" type="slidenum">
              <a:rPr lang="en-GB" smtClean="0"/>
              <a:t>‹#›</a:t>
            </a:fld>
            <a:endParaRPr lang="en-GB"/>
          </a:p>
        </p:txBody>
      </p:sp>
    </p:spTree>
    <p:extLst>
      <p:ext uri="{BB962C8B-B14F-4D97-AF65-F5344CB8AC3E}">
        <p14:creationId xmlns:p14="http://schemas.microsoft.com/office/powerpoint/2010/main" val="2810315290"/>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hyperlink" Target="https://www.scirp.org/journal/PaperInformation.aspx?PaperID=87399"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24">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D7ED9-8541-F5C3-1C96-B7D2AE964441}"/>
              </a:ext>
            </a:extLst>
          </p:cNvPr>
          <p:cNvSpPr>
            <a:spLocks noGrp="1"/>
          </p:cNvSpPr>
          <p:nvPr>
            <p:ph type="ctrTitle"/>
          </p:nvPr>
        </p:nvSpPr>
        <p:spPr>
          <a:xfrm>
            <a:off x="8200279" y="1325880"/>
            <a:ext cx="3344020" cy="3066507"/>
          </a:xfrm>
        </p:spPr>
        <p:txBody>
          <a:bodyPr>
            <a:normAutofit/>
          </a:bodyPr>
          <a:lstStyle/>
          <a:p>
            <a:endParaRPr lang="en-GB" sz="5400">
              <a:solidFill>
                <a:srgbClr val="EBEBEB"/>
              </a:solidFill>
            </a:endParaRPr>
          </a:p>
        </p:txBody>
      </p:sp>
      <p:sp>
        <p:nvSpPr>
          <p:cNvPr id="7" name="Rectangle 3">
            <a:extLst>
              <a:ext uri="{FF2B5EF4-FFF2-40B4-BE49-F238E27FC236}">
                <a16:creationId xmlns:a16="http://schemas.microsoft.com/office/drawing/2014/main" id="{DF937626-17F8-6AA3-0867-C456232C9BB9}"/>
              </a:ext>
            </a:extLst>
          </p:cNvPr>
          <p:cNvSpPr>
            <a:spLocks noGrp="1" noChangeArrowheads="1"/>
          </p:cNvSpPr>
          <p:nvPr>
            <p:ph type="subTitle" idx="1"/>
          </p:nvPr>
        </p:nvSpPr>
        <p:spPr bwMode="auto">
          <a:xfrm>
            <a:off x="8200279" y="4588329"/>
            <a:ext cx="3344020" cy="162197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defTabSz="914400" rtl="0" eaLnBrk="0" fontAlgn="base" latinLnBrk="0" hangingPunct="0">
              <a:spcBef>
                <a:spcPct val="0"/>
              </a:spcBef>
              <a:spcAft>
                <a:spcPct val="0"/>
              </a:spcAft>
              <a:buClrTx/>
              <a:buSzTx/>
              <a:buFontTx/>
              <a:buNone/>
              <a:tabLst>
                <a:tab pos="5937250" algn="r"/>
              </a:tabLst>
            </a:pPr>
            <a:endParaRPr kumimoji="0" lang="en-US" altLang="en-US" sz="1800" b="0" i="0" u="none" strike="noStrike" cap="none" normalizeH="0" baseline="0">
              <a:ln>
                <a:noFill/>
              </a:ln>
              <a:effectLst/>
              <a:latin typeface="Arial" panose="020B0604020202020204" pitchFamily="34" charset="0"/>
            </a:endParaRPr>
          </a:p>
        </p:txBody>
      </p:sp>
      <p:sp useBgFill="1">
        <p:nvSpPr>
          <p:cNvPr id="34" name="Rectangle 26">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8">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9" name="Table 8">
            <a:extLst>
              <a:ext uri="{FF2B5EF4-FFF2-40B4-BE49-F238E27FC236}">
                <a16:creationId xmlns:a16="http://schemas.microsoft.com/office/drawing/2014/main" id="{89A22A5A-7ABA-049E-77BA-B225DE6700CF}"/>
              </a:ext>
            </a:extLst>
          </p:cNvPr>
          <p:cNvGraphicFramePr>
            <a:graphicFrameLocks noGrp="1"/>
          </p:cNvGraphicFramePr>
          <p:nvPr>
            <p:extLst>
              <p:ext uri="{D42A27DB-BD31-4B8C-83A1-F6EECF244321}">
                <p14:modId xmlns:p14="http://schemas.microsoft.com/office/powerpoint/2010/main" val="305570288"/>
              </p:ext>
            </p:extLst>
          </p:nvPr>
        </p:nvGraphicFramePr>
        <p:xfrm>
          <a:off x="636914" y="806511"/>
          <a:ext cx="6326291" cy="5578188"/>
        </p:xfrm>
        <a:graphic>
          <a:graphicData uri="http://schemas.openxmlformats.org/drawingml/2006/table">
            <a:tbl>
              <a:tblPr firstRow="1" firstCol="1" bandRow="1">
                <a:noFill/>
                <a:tableStyleId>{5C22544A-7EE6-4342-B048-85BDC9FD1C3A}</a:tableStyleId>
              </a:tblPr>
              <a:tblGrid>
                <a:gridCol w="3196155">
                  <a:extLst>
                    <a:ext uri="{9D8B030D-6E8A-4147-A177-3AD203B41FA5}">
                      <a16:colId xmlns:a16="http://schemas.microsoft.com/office/drawing/2014/main" val="125389338"/>
                    </a:ext>
                  </a:extLst>
                </a:gridCol>
                <a:gridCol w="3130136">
                  <a:extLst>
                    <a:ext uri="{9D8B030D-6E8A-4147-A177-3AD203B41FA5}">
                      <a16:colId xmlns:a16="http://schemas.microsoft.com/office/drawing/2014/main" val="3031376879"/>
                    </a:ext>
                  </a:extLst>
                </a:gridCol>
              </a:tblGrid>
              <a:tr h="569061">
                <a:tc>
                  <a:txBody>
                    <a:bodyPr/>
                    <a:lstStyle/>
                    <a:p>
                      <a:pPr algn="ctr">
                        <a:lnSpc>
                          <a:spcPct val="150000"/>
                        </a:lnSpc>
                        <a:spcAft>
                          <a:spcPts val="800"/>
                        </a:spcAft>
                      </a:pPr>
                      <a:r>
                        <a:rPr lang="en-GB" sz="1400" b="1" cap="all" spc="60">
                          <a:solidFill>
                            <a:schemeClr val="tx1"/>
                          </a:solidFill>
                          <a:effectLst/>
                        </a:rPr>
                        <a:t>Module</a:t>
                      </a:r>
                      <a:endParaRPr lang="en-GB" sz="14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109737" marB="109737" anchor="b">
                    <a:lnL w="12700" cmpd="sng">
                      <a:noFill/>
                    </a:lnL>
                    <a:lnR w="12700" cmpd="sng">
                      <a:noFill/>
                    </a:lnR>
                    <a:lnT w="12700" cmpd="sng">
                      <a:noFill/>
                    </a:lnT>
                    <a:lnB w="38100" cmpd="sng">
                      <a:noFill/>
                    </a:lnB>
                    <a:noFill/>
                  </a:tcPr>
                </a:tc>
                <a:tc>
                  <a:txBody>
                    <a:bodyPr/>
                    <a:lstStyle/>
                    <a:p>
                      <a:pPr algn="ctr">
                        <a:lnSpc>
                          <a:spcPct val="150000"/>
                        </a:lnSpc>
                        <a:spcAft>
                          <a:spcPts val="800"/>
                        </a:spcAft>
                      </a:pPr>
                      <a:endParaRPr lang="en-GB" sz="14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109737" marB="109737" anchor="b">
                    <a:lnL w="12700" cmpd="sng">
                      <a:noFill/>
                    </a:lnL>
                    <a:lnR w="12700" cmpd="sng">
                      <a:noFill/>
                    </a:lnR>
                    <a:lnT w="12700" cmpd="sng">
                      <a:noFill/>
                    </a:lnT>
                    <a:lnB w="38100" cmpd="sng">
                      <a:noFill/>
                    </a:lnB>
                    <a:noFill/>
                  </a:tcPr>
                </a:tc>
                <a:extLst>
                  <a:ext uri="{0D108BD9-81ED-4DB2-BD59-A6C34878D82A}">
                    <a16:rowId xmlns:a16="http://schemas.microsoft.com/office/drawing/2014/main" val="3926973845"/>
                  </a:ext>
                </a:extLst>
              </a:tr>
              <a:tr h="555491">
                <a:tc>
                  <a:txBody>
                    <a:bodyPr/>
                    <a:lstStyle/>
                    <a:p>
                      <a:pPr algn="ctr">
                        <a:lnSpc>
                          <a:spcPct val="150000"/>
                        </a:lnSpc>
                        <a:spcAft>
                          <a:spcPts val="800"/>
                        </a:spcAft>
                      </a:pPr>
                      <a:r>
                        <a:rPr lang="en-GB" sz="1400" b="1" cap="none" spc="0">
                          <a:solidFill>
                            <a:schemeClr val="tx1"/>
                          </a:solidFill>
                          <a:effectLst/>
                        </a:rPr>
                        <a:t>Module code</a:t>
                      </a:r>
                      <a:endParaRPr lang="en-GB" sz="14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ap="flat" cmpd="sng" algn="ctr">
                      <a:noFill/>
                      <a:prstDash val="solid"/>
                    </a:lnL>
                    <a:lnR w="12700" cmpd="sng">
                      <a:noFill/>
                      <a:prstDash val="solid"/>
                    </a:lnR>
                    <a:lnT w="38100" cmpd="sng">
                      <a:noFill/>
                    </a:lnT>
                    <a:lnB w="12700" cmpd="sng">
                      <a:noFill/>
                      <a:prstDash val="solid"/>
                    </a:lnB>
                    <a:noFill/>
                  </a:tcPr>
                </a:tc>
                <a:tc>
                  <a:txBody>
                    <a:bodyPr/>
                    <a:lstStyle/>
                    <a:p>
                      <a:pPr algn="ctr">
                        <a:lnSpc>
                          <a:spcPct val="150000"/>
                        </a:lnSpc>
                        <a:spcAft>
                          <a:spcPts val="800"/>
                        </a:spcAft>
                      </a:pPr>
                      <a:r>
                        <a:rPr lang="en-GB" sz="1900" cap="none" spc="0" dirty="0">
                          <a:solidFill>
                            <a:schemeClr val="tx1"/>
                          </a:solidFill>
                          <a:effectLst/>
                        </a:rPr>
                        <a:t>BMSWM 4004</a:t>
                      </a:r>
                      <a:endParaRPr lang="en-GB"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64331779"/>
                  </a:ext>
                </a:extLst>
              </a:tr>
              <a:tr h="1054964">
                <a:tc>
                  <a:txBody>
                    <a:bodyPr/>
                    <a:lstStyle/>
                    <a:p>
                      <a:pPr algn="ctr">
                        <a:lnSpc>
                          <a:spcPct val="150000"/>
                        </a:lnSpc>
                        <a:spcAft>
                          <a:spcPts val="800"/>
                        </a:spcAft>
                      </a:pPr>
                      <a:r>
                        <a:rPr lang="en-GB" sz="1400" b="1" cap="none" spc="0" dirty="0">
                          <a:solidFill>
                            <a:schemeClr val="tx1"/>
                          </a:solidFill>
                          <a:effectLst/>
                        </a:rPr>
                        <a:t>ASSIGNMENT TITLE</a:t>
                      </a:r>
                    </a:p>
                    <a:p>
                      <a:pPr algn="ctr">
                        <a:lnSpc>
                          <a:spcPct val="150000"/>
                        </a:lnSpc>
                        <a:spcAft>
                          <a:spcPts val="800"/>
                        </a:spcAft>
                      </a:pPr>
                      <a:r>
                        <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TASK                                                       </a:t>
                      </a:r>
                    </a:p>
                  </a:txBody>
                  <a:tcPr marL="158261" marR="158261" marT="0" marB="10973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just">
                        <a:lnSpc>
                          <a:spcPct val="150000"/>
                        </a:lnSpc>
                        <a:spcAft>
                          <a:spcPts val="800"/>
                        </a:spcAft>
                      </a:pPr>
                      <a:endParaRPr lang="en-GB" sz="1900" cap="none" spc="0" dirty="0">
                        <a:solidFill>
                          <a:schemeClr val="tx1"/>
                        </a:solidFill>
                        <a:effectLst/>
                      </a:endParaRPr>
                    </a:p>
                    <a:p>
                      <a:pPr algn="just">
                        <a:lnSpc>
                          <a:spcPct val="150000"/>
                        </a:lnSpc>
                        <a:spcAft>
                          <a:spcPts val="800"/>
                        </a:spcAft>
                      </a:pPr>
                      <a:r>
                        <a:rPr lang="en-GB" sz="1900" cap="none" spc="0" dirty="0">
                          <a:solidFill>
                            <a:schemeClr val="tx1"/>
                          </a:solidFill>
                          <a:effectLst/>
                        </a:rPr>
                        <a:t>          1</a:t>
                      </a:r>
                    </a:p>
                  </a:txBody>
                  <a:tcPr marL="158261" marR="158261" marT="0" marB="10973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67683898"/>
                  </a:ext>
                </a:extLst>
              </a:tr>
              <a:tr h="555491">
                <a:tc>
                  <a:txBody>
                    <a:bodyPr/>
                    <a:lstStyle/>
                    <a:p>
                      <a:pPr algn="ctr">
                        <a:lnSpc>
                          <a:spcPct val="150000"/>
                        </a:lnSpc>
                        <a:spcAft>
                          <a:spcPts val="800"/>
                        </a:spcAft>
                      </a:pPr>
                      <a:r>
                        <a:rPr lang="en-GB" sz="1400" b="1" cap="none" spc="0">
                          <a:solidFill>
                            <a:schemeClr val="tx1"/>
                          </a:solidFill>
                          <a:effectLst/>
                        </a:rPr>
                        <a:t>Student Name</a:t>
                      </a:r>
                      <a:endParaRPr lang="en-GB" sz="14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gn="ctr">
                        <a:lnSpc>
                          <a:spcPct val="150000"/>
                        </a:lnSpc>
                        <a:spcAft>
                          <a:spcPts val="800"/>
                        </a:spcAft>
                      </a:pPr>
                      <a:r>
                        <a:rPr lang="ro-RO"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Cosmin </a:t>
                      </a:r>
                      <a:r>
                        <a:rPr lang="ro-RO" sz="1900" cap="none" spc="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Jaleru</a:t>
                      </a:r>
                      <a:endParaRPr lang="en-GB"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110444907"/>
                  </a:ext>
                </a:extLst>
              </a:tr>
              <a:tr h="555491">
                <a:tc>
                  <a:txBody>
                    <a:bodyPr/>
                    <a:lstStyle/>
                    <a:p>
                      <a:pPr algn="ctr">
                        <a:lnSpc>
                          <a:spcPct val="150000"/>
                        </a:lnSpc>
                        <a:spcAft>
                          <a:spcPts val="800"/>
                        </a:spcAft>
                      </a:pPr>
                      <a:r>
                        <a:rPr lang="en-GB" sz="1400" b="1" cap="none" spc="0">
                          <a:solidFill>
                            <a:schemeClr val="tx1"/>
                          </a:solidFill>
                          <a:effectLst/>
                        </a:rPr>
                        <a:t>Student ID</a:t>
                      </a:r>
                      <a:endParaRPr lang="en-GB" sz="1400" b="1" cap="none" spc="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gn="ctr">
                        <a:lnSpc>
                          <a:spcPct val="150000"/>
                        </a:lnSpc>
                        <a:spcAft>
                          <a:spcPts val="800"/>
                        </a:spcAft>
                      </a:pPr>
                      <a:r>
                        <a:rPr lang="ro-RO"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2133267</a:t>
                      </a:r>
                      <a:endParaRPr lang="en-GB"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820308293"/>
                  </a:ext>
                </a:extLst>
              </a:tr>
              <a:tr h="2287690">
                <a:tc>
                  <a:txBody>
                    <a:bodyPr/>
                    <a:lstStyle/>
                    <a:p>
                      <a:pPr algn="ctr">
                        <a:lnSpc>
                          <a:spcPct val="150000"/>
                        </a:lnSpc>
                        <a:spcAft>
                          <a:spcPts val="800"/>
                        </a:spcAft>
                      </a:pPr>
                      <a:r>
                        <a:rPr lang="en-GB" sz="1400" b="1" cap="none" spc="0" dirty="0">
                          <a:solidFill>
                            <a:schemeClr val="tx1"/>
                          </a:solidFill>
                          <a:effectLst/>
                        </a:rPr>
                        <a:t>Lecturer</a:t>
                      </a:r>
                      <a:endParaRPr lang="en-GB" sz="1400" b="1"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gn="just">
                        <a:lnSpc>
                          <a:spcPct val="150000"/>
                        </a:lnSpc>
                        <a:spcAft>
                          <a:spcPts val="800"/>
                        </a:spcAft>
                      </a:pPr>
                      <a:endParaRPr lang="en-GB" sz="1900" cap="none" spc="0" dirty="0">
                        <a:solidFill>
                          <a:schemeClr val="tx1"/>
                        </a:solidFill>
                        <a:effectLst/>
                      </a:endParaRPr>
                    </a:p>
                    <a:p>
                      <a:pPr algn="just">
                        <a:lnSpc>
                          <a:spcPct val="150000"/>
                        </a:lnSpc>
                        <a:spcAft>
                          <a:spcPts val="800"/>
                        </a:spcAft>
                      </a:pPr>
                      <a:endParaRPr lang="en-GB" sz="1900" cap="none" spc="0" dirty="0">
                        <a:solidFill>
                          <a:schemeClr val="tx1"/>
                        </a:solidFill>
                        <a:effectLst/>
                      </a:endParaRPr>
                    </a:p>
                    <a:p>
                      <a:pPr algn="just">
                        <a:lnSpc>
                          <a:spcPct val="150000"/>
                        </a:lnSpc>
                        <a:spcAft>
                          <a:spcPts val="800"/>
                        </a:spcAft>
                      </a:pPr>
                      <a:endParaRPr lang="en-GB"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endParaRPr lang="en-GB" sz="1900" cap="none" spc="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58261" marR="158261" marT="0" marB="109737">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234948298"/>
                  </a:ext>
                </a:extLst>
              </a:tr>
            </a:tbl>
          </a:graphicData>
        </a:graphic>
      </p:graphicFrame>
    </p:spTree>
    <p:extLst>
      <p:ext uri="{BB962C8B-B14F-4D97-AF65-F5344CB8AC3E}">
        <p14:creationId xmlns:p14="http://schemas.microsoft.com/office/powerpoint/2010/main" val="193415876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4" name="Rectangle 9">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32"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B39F9211-9051-075E-EA40-CEEA3922AF4A}"/>
              </a:ext>
            </a:extLst>
          </p:cNvPr>
          <p:cNvSpPr>
            <a:spLocks noGrp="1"/>
          </p:cNvSpPr>
          <p:nvPr>
            <p:ph type="title"/>
          </p:nvPr>
        </p:nvSpPr>
        <p:spPr>
          <a:xfrm>
            <a:off x="1103312" y="452717"/>
            <a:ext cx="8947522" cy="690283"/>
          </a:xfrm>
        </p:spPr>
        <p:txBody>
          <a:bodyPr anchor="ctr">
            <a:normAutofit fontScale="90000"/>
          </a:bodyPr>
          <a:lstStyle/>
          <a:p>
            <a:endParaRPr lang="en-GB" dirty="0">
              <a:solidFill>
                <a:srgbClr val="FFFFFF"/>
              </a:solidFill>
            </a:endParaRPr>
          </a:p>
        </p:txBody>
      </p:sp>
      <p:sp>
        <p:nvSpPr>
          <p:cNvPr id="3" name="Content Placeholder 2">
            <a:extLst>
              <a:ext uri="{FF2B5EF4-FFF2-40B4-BE49-F238E27FC236}">
                <a16:creationId xmlns:a16="http://schemas.microsoft.com/office/drawing/2014/main" id="{328E9D62-3F5D-619F-1DB8-4372187CC0B1}"/>
              </a:ext>
            </a:extLst>
          </p:cNvPr>
          <p:cNvSpPr>
            <a:spLocks noGrp="1"/>
          </p:cNvSpPr>
          <p:nvPr>
            <p:ph idx="1"/>
          </p:nvPr>
        </p:nvSpPr>
        <p:spPr>
          <a:xfrm>
            <a:off x="511986" y="2185060"/>
            <a:ext cx="8946541" cy="4715641"/>
          </a:xfrm>
        </p:spPr>
        <p:txBody>
          <a:bodyPr>
            <a:normAutofit/>
          </a:bodyPr>
          <a:lstStyle/>
          <a:p>
            <a:pPr>
              <a:lnSpc>
                <a:spcPct val="90000"/>
              </a:lnSpc>
              <a:spcBef>
                <a:spcPts val="1000"/>
              </a:spcBef>
            </a:pPr>
            <a:r>
              <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rPr>
              <a:t>SWOT Analysis</a:t>
            </a:r>
            <a:endParaRPr lang="en-GB" sz="1200" b="1" dirty="0">
              <a:effectLst/>
              <a:latin typeface="Times New Roman" panose="02020603050405020304" pitchFamily="18" charset="0"/>
              <a:ea typeface="MS Gothic" panose="020B0609070205080204" pitchFamily="49" charset="-128"/>
              <a:cs typeface="Times New Roman" panose="02020603050405020304" pitchFamily="18" charset="0"/>
            </a:endParaRPr>
          </a:p>
          <a:p>
            <a:pPr>
              <a:lnSpc>
                <a:spcPct val="90000"/>
              </a:lnSpc>
              <a:spcAft>
                <a:spcPts val="1000"/>
              </a:spcAft>
            </a:pPr>
            <a:r>
              <a:rPr lang="en-US" sz="1200" b="1" dirty="0">
                <a:effectLst/>
                <a:latin typeface="Times New Roman" panose="02020603050405020304" pitchFamily="18" charset="0"/>
                <a:ea typeface="Calibri" panose="020F0502020204030204" pitchFamily="34" charset="0"/>
                <a:cs typeface="Arial" panose="020B0604020202020204" pitchFamily="34" charset="0"/>
              </a:rPr>
              <a:t>SWOT analysis is a tool that is used by the business  for finding out their weaknesses, strengths, threats and opportunities. It helps the business organizations to find out if they are doing the right thing and also to find out what they need to do for further improving their business . SWOT Analysis of Care Sneakers will be conducted below for finding out the weaknesses, strengths, threats and opportunities of their business operations. </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200" b="1" dirty="0">
                <a:effectLst/>
                <a:latin typeface="Times New Roman" panose="02020603050405020304" pitchFamily="18" charset="0"/>
                <a:ea typeface="Calibri" panose="020F0502020204030204" pitchFamily="34" charset="0"/>
                <a:cs typeface="Arial" panose="020B0604020202020204" pitchFamily="34" charset="0"/>
              </a:rPr>
              <a:t>Strengths</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90000"/>
              </a:lnSpc>
              <a:spcAft>
                <a:spcPts val="10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Arial" panose="020B0604020202020204" pitchFamily="34" charset="0"/>
              </a:rPr>
              <a:t>The major strength of Care Sneakers is that they have a unique products in the market </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r>
              <a:rPr lang="en-US" sz="1200" b="1" dirty="0">
                <a:effectLst/>
                <a:latin typeface="Times New Roman" panose="02020603050405020304" pitchFamily="18" charset="0"/>
                <a:ea typeface="Calibri" panose="020F0502020204030204" pitchFamily="34" charset="0"/>
                <a:cs typeface="Arial" panose="020B0604020202020204" pitchFamily="34" charset="0"/>
              </a:rPr>
              <a:t>Most of the similar products in the market are not available in sustainable pricing and their design is not fashionable</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200" b="1" dirty="0">
                <a:effectLst/>
                <a:latin typeface="Times New Roman" panose="02020603050405020304" pitchFamily="18" charset="0"/>
                <a:ea typeface="Calibri" panose="020F0502020204030204" pitchFamily="34" charset="0"/>
                <a:cs typeface="Arial" panose="020B0604020202020204" pitchFamily="34" charset="0"/>
              </a:rPr>
              <a:t>Weakness</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90000"/>
              </a:lnSpc>
              <a:spcAft>
                <a:spcPts val="10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Arial" panose="020B0604020202020204" pitchFamily="34" charset="0"/>
              </a:rPr>
              <a:t>The major weakness of Care Sneaker is that the company does not have proper supply chain network</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200" b="1" dirty="0">
                <a:effectLst/>
                <a:latin typeface="Times New Roman" panose="02020603050405020304" pitchFamily="18" charset="0"/>
                <a:ea typeface="Calibri" panose="020F0502020204030204" pitchFamily="34" charset="0"/>
                <a:cs typeface="Arial" panose="020B0604020202020204" pitchFamily="34" charset="0"/>
              </a:rPr>
              <a:t>Opportunity</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90000"/>
              </a:lnSpc>
              <a:spcAft>
                <a:spcPts val="1000"/>
              </a:spcAft>
              <a:buFont typeface="Symbol" panose="05050102010706020507" pitchFamily="18" charset="2"/>
              <a:buChar char=""/>
            </a:pPr>
            <a:r>
              <a:rPr lang="en-US" sz="1200" b="1" dirty="0">
                <a:effectLst/>
                <a:latin typeface="Times New Roman" panose="02020603050405020304" pitchFamily="18" charset="0"/>
                <a:ea typeface="Calibri" panose="020F0502020204030204" pitchFamily="34" charset="0"/>
                <a:cs typeface="Arial" panose="020B0604020202020204" pitchFamily="34" charset="0"/>
              </a:rPr>
              <a:t>One of the main opportunities of the company is that the company has the huge market that they can target. </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r>
              <a:rPr lang="en-US" sz="1200" b="1" dirty="0">
                <a:effectLst/>
                <a:latin typeface="Times New Roman" panose="02020603050405020304" pitchFamily="18" charset="0"/>
                <a:ea typeface="Calibri" panose="020F0502020204030204" pitchFamily="34" charset="0"/>
                <a:cs typeface="Arial" panose="020B0604020202020204" pitchFamily="34" charset="0"/>
              </a:rPr>
              <a:t>The company also has the opportunity for extending their business across the UK and also outside the UK </a:t>
            </a:r>
            <a:endParaRPr lang="en-GB" sz="1200" b="1" dirty="0">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endParaRPr lang="en-GB" sz="800" dirty="0"/>
          </a:p>
        </p:txBody>
      </p:sp>
    </p:spTree>
    <p:extLst>
      <p:ext uri="{BB962C8B-B14F-4D97-AF65-F5344CB8AC3E}">
        <p14:creationId xmlns:p14="http://schemas.microsoft.com/office/powerpoint/2010/main" val="3573512699"/>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BB5EB-5743-D003-33FC-DDEF15569FD7}"/>
              </a:ext>
            </a:extLst>
          </p:cNvPr>
          <p:cNvSpPr>
            <a:spLocks noGrp="1"/>
          </p:cNvSpPr>
          <p:nvPr>
            <p:ph type="title"/>
          </p:nvPr>
        </p:nvSpPr>
        <p:spPr>
          <a:xfrm>
            <a:off x="648929" y="1063417"/>
            <a:ext cx="3505495" cy="4675396"/>
          </a:xfrm>
        </p:spPr>
        <p:txBody>
          <a:bodyPr anchor="ctr">
            <a:normAutofit/>
          </a:bodyPr>
          <a:lstStyle/>
          <a:p>
            <a:endParaRPr lang="en-GB" dirty="0">
              <a:solidFill>
                <a:srgbClr val="F2F2F2"/>
              </a:solidFill>
            </a:endParaRPr>
          </a:p>
        </p:txBody>
      </p:sp>
      <p:sp>
        <p:nvSpPr>
          <p:cNvPr id="15" name="Rectangle 1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833DA687-D8B5-BA50-838D-8BA44DECA95F}"/>
              </a:ext>
            </a:extLst>
          </p:cNvPr>
          <p:cNvGraphicFramePr>
            <a:graphicFrameLocks noGrp="1"/>
          </p:cNvGraphicFramePr>
          <p:nvPr>
            <p:ph idx="1"/>
            <p:extLst>
              <p:ext uri="{D42A27DB-BD31-4B8C-83A1-F6EECF244321}">
                <p14:modId xmlns:p14="http://schemas.microsoft.com/office/powerpoint/2010/main" val="1394883380"/>
              </p:ext>
            </p:extLst>
          </p:nvPr>
        </p:nvGraphicFramePr>
        <p:xfrm>
          <a:off x="5373111" y="965200"/>
          <a:ext cx="5614987" cy="4773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8258093"/>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4" name="Rectangle 3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221379-922B-EF25-CAB8-C5259A4DA3C0}"/>
              </a:ext>
            </a:extLst>
          </p:cNvPr>
          <p:cNvSpPr>
            <a:spLocks noGrp="1"/>
          </p:cNvSpPr>
          <p:nvPr>
            <p:ph type="title"/>
          </p:nvPr>
        </p:nvSpPr>
        <p:spPr>
          <a:xfrm>
            <a:off x="648930" y="629266"/>
            <a:ext cx="6188190" cy="1622321"/>
          </a:xfrm>
        </p:spPr>
        <p:txBody>
          <a:bodyPr>
            <a:normAutofit/>
          </a:bodyPr>
          <a:lstStyle/>
          <a:p>
            <a:endParaRPr lang="en-GB">
              <a:solidFill>
                <a:srgbClr val="EBEBEB"/>
              </a:solidFill>
            </a:endParaRPr>
          </a:p>
        </p:txBody>
      </p:sp>
      <p:sp>
        <p:nvSpPr>
          <p:cNvPr id="28" name="Content Placeholder 2">
            <a:extLst>
              <a:ext uri="{FF2B5EF4-FFF2-40B4-BE49-F238E27FC236}">
                <a16:creationId xmlns:a16="http://schemas.microsoft.com/office/drawing/2014/main" id="{E92999EF-2A19-64EF-C166-057438A99E0B}"/>
              </a:ext>
            </a:extLst>
          </p:cNvPr>
          <p:cNvSpPr>
            <a:spLocks noGrp="1"/>
          </p:cNvSpPr>
          <p:nvPr>
            <p:ph idx="1"/>
          </p:nvPr>
        </p:nvSpPr>
        <p:spPr>
          <a:xfrm>
            <a:off x="648930" y="2438400"/>
            <a:ext cx="6188189" cy="3785419"/>
          </a:xfrm>
        </p:spPr>
        <p:txBody>
          <a:bodyPr>
            <a:normAutofit/>
          </a:bodyPr>
          <a:lstStyle/>
          <a:p>
            <a:pPr>
              <a:lnSpc>
                <a:spcPct val="90000"/>
              </a:lnSpc>
              <a:spcAft>
                <a:spcPts val="1000"/>
              </a:spcAft>
            </a:pPr>
            <a:r>
              <a:rPr lang="en-US" sz="1300" b="1">
                <a:solidFill>
                  <a:srgbClr val="FFFFFF"/>
                </a:solidFill>
                <a:effectLst/>
                <a:latin typeface="Times New Roman" panose="02020603050405020304" pitchFamily="18" charset="0"/>
                <a:ea typeface="Calibri" panose="020F0502020204030204" pitchFamily="34" charset="0"/>
                <a:cs typeface="Arial" panose="020B0604020202020204" pitchFamily="34" charset="0"/>
              </a:rPr>
              <a:t>Social factor</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r>
              <a:rPr lang="en-US"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This is the most important factor in the business of Care Sneakers as most of the people collect sneakers for having status in the society and also in the friends circle .</a:t>
            </a:r>
          </a:p>
          <a:p>
            <a:pPr>
              <a:lnSpc>
                <a:spcPct val="90000"/>
              </a:lnSpc>
            </a:pPr>
            <a:r>
              <a:rPr lang="en-US"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So, they are willing to spend on things that will provide extra care for their .</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300" b="1">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Technological</a:t>
            </a:r>
            <a:r>
              <a:rPr lang="en-US" sz="1300" b="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factor</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r>
              <a:rPr lang="en-US"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Technological factor that has the major impact on the business the proper use of the social media platform. This is because they do all of their marketing in social media. They do not have to do a lot of work in the department .</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300" b="1">
                <a:solidFill>
                  <a:srgbClr val="FFFFFF"/>
                </a:solidFill>
                <a:effectLst/>
                <a:latin typeface="Times New Roman" panose="02020603050405020304" pitchFamily="18" charset="0"/>
                <a:ea typeface="Calibri" panose="020F0502020204030204" pitchFamily="34" charset="0"/>
                <a:cs typeface="Arial" panose="020B0604020202020204" pitchFamily="34" charset="0"/>
              </a:rPr>
              <a:t>Environmental factors</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spcAft>
                <a:spcPts val="1000"/>
              </a:spcAft>
            </a:pPr>
            <a:r>
              <a:rPr lang="en-US"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rPr>
              <a:t>The major environmental factor that has an impact on the business is carbon footprint.  Are very much considerate about these factors and focuses on leaving behind a minimum footprint behind.</a:t>
            </a:r>
            <a:endParaRPr lang="en-GB" sz="1300">
              <a:solidFill>
                <a:srgbClr val="FFFFFF"/>
              </a:solidFill>
              <a:effectLst/>
              <a:latin typeface="Times New Roman" panose="02020603050405020304" pitchFamily="18" charset="0"/>
              <a:ea typeface="Calibri" panose="020F0502020204030204" pitchFamily="34" charset="0"/>
              <a:cs typeface="Arial" panose="020B0604020202020204" pitchFamily="34" charset="0"/>
            </a:endParaRPr>
          </a:p>
          <a:p>
            <a:pPr>
              <a:lnSpc>
                <a:spcPct val="90000"/>
              </a:lnSpc>
            </a:pPr>
            <a:endParaRPr lang="en-GB" sz="1300">
              <a:solidFill>
                <a:srgbClr val="FFFFFF"/>
              </a:solidFill>
            </a:endParaRPr>
          </a:p>
        </p:txBody>
      </p:sp>
      <p:sp>
        <p:nvSpPr>
          <p:cNvPr id="36"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32" name="Picture 29" descr="Leg raised with a red shoe on blue background">
            <a:extLst>
              <a:ext uri="{FF2B5EF4-FFF2-40B4-BE49-F238E27FC236}">
                <a16:creationId xmlns:a16="http://schemas.microsoft.com/office/drawing/2014/main" id="{3885C8C5-15A3-1F55-7D52-5D146D566D9D}"/>
              </a:ext>
            </a:extLst>
          </p:cNvPr>
          <p:cNvPicPr>
            <a:picLocks noChangeAspect="1"/>
          </p:cNvPicPr>
          <p:nvPr/>
        </p:nvPicPr>
        <p:blipFill rotWithShape="1">
          <a:blip r:embed="rId3"/>
          <a:srcRect l="44694" r="2836" b="-1"/>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62874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2" name="Rectangle 61">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4"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F5B7AEC-40EF-6D60-A4D0-675E1E27B62F}"/>
              </a:ext>
            </a:extLst>
          </p:cNvPr>
          <p:cNvSpPr>
            <a:spLocks noGrp="1"/>
          </p:cNvSpPr>
          <p:nvPr>
            <p:ph type="title"/>
          </p:nvPr>
        </p:nvSpPr>
        <p:spPr>
          <a:xfrm>
            <a:off x="648930" y="629267"/>
            <a:ext cx="9252154" cy="1016654"/>
          </a:xfrm>
        </p:spPr>
        <p:txBody>
          <a:bodyPr>
            <a:normAutofit/>
          </a:bodyPr>
          <a:lstStyle/>
          <a:p>
            <a:endParaRPr lang="en-GB">
              <a:solidFill>
                <a:srgbClr val="EBEBEB"/>
              </a:solidFill>
            </a:endParaRPr>
          </a:p>
        </p:txBody>
      </p:sp>
      <p:sp>
        <p:nvSpPr>
          <p:cNvPr id="66" name="Rectangle 65">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8" name="Freeform: Shape 67">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7" name="Content Placeholder 2">
            <a:extLst>
              <a:ext uri="{FF2B5EF4-FFF2-40B4-BE49-F238E27FC236}">
                <a16:creationId xmlns:a16="http://schemas.microsoft.com/office/drawing/2014/main" id="{0224319E-1B2B-AC22-86A6-F5F4E1644353}"/>
              </a:ext>
            </a:extLst>
          </p:cNvPr>
          <p:cNvGraphicFramePr>
            <a:graphicFrameLocks noGrp="1"/>
          </p:cNvGraphicFramePr>
          <p:nvPr>
            <p:ph idx="1"/>
            <p:extLst>
              <p:ext uri="{D42A27DB-BD31-4B8C-83A1-F6EECF244321}">
                <p14:modId xmlns:p14="http://schemas.microsoft.com/office/powerpoint/2010/main" val="280269050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468298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B336BD-DDFA-947B-5ED2-8AEEAAF29E1C}"/>
              </a:ext>
            </a:extLst>
          </p:cNvPr>
          <p:cNvSpPr>
            <a:spLocks noGrp="1"/>
          </p:cNvSpPr>
          <p:nvPr>
            <p:ph type="title"/>
          </p:nvPr>
        </p:nvSpPr>
        <p:spPr>
          <a:xfrm>
            <a:off x="643855" y="1447799"/>
            <a:ext cx="3108626" cy="1444752"/>
          </a:xfrm>
        </p:spPr>
        <p:txBody>
          <a:bodyPr anchor="b">
            <a:normAutofit/>
          </a:bodyPr>
          <a:lstStyle/>
          <a:p>
            <a:endParaRPr lang="en-GB" sz="3200">
              <a:solidFill>
                <a:srgbClr val="EBEBEB"/>
              </a:solidFill>
            </a:endParaRPr>
          </a:p>
        </p:txBody>
      </p:sp>
      <p:sp>
        <p:nvSpPr>
          <p:cNvPr id="15"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7" name="Freeform: Shape 16">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9" name="Rectangle 1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Content Placeholder 7" descr="Diagram">
            <a:extLst>
              <a:ext uri="{FF2B5EF4-FFF2-40B4-BE49-F238E27FC236}">
                <a16:creationId xmlns:a16="http://schemas.microsoft.com/office/drawing/2014/main" id="{AB0E84BE-D2B5-6656-1948-610145411D3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507582" y="235528"/>
            <a:ext cx="7573582" cy="6276108"/>
          </a:xfrm>
        </p:spPr>
      </p:pic>
      <p:sp>
        <p:nvSpPr>
          <p:cNvPr id="9" name="TextBox 8">
            <a:extLst>
              <a:ext uri="{FF2B5EF4-FFF2-40B4-BE49-F238E27FC236}">
                <a16:creationId xmlns:a16="http://schemas.microsoft.com/office/drawing/2014/main" id="{49F6250B-712A-35AF-9EBC-A3E9D71FDC3B}"/>
              </a:ext>
            </a:extLst>
          </p:cNvPr>
          <p:cNvSpPr txBox="1"/>
          <p:nvPr/>
        </p:nvSpPr>
        <p:spPr>
          <a:xfrm>
            <a:off x="668236" y="493068"/>
            <a:ext cx="3106738" cy="230832"/>
          </a:xfrm>
          <a:prstGeom prst="rect">
            <a:avLst/>
          </a:prstGeom>
          <a:noFill/>
        </p:spPr>
        <p:txBody>
          <a:bodyPr wrap="square" rtlCol="0">
            <a:spAutoFit/>
          </a:bodyPr>
          <a:lstStyle/>
          <a:p>
            <a:r>
              <a:rPr lang="en-GB" sz="900" dirty="0">
                <a:hlinkClick r:id="rId3" tooltip="https://www.scirp.org/journal/PaperInformation.aspx?PaperID=87399"/>
              </a:rPr>
              <a:t>This </a:t>
            </a:r>
            <a:r>
              <a:rPr lang="en-GB" sz="900" dirty="0">
                <a:hlinkClick r:id="rId4" tooltip="https://creativecommons.org/licenses/by/3.0/"/>
              </a:rPr>
              <a:t>BY</a:t>
            </a:r>
            <a:endParaRPr lang="en-GB" sz="900" dirty="0"/>
          </a:p>
        </p:txBody>
      </p:sp>
    </p:spTree>
    <p:extLst>
      <p:ext uri="{BB962C8B-B14F-4D97-AF65-F5344CB8AC3E}">
        <p14:creationId xmlns:p14="http://schemas.microsoft.com/office/powerpoint/2010/main" val="1281007444"/>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518</TotalTime>
  <Words>557</Words>
  <Application>Microsoft Office PowerPoint</Application>
  <PresentationFormat>Ecran lat</PresentationFormat>
  <Paragraphs>45</Paragraphs>
  <Slides>6</Slides>
  <Notes>0</Notes>
  <HiddenSlides>0</HiddenSlides>
  <MMClips>0</MMClips>
  <ScaleCrop>false</ScaleCrop>
  <HeadingPairs>
    <vt:vector size="4" baseType="variant">
      <vt:variant>
        <vt:lpstr>Temă</vt:lpstr>
      </vt:variant>
      <vt:variant>
        <vt:i4>1</vt:i4>
      </vt:variant>
      <vt:variant>
        <vt:lpstr>Titluri diapozitive</vt:lpstr>
      </vt:variant>
      <vt:variant>
        <vt:i4>6</vt:i4>
      </vt:variant>
    </vt:vector>
  </HeadingPairs>
  <TitlesOfParts>
    <vt:vector size="7" baseType="lpstr">
      <vt:lpstr>Ion</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Nicoleta Busu</dc:creator>
  <cp:lastModifiedBy>Cosmin Jaleru (2133267)</cp:lastModifiedBy>
  <cp:revision>2</cp:revision>
  <dcterms:created xsi:type="dcterms:W3CDTF">2022-09-25T09:28:19Z</dcterms:created>
  <dcterms:modified xsi:type="dcterms:W3CDTF">2022-10-28T06:29:23Z</dcterms:modified>
</cp:coreProperties>
</file>