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2"/>
  </p:notesMasterIdLst>
  <p:sldIdLst>
    <p:sldId id="256" r:id="rId2"/>
    <p:sldId id="258" r:id="rId3"/>
    <p:sldId id="260" r:id="rId4"/>
    <p:sldId id="274" r:id="rId5"/>
    <p:sldId id="272" r:id="rId6"/>
    <p:sldId id="266" r:id="rId7"/>
    <p:sldId id="273" r:id="rId8"/>
    <p:sldId id="269" r:id="rId9"/>
    <p:sldId id="270" r:id="rId10"/>
    <p:sldId id="265" r:id="rId11"/>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5099" autoAdjust="0"/>
  </p:normalViewPr>
  <p:slideViewPr>
    <p:cSldViewPr>
      <p:cViewPr>
        <p:scale>
          <a:sx n="36" d="100"/>
          <a:sy n="36" d="100"/>
        </p:scale>
        <p:origin x="1140" y="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676C3A-75CF-4739-A2EC-3A966C918D31}" type="doc">
      <dgm:prSet loTypeId="urn:microsoft.com/office/officeart/2008/layout/VerticalCurvedList" loCatId="list" qsTypeId="urn:microsoft.com/office/officeart/2005/8/quickstyle/simple1" qsCatId="simple" csTypeId="urn:microsoft.com/office/officeart/2005/8/colors/accent2_5" csCatId="accent2" phldr="1"/>
      <dgm:spPr/>
      <dgm:t>
        <a:bodyPr/>
        <a:lstStyle/>
        <a:p>
          <a:endParaRPr lang="en-GB"/>
        </a:p>
      </dgm:t>
    </dgm:pt>
    <dgm:pt modelId="{C654DF57-F39E-49F9-A57C-DA892E0CAECF}">
      <dgm:prSet custT="1"/>
      <dgm:spPr/>
      <dgm:t>
        <a:bodyPr/>
        <a:lstStyle/>
        <a:p>
          <a:pPr algn="just" rtl="0"/>
          <a:r>
            <a:rPr lang="en-GB" sz="3000" dirty="0">
              <a:solidFill>
                <a:schemeClr val="tx1"/>
              </a:solidFill>
              <a:latin typeface="Arial" panose="020B0604020202020204" pitchFamily="34" charset="0"/>
              <a:cs typeface="Arial" panose="020B0604020202020204" pitchFamily="34" charset="0"/>
            </a:rPr>
            <a:t>In context of group, group members perform activities individually to achieve shared goals</a:t>
          </a:r>
        </a:p>
      </dgm:t>
    </dgm:pt>
    <dgm:pt modelId="{2411D78F-A1B5-4064-8F4C-C825F5F6D945}" type="parTrans" cxnId="{C98DAACE-1645-4799-9B16-869ABCA325C5}">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0D5148A1-F12C-426D-BB0F-2038E36A0CAF}" type="sibTrans" cxnId="{C98DAACE-1645-4799-9B16-869ABCA325C5}">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4BF6E268-FC5F-4603-85A9-92216972AF47}">
      <dgm:prSet custT="1"/>
      <dgm:spPr/>
      <dgm:t>
        <a:bodyPr/>
        <a:lstStyle/>
        <a:p>
          <a:pPr algn="just" rtl="0"/>
          <a:r>
            <a:rPr lang="en-GB" sz="3000" dirty="0">
              <a:solidFill>
                <a:schemeClr val="tx1"/>
              </a:solidFill>
              <a:latin typeface="Arial" panose="020B0604020202020204" pitchFamily="34" charset="0"/>
              <a:cs typeface="Arial" panose="020B0604020202020204" pitchFamily="34" charset="0"/>
            </a:rPr>
            <a:t>However, the team includes a group of people who work interdependently and coordinate their skills to accomplish common goals (Tannenbaum and Salas, 2021). </a:t>
          </a:r>
        </a:p>
      </dgm:t>
    </dgm:pt>
    <dgm:pt modelId="{2C1FF682-8DA0-4E3F-BF50-369139447993}" type="parTrans" cxnId="{C97BCC3D-80D3-417C-ACC2-BBFBC82DA6CA}">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560464BA-2CC4-4282-8237-19E5E5918C91}" type="sibTrans" cxnId="{C97BCC3D-80D3-417C-ACC2-BBFBC82DA6CA}">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536E4AFD-CD06-4EBB-BDBC-5A921AF7E050}">
      <dgm:prSet custT="1"/>
      <dgm:spPr/>
      <dgm:t>
        <a:bodyPr/>
        <a:lstStyle/>
        <a:p>
          <a:pPr algn="just" rtl="0"/>
          <a:r>
            <a:rPr lang="en-GB" sz="3000" dirty="0">
              <a:solidFill>
                <a:schemeClr val="tx1"/>
              </a:solidFill>
              <a:latin typeface="Arial" panose="020B0604020202020204" pitchFamily="34" charset="0"/>
              <a:cs typeface="Arial" panose="020B0604020202020204" pitchFamily="34" charset="0"/>
            </a:rPr>
            <a:t>The key difference is coordination of skills and abilities are performed in a team not in a group to accomplish shared goals. </a:t>
          </a:r>
        </a:p>
      </dgm:t>
    </dgm:pt>
    <dgm:pt modelId="{CE0653B3-FA2F-43CD-924A-1E8EA7368898}" type="parTrans" cxnId="{78420372-7FB4-4508-AF98-BA80FD74AE07}">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45B2B01D-9FBE-4603-90E7-977F7CEFE39E}" type="sibTrans" cxnId="{78420372-7FB4-4508-AF98-BA80FD74AE07}">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BB67FC37-B30C-4EF1-9A7B-FDE819F7E665}" type="pres">
      <dgm:prSet presAssocID="{A2676C3A-75CF-4739-A2EC-3A966C918D31}" presName="Name0" presStyleCnt="0">
        <dgm:presLayoutVars>
          <dgm:chMax val="7"/>
          <dgm:chPref val="7"/>
          <dgm:dir/>
        </dgm:presLayoutVars>
      </dgm:prSet>
      <dgm:spPr/>
    </dgm:pt>
    <dgm:pt modelId="{59277C51-CEEA-4ED2-8EC9-49E37223D10F}" type="pres">
      <dgm:prSet presAssocID="{A2676C3A-75CF-4739-A2EC-3A966C918D31}" presName="Name1" presStyleCnt="0"/>
      <dgm:spPr/>
    </dgm:pt>
    <dgm:pt modelId="{71270CF2-49E7-49D4-BCEA-8E0AF8039FC3}" type="pres">
      <dgm:prSet presAssocID="{A2676C3A-75CF-4739-A2EC-3A966C918D31}" presName="cycle" presStyleCnt="0"/>
      <dgm:spPr/>
    </dgm:pt>
    <dgm:pt modelId="{C8037792-F368-470C-90D3-2236BD5BE61A}" type="pres">
      <dgm:prSet presAssocID="{A2676C3A-75CF-4739-A2EC-3A966C918D31}" presName="srcNode" presStyleLbl="node1" presStyleIdx="0" presStyleCnt="3"/>
      <dgm:spPr/>
    </dgm:pt>
    <dgm:pt modelId="{3783B24A-4285-44CE-BBF5-3E394BAD40F5}" type="pres">
      <dgm:prSet presAssocID="{A2676C3A-75CF-4739-A2EC-3A966C918D31}" presName="conn" presStyleLbl="parChTrans1D2" presStyleIdx="0" presStyleCnt="1"/>
      <dgm:spPr/>
    </dgm:pt>
    <dgm:pt modelId="{B7B6F0B8-7925-4B9C-9E85-161582CD8394}" type="pres">
      <dgm:prSet presAssocID="{A2676C3A-75CF-4739-A2EC-3A966C918D31}" presName="extraNode" presStyleLbl="node1" presStyleIdx="0" presStyleCnt="3"/>
      <dgm:spPr/>
    </dgm:pt>
    <dgm:pt modelId="{9426322A-06D3-4325-A2B6-255AB59008C8}" type="pres">
      <dgm:prSet presAssocID="{A2676C3A-75CF-4739-A2EC-3A966C918D31}" presName="dstNode" presStyleLbl="node1" presStyleIdx="0" presStyleCnt="3"/>
      <dgm:spPr/>
    </dgm:pt>
    <dgm:pt modelId="{4C1F15C5-9159-46D6-994B-420F5FB12AFE}" type="pres">
      <dgm:prSet presAssocID="{C654DF57-F39E-49F9-A57C-DA892E0CAECF}" presName="text_1" presStyleLbl="node1" presStyleIdx="0" presStyleCnt="3">
        <dgm:presLayoutVars>
          <dgm:bulletEnabled val="1"/>
        </dgm:presLayoutVars>
      </dgm:prSet>
      <dgm:spPr/>
    </dgm:pt>
    <dgm:pt modelId="{987121B7-93AF-48DC-81BD-A1C01DA11A4C}" type="pres">
      <dgm:prSet presAssocID="{C654DF57-F39E-49F9-A57C-DA892E0CAECF}" presName="accent_1" presStyleCnt="0"/>
      <dgm:spPr/>
    </dgm:pt>
    <dgm:pt modelId="{BE9094C2-D063-4390-99B8-5D1A07389A05}" type="pres">
      <dgm:prSet presAssocID="{C654DF57-F39E-49F9-A57C-DA892E0CAECF}" presName="accentRepeatNode" presStyleLbl="solidFgAcc1" presStyleIdx="0" presStyleCnt="3"/>
      <dgm:spPr/>
    </dgm:pt>
    <dgm:pt modelId="{B14E8C38-A61A-4430-A0C3-049CACCB050E}" type="pres">
      <dgm:prSet presAssocID="{4BF6E268-FC5F-4603-85A9-92216972AF47}" presName="text_2" presStyleLbl="node1" presStyleIdx="1" presStyleCnt="3" custScaleY="124772">
        <dgm:presLayoutVars>
          <dgm:bulletEnabled val="1"/>
        </dgm:presLayoutVars>
      </dgm:prSet>
      <dgm:spPr/>
    </dgm:pt>
    <dgm:pt modelId="{B5812613-336C-4F98-A029-D9DEB2DAEC81}" type="pres">
      <dgm:prSet presAssocID="{4BF6E268-FC5F-4603-85A9-92216972AF47}" presName="accent_2" presStyleCnt="0"/>
      <dgm:spPr/>
    </dgm:pt>
    <dgm:pt modelId="{8D0C23CD-35DA-4B9C-9511-FD2653879F5F}" type="pres">
      <dgm:prSet presAssocID="{4BF6E268-FC5F-4603-85A9-92216972AF47}" presName="accentRepeatNode" presStyleLbl="solidFgAcc1" presStyleIdx="1" presStyleCnt="3"/>
      <dgm:spPr/>
    </dgm:pt>
    <dgm:pt modelId="{A5CDD58B-5B07-4CAF-BB99-8D61C3E10B5A}" type="pres">
      <dgm:prSet presAssocID="{536E4AFD-CD06-4EBB-BDBC-5A921AF7E050}" presName="text_3" presStyleLbl="node1" presStyleIdx="2" presStyleCnt="3" custScaleY="109945">
        <dgm:presLayoutVars>
          <dgm:bulletEnabled val="1"/>
        </dgm:presLayoutVars>
      </dgm:prSet>
      <dgm:spPr/>
    </dgm:pt>
    <dgm:pt modelId="{D0BA14FF-7A95-4987-BD68-332427B91E2C}" type="pres">
      <dgm:prSet presAssocID="{536E4AFD-CD06-4EBB-BDBC-5A921AF7E050}" presName="accent_3" presStyleCnt="0"/>
      <dgm:spPr/>
    </dgm:pt>
    <dgm:pt modelId="{1B916691-7B03-4788-897E-7143294D7D9D}" type="pres">
      <dgm:prSet presAssocID="{536E4AFD-CD06-4EBB-BDBC-5A921AF7E050}" presName="accentRepeatNode" presStyleLbl="solidFgAcc1" presStyleIdx="2" presStyleCnt="3"/>
      <dgm:spPr/>
    </dgm:pt>
  </dgm:ptLst>
  <dgm:cxnLst>
    <dgm:cxn modelId="{22D3642F-081A-498F-A54A-39373C9C4E5F}" type="presOf" srcId="{A2676C3A-75CF-4739-A2EC-3A966C918D31}" destId="{BB67FC37-B30C-4EF1-9A7B-FDE819F7E665}" srcOrd="0" destOrd="0" presId="urn:microsoft.com/office/officeart/2008/layout/VerticalCurvedList"/>
    <dgm:cxn modelId="{C97BCC3D-80D3-417C-ACC2-BBFBC82DA6CA}" srcId="{A2676C3A-75CF-4739-A2EC-3A966C918D31}" destId="{4BF6E268-FC5F-4603-85A9-92216972AF47}" srcOrd="1" destOrd="0" parTransId="{2C1FF682-8DA0-4E3F-BF50-369139447993}" sibTransId="{560464BA-2CC4-4282-8237-19E5E5918C91}"/>
    <dgm:cxn modelId="{90C18D3E-11D3-4223-A01A-C2F78164A9FF}" type="presOf" srcId="{4BF6E268-FC5F-4603-85A9-92216972AF47}" destId="{B14E8C38-A61A-4430-A0C3-049CACCB050E}" srcOrd="0" destOrd="0" presId="urn:microsoft.com/office/officeart/2008/layout/VerticalCurvedList"/>
    <dgm:cxn modelId="{53CA013F-1A03-46F8-A828-B3CBC6A8796B}" type="presOf" srcId="{0D5148A1-F12C-426D-BB0F-2038E36A0CAF}" destId="{3783B24A-4285-44CE-BBF5-3E394BAD40F5}" srcOrd="0" destOrd="0" presId="urn:microsoft.com/office/officeart/2008/layout/VerticalCurvedList"/>
    <dgm:cxn modelId="{C2D6126A-54DA-499C-BD81-9483F21340D7}" type="presOf" srcId="{536E4AFD-CD06-4EBB-BDBC-5A921AF7E050}" destId="{A5CDD58B-5B07-4CAF-BB99-8D61C3E10B5A}" srcOrd="0" destOrd="0" presId="urn:microsoft.com/office/officeart/2008/layout/VerticalCurvedList"/>
    <dgm:cxn modelId="{CEB28B6A-7355-4D29-B3FA-3664FDD6400D}" type="presOf" srcId="{C654DF57-F39E-49F9-A57C-DA892E0CAECF}" destId="{4C1F15C5-9159-46D6-994B-420F5FB12AFE}" srcOrd="0" destOrd="0" presId="urn:microsoft.com/office/officeart/2008/layout/VerticalCurvedList"/>
    <dgm:cxn modelId="{78420372-7FB4-4508-AF98-BA80FD74AE07}" srcId="{A2676C3A-75CF-4739-A2EC-3A966C918D31}" destId="{536E4AFD-CD06-4EBB-BDBC-5A921AF7E050}" srcOrd="2" destOrd="0" parTransId="{CE0653B3-FA2F-43CD-924A-1E8EA7368898}" sibTransId="{45B2B01D-9FBE-4603-90E7-977F7CEFE39E}"/>
    <dgm:cxn modelId="{C98DAACE-1645-4799-9B16-869ABCA325C5}" srcId="{A2676C3A-75CF-4739-A2EC-3A966C918D31}" destId="{C654DF57-F39E-49F9-A57C-DA892E0CAECF}" srcOrd="0" destOrd="0" parTransId="{2411D78F-A1B5-4064-8F4C-C825F5F6D945}" sibTransId="{0D5148A1-F12C-426D-BB0F-2038E36A0CAF}"/>
    <dgm:cxn modelId="{A4996892-3552-488D-B293-8F57C4F6D6AC}" type="presParOf" srcId="{BB67FC37-B30C-4EF1-9A7B-FDE819F7E665}" destId="{59277C51-CEEA-4ED2-8EC9-49E37223D10F}" srcOrd="0" destOrd="0" presId="urn:microsoft.com/office/officeart/2008/layout/VerticalCurvedList"/>
    <dgm:cxn modelId="{3E747C73-A3D6-4DD8-B5AA-C4CFBF919002}" type="presParOf" srcId="{59277C51-CEEA-4ED2-8EC9-49E37223D10F}" destId="{71270CF2-49E7-49D4-BCEA-8E0AF8039FC3}" srcOrd="0" destOrd="0" presId="urn:microsoft.com/office/officeart/2008/layout/VerticalCurvedList"/>
    <dgm:cxn modelId="{2B6CAD79-2A10-4FB0-8B50-483129C00FC5}" type="presParOf" srcId="{71270CF2-49E7-49D4-BCEA-8E0AF8039FC3}" destId="{C8037792-F368-470C-90D3-2236BD5BE61A}" srcOrd="0" destOrd="0" presId="urn:microsoft.com/office/officeart/2008/layout/VerticalCurvedList"/>
    <dgm:cxn modelId="{56A91294-8C84-423B-8072-971E311DEC9A}" type="presParOf" srcId="{71270CF2-49E7-49D4-BCEA-8E0AF8039FC3}" destId="{3783B24A-4285-44CE-BBF5-3E394BAD40F5}" srcOrd="1" destOrd="0" presId="urn:microsoft.com/office/officeart/2008/layout/VerticalCurvedList"/>
    <dgm:cxn modelId="{EFFF73FD-E9B2-426C-BEB8-3DCAF9593291}" type="presParOf" srcId="{71270CF2-49E7-49D4-BCEA-8E0AF8039FC3}" destId="{B7B6F0B8-7925-4B9C-9E85-161582CD8394}" srcOrd="2" destOrd="0" presId="urn:microsoft.com/office/officeart/2008/layout/VerticalCurvedList"/>
    <dgm:cxn modelId="{F3963CC7-3CA4-40C4-A460-1391A58766D4}" type="presParOf" srcId="{71270CF2-49E7-49D4-BCEA-8E0AF8039FC3}" destId="{9426322A-06D3-4325-A2B6-255AB59008C8}" srcOrd="3" destOrd="0" presId="urn:microsoft.com/office/officeart/2008/layout/VerticalCurvedList"/>
    <dgm:cxn modelId="{23BB2965-AF99-4A0C-9E02-688FDCF6D47A}" type="presParOf" srcId="{59277C51-CEEA-4ED2-8EC9-49E37223D10F}" destId="{4C1F15C5-9159-46D6-994B-420F5FB12AFE}" srcOrd="1" destOrd="0" presId="urn:microsoft.com/office/officeart/2008/layout/VerticalCurvedList"/>
    <dgm:cxn modelId="{D8E4F7CC-F21F-4FD5-BBCE-D7E53C2A61AE}" type="presParOf" srcId="{59277C51-CEEA-4ED2-8EC9-49E37223D10F}" destId="{987121B7-93AF-48DC-81BD-A1C01DA11A4C}" srcOrd="2" destOrd="0" presId="urn:microsoft.com/office/officeart/2008/layout/VerticalCurvedList"/>
    <dgm:cxn modelId="{2CABE60B-4369-407A-A050-0B8C2E1C9305}" type="presParOf" srcId="{987121B7-93AF-48DC-81BD-A1C01DA11A4C}" destId="{BE9094C2-D063-4390-99B8-5D1A07389A05}" srcOrd="0" destOrd="0" presId="urn:microsoft.com/office/officeart/2008/layout/VerticalCurvedList"/>
    <dgm:cxn modelId="{5B0114B3-B1F6-4099-9D83-2732A9601BEE}" type="presParOf" srcId="{59277C51-CEEA-4ED2-8EC9-49E37223D10F}" destId="{B14E8C38-A61A-4430-A0C3-049CACCB050E}" srcOrd="3" destOrd="0" presId="urn:microsoft.com/office/officeart/2008/layout/VerticalCurvedList"/>
    <dgm:cxn modelId="{1D85F0C6-916E-4354-8E48-E2200CF3E0BE}" type="presParOf" srcId="{59277C51-CEEA-4ED2-8EC9-49E37223D10F}" destId="{B5812613-336C-4F98-A029-D9DEB2DAEC81}" srcOrd="4" destOrd="0" presId="urn:microsoft.com/office/officeart/2008/layout/VerticalCurvedList"/>
    <dgm:cxn modelId="{1401DC6A-A37F-4E99-87E7-3EB845F70811}" type="presParOf" srcId="{B5812613-336C-4F98-A029-D9DEB2DAEC81}" destId="{8D0C23CD-35DA-4B9C-9511-FD2653879F5F}" srcOrd="0" destOrd="0" presId="urn:microsoft.com/office/officeart/2008/layout/VerticalCurvedList"/>
    <dgm:cxn modelId="{FC9C51C4-7147-40E4-A74F-4A9EBF55C823}" type="presParOf" srcId="{59277C51-CEEA-4ED2-8EC9-49E37223D10F}" destId="{A5CDD58B-5B07-4CAF-BB99-8D61C3E10B5A}" srcOrd="5" destOrd="0" presId="urn:microsoft.com/office/officeart/2008/layout/VerticalCurvedList"/>
    <dgm:cxn modelId="{0C2AC5F4-5C00-410E-A1C7-EAE63BA1A5FF}" type="presParOf" srcId="{59277C51-CEEA-4ED2-8EC9-49E37223D10F}" destId="{D0BA14FF-7A95-4987-BD68-332427B91E2C}" srcOrd="6" destOrd="0" presId="urn:microsoft.com/office/officeart/2008/layout/VerticalCurvedList"/>
    <dgm:cxn modelId="{7C058865-151F-4E77-9800-79DD96FC69CA}" type="presParOf" srcId="{D0BA14FF-7A95-4987-BD68-332427B91E2C}" destId="{1B916691-7B03-4788-897E-7143294D7D9D}"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676C3A-75CF-4739-A2EC-3A966C918D31}" type="doc">
      <dgm:prSet loTypeId="urn:microsoft.com/office/officeart/2008/layout/VerticalCurvedList" loCatId="list" qsTypeId="urn:microsoft.com/office/officeart/2005/8/quickstyle/simple1" qsCatId="simple" csTypeId="urn:microsoft.com/office/officeart/2005/8/colors/accent2_5" csCatId="accent2" phldr="1"/>
      <dgm:spPr/>
      <dgm:t>
        <a:bodyPr/>
        <a:lstStyle/>
        <a:p>
          <a:endParaRPr lang="en-GB"/>
        </a:p>
      </dgm:t>
    </dgm:pt>
    <dgm:pt modelId="{4BF6E268-FC5F-4603-85A9-92216972AF47}">
      <dgm:prSet custT="1"/>
      <dgm:spPr/>
      <dgm:t>
        <a:bodyPr/>
        <a:lstStyle/>
        <a:p>
          <a:pPr algn="just" rtl="0"/>
          <a:r>
            <a:rPr lang="en-GB" sz="2400" dirty="0">
              <a:latin typeface="Arial" panose="020B0604020202020204" pitchFamily="34" charset="0"/>
              <a:cs typeface="Arial" panose="020B0604020202020204" pitchFamily="34" charset="0"/>
            </a:rPr>
            <a:t>Belbin team roles reflect nine roles such as team worker, coordinator, specialist, and sharper, who contributed in the formation of a successful team (</a:t>
          </a:r>
          <a:r>
            <a:rPr lang="en-GB" sz="2400" dirty="0" err="1">
              <a:latin typeface="Arial" panose="020B0604020202020204" pitchFamily="34" charset="0"/>
              <a:cs typeface="Arial" panose="020B0604020202020204" pitchFamily="34" charset="0"/>
            </a:rPr>
            <a:t>Rahmani</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2022, p. 5).  </a:t>
          </a:r>
          <a:endParaRPr lang="en-GB" sz="2400" dirty="0">
            <a:solidFill>
              <a:schemeClr val="tx1"/>
            </a:solidFill>
            <a:latin typeface="Arial" panose="020B0604020202020204" pitchFamily="34" charset="0"/>
            <a:cs typeface="Arial" panose="020B0604020202020204" pitchFamily="34" charset="0"/>
          </a:endParaRPr>
        </a:p>
      </dgm:t>
    </dgm:pt>
    <dgm:pt modelId="{2C1FF682-8DA0-4E3F-BF50-369139447993}" type="parTrans" cxnId="{C97BCC3D-80D3-417C-ACC2-BBFBC82DA6CA}">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560464BA-2CC4-4282-8237-19E5E5918C91}" type="sibTrans" cxnId="{C97BCC3D-80D3-417C-ACC2-BBFBC82DA6CA}">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536E4AFD-CD06-4EBB-BDBC-5A921AF7E050}">
      <dgm:prSet custT="1"/>
      <dgm:spPr/>
      <dgm:t>
        <a:bodyPr/>
        <a:lstStyle/>
        <a:p>
          <a:pPr algn="just" rtl="0"/>
          <a:r>
            <a:rPr lang="en-GB" sz="2400" dirty="0">
              <a:latin typeface="Arial" panose="020B0604020202020204" pitchFamily="34" charset="0"/>
              <a:cs typeface="Arial" panose="020B0604020202020204" pitchFamily="34" charset="0"/>
            </a:rPr>
            <a:t>Tuckman’s group development theory includes five stages such as forming, storming, norming and performing and adjourning to develop an effective group (Wan </a:t>
          </a:r>
          <a:r>
            <a:rPr lang="en-GB" sz="2400" dirty="0" err="1">
              <a:latin typeface="Arial" panose="020B0604020202020204" pitchFamily="34" charset="0"/>
              <a:cs typeface="Arial" panose="020B0604020202020204" pitchFamily="34" charset="0"/>
            </a:rPr>
            <a:t>Yadri</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2024, p. 74).  </a:t>
          </a:r>
          <a:endParaRPr lang="en-GB" sz="2400" dirty="0">
            <a:solidFill>
              <a:schemeClr val="tx1"/>
            </a:solidFill>
            <a:latin typeface="Arial" panose="020B0604020202020204" pitchFamily="34" charset="0"/>
            <a:cs typeface="Arial" panose="020B0604020202020204" pitchFamily="34" charset="0"/>
          </a:endParaRPr>
        </a:p>
      </dgm:t>
    </dgm:pt>
    <dgm:pt modelId="{CE0653B3-FA2F-43CD-924A-1E8EA7368898}" type="parTrans" cxnId="{78420372-7FB4-4508-AF98-BA80FD74AE07}">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45B2B01D-9FBE-4603-90E7-977F7CEFE39E}" type="sibTrans" cxnId="{78420372-7FB4-4508-AF98-BA80FD74AE07}">
      <dgm:prSet/>
      <dgm:spPr/>
      <dgm:t>
        <a:bodyPr/>
        <a:lstStyle/>
        <a:p>
          <a:pPr algn="just"/>
          <a:endParaRPr lang="en-GB" sz="3000">
            <a:solidFill>
              <a:schemeClr val="tx1"/>
            </a:solidFill>
            <a:latin typeface="Arial" panose="020B0604020202020204" pitchFamily="34" charset="0"/>
            <a:cs typeface="Arial" panose="020B0604020202020204" pitchFamily="34" charset="0"/>
          </a:endParaRPr>
        </a:p>
      </dgm:t>
    </dgm:pt>
    <dgm:pt modelId="{BB67FC37-B30C-4EF1-9A7B-FDE819F7E665}" type="pres">
      <dgm:prSet presAssocID="{A2676C3A-75CF-4739-A2EC-3A966C918D31}" presName="Name0" presStyleCnt="0">
        <dgm:presLayoutVars>
          <dgm:chMax val="7"/>
          <dgm:chPref val="7"/>
          <dgm:dir/>
        </dgm:presLayoutVars>
      </dgm:prSet>
      <dgm:spPr/>
    </dgm:pt>
    <dgm:pt modelId="{59277C51-CEEA-4ED2-8EC9-49E37223D10F}" type="pres">
      <dgm:prSet presAssocID="{A2676C3A-75CF-4739-A2EC-3A966C918D31}" presName="Name1" presStyleCnt="0"/>
      <dgm:spPr/>
    </dgm:pt>
    <dgm:pt modelId="{71270CF2-49E7-49D4-BCEA-8E0AF8039FC3}" type="pres">
      <dgm:prSet presAssocID="{A2676C3A-75CF-4739-A2EC-3A966C918D31}" presName="cycle" presStyleCnt="0"/>
      <dgm:spPr/>
    </dgm:pt>
    <dgm:pt modelId="{C8037792-F368-470C-90D3-2236BD5BE61A}" type="pres">
      <dgm:prSet presAssocID="{A2676C3A-75CF-4739-A2EC-3A966C918D31}" presName="srcNode" presStyleLbl="node1" presStyleIdx="0" presStyleCnt="2"/>
      <dgm:spPr/>
    </dgm:pt>
    <dgm:pt modelId="{3783B24A-4285-44CE-BBF5-3E394BAD40F5}" type="pres">
      <dgm:prSet presAssocID="{A2676C3A-75CF-4739-A2EC-3A966C918D31}" presName="conn" presStyleLbl="parChTrans1D2" presStyleIdx="0" presStyleCnt="1"/>
      <dgm:spPr/>
    </dgm:pt>
    <dgm:pt modelId="{B7B6F0B8-7925-4B9C-9E85-161582CD8394}" type="pres">
      <dgm:prSet presAssocID="{A2676C3A-75CF-4739-A2EC-3A966C918D31}" presName="extraNode" presStyleLbl="node1" presStyleIdx="0" presStyleCnt="2"/>
      <dgm:spPr/>
    </dgm:pt>
    <dgm:pt modelId="{9426322A-06D3-4325-A2B6-255AB59008C8}" type="pres">
      <dgm:prSet presAssocID="{A2676C3A-75CF-4739-A2EC-3A966C918D31}" presName="dstNode" presStyleLbl="node1" presStyleIdx="0" presStyleCnt="2"/>
      <dgm:spPr/>
    </dgm:pt>
    <dgm:pt modelId="{33965900-9556-4D27-B0FF-B9D1D8AD18D3}" type="pres">
      <dgm:prSet presAssocID="{4BF6E268-FC5F-4603-85A9-92216972AF47}" presName="text_1" presStyleLbl="node1" presStyleIdx="0" presStyleCnt="2" custLinFactNeighborX="-935" custLinFactNeighborY="-6575">
        <dgm:presLayoutVars>
          <dgm:bulletEnabled val="1"/>
        </dgm:presLayoutVars>
      </dgm:prSet>
      <dgm:spPr/>
    </dgm:pt>
    <dgm:pt modelId="{3E471D5A-F47F-4B73-8620-1CA1A15996C9}" type="pres">
      <dgm:prSet presAssocID="{4BF6E268-FC5F-4603-85A9-92216972AF47}" presName="accent_1" presStyleCnt="0"/>
      <dgm:spPr/>
    </dgm:pt>
    <dgm:pt modelId="{8D0C23CD-35DA-4B9C-9511-FD2653879F5F}" type="pres">
      <dgm:prSet presAssocID="{4BF6E268-FC5F-4603-85A9-92216972AF47}" presName="accentRepeatNode" presStyleLbl="solidFgAcc1" presStyleIdx="0" presStyleCnt="2"/>
      <dgm:spPr/>
    </dgm:pt>
    <dgm:pt modelId="{21A8DD30-625D-42E7-B2B3-94BD169F0170}" type="pres">
      <dgm:prSet presAssocID="{536E4AFD-CD06-4EBB-BDBC-5A921AF7E050}" presName="text_2" presStyleLbl="node1" presStyleIdx="1" presStyleCnt="2">
        <dgm:presLayoutVars>
          <dgm:bulletEnabled val="1"/>
        </dgm:presLayoutVars>
      </dgm:prSet>
      <dgm:spPr/>
    </dgm:pt>
    <dgm:pt modelId="{0A8BFBC9-72E0-4AE0-B192-629606914179}" type="pres">
      <dgm:prSet presAssocID="{536E4AFD-CD06-4EBB-BDBC-5A921AF7E050}" presName="accent_2" presStyleCnt="0"/>
      <dgm:spPr/>
    </dgm:pt>
    <dgm:pt modelId="{1B916691-7B03-4788-897E-7143294D7D9D}" type="pres">
      <dgm:prSet presAssocID="{536E4AFD-CD06-4EBB-BDBC-5A921AF7E050}" presName="accentRepeatNode" presStyleLbl="solidFgAcc1" presStyleIdx="1" presStyleCnt="2"/>
      <dgm:spPr/>
    </dgm:pt>
  </dgm:ptLst>
  <dgm:cxnLst>
    <dgm:cxn modelId="{C6C58D07-D125-419E-95A0-8F472778D864}" type="presOf" srcId="{536E4AFD-CD06-4EBB-BDBC-5A921AF7E050}" destId="{21A8DD30-625D-42E7-B2B3-94BD169F0170}" srcOrd="0" destOrd="0" presId="urn:microsoft.com/office/officeart/2008/layout/VerticalCurvedList"/>
    <dgm:cxn modelId="{22D3642F-081A-498F-A54A-39373C9C4E5F}" type="presOf" srcId="{A2676C3A-75CF-4739-A2EC-3A966C918D31}" destId="{BB67FC37-B30C-4EF1-9A7B-FDE819F7E665}" srcOrd="0" destOrd="0" presId="urn:microsoft.com/office/officeart/2008/layout/VerticalCurvedList"/>
    <dgm:cxn modelId="{C97BCC3D-80D3-417C-ACC2-BBFBC82DA6CA}" srcId="{A2676C3A-75CF-4739-A2EC-3A966C918D31}" destId="{4BF6E268-FC5F-4603-85A9-92216972AF47}" srcOrd="0" destOrd="0" parTransId="{2C1FF682-8DA0-4E3F-BF50-369139447993}" sibTransId="{560464BA-2CC4-4282-8237-19E5E5918C91}"/>
    <dgm:cxn modelId="{78420372-7FB4-4508-AF98-BA80FD74AE07}" srcId="{A2676C3A-75CF-4739-A2EC-3A966C918D31}" destId="{536E4AFD-CD06-4EBB-BDBC-5A921AF7E050}" srcOrd="1" destOrd="0" parTransId="{CE0653B3-FA2F-43CD-924A-1E8EA7368898}" sibTransId="{45B2B01D-9FBE-4603-90E7-977F7CEFE39E}"/>
    <dgm:cxn modelId="{40D99077-CDEC-4713-8ACB-D571AB89C56B}" type="presOf" srcId="{560464BA-2CC4-4282-8237-19E5E5918C91}" destId="{3783B24A-4285-44CE-BBF5-3E394BAD40F5}" srcOrd="0" destOrd="0" presId="urn:microsoft.com/office/officeart/2008/layout/VerticalCurvedList"/>
    <dgm:cxn modelId="{B6546695-E0D3-4241-A22C-D831FBEBA6D8}" type="presOf" srcId="{4BF6E268-FC5F-4603-85A9-92216972AF47}" destId="{33965900-9556-4D27-B0FF-B9D1D8AD18D3}" srcOrd="0" destOrd="0" presId="urn:microsoft.com/office/officeart/2008/layout/VerticalCurvedList"/>
    <dgm:cxn modelId="{A4996892-3552-488D-B293-8F57C4F6D6AC}" type="presParOf" srcId="{BB67FC37-B30C-4EF1-9A7B-FDE819F7E665}" destId="{59277C51-CEEA-4ED2-8EC9-49E37223D10F}" srcOrd="0" destOrd="0" presId="urn:microsoft.com/office/officeart/2008/layout/VerticalCurvedList"/>
    <dgm:cxn modelId="{3E747C73-A3D6-4DD8-B5AA-C4CFBF919002}" type="presParOf" srcId="{59277C51-CEEA-4ED2-8EC9-49E37223D10F}" destId="{71270CF2-49E7-49D4-BCEA-8E0AF8039FC3}" srcOrd="0" destOrd="0" presId="urn:microsoft.com/office/officeart/2008/layout/VerticalCurvedList"/>
    <dgm:cxn modelId="{2B6CAD79-2A10-4FB0-8B50-483129C00FC5}" type="presParOf" srcId="{71270CF2-49E7-49D4-BCEA-8E0AF8039FC3}" destId="{C8037792-F368-470C-90D3-2236BD5BE61A}" srcOrd="0" destOrd="0" presId="urn:microsoft.com/office/officeart/2008/layout/VerticalCurvedList"/>
    <dgm:cxn modelId="{56A91294-8C84-423B-8072-971E311DEC9A}" type="presParOf" srcId="{71270CF2-49E7-49D4-BCEA-8E0AF8039FC3}" destId="{3783B24A-4285-44CE-BBF5-3E394BAD40F5}" srcOrd="1" destOrd="0" presId="urn:microsoft.com/office/officeart/2008/layout/VerticalCurvedList"/>
    <dgm:cxn modelId="{EFFF73FD-E9B2-426C-BEB8-3DCAF9593291}" type="presParOf" srcId="{71270CF2-49E7-49D4-BCEA-8E0AF8039FC3}" destId="{B7B6F0B8-7925-4B9C-9E85-161582CD8394}" srcOrd="2" destOrd="0" presId="urn:microsoft.com/office/officeart/2008/layout/VerticalCurvedList"/>
    <dgm:cxn modelId="{F3963CC7-3CA4-40C4-A460-1391A58766D4}" type="presParOf" srcId="{71270CF2-49E7-49D4-BCEA-8E0AF8039FC3}" destId="{9426322A-06D3-4325-A2B6-255AB59008C8}" srcOrd="3" destOrd="0" presId="urn:microsoft.com/office/officeart/2008/layout/VerticalCurvedList"/>
    <dgm:cxn modelId="{016DCD5B-5494-4F7C-A9B7-7BC64FF1EFBF}" type="presParOf" srcId="{59277C51-CEEA-4ED2-8EC9-49E37223D10F}" destId="{33965900-9556-4D27-B0FF-B9D1D8AD18D3}" srcOrd="1" destOrd="0" presId="urn:microsoft.com/office/officeart/2008/layout/VerticalCurvedList"/>
    <dgm:cxn modelId="{0EB6E5F1-7C2E-49CD-BFFF-A8DC58E4FBD1}" type="presParOf" srcId="{59277C51-CEEA-4ED2-8EC9-49E37223D10F}" destId="{3E471D5A-F47F-4B73-8620-1CA1A15996C9}" srcOrd="2" destOrd="0" presId="urn:microsoft.com/office/officeart/2008/layout/VerticalCurvedList"/>
    <dgm:cxn modelId="{8AA27E07-AE49-47F7-890A-B9652435D78F}" type="presParOf" srcId="{3E471D5A-F47F-4B73-8620-1CA1A15996C9}" destId="{8D0C23CD-35DA-4B9C-9511-FD2653879F5F}" srcOrd="0" destOrd="0" presId="urn:microsoft.com/office/officeart/2008/layout/VerticalCurvedList"/>
    <dgm:cxn modelId="{8679251F-4DE8-487E-93C3-0231EDE3174B}" type="presParOf" srcId="{59277C51-CEEA-4ED2-8EC9-49E37223D10F}" destId="{21A8DD30-625D-42E7-B2B3-94BD169F0170}" srcOrd="3" destOrd="0" presId="urn:microsoft.com/office/officeart/2008/layout/VerticalCurvedList"/>
    <dgm:cxn modelId="{9F9FE667-405D-42EE-9F57-CB55026AB962}" type="presParOf" srcId="{59277C51-CEEA-4ED2-8EC9-49E37223D10F}" destId="{0A8BFBC9-72E0-4AE0-B192-629606914179}" srcOrd="4" destOrd="0" presId="urn:microsoft.com/office/officeart/2008/layout/VerticalCurvedList"/>
    <dgm:cxn modelId="{BF7E04A7-DBCE-4E9F-907E-99DD7FA9F3DC}" type="presParOf" srcId="{0A8BFBC9-72E0-4AE0-B192-629606914179}" destId="{1B916691-7B03-4788-897E-7143294D7D9D}"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3B24A-4285-44CE-BBF5-3E394BAD40F5}">
      <dsp:nvSpPr>
        <dsp:cNvPr id="0" name=""/>
        <dsp:cNvSpPr/>
      </dsp:nvSpPr>
      <dsp:spPr>
        <a:xfrm>
          <a:off x="-5739202" y="-878628"/>
          <a:ext cx="6834169" cy="6834169"/>
        </a:xfrm>
        <a:prstGeom prst="blockArc">
          <a:avLst>
            <a:gd name="adj1" fmla="val 18900000"/>
            <a:gd name="adj2" fmla="val 2700000"/>
            <a:gd name="adj3" fmla="val 316"/>
          </a:avLst>
        </a:prstGeom>
        <a:noFill/>
        <a:ln w="25400" cap="flat" cmpd="sng" algn="ctr">
          <a:solidFill>
            <a:schemeClr val="accent2">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1F15C5-9159-46D6-994B-420F5FB12AFE}">
      <dsp:nvSpPr>
        <dsp:cNvPr id="0" name=""/>
        <dsp:cNvSpPr/>
      </dsp:nvSpPr>
      <dsp:spPr>
        <a:xfrm>
          <a:off x="704675" y="507691"/>
          <a:ext cx="15074863" cy="1015382"/>
        </a:xfrm>
        <a:prstGeom prst="rect">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5960" tIns="76200" rIns="76200" bIns="76200" numCol="1" spcCol="1270" anchor="ctr" anchorCtr="0">
          <a:noAutofit/>
        </a:bodyPr>
        <a:lstStyle/>
        <a:p>
          <a:pPr marL="0" lvl="0" indent="0" algn="just" defTabSz="1333500" rtl="0">
            <a:lnSpc>
              <a:spcPct val="90000"/>
            </a:lnSpc>
            <a:spcBef>
              <a:spcPct val="0"/>
            </a:spcBef>
            <a:spcAft>
              <a:spcPct val="35000"/>
            </a:spcAft>
            <a:buNone/>
          </a:pPr>
          <a:r>
            <a:rPr lang="en-GB" sz="3000" kern="1200" dirty="0">
              <a:solidFill>
                <a:schemeClr val="tx1"/>
              </a:solidFill>
              <a:latin typeface="Arial" panose="020B0604020202020204" pitchFamily="34" charset="0"/>
              <a:cs typeface="Arial" panose="020B0604020202020204" pitchFamily="34" charset="0"/>
            </a:rPr>
            <a:t>In context of group, group members perform activities individually to achieve shared goals</a:t>
          </a:r>
        </a:p>
      </dsp:txBody>
      <dsp:txXfrm>
        <a:off x="704675" y="507691"/>
        <a:ext cx="15074863" cy="1015382"/>
      </dsp:txXfrm>
    </dsp:sp>
    <dsp:sp modelId="{BE9094C2-D063-4390-99B8-5D1A07389A05}">
      <dsp:nvSpPr>
        <dsp:cNvPr id="0" name=""/>
        <dsp:cNvSpPr/>
      </dsp:nvSpPr>
      <dsp:spPr>
        <a:xfrm>
          <a:off x="70061" y="380768"/>
          <a:ext cx="1269227" cy="1269227"/>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4E8C38-A61A-4430-A0C3-049CACCB050E}">
      <dsp:nvSpPr>
        <dsp:cNvPr id="0" name=""/>
        <dsp:cNvSpPr/>
      </dsp:nvSpPr>
      <dsp:spPr>
        <a:xfrm>
          <a:off x="1073766" y="1904999"/>
          <a:ext cx="14705771" cy="1266912"/>
        </a:xfrm>
        <a:prstGeom prst="rect">
          <a:avLst/>
        </a:prstGeom>
        <a:solidFill>
          <a:schemeClr val="accent2">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5960" tIns="76200" rIns="76200" bIns="76200" numCol="1" spcCol="1270" anchor="ctr" anchorCtr="0">
          <a:noAutofit/>
        </a:bodyPr>
        <a:lstStyle/>
        <a:p>
          <a:pPr marL="0" lvl="0" indent="0" algn="just" defTabSz="1333500" rtl="0">
            <a:lnSpc>
              <a:spcPct val="90000"/>
            </a:lnSpc>
            <a:spcBef>
              <a:spcPct val="0"/>
            </a:spcBef>
            <a:spcAft>
              <a:spcPct val="35000"/>
            </a:spcAft>
            <a:buNone/>
          </a:pPr>
          <a:r>
            <a:rPr lang="en-GB" sz="3000" kern="1200" dirty="0">
              <a:solidFill>
                <a:schemeClr val="tx1"/>
              </a:solidFill>
              <a:latin typeface="Arial" panose="020B0604020202020204" pitchFamily="34" charset="0"/>
              <a:cs typeface="Arial" panose="020B0604020202020204" pitchFamily="34" charset="0"/>
            </a:rPr>
            <a:t>However, the team includes a group of people who work interdependently and coordinate their skills to accomplish common goals (Tannenbaum and Salas, 2021). </a:t>
          </a:r>
        </a:p>
      </dsp:txBody>
      <dsp:txXfrm>
        <a:off x="1073766" y="1904999"/>
        <a:ext cx="14705771" cy="1266912"/>
      </dsp:txXfrm>
    </dsp:sp>
    <dsp:sp modelId="{8D0C23CD-35DA-4B9C-9511-FD2653879F5F}">
      <dsp:nvSpPr>
        <dsp:cNvPr id="0" name=""/>
        <dsp:cNvSpPr/>
      </dsp:nvSpPr>
      <dsp:spPr>
        <a:xfrm>
          <a:off x="439152" y="1903842"/>
          <a:ext cx="1269227" cy="1269227"/>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20000"/>
            </a:schemeClr>
          </a:solidFill>
          <a:prstDash val="solid"/>
        </a:ln>
        <a:effectLst/>
      </dsp:spPr>
      <dsp:style>
        <a:lnRef idx="2">
          <a:scrgbClr r="0" g="0" b="0"/>
        </a:lnRef>
        <a:fillRef idx="1">
          <a:scrgbClr r="0" g="0" b="0"/>
        </a:fillRef>
        <a:effectRef idx="0">
          <a:scrgbClr r="0" g="0" b="0"/>
        </a:effectRef>
        <a:fontRef idx="minor"/>
      </dsp:style>
    </dsp:sp>
    <dsp:sp modelId="{A5CDD58B-5B07-4CAF-BB99-8D61C3E10B5A}">
      <dsp:nvSpPr>
        <dsp:cNvPr id="0" name=""/>
        <dsp:cNvSpPr/>
      </dsp:nvSpPr>
      <dsp:spPr>
        <a:xfrm>
          <a:off x="704675" y="3503348"/>
          <a:ext cx="15074863" cy="1116362"/>
        </a:xfrm>
        <a:prstGeom prst="rect">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5960" tIns="76200" rIns="76200" bIns="76200" numCol="1" spcCol="1270" anchor="ctr" anchorCtr="0">
          <a:noAutofit/>
        </a:bodyPr>
        <a:lstStyle/>
        <a:p>
          <a:pPr marL="0" lvl="0" indent="0" algn="just" defTabSz="1333500" rtl="0">
            <a:lnSpc>
              <a:spcPct val="90000"/>
            </a:lnSpc>
            <a:spcBef>
              <a:spcPct val="0"/>
            </a:spcBef>
            <a:spcAft>
              <a:spcPct val="35000"/>
            </a:spcAft>
            <a:buNone/>
          </a:pPr>
          <a:r>
            <a:rPr lang="en-GB" sz="3000" kern="1200" dirty="0">
              <a:solidFill>
                <a:schemeClr val="tx1"/>
              </a:solidFill>
              <a:latin typeface="Arial" panose="020B0604020202020204" pitchFamily="34" charset="0"/>
              <a:cs typeface="Arial" panose="020B0604020202020204" pitchFamily="34" charset="0"/>
            </a:rPr>
            <a:t>The key difference is coordination of skills and abilities are performed in a team not in a group to accomplish shared goals. </a:t>
          </a:r>
        </a:p>
      </dsp:txBody>
      <dsp:txXfrm>
        <a:off x="704675" y="3503348"/>
        <a:ext cx="15074863" cy="1116362"/>
      </dsp:txXfrm>
    </dsp:sp>
    <dsp:sp modelId="{1B916691-7B03-4788-897E-7143294D7D9D}">
      <dsp:nvSpPr>
        <dsp:cNvPr id="0" name=""/>
        <dsp:cNvSpPr/>
      </dsp:nvSpPr>
      <dsp:spPr>
        <a:xfrm>
          <a:off x="70061" y="3426915"/>
          <a:ext cx="1269227" cy="1269227"/>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4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3B24A-4285-44CE-BBF5-3E394BAD40F5}">
      <dsp:nvSpPr>
        <dsp:cNvPr id="0" name=""/>
        <dsp:cNvSpPr/>
      </dsp:nvSpPr>
      <dsp:spPr>
        <a:xfrm>
          <a:off x="-5695922" y="-878628"/>
          <a:ext cx="6834169" cy="6834169"/>
        </a:xfrm>
        <a:prstGeom prst="blockArc">
          <a:avLst>
            <a:gd name="adj1" fmla="val 18900000"/>
            <a:gd name="adj2" fmla="val 2700000"/>
            <a:gd name="adj3" fmla="val 316"/>
          </a:avLst>
        </a:prstGeom>
        <a:noFill/>
        <a:ln w="25400" cap="flat" cmpd="sng" algn="ctr">
          <a:solidFill>
            <a:schemeClr val="accent2">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965900-9556-4D27-B0FF-B9D1D8AD18D3}">
      <dsp:nvSpPr>
        <dsp:cNvPr id="0" name=""/>
        <dsp:cNvSpPr/>
      </dsp:nvSpPr>
      <dsp:spPr>
        <a:xfrm>
          <a:off x="833437" y="629925"/>
          <a:ext cx="10676517" cy="1450372"/>
        </a:xfrm>
        <a:prstGeom prst="rect">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233" tIns="60960" rIns="60960" bIns="60960" numCol="1" spcCol="1270" anchor="ctr" anchorCtr="0">
          <a:noAutofit/>
        </a:bodyPr>
        <a:lstStyle/>
        <a:p>
          <a:pPr marL="0" lvl="0" indent="0" algn="just"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Belbin team roles reflect nine roles such as team worker, coordinator, specialist, and sharper, who contributed in the formation of a successful team (</a:t>
          </a:r>
          <a:r>
            <a:rPr lang="en-GB" sz="2400" kern="1200" dirty="0" err="1">
              <a:latin typeface="Arial" panose="020B0604020202020204" pitchFamily="34" charset="0"/>
              <a:cs typeface="Arial" panose="020B0604020202020204" pitchFamily="34" charset="0"/>
            </a:rPr>
            <a:t>Rahmani</a:t>
          </a:r>
          <a:r>
            <a:rPr lang="en-GB" sz="2400" kern="1200" dirty="0">
              <a:latin typeface="Arial" panose="020B0604020202020204" pitchFamily="34" charset="0"/>
              <a:cs typeface="Arial" panose="020B0604020202020204" pitchFamily="34" charset="0"/>
            </a:rPr>
            <a:t> </a:t>
          </a:r>
          <a:r>
            <a:rPr lang="en-GB" sz="2400" i="1" kern="1200" dirty="0">
              <a:latin typeface="Arial" panose="020B0604020202020204" pitchFamily="34" charset="0"/>
              <a:cs typeface="Arial" panose="020B0604020202020204" pitchFamily="34" charset="0"/>
            </a:rPr>
            <a:t>et al.</a:t>
          </a:r>
          <a:r>
            <a:rPr lang="en-GB" sz="2400" kern="1200" dirty="0">
              <a:latin typeface="Arial" panose="020B0604020202020204" pitchFamily="34" charset="0"/>
              <a:cs typeface="Arial" panose="020B0604020202020204" pitchFamily="34" charset="0"/>
            </a:rPr>
            <a:t>, 2022, p. 5).  </a:t>
          </a:r>
          <a:endParaRPr lang="en-GB" sz="2400" kern="1200" dirty="0">
            <a:solidFill>
              <a:schemeClr val="tx1"/>
            </a:solidFill>
            <a:latin typeface="Arial" panose="020B0604020202020204" pitchFamily="34" charset="0"/>
            <a:cs typeface="Arial" panose="020B0604020202020204" pitchFamily="34" charset="0"/>
          </a:endParaRPr>
        </a:p>
      </dsp:txBody>
      <dsp:txXfrm>
        <a:off x="833437" y="629925"/>
        <a:ext cx="10676517" cy="1450372"/>
      </dsp:txXfrm>
    </dsp:sp>
    <dsp:sp modelId="{8D0C23CD-35DA-4B9C-9511-FD2653879F5F}">
      <dsp:nvSpPr>
        <dsp:cNvPr id="0" name=""/>
        <dsp:cNvSpPr/>
      </dsp:nvSpPr>
      <dsp:spPr>
        <a:xfrm>
          <a:off x="26780" y="543991"/>
          <a:ext cx="1812965" cy="1812965"/>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A8DD30-625D-42E7-B2B3-94BD169F0170}">
      <dsp:nvSpPr>
        <dsp:cNvPr id="0" name=""/>
        <dsp:cNvSpPr/>
      </dsp:nvSpPr>
      <dsp:spPr>
        <a:xfrm>
          <a:off x="933263" y="2901252"/>
          <a:ext cx="10676517" cy="1450372"/>
        </a:xfrm>
        <a:prstGeom prst="rect">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233" tIns="60960" rIns="60960" bIns="60960" numCol="1" spcCol="1270" anchor="ctr" anchorCtr="0">
          <a:noAutofit/>
        </a:bodyPr>
        <a:lstStyle/>
        <a:p>
          <a:pPr marL="0" lvl="0" indent="0" algn="just"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Tuckman’s group development theory includes five stages such as forming, storming, norming and performing and adjourning to develop an effective group (Wan </a:t>
          </a:r>
          <a:r>
            <a:rPr lang="en-GB" sz="2400" kern="1200" dirty="0" err="1">
              <a:latin typeface="Arial" panose="020B0604020202020204" pitchFamily="34" charset="0"/>
              <a:cs typeface="Arial" panose="020B0604020202020204" pitchFamily="34" charset="0"/>
            </a:rPr>
            <a:t>Yadri</a:t>
          </a:r>
          <a:r>
            <a:rPr lang="en-GB" sz="2400" kern="1200" dirty="0">
              <a:latin typeface="Arial" panose="020B0604020202020204" pitchFamily="34" charset="0"/>
              <a:cs typeface="Arial" panose="020B0604020202020204" pitchFamily="34" charset="0"/>
            </a:rPr>
            <a:t> </a:t>
          </a:r>
          <a:r>
            <a:rPr lang="en-GB" sz="2400" i="1" kern="1200" dirty="0">
              <a:latin typeface="Arial" panose="020B0604020202020204" pitchFamily="34" charset="0"/>
              <a:cs typeface="Arial" panose="020B0604020202020204" pitchFamily="34" charset="0"/>
            </a:rPr>
            <a:t>et al.</a:t>
          </a:r>
          <a:r>
            <a:rPr lang="en-GB" sz="2400" kern="1200" dirty="0">
              <a:latin typeface="Arial" panose="020B0604020202020204" pitchFamily="34" charset="0"/>
              <a:cs typeface="Arial" panose="020B0604020202020204" pitchFamily="34" charset="0"/>
            </a:rPr>
            <a:t>, 2024, p. 74).  </a:t>
          </a:r>
          <a:endParaRPr lang="en-GB" sz="2400" kern="1200" dirty="0">
            <a:solidFill>
              <a:schemeClr val="tx1"/>
            </a:solidFill>
            <a:latin typeface="Arial" panose="020B0604020202020204" pitchFamily="34" charset="0"/>
            <a:cs typeface="Arial" panose="020B0604020202020204" pitchFamily="34" charset="0"/>
          </a:endParaRPr>
        </a:p>
      </dsp:txBody>
      <dsp:txXfrm>
        <a:off x="933263" y="2901252"/>
        <a:ext cx="10676517" cy="1450372"/>
      </dsp:txXfrm>
    </dsp:sp>
    <dsp:sp modelId="{1B916691-7B03-4788-897E-7143294D7D9D}">
      <dsp:nvSpPr>
        <dsp:cNvPr id="0" name=""/>
        <dsp:cNvSpPr/>
      </dsp:nvSpPr>
      <dsp:spPr>
        <a:xfrm>
          <a:off x="26780" y="2719955"/>
          <a:ext cx="1812965" cy="1812965"/>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4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08F897-38FE-45F1-BF37-706EED6E2D0D}" type="datetimeFigureOut">
              <a:rPr lang="en-GB" smtClean="0"/>
              <a:t>29/11/2025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5AB7E1-284D-4AC2-AC63-CE7F145DB674}" type="slidenum">
              <a:rPr lang="en-GB" smtClean="0"/>
              <a:t>‹#›</a:t>
            </a:fld>
            <a:endParaRPr lang="en-GB"/>
          </a:p>
        </p:txBody>
      </p:sp>
    </p:spTree>
    <p:extLst>
      <p:ext uri="{BB962C8B-B14F-4D97-AF65-F5344CB8AC3E}">
        <p14:creationId xmlns:p14="http://schemas.microsoft.com/office/powerpoint/2010/main" val="283152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identified the key principles of the group and practices, which influence group members to accomplish individual goals. The common purpose of group members is to improve the performance of individuals to accomplish common goals. The principles of group members allow one to maintain social interaction; however, they are not allowed to maintain interdependence in skills, abilities, and ideas to accomplish common goals.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understood that the working principle of team members and identify their differences in accomplishing common goals. Individuals of a team are responsible for sharing innovative ideas to accomplish common goals (Quintanilla and Wahl, 2020). The team members get an opportunity to share vision, interdependence, and collaboration between them, which helps them to maintain collaborative trait for resolving conflict. </a:t>
            </a:r>
            <a:br>
              <a:rPr lang="en-GB" sz="1200" kern="1200" dirty="0">
                <a:solidFill>
                  <a:schemeClr val="tx1"/>
                </a:solidFill>
                <a:effectLst/>
                <a:latin typeface="Arial" panose="020B0604020202020204" pitchFamily="34" charset="0"/>
                <a:ea typeface="+mn-ea"/>
                <a:cs typeface="Arial" panose="020B0604020202020204" pitchFamily="34" charset="0"/>
              </a:rPr>
            </a:b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45AB7E1-284D-4AC2-AC63-CE7F145DB674}" type="slidenum">
              <a:rPr lang="en-GB" smtClean="0"/>
              <a:t>2</a:t>
            </a:fld>
            <a:endParaRPr lang="en-GB"/>
          </a:p>
        </p:txBody>
      </p:sp>
    </p:spTree>
    <p:extLst>
      <p:ext uri="{BB962C8B-B14F-4D97-AF65-F5344CB8AC3E}">
        <p14:creationId xmlns:p14="http://schemas.microsoft.com/office/powerpoint/2010/main" val="2955535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identified the key differences between team and group in this slide. The key difference is team members share goals and skills to accomplish collective goals. However, group members are not allowed to share the skills, ideas, and work individually to accomplish shared goals. Therefore, the group members perform tasks individually, where team members are performing activities collaboratively to accomplish common goals.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45AB7E1-284D-4AC2-AC63-CE7F145DB674}" type="slidenum">
              <a:rPr lang="en-GB" smtClean="0"/>
              <a:t>3</a:t>
            </a:fld>
            <a:endParaRPr lang="en-GB"/>
          </a:p>
        </p:txBody>
      </p:sp>
    </p:spTree>
    <p:extLst>
      <p:ext uri="{BB962C8B-B14F-4D97-AF65-F5344CB8AC3E}">
        <p14:creationId xmlns:p14="http://schemas.microsoft.com/office/powerpoint/2010/main" val="3514290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found the following differences between teams and groups: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accountability among groups is individual, in which group members apply individual professional skills to accomplish common goals. In the context of a team, collaborative accountability is identified among team members, where they share their vision, innovative ideas, and skills to accomplish collective goals.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According to Paredes-Saavedra</a:t>
            </a:r>
            <a:r>
              <a:rPr lang="en-GB" sz="1200" i="1" kern="1200" dirty="0">
                <a:solidFill>
                  <a:schemeClr val="tx1"/>
                </a:solidFill>
                <a:effectLst/>
                <a:latin typeface="Arial" panose="020B0604020202020204" pitchFamily="34" charset="0"/>
                <a:ea typeface="+mn-ea"/>
                <a:cs typeface="Arial" panose="020B0604020202020204" pitchFamily="34" charset="0"/>
              </a:rPr>
              <a:t> et al.</a:t>
            </a:r>
            <a:r>
              <a:rPr lang="en-GB" sz="1200" kern="1200" dirty="0">
                <a:solidFill>
                  <a:schemeClr val="tx1"/>
                </a:solidFill>
                <a:effectLst/>
                <a:latin typeface="Arial" panose="020B0604020202020204" pitchFamily="34" charset="0"/>
                <a:ea typeface="+mn-ea"/>
                <a:cs typeface="Arial" panose="020B0604020202020204" pitchFamily="34" charset="0"/>
              </a:rPr>
              <a:t> (2024, p. 280), synergy is identified as a cooperation and interaction between multiple enterprises. The team members follow the principle of collaboration, which enables them in maintaining synergy through interaction with different teams of organisations to accomplish shared goals. However, group members work individually that hinders them to maintain synergy in terms of accomplishing common goals.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group members maintain active listening, conflict management to share collaborative efforts in accomplishing common goals. Team members are applied to collaboration, active listening, and communication skills to accomplish collaborative goals (Duck and McMahan, 2021). However, problem-solving, time management are identified as the essential skills to work individually in a group and accomplish shared goals. Therefore, critical thinking and innovativeness are the common goals in terms of working in a group or a team to accomplish common goals.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analysed that conflict resolutions are highly effective in maintaining team collaboration. The collaborating conflict resolution techniques are followed to maintain collaboration to avoid the conflict and accomplish common goals. However, it is important to maintain individual conflict resolution skills to accomplish collective outcomes.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analysed that conflict resolutions are highly effective in maintaining team collaboration. The collaborating conflict resolution techniques are followed to maintain collaboration to avoid the conflict and accomplish common goals. However, it is important to maintain individual conflict resolution skills to accomplish collective outcomes.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45AB7E1-284D-4AC2-AC63-CE7F145DB674}" type="slidenum">
              <a:rPr lang="en-GB" smtClean="0"/>
              <a:t>4</a:t>
            </a:fld>
            <a:endParaRPr lang="en-GB"/>
          </a:p>
        </p:txBody>
      </p:sp>
    </p:spTree>
    <p:extLst>
      <p:ext uri="{BB962C8B-B14F-4D97-AF65-F5344CB8AC3E}">
        <p14:creationId xmlns:p14="http://schemas.microsoft.com/office/powerpoint/2010/main" val="391588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analysed that it is important to maintain collaboration between and open communication to become an effective team. On the contrary, group members should maintain trust and active listening to develop an effective group. </a:t>
            </a:r>
          </a:p>
        </p:txBody>
      </p:sp>
      <p:sp>
        <p:nvSpPr>
          <p:cNvPr id="4" name="Slide Number Placeholder 3"/>
          <p:cNvSpPr>
            <a:spLocks noGrp="1"/>
          </p:cNvSpPr>
          <p:nvPr>
            <p:ph type="sldNum" sz="quarter" idx="10"/>
          </p:nvPr>
        </p:nvSpPr>
        <p:spPr/>
        <p:txBody>
          <a:bodyPr/>
          <a:lstStyle/>
          <a:p>
            <a:fld id="{E45AB7E1-284D-4AC2-AC63-CE7F145DB674}" type="slidenum">
              <a:rPr lang="en-GB" smtClean="0"/>
              <a:t>5</a:t>
            </a:fld>
            <a:endParaRPr lang="en-GB"/>
          </a:p>
        </p:txBody>
      </p:sp>
    </p:spTree>
    <p:extLst>
      <p:ext uri="{BB962C8B-B14F-4D97-AF65-F5344CB8AC3E}">
        <p14:creationId xmlns:p14="http://schemas.microsoft.com/office/powerpoint/2010/main" val="2815039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identified that groups are categorised as informal and formal, however, the teams are categorised based on their functionality. The teams are categorised in project, virtual, self-managed, and operational to accomplish common goals. </a:t>
            </a:r>
            <a:br>
              <a:rPr lang="en-GB" sz="1200" kern="1200" dirty="0">
                <a:solidFill>
                  <a:schemeClr val="tx1"/>
                </a:solidFill>
                <a:effectLst/>
                <a:latin typeface="Arial" panose="020B0604020202020204" pitchFamily="34" charset="0"/>
                <a:ea typeface="+mn-ea"/>
                <a:cs typeface="Arial" panose="020B0604020202020204" pitchFamily="34" charset="0"/>
              </a:rPr>
            </a:br>
            <a:endParaRPr lang="en-GB"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45AB7E1-284D-4AC2-AC63-CE7F145DB674}" type="slidenum">
              <a:rPr lang="en-GB" smtClean="0"/>
              <a:t>6</a:t>
            </a:fld>
            <a:endParaRPr lang="en-GB"/>
          </a:p>
        </p:txBody>
      </p:sp>
    </p:spTree>
    <p:extLst>
      <p:ext uri="{BB962C8B-B14F-4D97-AF65-F5344CB8AC3E}">
        <p14:creationId xmlns:p14="http://schemas.microsoft.com/office/powerpoint/2010/main" val="1008105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It is concluded that mutual trust and respect is important among group and team members to become</a:t>
            </a:r>
            <a:r>
              <a:rPr lang="en-GB" sz="1200" kern="1200" baseline="0" dirty="0">
                <a:solidFill>
                  <a:schemeClr val="tx1"/>
                </a:solidFill>
                <a:effectLst/>
                <a:latin typeface="Arial" panose="020B0604020202020204" pitchFamily="34" charset="0"/>
                <a:ea typeface="+mn-ea"/>
                <a:cs typeface="Arial" panose="020B0604020202020204" pitchFamily="34" charset="0"/>
              </a:rPr>
              <a:t> a effective group and team member. </a:t>
            </a:r>
            <a:r>
              <a:rPr lang="en-GB" sz="1200" kern="1200" dirty="0">
                <a:solidFill>
                  <a:schemeClr val="tx1"/>
                </a:solidFill>
                <a:effectLst/>
                <a:latin typeface="Arial" panose="020B0604020202020204" pitchFamily="34" charset="0"/>
                <a:ea typeface="+mn-ea"/>
                <a:cs typeface="Arial" panose="020B0604020202020204" pitchFamily="34" charset="0"/>
              </a:rPr>
              <a:t>I would like to take three things from this presentation, which is the key difference between group and team. Mutual accountability is essential to develop an effective team. The collaboration is important to develop effective team working capability and accomplish shared goals. </a:t>
            </a:r>
          </a:p>
          <a:p>
            <a:pPr marL="0" marR="0" lvl="0" indent="0" algn="just" defTabSz="914400" rtl="0" eaLnBrk="1" fontAlgn="auto" latinLnBrk="0" hangingPunct="1">
              <a:lnSpc>
                <a:spcPct val="100000"/>
              </a:lnSpc>
              <a:spcBef>
                <a:spcPts val="0"/>
              </a:spcBef>
              <a:spcAft>
                <a:spcPts val="0"/>
              </a:spcAft>
              <a:buClrTx/>
              <a:buSzTx/>
              <a:buFontTx/>
              <a:buNone/>
              <a:tabLst/>
              <a:defRPr/>
            </a:pPr>
            <a:br>
              <a:rPr lang="en-GB" sz="1200" kern="1200" dirty="0">
                <a:solidFill>
                  <a:schemeClr val="tx1"/>
                </a:solidFill>
                <a:effectLst/>
                <a:latin typeface="Arial" panose="020B0604020202020204" pitchFamily="34" charset="0"/>
                <a:ea typeface="+mn-ea"/>
                <a:cs typeface="Arial" panose="020B0604020202020204" pitchFamily="34" charset="0"/>
              </a:rPr>
            </a:br>
            <a:endParaRPr lang="en-GB"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E45AB7E1-284D-4AC2-AC63-CE7F145DB674}" type="slidenum">
              <a:rPr lang="en-GB" smtClean="0"/>
              <a:t>7</a:t>
            </a:fld>
            <a:endParaRPr lang="en-GB"/>
          </a:p>
        </p:txBody>
      </p:sp>
    </p:spTree>
    <p:extLst>
      <p:ext uri="{BB962C8B-B14F-4D97-AF65-F5344CB8AC3E}">
        <p14:creationId xmlns:p14="http://schemas.microsoft.com/office/powerpoint/2010/main" val="3337193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45AB7E1-284D-4AC2-AC63-CE7F145DB674}" type="slidenum">
              <a:rPr lang="en-GB" smtClean="0"/>
              <a:t>8</a:t>
            </a:fld>
            <a:endParaRPr lang="en-GB"/>
          </a:p>
        </p:txBody>
      </p:sp>
    </p:spTree>
    <p:extLst>
      <p:ext uri="{BB962C8B-B14F-4D97-AF65-F5344CB8AC3E}">
        <p14:creationId xmlns:p14="http://schemas.microsoft.com/office/powerpoint/2010/main" val="834017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4E6D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3.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2.xml"/><Relationship Id="rId11" Type="http://schemas.openxmlformats.org/officeDocument/2006/relationships/image" Target="../media/image16.png"/><Relationship Id="rId5" Type="http://schemas.openxmlformats.org/officeDocument/2006/relationships/diagramData" Target="../diagrams/data2.xml"/><Relationship Id="rId10" Type="http://schemas.openxmlformats.org/officeDocument/2006/relationships/image" Target="../media/image15.png"/><Relationship Id="rId4" Type="http://schemas.openxmlformats.org/officeDocument/2006/relationships/image" Target="../media/image14.sv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hyperlink" Target="https://www.mdpi.com/2076-3387/14/11/280"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0.sv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4.svg"/><Relationship Id="rId7" Type="http://schemas.openxmlformats.org/officeDocument/2006/relationships/image" Target="../media/image14.sv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26.sv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4.svg"/><Relationship Id="rId7" Type="http://schemas.openxmlformats.org/officeDocument/2006/relationships/image" Target="../media/image14.sv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26.svg"/><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439417" y="119938"/>
            <a:ext cx="7104383" cy="4478264"/>
          </a:xfrm>
          <a:custGeom>
            <a:avLst/>
            <a:gdLst/>
            <a:ahLst/>
            <a:cxnLst/>
            <a:rect l="l" t="t" r="r" b="b"/>
            <a:pathLst>
              <a:path w="11453773" h="7226290">
                <a:moveTo>
                  <a:pt x="0" y="0"/>
                </a:moveTo>
                <a:lnTo>
                  <a:pt x="11453774" y="0"/>
                </a:lnTo>
                <a:lnTo>
                  <a:pt x="11453774" y="7226290"/>
                </a:lnTo>
                <a:lnTo>
                  <a:pt x="0" y="722629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0" name="Group 10"/>
          <p:cNvGrpSpPr/>
          <p:nvPr/>
        </p:nvGrpSpPr>
        <p:grpSpPr>
          <a:xfrm>
            <a:off x="8321307" y="6170886"/>
            <a:ext cx="7222119" cy="1685266"/>
            <a:chOff x="0" y="0"/>
            <a:chExt cx="1724739" cy="248582"/>
          </a:xfrm>
        </p:grpSpPr>
        <p:sp>
          <p:nvSpPr>
            <p:cNvPr id="11" name="Freeform 11"/>
            <p:cNvSpPr/>
            <p:nvPr/>
          </p:nvSpPr>
          <p:spPr>
            <a:xfrm>
              <a:off x="0" y="0"/>
              <a:ext cx="1724739" cy="248582"/>
            </a:xfrm>
            <a:custGeom>
              <a:avLst/>
              <a:gdLst/>
              <a:ahLst/>
              <a:cxnLst/>
              <a:rect l="l" t="t" r="r" b="b"/>
              <a:pathLst>
                <a:path w="1724739" h="248582">
                  <a:moveTo>
                    <a:pt x="54671" y="0"/>
                  </a:moveTo>
                  <a:lnTo>
                    <a:pt x="1670068" y="0"/>
                  </a:lnTo>
                  <a:cubicBezTo>
                    <a:pt x="1684568" y="0"/>
                    <a:pt x="1698473" y="5760"/>
                    <a:pt x="1708726" y="16013"/>
                  </a:cubicBezTo>
                  <a:cubicBezTo>
                    <a:pt x="1718979" y="26265"/>
                    <a:pt x="1724739" y="40171"/>
                    <a:pt x="1724739" y="54671"/>
                  </a:cubicBezTo>
                  <a:lnTo>
                    <a:pt x="1724739" y="193912"/>
                  </a:lnTo>
                  <a:cubicBezTo>
                    <a:pt x="1724739" y="208411"/>
                    <a:pt x="1718979" y="222317"/>
                    <a:pt x="1708726" y="232570"/>
                  </a:cubicBezTo>
                  <a:cubicBezTo>
                    <a:pt x="1698473" y="242823"/>
                    <a:pt x="1684568" y="248582"/>
                    <a:pt x="1670068" y="248582"/>
                  </a:cubicBezTo>
                  <a:lnTo>
                    <a:pt x="54671" y="248582"/>
                  </a:lnTo>
                  <a:cubicBezTo>
                    <a:pt x="40171" y="248582"/>
                    <a:pt x="26265" y="242823"/>
                    <a:pt x="16013" y="232570"/>
                  </a:cubicBezTo>
                  <a:cubicBezTo>
                    <a:pt x="5760" y="222317"/>
                    <a:pt x="0" y="208411"/>
                    <a:pt x="0" y="193912"/>
                  </a:cubicBezTo>
                  <a:lnTo>
                    <a:pt x="0" y="54671"/>
                  </a:lnTo>
                  <a:cubicBezTo>
                    <a:pt x="0" y="40171"/>
                    <a:pt x="5760" y="26265"/>
                    <a:pt x="16013" y="16013"/>
                  </a:cubicBezTo>
                  <a:cubicBezTo>
                    <a:pt x="26265" y="5760"/>
                    <a:pt x="40171" y="0"/>
                    <a:pt x="54671" y="0"/>
                  </a:cubicBezTo>
                  <a:close/>
                </a:path>
              </a:pathLst>
            </a:custGeom>
            <a:solidFill>
              <a:srgbClr val="FFD26B"/>
            </a:solidFill>
            <a:ln w="38100" cap="rnd">
              <a:solidFill>
                <a:srgbClr val="000000"/>
              </a:solidFill>
              <a:prstDash val="solid"/>
              <a:round/>
            </a:ln>
          </p:spPr>
          <p:txBody>
            <a:bodyPr/>
            <a:lstStyle/>
            <a:p>
              <a:endParaRPr lang="en-GB"/>
            </a:p>
          </p:txBody>
        </p:sp>
        <p:sp>
          <p:nvSpPr>
            <p:cNvPr id="12" name="TextBox 12"/>
            <p:cNvSpPr txBox="1"/>
            <p:nvPr/>
          </p:nvSpPr>
          <p:spPr>
            <a:xfrm>
              <a:off x="0" y="47625"/>
              <a:ext cx="1724739" cy="200957"/>
            </a:xfrm>
            <a:prstGeom prst="rect">
              <a:avLst/>
            </a:prstGeom>
          </p:spPr>
          <p:txBody>
            <a:bodyPr lIns="50800" tIns="50800" rIns="50800" bIns="50800" rtlCol="0" anchor="ctr"/>
            <a:lstStyle/>
            <a:p>
              <a:pPr marL="0" lvl="0" indent="0" algn="ctr">
                <a:lnSpc>
                  <a:spcPts val="2400"/>
                </a:lnSpc>
                <a:spcBef>
                  <a:spcPct val="0"/>
                </a:spcBef>
              </a:pPr>
              <a:endParaRPr dirty="0"/>
            </a:p>
          </p:txBody>
        </p:sp>
      </p:grpSp>
      <p:sp>
        <p:nvSpPr>
          <p:cNvPr id="13" name="TextBox 13"/>
          <p:cNvSpPr txBox="1"/>
          <p:nvPr/>
        </p:nvSpPr>
        <p:spPr>
          <a:xfrm>
            <a:off x="8435610" y="6307638"/>
            <a:ext cx="6993512" cy="1231106"/>
          </a:xfrm>
          <a:prstGeom prst="rect">
            <a:avLst/>
          </a:prstGeom>
        </p:spPr>
        <p:txBody>
          <a:bodyPr lIns="0" tIns="0" rIns="0" bIns="0" rtlCol="0" anchor="t">
            <a:spAutoFit/>
          </a:bodyPr>
          <a:lstStyle/>
          <a:p>
            <a:r>
              <a:rPr lang="en-GB" sz="4000" b="1" dirty="0"/>
              <a:t>Student name: </a:t>
            </a:r>
            <a:r>
              <a:rPr lang="en-GB" sz="4000" b="1" dirty="0" err="1"/>
              <a:t>Silviu</a:t>
            </a:r>
            <a:r>
              <a:rPr lang="en-GB" sz="4000" b="1" dirty="0"/>
              <a:t> </a:t>
            </a:r>
            <a:r>
              <a:rPr lang="en-GB" sz="4000" b="1" dirty="0" err="1"/>
              <a:t>Ciobotaru</a:t>
            </a:r>
            <a:endParaRPr lang="en-GB" sz="4000" dirty="0"/>
          </a:p>
          <a:p>
            <a:r>
              <a:rPr lang="en-GB" sz="4000" b="1" dirty="0"/>
              <a:t>Student ID: 2421416</a:t>
            </a:r>
            <a:endParaRPr lang="en-GB" sz="4000" dirty="0"/>
          </a:p>
        </p:txBody>
      </p:sp>
      <p:sp>
        <p:nvSpPr>
          <p:cNvPr id="14" name="TextBox 14"/>
          <p:cNvSpPr txBox="1"/>
          <p:nvPr/>
        </p:nvSpPr>
        <p:spPr>
          <a:xfrm>
            <a:off x="8321307" y="1066800"/>
            <a:ext cx="8909414" cy="4616648"/>
          </a:xfrm>
          <a:prstGeom prst="rect">
            <a:avLst/>
          </a:prstGeom>
        </p:spPr>
        <p:txBody>
          <a:bodyPr lIns="0" tIns="0" rIns="0" bIns="0" rtlCol="0" anchor="t">
            <a:spAutoFit/>
          </a:bodyPr>
          <a:lstStyle/>
          <a:p>
            <a:r>
              <a:rPr lang="en-GB" sz="5000" b="1" dirty="0">
                <a:latin typeface="Arial" panose="020B0604020202020204" pitchFamily="34" charset="0"/>
                <a:cs typeface="Arial" panose="020B0604020202020204" pitchFamily="34" charset="0"/>
              </a:rPr>
              <a:t>BMSW4009</a:t>
            </a:r>
            <a:endParaRPr lang="en-GB" sz="5000" dirty="0">
              <a:latin typeface="Arial" panose="020B0604020202020204" pitchFamily="34" charset="0"/>
              <a:cs typeface="Arial" panose="020B0604020202020204" pitchFamily="34" charset="0"/>
            </a:endParaRPr>
          </a:p>
          <a:p>
            <a:r>
              <a:rPr lang="en-GB" sz="5000" b="1" dirty="0">
                <a:latin typeface="Arial" panose="020B0604020202020204" pitchFamily="34" charset="0"/>
                <a:cs typeface="Arial" panose="020B0604020202020204" pitchFamily="34" charset="0"/>
              </a:rPr>
              <a:t>Effective Team Working and Communication</a:t>
            </a:r>
            <a:endParaRPr lang="en-GB" sz="5000" dirty="0">
              <a:latin typeface="Arial" panose="020B0604020202020204" pitchFamily="34" charset="0"/>
              <a:cs typeface="Arial" panose="020B0604020202020204" pitchFamily="34" charset="0"/>
            </a:endParaRPr>
          </a:p>
          <a:p>
            <a:r>
              <a:rPr lang="en-GB" sz="5000" b="1" dirty="0">
                <a:latin typeface="Arial" panose="020B0604020202020204" pitchFamily="34" charset="0"/>
                <a:cs typeface="Arial" panose="020B0604020202020204" pitchFamily="34" charset="0"/>
              </a:rPr>
              <a:t>Task 2 - Group presentation</a:t>
            </a:r>
          </a:p>
          <a:p>
            <a:pPr algn="just"/>
            <a:r>
              <a:rPr lang="en-US" sz="5000" b="1" dirty="0">
                <a:latin typeface="Arial" panose="020B0604020202020204" pitchFamily="34" charset="0"/>
                <a:cs typeface="Arial" panose="020B0604020202020204" pitchFamily="34" charset="0"/>
              </a:rPr>
              <a:t>Topic: Difference between groups and teams</a:t>
            </a:r>
            <a:endParaRPr lang="en-GB" sz="5000" b="1" dirty="0">
              <a:latin typeface="Arial" panose="020B0604020202020204" pitchFamily="34" charset="0"/>
              <a:cs typeface="Arial" panose="020B0604020202020204" pitchFamily="34" charset="0"/>
            </a:endParaRPr>
          </a:p>
        </p:txBody>
      </p:sp>
      <p:sp>
        <p:nvSpPr>
          <p:cNvPr id="15" name="Freeform 15"/>
          <p:cNvSpPr/>
          <p:nvPr/>
        </p:nvSpPr>
        <p:spPr>
          <a:xfrm flipH="1">
            <a:off x="2882914" y="2135722"/>
            <a:ext cx="3650752" cy="7157363"/>
          </a:xfrm>
          <a:custGeom>
            <a:avLst/>
            <a:gdLst/>
            <a:ahLst/>
            <a:cxnLst/>
            <a:rect l="l" t="t" r="r" b="b"/>
            <a:pathLst>
              <a:path w="4475628" h="9185058">
                <a:moveTo>
                  <a:pt x="4475628" y="0"/>
                </a:moveTo>
                <a:lnTo>
                  <a:pt x="0" y="0"/>
                </a:lnTo>
                <a:lnTo>
                  <a:pt x="0" y="9185058"/>
                </a:lnTo>
                <a:lnTo>
                  <a:pt x="4475628" y="9185058"/>
                </a:lnTo>
                <a:lnTo>
                  <a:pt x="4475628"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p:cNvSpPr/>
          <p:nvPr/>
        </p:nvSpPr>
        <p:spPr>
          <a:xfrm>
            <a:off x="120495" y="2486278"/>
            <a:ext cx="3898920" cy="7598476"/>
          </a:xfrm>
          <a:custGeom>
            <a:avLst/>
            <a:gdLst/>
            <a:ahLst/>
            <a:cxnLst/>
            <a:rect l="l" t="t" r="r" b="b"/>
            <a:pathLst>
              <a:path w="8314211" h="14290050">
                <a:moveTo>
                  <a:pt x="0" y="0"/>
                </a:moveTo>
                <a:lnTo>
                  <a:pt x="8314211" y="0"/>
                </a:lnTo>
                <a:lnTo>
                  <a:pt x="8314211" y="14290050"/>
                </a:lnTo>
                <a:lnTo>
                  <a:pt x="0" y="1429005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8" name="Freeform 18"/>
          <p:cNvSpPr/>
          <p:nvPr/>
        </p:nvSpPr>
        <p:spPr>
          <a:xfrm>
            <a:off x="3433885" y="2359070"/>
            <a:ext cx="1078272" cy="1078272"/>
          </a:xfrm>
          <a:custGeom>
            <a:avLst/>
            <a:gdLst/>
            <a:ahLst/>
            <a:cxnLst/>
            <a:rect l="l" t="t" r="r" b="b"/>
            <a:pathLst>
              <a:path w="1078272" h="1078272">
                <a:moveTo>
                  <a:pt x="0" y="0"/>
                </a:moveTo>
                <a:lnTo>
                  <a:pt x="1078272" y="0"/>
                </a:lnTo>
                <a:lnTo>
                  <a:pt x="1078272" y="1078272"/>
                </a:lnTo>
                <a:lnTo>
                  <a:pt x="0" y="10782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400" y="1106413"/>
            <a:ext cx="16687800" cy="1050031"/>
          </a:xfrm>
          <a:prstGeom prst="rect">
            <a:avLst/>
          </a:prstGeom>
        </p:spPr>
        <p:txBody>
          <a:bodyPr wrap="square" lIns="0" tIns="0" rIns="0" bIns="0" rtlCol="0" anchor="ctr">
            <a:spAutoFit/>
          </a:bodyPr>
          <a:lstStyle/>
          <a:p>
            <a:pPr algn="ctr">
              <a:lnSpc>
                <a:spcPts val="9399"/>
              </a:lnSpc>
            </a:pPr>
            <a:r>
              <a:rPr lang="en-GB" sz="5000" b="1" dirty="0">
                <a:latin typeface="Arial" panose="020B0604020202020204" pitchFamily="34" charset="0"/>
                <a:cs typeface="Arial" panose="020B0604020202020204" pitchFamily="34" charset="0"/>
              </a:rPr>
              <a:t>1. </a:t>
            </a:r>
            <a:r>
              <a:rPr lang="en-GB" sz="5000" b="1" dirty="0" err="1">
                <a:latin typeface="Arial" panose="020B0604020202020204" pitchFamily="34" charset="0"/>
                <a:cs typeface="Arial" panose="020B0604020202020204" pitchFamily="34" charset="0"/>
              </a:rPr>
              <a:t>Intoduction</a:t>
            </a:r>
            <a:r>
              <a:rPr lang="en-GB" sz="5000" b="1" dirty="0">
                <a:latin typeface="Arial" panose="020B0604020202020204" pitchFamily="34" charset="0"/>
                <a:cs typeface="Arial" panose="020B0604020202020204" pitchFamily="34" charset="0"/>
              </a:rPr>
              <a:t> to group and team and their importance</a:t>
            </a:r>
            <a:endParaRPr lang="en-US" sz="5000" b="1" spc="-817" dirty="0">
              <a:solidFill>
                <a:srgbClr val="000000"/>
              </a:solidFill>
              <a:latin typeface="Arial" panose="020B0604020202020204" pitchFamily="34" charset="0"/>
              <a:ea typeface="Heading Now 71-78 Bold"/>
              <a:cs typeface="Arial" panose="020B0604020202020204" pitchFamily="34" charset="0"/>
              <a:sym typeface="Heading Now 71-78 Bold"/>
            </a:endParaRPr>
          </a:p>
        </p:txBody>
      </p:sp>
      <p:sp>
        <p:nvSpPr>
          <p:cNvPr id="8" name="TextBox 8"/>
          <p:cNvSpPr txBox="1"/>
          <p:nvPr/>
        </p:nvSpPr>
        <p:spPr>
          <a:xfrm>
            <a:off x="3733800" y="3467100"/>
            <a:ext cx="12138840" cy="6146876"/>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GB" sz="3000" dirty="0">
                <a:latin typeface="Arial" panose="020B0604020202020204" pitchFamily="34" charset="0"/>
                <a:cs typeface="Arial" panose="020B0604020202020204" pitchFamily="34" charset="0"/>
              </a:rPr>
              <a:t>A group is a number of people assembled together to accomplish individual goals (Quintanilla and Wahl, 2020). </a:t>
            </a:r>
          </a:p>
          <a:p>
            <a:pPr marL="457200" indent="-457200">
              <a:lnSpc>
                <a:spcPct val="150000"/>
              </a:lnSpc>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GB" sz="3000" dirty="0">
                <a:latin typeface="Arial" panose="020B0604020202020204" pitchFamily="34" charset="0"/>
                <a:cs typeface="Arial" panose="020B0604020202020204" pitchFamily="34" charset="0"/>
              </a:rPr>
              <a:t>A team is a group of individuals, who work together in terms of accomplishing common goals (Belbin and Belbin, 2010). Team members allow them to share ideas to accomplish common goals.</a:t>
            </a:r>
          </a:p>
          <a:p>
            <a:pPr marL="457200" indent="-457200">
              <a:lnSpc>
                <a:spcPct val="150000"/>
              </a:lnSpc>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a:lnSpc>
                <a:spcPct val="150000"/>
              </a:lnSpc>
            </a:pPr>
            <a:endParaRPr lang="en-GB" sz="3000" dirty="0">
              <a:latin typeface="Arial" panose="020B0604020202020204" pitchFamily="34" charset="0"/>
              <a:cs typeface="Arial" panose="020B0604020202020204" pitchFamily="34" charset="0"/>
            </a:endParaRPr>
          </a:p>
          <a:p>
            <a:pPr algn="ctr">
              <a:lnSpc>
                <a:spcPct val="150000"/>
              </a:lnSpc>
            </a:pPr>
            <a:endParaRPr lang="en-GB" sz="3000" dirty="0">
              <a:latin typeface="Arial" panose="020B0604020202020204" pitchFamily="34" charset="0"/>
              <a:cs typeface="Arial" panose="020B0604020202020204" pitchFamily="34" charset="0"/>
            </a:endParaRPr>
          </a:p>
        </p:txBody>
      </p:sp>
      <p:sp>
        <p:nvSpPr>
          <p:cNvPr id="10" name="Freeform 10"/>
          <p:cNvSpPr/>
          <p:nvPr/>
        </p:nvSpPr>
        <p:spPr>
          <a:xfrm>
            <a:off x="14554200" y="7999533"/>
            <a:ext cx="3375356" cy="1996495"/>
          </a:xfrm>
          <a:custGeom>
            <a:avLst/>
            <a:gdLst/>
            <a:ahLst/>
            <a:cxnLst/>
            <a:rect l="l" t="t" r="r" b="b"/>
            <a:pathLst>
              <a:path w="7161835" h="4114800">
                <a:moveTo>
                  <a:pt x="0" y="0"/>
                </a:moveTo>
                <a:lnTo>
                  <a:pt x="7161835" y="0"/>
                </a:lnTo>
                <a:lnTo>
                  <a:pt x="7161835"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a:off x="229573" y="3081583"/>
            <a:ext cx="2976536" cy="6648843"/>
          </a:xfrm>
          <a:custGeom>
            <a:avLst/>
            <a:gdLst/>
            <a:ahLst/>
            <a:cxnLst/>
            <a:rect l="l" t="t" r="r" b="b"/>
            <a:pathLst>
              <a:path w="3595515" h="10424756">
                <a:moveTo>
                  <a:pt x="0" y="0"/>
                </a:moveTo>
                <a:lnTo>
                  <a:pt x="3595515" y="0"/>
                </a:lnTo>
                <a:lnTo>
                  <a:pt x="3595515" y="10424755"/>
                </a:lnTo>
                <a:lnTo>
                  <a:pt x="0" y="10424755"/>
                </a:lnTo>
                <a:lnTo>
                  <a:pt x="0" y="0"/>
                </a:lnTo>
                <a:close/>
              </a:path>
            </a:pathLst>
          </a:custGeom>
          <a:blipFill>
            <a:blip r:embed="rId5">
              <a:extLst>
                <a:ext uri="{96DAC541-7B7A-43D3-8B79-37D633B846F1}">
                  <asvg:svgBlip xmlns:asvg="http://schemas.microsoft.com/office/drawing/2016/SVG/main" r:embed="rId6"/>
                </a:ext>
              </a:extLst>
            </a:blip>
            <a:stretch>
              <a:fillRect r="-119298"/>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51125" y="9966699"/>
            <a:ext cx="22353615" cy="660302"/>
            <a:chOff x="0" y="0"/>
            <a:chExt cx="5887372" cy="173907"/>
          </a:xfrm>
        </p:grpSpPr>
        <p:sp>
          <p:nvSpPr>
            <p:cNvPr id="3" name="Freeform 3"/>
            <p:cNvSpPr/>
            <p:nvPr/>
          </p:nvSpPr>
          <p:spPr>
            <a:xfrm>
              <a:off x="0" y="0"/>
              <a:ext cx="5887372" cy="173907"/>
            </a:xfrm>
            <a:custGeom>
              <a:avLst/>
              <a:gdLst/>
              <a:ahLst/>
              <a:cxnLst/>
              <a:rect l="l" t="t" r="r" b="b"/>
              <a:pathLst>
                <a:path w="5887372" h="173907">
                  <a:moveTo>
                    <a:pt x="0" y="0"/>
                  </a:moveTo>
                  <a:lnTo>
                    <a:pt x="5887372" y="0"/>
                  </a:lnTo>
                  <a:lnTo>
                    <a:pt x="5887372" y="173907"/>
                  </a:lnTo>
                  <a:lnTo>
                    <a:pt x="0" y="173907"/>
                  </a:lnTo>
                  <a:close/>
                </a:path>
              </a:pathLst>
            </a:custGeom>
            <a:solidFill>
              <a:srgbClr val="FCFEF1"/>
            </a:solidFill>
          </p:spPr>
          <p:txBody>
            <a:bodyPr/>
            <a:lstStyle/>
            <a:p>
              <a:endParaRPr lang="en-GB"/>
            </a:p>
          </p:txBody>
        </p:sp>
        <p:sp>
          <p:nvSpPr>
            <p:cNvPr id="4" name="TextBox 4"/>
            <p:cNvSpPr txBox="1"/>
            <p:nvPr/>
          </p:nvSpPr>
          <p:spPr>
            <a:xfrm>
              <a:off x="0" y="47625"/>
              <a:ext cx="5887372" cy="126282"/>
            </a:xfrm>
            <a:prstGeom prst="rect">
              <a:avLst/>
            </a:prstGeom>
          </p:spPr>
          <p:txBody>
            <a:bodyPr lIns="50800" tIns="50800" rIns="50800" bIns="50800" rtlCol="0" anchor="ctr"/>
            <a:lstStyle/>
            <a:p>
              <a:pPr algn="ctr">
                <a:lnSpc>
                  <a:spcPts val="2400"/>
                </a:lnSpc>
              </a:pPr>
              <a:endParaRPr/>
            </a:p>
          </p:txBody>
        </p:sp>
      </p:grpSp>
      <p:sp>
        <p:nvSpPr>
          <p:cNvPr id="6" name="TextBox 6"/>
          <p:cNvSpPr txBox="1"/>
          <p:nvPr/>
        </p:nvSpPr>
        <p:spPr>
          <a:xfrm>
            <a:off x="1525692" y="1258813"/>
            <a:ext cx="15659099" cy="1050031"/>
          </a:xfrm>
          <a:prstGeom prst="rect">
            <a:avLst/>
          </a:prstGeom>
        </p:spPr>
        <p:txBody>
          <a:bodyPr wrap="square" lIns="0" tIns="0" rIns="0" bIns="0" rtlCol="0" anchor="ctr">
            <a:spAutoFit/>
          </a:bodyPr>
          <a:lstStyle/>
          <a:p>
            <a:pPr algn="ctr">
              <a:lnSpc>
                <a:spcPts val="9399"/>
              </a:lnSpc>
            </a:pPr>
            <a:r>
              <a:rPr lang="en-GB" sz="5000" b="1" dirty="0">
                <a:latin typeface="Arial" panose="020B0604020202020204" pitchFamily="34" charset="0"/>
                <a:cs typeface="Arial" panose="020B0604020202020204" pitchFamily="34" charset="0"/>
              </a:rPr>
              <a:t>2. Key differences between group and team </a:t>
            </a:r>
            <a:endParaRPr lang="en-US" sz="5000" b="1" spc="-817" dirty="0">
              <a:solidFill>
                <a:srgbClr val="000000"/>
              </a:solidFill>
              <a:latin typeface="Arial" panose="020B0604020202020204" pitchFamily="34" charset="0"/>
              <a:ea typeface="Heading Now 71-78 Bold"/>
              <a:cs typeface="Arial" panose="020B0604020202020204" pitchFamily="34" charset="0"/>
              <a:sym typeface="Heading Now 71-78 Bold"/>
            </a:endParaRPr>
          </a:p>
        </p:txBody>
      </p:sp>
      <p:graphicFrame>
        <p:nvGraphicFramePr>
          <p:cNvPr id="12" name="Diagram 11"/>
          <p:cNvGraphicFramePr/>
          <p:nvPr>
            <p:extLst>
              <p:ext uri="{D42A27DB-BD31-4B8C-83A1-F6EECF244321}">
                <p14:modId xmlns:p14="http://schemas.microsoft.com/office/powerpoint/2010/main" val="530540741"/>
              </p:ext>
            </p:extLst>
          </p:nvPr>
        </p:nvGraphicFramePr>
        <p:xfrm>
          <a:off x="1066800" y="3587988"/>
          <a:ext cx="15849600" cy="5076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9803C7D-159F-AB94-FD2A-5E8E0A5ACFF2}"/>
              </a:ext>
            </a:extLst>
          </p:cNvPr>
          <p:cNvGraphicFramePr>
            <a:graphicFrameLocks noGrp="1"/>
          </p:cNvGraphicFramePr>
          <p:nvPr>
            <p:extLst>
              <p:ext uri="{D42A27DB-BD31-4B8C-83A1-F6EECF244321}">
                <p14:modId xmlns:p14="http://schemas.microsoft.com/office/powerpoint/2010/main" val="281054084"/>
              </p:ext>
            </p:extLst>
          </p:nvPr>
        </p:nvGraphicFramePr>
        <p:xfrm>
          <a:off x="2133600" y="342901"/>
          <a:ext cx="14249400" cy="9455870"/>
        </p:xfrm>
        <a:graphic>
          <a:graphicData uri="http://schemas.openxmlformats.org/drawingml/2006/table">
            <a:tbl>
              <a:tblPr firstRow="1" bandRow="1">
                <a:tableStyleId>{21E4AEA4-8DFA-4A89-87EB-49C32662AFE0}</a:tableStyleId>
              </a:tblPr>
              <a:tblGrid>
                <a:gridCol w="4546600">
                  <a:extLst>
                    <a:ext uri="{9D8B030D-6E8A-4147-A177-3AD203B41FA5}">
                      <a16:colId xmlns:a16="http://schemas.microsoft.com/office/drawing/2014/main" val="389449615"/>
                    </a:ext>
                  </a:extLst>
                </a:gridCol>
                <a:gridCol w="4546600">
                  <a:extLst>
                    <a:ext uri="{9D8B030D-6E8A-4147-A177-3AD203B41FA5}">
                      <a16:colId xmlns:a16="http://schemas.microsoft.com/office/drawing/2014/main" val="2333238823"/>
                    </a:ext>
                  </a:extLst>
                </a:gridCol>
                <a:gridCol w="5156200">
                  <a:extLst>
                    <a:ext uri="{9D8B030D-6E8A-4147-A177-3AD203B41FA5}">
                      <a16:colId xmlns:a16="http://schemas.microsoft.com/office/drawing/2014/main" val="2063142613"/>
                    </a:ext>
                  </a:extLst>
                </a:gridCol>
              </a:tblGrid>
              <a:tr h="647334">
                <a:tc>
                  <a:txBody>
                    <a:bodyPr/>
                    <a:lstStyle/>
                    <a:p>
                      <a:endParaRPr lang="en-GB" sz="2800" dirty="0">
                        <a:latin typeface="Arial" panose="020B0604020202020204" pitchFamily="34" charset="0"/>
                        <a:cs typeface="Arial" panose="020B0604020202020204" pitchFamily="34" charset="0"/>
                      </a:endParaRPr>
                    </a:p>
                  </a:txBody>
                  <a:tcPr/>
                </a:tc>
                <a:tc>
                  <a:txBody>
                    <a:bodyPr/>
                    <a:lstStyle/>
                    <a:p>
                      <a:r>
                        <a:rPr lang="en-GB" sz="2800" dirty="0">
                          <a:latin typeface="Arial" panose="020B0604020202020204" pitchFamily="34" charset="0"/>
                          <a:cs typeface="Arial" panose="020B0604020202020204" pitchFamily="34" charset="0"/>
                        </a:rPr>
                        <a:t>GROUPS</a:t>
                      </a:r>
                    </a:p>
                  </a:txBody>
                  <a:tcPr/>
                </a:tc>
                <a:tc>
                  <a:txBody>
                    <a:bodyPr/>
                    <a:lstStyle/>
                    <a:p>
                      <a:r>
                        <a:rPr lang="en-GB" sz="2800" dirty="0">
                          <a:latin typeface="Arial" panose="020B0604020202020204" pitchFamily="34" charset="0"/>
                          <a:cs typeface="Arial" panose="020B0604020202020204" pitchFamily="34" charset="0"/>
                        </a:rPr>
                        <a:t>TEAMS</a:t>
                      </a:r>
                    </a:p>
                  </a:txBody>
                  <a:tcPr/>
                </a:tc>
                <a:extLst>
                  <a:ext uri="{0D108BD9-81ED-4DB2-BD59-A6C34878D82A}">
                    <a16:rowId xmlns:a16="http://schemas.microsoft.com/office/drawing/2014/main" val="1505813734"/>
                  </a:ext>
                </a:extLst>
              </a:tr>
              <a:tr h="1493336">
                <a:tc>
                  <a:txBody>
                    <a:bodyPr/>
                    <a:lstStyle/>
                    <a:p>
                      <a:r>
                        <a:rPr lang="en-GB" sz="2400" dirty="0">
                          <a:latin typeface="Arial" panose="020B0604020202020204" pitchFamily="34" charset="0"/>
                          <a:cs typeface="Arial" panose="020B0604020202020204" pitchFamily="34" charset="0"/>
                        </a:rPr>
                        <a:t>Accountability:</a:t>
                      </a:r>
                    </a:p>
                  </a:txBody>
                  <a:tcPr/>
                </a:tc>
                <a:tc>
                  <a:txBody>
                    <a:bodyPr/>
                    <a:lstStyle/>
                    <a:p>
                      <a:r>
                        <a:rPr lang="en-GB" sz="2400" dirty="0">
                          <a:latin typeface="Arial" panose="020B0604020202020204" pitchFamily="34" charset="0"/>
                          <a:cs typeface="Arial" panose="020B0604020202020204" pitchFamily="34" charset="0"/>
                        </a:rPr>
                        <a:t>Individual accountability to accomplish tasks and generate results. </a:t>
                      </a:r>
                    </a:p>
                  </a:txBody>
                  <a:tcPr/>
                </a:tc>
                <a:tc>
                  <a:txBody>
                    <a:bodyPr/>
                    <a:lstStyle/>
                    <a:p>
                      <a:r>
                        <a:rPr lang="en-GB" sz="2400" dirty="0">
                          <a:latin typeface="Arial" panose="020B0604020202020204" pitchFamily="34" charset="0"/>
                          <a:cs typeface="Arial" panose="020B0604020202020204" pitchFamily="34" charset="0"/>
                        </a:rPr>
                        <a:t>Mutual and shared accountability to accomplish collective goals (Tannenbaum and Salas, 2021). </a:t>
                      </a:r>
                    </a:p>
                  </a:txBody>
                  <a:tcPr/>
                </a:tc>
                <a:extLst>
                  <a:ext uri="{0D108BD9-81ED-4DB2-BD59-A6C34878D82A}">
                    <a16:rowId xmlns:a16="http://schemas.microsoft.com/office/drawing/2014/main" val="2539401689"/>
                  </a:ext>
                </a:extLst>
              </a:tr>
              <a:tr h="1493336">
                <a:tc>
                  <a:txBody>
                    <a:bodyPr/>
                    <a:lstStyle/>
                    <a:p>
                      <a:r>
                        <a:rPr lang="en-GB" sz="2400" dirty="0">
                          <a:latin typeface="Arial" panose="020B0604020202020204" pitchFamily="34" charset="0"/>
                          <a:cs typeface="Arial" panose="020B0604020202020204" pitchFamily="34" charset="0"/>
                        </a:rPr>
                        <a:t>Synergy:</a:t>
                      </a:r>
                    </a:p>
                  </a:txBody>
                  <a:tcPr/>
                </a:tc>
                <a:tc>
                  <a:txBody>
                    <a:bodyPr/>
                    <a:lstStyle/>
                    <a:p>
                      <a:r>
                        <a:rPr lang="en-GB" sz="2400" dirty="0">
                          <a:latin typeface="Arial" panose="020B0604020202020204" pitchFamily="34" charset="0"/>
                          <a:cs typeface="Arial" panose="020B0604020202020204" pitchFamily="34" charset="0"/>
                        </a:rPr>
                        <a:t>The concept of synergy is not applicable as they work individually. </a:t>
                      </a:r>
                    </a:p>
                  </a:txBody>
                  <a:tcPr/>
                </a:tc>
                <a:tc>
                  <a:txBody>
                    <a:bodyPr/>
                    <a:lstStyle/>
                    <a:p>
                      <a:r>
                        <a:rPr lang="en-GB" sz="2400" dirty="0">
                          <a:latin typeface="Arial" panose="020B0604020202020204" pitchFamily="34" charset="0"/>
                          <a:cs typeface="Arial" panose="020B0604020202020204" pitchFamily="34" charset="0"/>
                        </a:rPr>
                        <a:t>Maintain coordination and interdependent efforts between team members (Paredes-Saavedra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2024, p. 280). </a:t>
                      </a:r>
                    </a:p>
                  </a:txBody>
                  <a:tcPr/>
                </a:tc>
                <a:extLst>
                  <a:ext uri="{0D108BD9-81ED-4DB2-BD59-A6C34878D82A}">
                    <a16:rowId xmlns:a16="http://schemas.microsoft.com/office/drawing/2014/main" val="1642844865"/>
                  </a:ext>
                </a:extLst>
              </a:tr>
              <a:tr h="1493336">
                <a:tc>
                  <a:txBody>
                    <a:bodyPr/>
                    <a:lstStyle/>
                    <a:p>
                      <a:r>
                        <a:rPr lang="en-GB" sz="2400" dirty="0">
                          <a:latin typeface="Arial" panose="020B0604020202020204" pitchFamily="34" charset="0"/>
                          <a:cs typeface="Arial" panose="020B0604020202020204" pitchFamily="34" charset="0"/>
                        </a:rPr>
                        <a:t>Skills:</a:t>
                      </a:r>
                    </a:p>
                  </a:txBody>
                  <a:tcPr/>
                </a:tc>
                <a:tc>
                  <a:txBody>
                    <a:bodyPr/>
                    <a:lstStyle/>
                    <a:p>
                      <a:r>
                        <a:rPr lang="en-GB" sz="2400" dirty="0">
                          <a:latin typeface="Arial" panose="020B0604020202020204" pitchFamily="34" charset="0"/>
                          <a:cs typeface="Arial" panose="020B0604020202020204" pitchFamily="34" charset="0"/>
                        </a:rPr>
                        <a:t>problem-solving and time management, which improves the individual performance (Duck and McMahan, 2021). </a:t>
                      </a:r>
                    </a:p>
                  </a:txBody>
                  <a:tcPr/>
                </a:tc>
                <a:tc>
                  <a:txBody>
                    <a:bodyPr/>
                    <a:lstStyle/>
                    <a:p>
                      <a:r>
                        <a:rPr lang="en-GB" sz="2400" dirty="0">
                          <a:latin typeface="Arial" panose="020B0604020202020204" pitchFamily="34" charset="0"/>
                          <a:cs typeface="Arial" panose="020B0604020202020204" pitchFamily="34" charset="0"/>
                        </a:rPr>
                        <a:t>collaboration, active listening, and conflict management to share collaborative effort to accomplish common goals. </a:t>
                      </a:r>
                    </a:p>
                  </a:txBody>
                  <a:tcPr/>
                </a:tc>
                <a:extLst>
                  <a:ext uri="{0D108BD9-81ED-4DB2-BD59-A6C34878D82A}">
                    <a16:rowId xmlns:a16="http://schemas.microsoft.com/office/drawing/2014/main" val="2598212876"/>
                  </a:ext>
                </a:extLst>
              </a:tr>
              <a:tr h="1779729">
                <a:tc>
                  <a:txBody>
                    <a:bodyPr/>
                    <a:lstStyle/>
                    <a:p>
                      <a:r>
                        <a:rPr lang="en-GB" sz="2400" dirty="0">
                          <a:latin typeface="Arial" panose="020B0604020202020204" pitchFamily="34" charset="0"/>
                          <a:cs typeface="Arial" panose="020B0604020202020204" pitchFamily="34" charset="0"/>
                        </a:rPr>
                        <a:t>Conflict Resolution: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ea typeface="Arial" panose="020B0604020202020204" pitchFamily="34" charset="0"/>
                        </a:rPr>
                        <a:t>Group members are independent and individuals should have conflict resolution skills to get collective outcomes. </a:t>
                      </a:r>
                      <a:endParaRPr lang="en-GB" sz="2400" dirty="0">
                        <a:effectLst/>
                        <a:latin typeface="Arial" panose="020B0604020202020204" pitchFamily="34" charset="0"/>
                        <a:ea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tc>
                <a:tc>
                  <a:txBody>
                    <a:bodyPr/>
                    <a:lstStyle/>
                    <a:p>
                      <a:r>
                        <a:rPr lang="en-GB" sz="2400" dirty="0">
                          <a:latin typeface="Arial" panose="020B0604020202020204" pitchFamily="34" charset="0"/>
                          <a:cs typeface="Arial" panose="020B0604020202020204" pitchFamily="34" charset="0"/>
                        </a:rPr>
                        <a:t>maintain negotiation between team members to accomplish collective goals (Duck and McMahan, 2021). </a:t>
                      </a:r>
                    </a:p>
                  </a:txBody>
                  <a:tcPr/>
                </a:tc>
                <a:extLst>
                  <a:ext uri="{0D108BD9-81ED-4DB2-BD59-A6C34878D82A}">
                    <a16:rowId xmlns:a16="http://schemas.microsoft.com/office/drawing/2014/main" val="2676057755"/>
                  </a:ext>
                </a:extLst>
              </a:tr>
              <a:tr h="1779729">
                <a:tc>
                  <a:txBody>
                    <a:bodyPr/>
                    <a:lstStyle/>
                    <a:p>
                      <a:r>
                        <a:rPr lang="en-GB" sz="2400" dirty="0">
                          <a:latin typeface="Arial" panose="020B0604020202020204" pitchFamily="34" charset="0"/>
                          <a:cs typeface="Arial" panose="020B0604020202020204" pitchFamily="34" charset="0"/>
                        </a:rPr>
                        <a:t>Performance:</a:t>
                      </a:r>
                    </a:p>
                  </a:txBody>
                  <a:tcPr/>
                </a:tc>
                <a:tc>
                  <a:txBody>
                    <a:bodyPr/>
                    <a:lstStyle/>
                    <a:p>
                      <a:r>
                        <a:rPr lang="en-GB" sz="2400" dirty="0">
                          <a:latin typeface="Arial" panose="020B0604020202020204" pitchFamily="34" charset="0"/>
                          <a:cs typeface="Arial" panose="020B0604020202020204" pitchFamily="34" charset="0"/>
                        </a:rPr>
                        <a:t>Group members are concentrated in achieving individual goals and performance (Tannenbaum and Salas, 2021). </a:t>
                      </a:r>
                    </a:p>
                    <a:p>
                      <a:endParaRPr lang="en-GB" sz="2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Team members are responsible for accomplishing the common goals and purpose. </a:t>
                      </a:r>
                    </a:p>
                    <a:p>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06033950"/>
                  </a:ext>
                </a:extLst>
              </a:tr>
            </a:tbl>
          </a:graphicData>
        </a:graphic>
      </p:graphicFrame>
    </p:spTree>
    <p:extLst>
      <p:ext uri="{BB962C8B-B14F-4D97-AF65-F5344CB8AC3E}">
        <p14:creationId xmlns:p14="http://schemas.microsoft.com/office/powerpoint/2010/main" val="1730421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51125" y="9966699"/>
            <a:ext cx="22353615" cy="660302"/>
            <a:chOff x="0" y="0"/>
            <a:chExt cx="5887372" cy="173907"/>
          </a:xfrm>
        </p:grpSpPr>
        <p:sp>
          <p:nvSpPr>
            <p:cNvPr id="3" name="Freeform 3"/>
            <p:cNvSpPr/>
            <p:nvPr/>
          </p:nvSpPr>
          <p:spPr>
            <a:xfrm>
              <a:off x="0" y="0"/>
              <a:ext cx="5887372" cy="173907"/>
            </a:xfrm>
            <a:custGeom>
              <a:avLst/>
              <a:gdLst/>
              <a:ahLst/>
              <a:cxnLst/>
              <a:rect l="l" t="t" r="r" b="b"/>
              <a:pathLst>
                <a:path w="5887372" h="173907">
                  <a:moveTo>
                    <a:pt x="0" y="0"/>
                  </a:moveTo>
                  <a:lnTo>
                    <a:pt x="5887372" y="0"/>
                  </a:lnTo>
                  <a:lnTo>
                    <a:pt x="5887372" y="173907"/>
                  </a:lnTo>
                  <a:lnTo>
                    <a:pt x="0" y="173907"/>
                  </a:lnTo>
                  <a:close/>
                </a:path>
              </a:pathLst>
            </a:custGeom>
            <a:solidFill>
              <a:srgbClr val="FCFEF1"/>
            </a:solidFill>
          </p:spPr>
          <p:txBody>
            <a:bodyPr/>
            <a:lstStyle/>
            <a:p>
              <a:endParaRPr lang="en-GB"/>
            </a:p>
          </p:txBody>
        </p:sp>
        <p:sp>
          <p:nvSpPr>
            <p:cNvPr id="4" name="TextBox 4"/>
            <p:cNvSpPr txBox="1"/>
            <p:nvPr/>
          </p:nvSpPr>
          <p:spPr>
            <a:xfrm>
              <a:off x="0" y="47625"/>
              <a:ext cx="5887372" cy="126282"/>
            </a:xfrm>
            <a:prstGeom prst="rect">
              <a:avLst/>
            </a:prstGeom>
          </p:spPr>
          <p:txBody>
            <a:bodyPr lIns="50800" tIns="50800" rIns="50800" bIns="50800" rtlCol="0" anchor="ctr"/>
            <a:lstStyle/>
            <a:p>
              <a:pPr algn="ctr">
                <a:lnSpc>
                  <a:spcPts val="2400"/>
                </a:lnSpc>
              </a:pPr>
              <a:endParaRPr/>
            </a:p>
          </p:txBody>
        </p:sp>
      </p:grpSp>
      <p:sp>
        <p:nvSpPr>
          <p:cNvPr id="9" name="TextBox 9"/>
          <p:cNvSpPr txBox="1"/>
          <p:nvPr/>
        </p:nvSpPr>
        <p:spPr>
          <a:xfrm>
            <a:off x="1085627" y="365739"/>
            <a:ext cx="13993721" cy="2312108"/>
          </a:xfrm>
          <a:prstGeom prst="rect">
            <a:avLst/>
          </a:prstGeom>
        </p:spPr>
        <p:txBody>
          <a:bodyPr wrap="square" lIns="0" tIns="0" rIns="0" bIns="0" rtlCol="0" anchor="ctr">
            <a:spAutoFit/>
          </a:bodyPr>
          <a:lstStyle/>
          <a:p>
            <a:pPr lvl="0" algn="ctr">
              <a:lnSpc>
                <a:spcPts val="9600"/>
              </a:lnSpc>
              <a:spcBef>
                <a:spcPct val="0"/>
              </a:spcBef>
            </a:pPr>
            <a:r>
              <a:rPr lang="en-US" sz="5400" b="1" dirty="0">
                <a:solidFill>
                  <a:srgbClr val="000000"/>
                </a:solidFill>
                <a:latin typeface="Arial" panose="020B0604020202020204" pitchFamily="34" charset="0"/>
                <a:ea typeface="Bryndan Write"/>
                <a:cs typeface="Arial" panose="020B0604020202020204" pitchFamily="34" charset="0"/>
                <a:sym typeface="Bryndan Write"/>
              </a:rPr>
              <a:t>3. Strategies to develop a successful team and group  and relevant theories</a:t>
            </a:r>
          </a:p>
        </p:txBody>
      </p:sp>
      <p:sp>
        <p:nvSpPr>
          <p:cNvPr id="11" name="Freeform 11"/>
          <p:cNvSpPr/>
          <p:nvPr/>
        </p:nvSpPr>
        <p:spPr>
          <a:xfrm>
            <a:off x="762000" y="1521793"/>
            <a:ext cx="1078272" cy="1078272"/>
          </a:xfrm>
          <a:custGeom>
            <a:avLst/>
            <a:gdLst/>
            <a:ahLst/>
            <a:cxnLst/>
            <a:rect l="l" t="t" r="r" b="b"/>
            <a:pathLst>
              <a:path w="1078272" h="1078272">
                <a:moveTo>
                  <a:pt x="0" y="0"/>
                </a:moveTo>
                <a:lnTo>
                  <a:pt x="1078271" y="0"/>
                </a:lnTo>
                <a:lnTo>
                  <a:pt x="1078271" y="1078272"/>
                </a:lnTo>
                <a:lnTo>
                  <a:pt x="0" y="107827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1077389" y="3474987"/>
            <a:ext cx="12257612" cy="2215991"/>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Commented by </a:t>
            </a:r>
            <a:r>
              <a:rPr lang="en-GB" sz="2400" dirty="0" err="1">
                <a:latin typeface="Arial" panose="020B0604020202020204" pitchFamily="34" charset="0"/>
                <a:cs typeface="Arial" panose="020B0604020202020204" pitchFamily="34" charset="0"/>
              </a:rPr>
              <a:t>Mardikaningsih</a:t>
            </a:r>
            <a:r>
              <a:rPr lang="en-GB" sz="2400" dirty="0">
                <a:latin typeface="Arial" panose="020B0604020202020204" pitchFamily="34" charset="0"/>
                <a:cs typeface="Arial" panose="020B0604020202020204" pitchFamily="34" charset="0"/>
              </a:rPr>
              <a:t> and Darmawan (2022, p. 248), the setting of clear goals and roles helps to maintain collaboration and open communication to develop an effective team. </a:t>
            </a:r>
          </a:p>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According to </a:t>
            </a:r>
            <a:r>
              <a:rPr lang="en-GB" sz="2400" dirty="0" err="1">
                <a:latin typeface="Arial" panose="020B0604020202020204" pitchFamily="34" charset="0"/>
                <a:cs typeface="Arial" panose="020B0604020202020204" pitchFamily="34" charset="0"/>
              </a:rPr>
              <a:t>Engebø</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(2022, p. 776), the effective group is developed by fostering trust and encouraging them in active listening to develop an effective group.  </a:t>
            </a:r>
          </a:p>
          <a:p>
            <a:pPr lvl="0" algn="just"/>
            <a:endParaRPr lang="en-GB" sz="24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641D0FB8-4B5A-0DFE-2020-A9821037D2D0}"/>
              </a:ext>
            </a:extLst>
          </p:cNvPr>
          <p:cNvGraphicFramePr/>
          <p:nvPr>
            <p:extLst>
              <p:ext uri="{D42A27DB-BD31-4B8C-83A1-F6EECF244321}">
                <p14:modId xmlns:p14="http://schemas.microsoft.com/office/powerpoint/2010/main" val="1200933814"/>
              </p:ext>
            </p:extLst>
          </p:nvPr>
        </p:nvGraphicFramePr>
        <p:xfrm>
          <a:off x="794060" y="4980200"/>
          <a:ext cx="11636562" cy="50769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image1.png">
            <a:extLst>
              <a:ext uri="{FF2B5EF4-FFF2-40B4-BE49-F238E27FC236}">
                <a16:creationId xmlns:a16="http://schemas.microsoft.com/office/drawing/2014/main" id="{DA6920B0-6653-A0D4-78C3-4FED6864D197}"/>
              </a:ext>
            </a:extLst>
          </p:cNvPr>
          <p:cNvPicPr/>
          <p:nvPr/>
        </p:nvPicPr>
        <p:blipFill>
          <a:blip r:embed="rId10"/>
          <a:srcRect/>
          <a:stretch>
            <a:fillRect/>
          </a:stretch>
        </p:blipFill>
        <p:spPr>
          <a:xfrm>
            <a:off x="12982557" y="6236884"/>
            <a:ext cx="4561978" cy="2911166"/>
          </a:xfrm>
          <a:prstGeom prst="rect">
            <a:avLst/>
          </a:prstGeom>
          <a:ln>
            <a:solidFill>
              <a:schemeClr val="tx1"/>
            </a:solidFill>
          </a:ln>
          <a:effectLst>
            <a:outerShdw blurRad="292100" dist="139700" dir="2700000" algn="tl" rotWithShape="0">
              <a:srgbClr val="333333">
                <a:alpha val="65000"/>
              </a:srgbClr>
            </a:outerShdw>
          </a:effectLst>
        </p:spPr>
      </p:pic>
      <p:pic>
        <p:nvPicPr>
          <p:cNvPr id="10" name="image2.png">
            <a:extLst>
              <a:ext uri="{FF2B5EF4-FFF2-40B4-BE49-F238E27FC236}">
                <a16:creationId xmlns:a16="http://schemas.microsoft.com/office/drawing/2014/main" id="{378014CA-2D90-4587-524E-2AAA9A5B30EC}"/>
              </a:ext>
            </a:extLst>
          </p:cNvPr>
          <p:cNvPicPr/>
          <p:nvPr/>
        </p:nvPicPr>
        <p:blipFill>
          <a:blip r:embed="rId11"/>
          <a:srcRect/>
          <a:stretch>
            <a:fillRect/>
          </a:stretch>
        </p:blipFill>
        <p:spPr>
          <a:xfrm>
            <a:off x="13886936" y="2256329"/>
            <a:ext cx="3657599" cy="2616000"/>
          </a:xfrm>
          <a:prstGeom prst="rect">
            <a:avLst/>
          </a:prstGeom>
          <a:ln>
            <a:solidFill>
              <a:schemeClr val="tx1"/>
            </a:solidFill>
          </a:ln>
          <a:effectLst>
            <a:outerShdw blurRad="292100" dist="139700" dir="2700000" algn="tl" rotWithShape="0">
              <a:srgbClr val="333333">
                <a:alpha val="65000"/>
              </a:srgbClr>
            </a:outerShdw>
          </a:effectLst>
        </p:spPr>
      </p:pic>
      <p:sp>
        <p:nvSpPr>
          <p:cNvPr id="15" name="Rectangle 14"/>
          <p:cNvSpPr/>
          <p:nvPr/>
        </p:nvSpPr>
        <p:spPr>
          <a:xfrm>
            <a:off x="14307342" y="9346168"/>
            <a:ext cx="1544012"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Gorin</a:t>
            </a:r>
            <a:r>
              <a:rPr lang="en-GB" dirty="0">
                <a:latin typeface="Arial" panose="020B0604020202020204" pitchFamily="34" charset="0"/>
                <a:cs typeface="Arial" panose="020B0604020202020204" pitchFamily="34" charset="0"/>
              </a:rPr>
              <a:t>, 2024)</a:t>
            </a:r>
          </a:p>
        </p:txBody>
      </p:sp>
      <p:sp>
        <p:nvSpPr>
          <p:cNvPr id="16" name="Rectangle 15">
            <a:extLst>
              <a:ext uri="{FF2B5EF4-FFF2-40B4-BE49-F238E27FC236}">
                <a16:creationId xmlns:a16="http://schemas.microsoft.com/office/drawing/2014/main" id="{A9272AFA-EF59-B938-05AD-71DF62B881EB}"/>
              </a:ext>
            </a:extLst>
          </p:cNvPr>
          <p:cNvSpPr/>
          <p:nvPr/>
        </p:nvSpPr>
        <p:spPr>
          <a:xfrm>
            <a:off x="14758747" y="5066888"/>
            <a:ext cx="2185214"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Mert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Güven</a:t>
            </a:r>
            <a:r>
              <a:rPr lang="en-GB" dirty="0">
                <a:latin typeface="Arial" panose="020B0604020202020204" pitchFamily="34" charset="0"/>
                <a:cs typeface="Arial" panose="020B0604020202020204" pitchFamily="34" charset="0"/>
              </a:rPr>
              <a:t>,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13105336" y="7642332"/>
            <a:ext cx="3219149" cy="460375"/>
          </a:xfrm>
          <a:prstGeom prst="rect">
            <a:avLst/>
          </a:prstGeom>
        </p:spPr>
        <p:txBody>
          <a:bodyPr lIns="0" tIns="0" rIns="0" bIns="0" rtlCol="0" anchor="t">
            <a:spAutoFit/>
          </a:bodyPr>
          <a:lstStyle/>
          <a:p>
            <a:pPr algn="ctr">
              <a:lnSpc>
                <a:spcPts val="3500"/>
              </a:lnSpc>
              <a:spcBef>
                <a:spcPct val="0"/>
              </a:spcBef>
            </a:pPr>
            <a:endParaRPr/>
          </a:p>
        </p:txBody>
      </p:sp>
      <p:sp>
        <p:nvSpPr>
          <p:cNvPr id="26" name="TextBox 26"/>
          <p:cNvSpPr txBox="1"/>
          <p:nvPr/>
        </p:nvSpPr>
        <p:spPr>
          <a:xfrm>
            <a:off x="762000" y="313203"/>
            <a:ext cx="16840200" cy="1203919"/>
          </a:xfrm>
          <a:prstGeom prst="rect">
            <a:avLst/>
          </a:prstGeom>
        </p:spPr>
        <p:txBody>
          <a:bodyPr wrap="square" lIns="0" tIns="0" rIns="0" bIns="0" rtlCol="0" anchor="ctr">
            <a:spAutoFit/>
          </a:bodyPr>
          <a:lstStyle/>
          <a:p>
            <a:pPr algn="ctr">
              <a:lnSpc>
                <a:spcPts val="11026"/>
              </a:lnSpc>
            </a:pPr>
            <a:r>
              <a:rPr lang="en-GB" sz="5000" b="1" dirty="0">
                <a:latin typeface="Arial" panose="020B0604020202020204" pitchFamily="34" charset="0"/>
                <a:cs typeface="Arial" panose="020B0604020202020204" pitchFamily="34" charset="0"/>
              </a:rPr>
              <a:t>4. Types of Groups Vs teams </a:t>
            </a:r>
            <a:endParaRPr lang="en-US" sz="5000" b="1" spc="-958" dirty="0">
              <a:solidFill>
                <a:srgbClr val="000000"/>
              </a:solidFill>
              <a:latin typeface="Arial" panose="020B0604020202020204" pitchFamily="34" charset="0"/>
              <a:ea typeface="Heading Now 71-78 Bold"/>
              <a:cs typeface="Arial" panose="020B0604020202020204" pitchFamily="34" charset="0"/>
              <a:sym typeface="Heading Now 71-78 Bold"/>
            </a:endParaRPr>
          </a:p>
        </p:txBody>
      </p:sp>
      <p:sp>
        <p:nvSpPr>
          <p:cNvPr id="11" name="Rectangle 10"/>
          <p:cNvSpPr/>
          <p:nvPr/>
        </p:nvSpPr>
        <p:spPr>
          <a:xfrm>
            <a:off x="1143000" y="3314700"/>
            <a:ext cx="8077200" cy="6324808"/>
          </a:xfrm>
          <a:prstGeom prst="rect">
            <a:avLst/>
          </a:prstGeom>
        </p:spPr>
        <p:txBody>
          <a:bodyPr wrap="square">
            <a:spAutoFit/>
          </a:bodyPr>
          <a:lstStyle/>
          <a:p>
            <a:pPr algn="just">
              <a:lnSpc>
                <a:spcPct val="150000"/>
              </a:lnSpc>
            </a:pPr>
            <a:r>
              <a:rPr lang="en-GB" sz="3000" dirty="0">
                <a:latin typeface="Arial" panose="020B0604020202020204" pitchFamily="34" charset="0"/>
                <a:ea typeface="Arial" panose="020B0604020202020204" pitchFamily="34" charset="0"/>
              </a:rPr>
              <a:t>The types of groups are informal and formal, which involves accomplishing common goals. </a:t>
            </a:r>
          </a:p>
          <a:p>
            <a:pPr algn="just">
              <a:lnSpc>
                <a:spcPct val="150000"/>
              </a:lnSpc>
            </a:pPr>
            <a:r>
              <a:rPr lang="en-GB" sz="3000" dirty="0">
                <a:latin typeface="Arial" panose="020B0604020202020204" pitchFamily="34" charset="0"/>
                <a:ea typeface="Arial" panose="020B0604020202020204" pitchFamily="34" charset="0"/>
              </a:rPr>
              <a:t>The teams are categorised as per the functionality such as project, virtual, operational, and self-managed teams (Tannenbaum and Salas, 2021).  </a:t>
            </a:r>
          </a:p>
          <a:p>
            <a:pPr algn="just">
              <a:lnSpc>
                <a:spcPct val="150000"/>
              </a:lnSpc>
            </a:pPr>
            <a:r>
              <a:rPr lang="en-GB" sz="3000" dirty="0">
                <a:latin typeface="Arial" panose="020B0604020202020204" pitchFamily="34" charset="0"/>
                <a:ea typeface="Arial" panose="020B0604020202020204" pitchFamily="34" charset="0"/>
              </a:rPr>
              <a:t>The collective responsibility among team members is a key reason to categorise teams as per the functionality.  </a:t>
            </a:r>
            <a:endParaRPr lang="en-GB" sz="3000" dirty="0">
              <a:effectLst/>
              <a:latin typeface="Arial" panose="020B0604020202020204" pitchFamily="34" charset="0"/>
              <a:ea typeface="Arial" panose="020B0604020202020204" pitchFamily="34" charset="0"/>
            </a:endParaRPr>
          </a:p>
        </p:txBody>
      </p:sp>
      <p:pic>
        <p:nvPicPr>
          <p:cNvPr id="12" name="Picture 11"/>
          <p:cNvPicPr>
            <a:picLocks noChangeAspect="1"/>
          </p:cNvPicPr>
          <p:nvPr/>
        </p:nvPicPr>
        <p:blipFill>
          <a:blip r:embed="rId3"/>
          <a:stretch>
            <a:fillRect/>
          </a:stretch>
        </p:blipFill>
        <p:spPr>
          <a:xfrm>
            <a:off x="12724336" y="2016140"/>
            <a:ext cx="4877864" cy="40428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Oval Callout 12"/>
          <p:cNvSpPr/>
          <p:nvPr/>
        </p:nvSpPr>
        <p:spPr>
          <a:xfrm>
            <a:off x="9829800" y="2243628"/>
            <a:ext cx="2894536" cy="1530738"/>
          </a:xfrm>
          <a:prstGeom prst="wedgeEllipseCallout">
            <a:avLst>
              <a:gd name="adj1" fmla="val 71306"/>
              <a:gd name="adj2" fmla="val 4953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3000" dirty="0">
                <a:latin typeface="Arial" panose="020B0604020202020204" pitchFamily="34" charset="0"/>
                <a:cs typeface="Arial" panose="020B0604020202020204" pitchFamily="34" charset="0"/>
              </a:rPr>
              <a:t>Types of groups</a:t>
            </a:r>
            <a:endParaRPr lang="en-GB" sz="3000" dirty="0">
              <a:latin typeface="Arial" panose="020B0604020202020204" pitchFamily="34" charset="0"/>
              <a:cs typeface="Arial" panose="020B0604020202020204" pitchFamily="34" charset="0"/>
            </a:endParaRPr>
          </a:p>
        </p:txBody>
      </p:sp>
      <p:pic>
        <p:nvPicPr>
          <p:cNvPr id="14" name="Picture 13"/>
          <p:cNvPicPr>
            <a:picLocks noChangeAspect="1"/>
          </p:cNvPicPr>
          <p:nvPr/>
        </p:nvPicPr>
        <p:blipFill>
          <a:blip r:embed="rId4"/>
          <a:stretch>
            <a:fillRect/>
          </a:stretch>
        </p:blipFill>
        <p:spPr>
          <a:xfrm>
            <a:off x="10363200" y="6477104"/>
            <a:ext cx="4306364" cy="31624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0" name="Oval Callout 19"/>
          <p:cNvSpPr/>
          <p:nvPr/>
        </p:nvSpPr>
        <p:spPr>
          <a:xfrm>
            <a:off x="15241064" y="6218253"/>
            <a:ext cx="2493092" cy="1530738"/>
          </a:xfrm>
          <a:prstGeom prst="wedgeEllipseCallout">
            <a:avLst>
              <a:gd name="adj1" fmla="val -96028"/>
              <a:gd name="adj2" fmla="val 37092"/>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3000" dirty="0">
                <a:latin typeface="Arial" panose="020B0604020202020204" pitchFamily="34" charset="0"/>
                <a:cs typeface="Arial" panose="020B0604020202020204" pitchFamily="34" charset="0"/>
              </a:rPr>
              <a:t>Types of Teams</a:t>
            </a:r>
            <a:endParaRPr lang="en-GB"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979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51125" y="9966699"/>
            <a:ext cx="22353615" cy="660302"/>
            <a:chOff x="0" y="0"/>
            <a:chExt cx="5887372" cy="173907"/>
          </a:xfrm>
        </p:grpSpPr>
        <p:sp>
          <p:nvSpPr>
            <p:cNvPr id="3" name="Freeform 3"/>
            <p:cNvSpPr/>
            <p:nvPr/>
          </p:nvSpPr>
          <p:spPr>
            <a:xfrm>
              <a:off x="0" y="0"/>
              <a:ext cx="5887372" cy="173907"/>
            </a:xfrm>
            <a:custGeom>
              <a:avLst/>
              <a:gdLst/>
              <a:ahLst/>
              <a:cxnLst/>
              <a:rect l="l" t="t" r="r" b="b"/>
              <a:pathLst>
                <a:path w="5887372" h="173907">
                  <a:moveTo>
                    <a:pt x="0" y="0"/>
                  </a:moveTo>
                  <a:lnTo>
                    <a:pt x="5887372" y="0"/>
                  </a:lnTo>
                  <a:lnTo>
                    <a:pt x="5887372" y="173907"/>
                  </a:lnTo>
                  <a:lnTo>
                    <a:pt x="0" y="173907"/>
                  </a:lnTo>
                  <a:close/>
                </a:path>
              </a:pathLst>
            </a:custGeom>
            <a:solidFill>
              <a:srgbClr val="FCFEF1"/>
            </a:solidFill>
          </p:spPr>
          <p:txBody>
            <a:bodyPr/>
            <a:lstStyle/>
            <a:p>
              <a:endParaRPr lang="en-GB"/>
            </a:p>
          </p:txBody>
        </p:sp>
        <p:sp>
          <p:nvSpPr>
            <p:cNvPr id="4" name="TextBox 4"/>
            <p:cNvSpPr txBox="1"/>
            <p:nvPr/>
          </p:nvSpPr>
          <p:spPr>
            <a:xfrm>
              <a:off x="0" y="47625"/>
              <a:ext cx="5887372" cy="126282"/>
            </a:xfrm>
            <a:prstGeom prst="rect">
              <a:avLst/>
            </a:prstGeom>
          </p:spPr>
          <p:txBody>
            <a:bodyPr lIns="50800" tIns="50800" rIns="50800" bIns="50800" rtlCol="0" anchor="ctr"/>
            <a:lstStyle/>
            <a:p>
              <a:pPr algn="ctr">
                <a:lnSpc>
                  <a:spcPts val="2400"/>
                </a:lnSpc>
              </a:pPr>
              <a:endParaRPr/>
            </a:p>
          </p:txBody>
        </p:sp>
      </p:grpSp>
      <p:sp>
        <p:nvSpPr>
          <p:cNvPr id="20" name="Freeform 20"/>
          <p:cNvSpPr/>
          <p:nvPr/>
        </p:nvSpPr>
        <p:spPr>
          <a:xfrm>
            <a:off x="16036543" y="2317092"/>
            <a:ext cx="1929780" cy="6985845"/>
          </a:xfrm>
          <a:custGeom>
            <a:avLst/>
            <a:gdLst/>
            <a:ahLst/>
            <a:cxnLst/>
            <a:rect l="l" t="t" r="r" b="b"/>
            <a:pathLst>
              <a:path w="3859560" h="10942050">
                <a:moveTo>
                  <a:pt x="0" y="0"/>
                </a:moveTo>
                <a:lnTo>
                  <a:pt x="3859560" y="0"/>
                </a:lnTo>
                <a:lnTo>
                  <a:pt x="3859560" y="10942050"/>
                </a:lnTo>
                <a:lnTo>
                  <a:pt x="0" y="1094205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1" name="Freeform 21"/>
          <p:cNvSpPr/>
          <p:nvPr/>
        </p:nvSpPr>
        <p:spPr>
          <a:xfrm flipH="1">
            <a:off x="585618" y="3365714"/>
            <a:ext cx="2315823" cy="5493649"/>
          </a:xfrm>
          <a:custGeom>
            <a:avLst/>
            <a:gdLst/>
            <a:ahLst/>
            <a:cxnLst/>
            <a:rect l="l" t="t" r="r" b="b"/>
            <a:pathLst>
              <a:path w="3900191" h="8755531">
                <a:moveTo>
                  <a:pt x="3900191" y="0"/>
                </a:moveTo>
                <a:lnTo>
                  <a:pt x="0" y="0"/>
                </a:lnTo>
                <a:lnTo>
                  <a:pt x="0" y="8755531"/>
                </a:lnTo>
                <a:lnTo>
                  <a:pt x="3900191" y="8755531"/>
                </a:lnTo>
                <a:lnTo>
                  <a:pt x="390019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4" name="TextBox 44"/>
          <p:cNvSpPr txBox="1"/>
          <p:nvPr/>
        </p:nvSpPr>
        <p:spPr>
          <a:xfrm>
            <a:off x="1066800" y="977590"/>
            <a:ext cx="16611600" cy="1081002"/>
          </a:xfrm>
          <a:prstGeom prst="rect">
            <a:avLst/>
          </a:prstGeom>
        </p:spPr>
        <p:txBody>
          <a:bodyPr wrap="square" lIns="0" tIns="0" rIns="0" bIns="0" rtlCol="0" anchor="t">
            <a:spAutoFit/>
          </a:bodyPr>
          <a:lstStyle/>
          <a:p>
            <a:pPr lvl="0" algn="ctr">
              <a:lnSpc>
                <a:spcPts val="9600"/>
              </a:lnSpc>
              <a:spcBef>
                <a:spcPct val="0"/>
              </a:spcBef>
            </a:pPr>
            <a:r>
              <a:rPr lang="en-US" sz="5400" b="1" dirty="0">
                <a:solidFill>
                  <a:srgbClr val="000000"/>
                </a:solidFill>
                <a:latin typeface="Arial" panose="020B0604020202020204" pitchFamily="34" charset="0"/>
                <a:ea typeface="Bryndan Write"/>
                <a:cs typeface="Arial" panose="020B0604020202020204" pitchFamily="34" charset="0"/>
                <a:sym typeface="Bryndan Write"/>
              </a:rPr>
              <a:t>5. Conclusion</a:t>
            </a:r>
            <a:endParaRPr lang="en-US" sz="5400" dirty="0">
              <a:solidFill>
                <a:srgbClr val="000000"/>
              </a:solidFill>
              <a:latin typeface="Arial" panose="020B0604020202020204" pitchFamily="34" charset="0"/>
              <a:ea typeface="Bryndan Write"/>
              <a:cs typeface="Arial" panose="020B0604020202020204" pitchFamily="34" charset="0"/>
              <a:sym typeface="Bryndan Write"/>
            </a:endParaRPr>
          </a:p>
        </p:txBody>
      </p:sp>
      <p:sp>
        <p:nvSpPr>
          <p:cNvPr id="49" name="TextBox 49"/>
          <p:cNvSpPr txBox="1"/>
          <p:nvPr/>
        </p:nvSpPr>
        <p:spPr>
          <a:xfrm>
            <a:off x="3147681" y="3838188"/>
            <a:ext cx="12481468" cy="3809504"/>
          </a:xfrm>
          <a:prstGeom prst="rect">
            <a:avLst/>
          </a:prstGeom>
        </p:spPr>
        <p:txBody>
          <a:bodyPr lIns="0" tIns="0" rIns="0" bIns="0" rtlCol="0" anchor="t">
            <a:spAutoFit/>
          </a:bodyPr>
          <a:lstStyle/>
          <a:p>
            <a:pPr algn="just">
              <a:lnSpc>
                <a:spcPct val="150000"/>
              </a:lnSpc>
            </a:pPr>
            <a:r>
              <a:rPr lang="en-GB" sz="2400" b="1" dirty="0">
                <a:latin typeface="Arial" panose="020B0604020202020204" pitchFamily="34" charset="0"/>
                <a:cs typeface="Arial" panose="020B0604020202020204" pitchFamily="34" charset="0"/>
              </a:rPr>
              <a:t>The things that I would like you to take away from this presentation, those are mentioned below:</a:t>
            </a: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Mutual respect and trust is important to develop a successful team as well as group. </a:t>
            </a: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Group members work individually where the team members perform activities collaboratively to accomplish a common goal. </a:t>
            </a: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Mutual accountability is important to develop an effective group.</a:t>
            </a: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Collaboration is the key to developing an effective team. </a:t>
            </a:r>
          </a:p>
        </p:txBody>
      </p:sp>
    </p:spTree>
    <p:extLst>
      <p:ext uri="{BB962C8B-B14F-4D97-AF65-F5344CB8AC3E}">
        <p14:creationId xmlns:p14="http://schemas.microsoft.com/office/powerpoint/2010/main" val="2223555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13105336" y="7642332"/>
            <a:ext cx="3219149" cy="460375"/>
          </a:xfrm>
          <a:prstGeom prst="rect">
            <a:avLst/>
          </a:prstGeom>
        </p:spPr>
        <p:txBody>
          <a:bodyPr lIns="0" tIns="0" rIns="0" bIns="0" rtlCol="0" anchor="t">
            <a:spAutoFit/>
          </a:bodyPr>
          <a:lstStyle/>
          <a:p>
            <a:pPr algn="ctr">
              <a:lnSpc>
                <a:spcPts val="3500"/>
              </a:lnSpc>
              <a:spcBef>
                <a:spcPct val="0"/>
              </a:spcBef>
            </a:pPr>
            <a:endParaRPr/>
          </a:p>
        </p:txBody>
      </p:sp>
      <p:sp>
        <p:nvSpPr>
          <p:cNvPr id="26" name="TextBox 26"/>
          <p:cNvSpPr txBox="1"/>
          <p:nvPr/>
        </p:nvSpPr>
        <p:spPr>
          <a:xfrm>
            <a:off x="990888" y="571500"/>
            <a:ext cx="16738039" cy="1235403"/>
          </a:xfrm>
          <a:prstGeom prst="rect">
            <a:avLst/>
          </a:prstGeom>
        </p:spPr>
        <p:txBody>
          <a:bodyPr wrap="square" lIns="0" tIns="0" rIns="0" bIns="0" rtlCol="0" anchor="ctr">
            <a:spAutoFit/>
          </a:bodyPr>
          <a:lstStyle/>
          <a:p>
            <a:pPr algn="ctr">
              <a:lnSpc>
                <a:spcPts val="11026"/>
              </a:lnSpc>
            </a:pPr>
            <a:r>
              <a:rPr lang="en-GB" sz="5400" b="1" dirty="0">
                <a:latin typeface="Arial" panose="020B0604020202020204" pitchFamily="34" charset="0"/>
                <a:cs typeface="Arial" panose="020B0604020202020204" pitchFamily="34" charset="0"/>
              </a:rPr>
              <a:t>Reference List</a:t>
            </a:r>
            <a:endParaRPr lang="en-US" sz="5000" b="1" spc="-958" dirty="0">
              <a:solidFill>
                <a:srgbClr val="000000"/>
              </a:solidFill>
              <a:latin typeface="Arial" panose="020B0604020202020204" pitchFamily="34" charset="0"/>
              <a:ea typeface="Heading Now 71-78 Bold"/>
              <a:cs typeface="Arial" panose="020B0604020202020204" pitchFamily="34" charset="0"/>
              <a:sym typeface="Heading Now 71-78 Bold"/>
            </a:endParaRPr>
          </a:p>
        </p:txBody>
      </p:sp>
      <p:sp>
        <p:nvSpPr>
          <p:cNvPr id="11" name="Rectangle 10"/>
          <p:cNvSpPr/>
          <p:nvPr/>
        </p:nvSpPr>
        <p:spPr>
          <a:xfrm>
            <a:off x="3505201" y="2255391"/>
            <a:ext cx="14223726" cy="7478970"/>
          </a:xfrm>
          <a:prstGeom prst="rect">
            <a:avLst/>
          </a:prstGeom>
        </p:spPr>
        <p:txBody>
          <a:bodyPr wrap="square" anchor="ctr">
            <a:spAutoFit/>
          </a:bodyPr>
          <a:lstStyle/>
          <a:p>
            <a:pPr marL="457200" indent="-457200" algn="just">
              <a:buFont typeface="Arial" panose="020B0604020202020204" pitchFamily="34" charset="0"/>
              <a:buChar char="•"/>
            </a:pPr>
            <a:r>
              <a:rPr lang="en-GB" sz="2000" dirty="0">
                <a:latin typeface="Arial" panose="020B0604020202020204" pitchFamily="34" charset="0"/>
                <a:cs typeface="Arial" panose="020B0604020202020204" pitchFamily="34" charset="0"/>
              </a:rPr>
              <a:t>Belbin, R. M and Belbin, R. Meredith, (2010) Management teams why they succeed or fail, 3rd ed., Amsterdam; Oxford: Butterworth-Heinemann.</a:t>
            </a:r>
          </a:p>
          <a:p>
            <a:pPr marL="457200" indent="-457200" algn="just">
              <a:buFont typeface="Arial" panose="020B0604020202020204" pitchFamily="34" charset="0"/>
              <a:buChar char="•"/>
            </a:pPr>
            <a:r>
              <a:rPr lang="en-GB" sz="2000" dirty="0">
                <a:latin typeface="Arial" panose="020B0604020202020204" pitchFamily="34" charset="0"/>
                <a:cs typeface="Arial" panose="020B0604020202020204" pitchFamily="34" charset="0"/>
              </a:rPr>
              <a:t>Duck, S. and McMahan, D.T. (2021) Communication in everyday life : a survey of communication (4 </a:t>
            </a:r>
            <a:r>
              <a:rPr lang="en-GB" sz="2000" dirty="0" err="1">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Edition), Los Angeles : SAGE.</a:t>
            </a:r>
          </a:p>
          <a:p>
            <a:pPr marL="457200" indent="-457200" algn="just">
              <a:buFont typeface="Arial" panose="020B0604020202020204" pitchFamily="34" charset="0"/>
              <a:buChar char="•"/>
            </a:pPr>
            <a:r>
              <a:rPr lang="en-GB" sz="2000" dirty="0" err="1">
                <a:latin typeface="Arial" panose="020B0604020202020204" pitchFamily="34" charset="0"/>
                <a:cs typeface="Arial" panose="020B0604020202020204" pitchFamily="34" charset="0"/>
              </a:rPr>
              <a:t>Engebø</a:t>
            </a:r>
            <a:r>
              <a:rPr lang="en-GB" sz="2000" dirty="0">
                <a:latin typeface="Arial" panose="020B0604020202020204" pitchFamily="34" charset="0"/>
                <a:cs typeface="Arial" panose="020B0604020202020204" pitchFamily="34" charset="0"/>
              </a:rPr>
              <a:t>, A., Klakegg, O.J., Lohne, J., Bohne, R.A., Fyhn, H. and </a:t>
            </a:r>
            <a:r>
              <a:rPr lang="en-GB" sz="2000" dirty="0" err="1">
                <a:latin typeface="Arial" panose="020B0604020202020204" pitchFamily="34" charset="0"/>
                <a:cs typeface="Arial" panose="020B0604020202020204" pitchFamily="34" charset="0"/>
              </a:rPr>
              <a:t>Lædre</a:t>
            </a:r>
            <a:r>
              <a:rPr lang="en-GB" sz="2000" dirty="0">
                <a:latin typeface="Arial" panose="020B0604020202020204" pitchFamily="34" charset="0"/>
                <a:cs typeface="Arial" panose="020B0604020202020204" pitchFamily="34" charset="0"/>
              </a:rPr>
              <a:t>, O. (2022) ‘High-performance building projects: how to build trust in the team’, Architectural engineering and design management, 18(6), pp.774-790. https://doi.org/10.1080/17452007.2020.1811078. </a:t>
            </a:r>
          </a:p>
          <a:p>
            <a:pPr marL="457200" indent="-457200" algn="just">
              <a:buFont typeface="Arial" panose="020B0604020202020204" pitchFamily="34" charset="0"/>
              <a:buChar char="•"/>
            </a:pPr>
            <a:r>
              <a:rPr lang="en-GB" sz="2000" dirty="0" err="1">
                <a:latin typeface="Arial" panose="020B0604020202020204" pitchFamily="34" charset="0"/>
                <a:cs typeface="Arial" panose="020B0604020202020204" pitchFamily="34" charset="0"/>
              </a:rPr>
              <a:t>Mardikaningsih</a:t>
            </a:r>
            <a:r>
              <a:rPr lang="en-GB" sz="2000" dirty="0">
                <a:latin typeface="Arial" panose="020B0604020202020204" pitchFamily="34" charset="0"/>
                <a:cs typeface="Arial" panose="020B0604020202020204" pitchFamily="34" charset="0"/>
              </a:rPr>
              <a:t>, R. and Darmawan, D. (2022) ‘Situational Leadership Strategies to Improve Change Manage-</a:t>
            </a:r>
            <a:r>
              <a:rPr lang="en-GB" sz="2000" dirty="0" err="1">
                <a:latin typeface="Arial" panose="020B0604020202020204" pitchFamily="34" charset="0"/>
                <a:cs typeface="Arial" panose="020B0604020202020204" pitchFamily="34" charset="0"/>
              </a:rPr>
              <a:t>ment</a:t>
            </a:r>
            <a:r>
              <a:rPr lang="en-GB" sz="2000" dirty="0">
                <a:latin typeface="Arial" panose="020B0604020202020204" pitchFamily="34" charset="0"/>
                <a:cs typeface="Arial" panose="020B0604020202020204" pitchFamily="34" charset="0"/>
              </a:rPr>
              <a:t> and Team Performance’, Journal of Social Science Studies, 2(1), pp.247-252. https://jos3journals.id/index.php/jos3/article/download/151/216.</a:t>
            </a:r>
          </a:p>
          <a:p>
            <a:pPr marL="457200" indent="-457200" algn="just">
              <a:buFont typeface="Arial" panose="020B0604020202020204" pitchFamily="34" charset="0"/>
              <a:buChar char="•"/>
            </a:pPr>
            <a:r>
              <a:rPr lang="en-GB" sz="2000" dirty="0">
                <a:latin typeface="Arial" panose="020B0604020202020204" pitchFamily="34" charset="0"/>
                <a:cs typeface="Arial" panose="020B0604020202020204" pitchFamily="34" charset="0"/>
              </a:rPr>
              <a:t>Paredes-Saavedra, M., Vallejos, M., </a:t>
            </a:r>
            <a:r>
              <a:rPr lang="en-GB" sz="2000" dirty="0" err="1">
                <a:latin typeface="Arial" panose="020B0604020202020204" pitchFamily="34" charset="0"/>
                <a:cs typeface="Arial" panose="020B0604020202020204" pitchFamily="34" charset="0"/>
              </a:rPr>
              <a:t>Huancahuire</a:t>
            </a:r>
            <a:r>
              <a:rPr lang="en-GB" sz="2000" dirty="0">
                <a:latin typeface="Arial" panose="020B0604020202020204" pitchFamily="34" charset="0"/>
                <a:cs typeface="Arial" panose="020B0604020202020204" pitchFamily="34" charset="0"/>
              </a:rPr>
              <a:t>-Vega, S., Morales-García, W.C. and Geraldo-Campos, L.A. (2024) ‘Work team effectiveness: Importance of organizational culture, work climate, leadership, creative synergy, and emotional intelligence in university employees’, </a:t>
            </a:r>
            <a:r>
              <a:rPr lang="en-GB" sz="2000" i="1" dirty="0">
                <a:latin typeface="Arial" panose="020B0604020202020204" pitchFamily="34" charset="0"/>
                <a:cs typeface="Arial" panose="020B0604020202020204" pitchFamily="34" charset="0"/>
              </a:rPr>
              <a:t>Administrative Sciences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14</a:t>
            </a:r>
            <a:r>
              <a:rPr lang="en-GB" sz="2000" dirty="0">
                <a:latin typeface="Arial" panose="020B0604020202020204" pitchFamily="34" charset="0"/>
                <a:cs typeface="Arial" panose="020B0604020202020204" pitchFamily="34" charset="0"/>
              </a:rPr>
              <a:t>(11), p.280. </a:t>
            </a:r>
            <a:r>
              <a:rPr lang="en-GB" sz="2000" u="sng" dirty="0">
                <a:latin typeface="Arial" panose="020B0604020202020204" pitchFamily="34" charset="0"/>
                <a:cs typeface="Arial" panose="020B0604020202020204" pitchFamily="34" charset="0"/>
                <a:hlinkClick r:id="rId3"/>
              </a:rPr>
              <a:t>https://www.mdpi.com/2076-3387/14/11/280</a:t>
            </a:r>
            <a:r>
              <a:rPr lang="en-GB" sz="2000" u="sng"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a:t>
            </a:r>
          </a:p>
          <a:p>
            <a:pPr marL="457200" indent="-457200" algn="just">
              <a:buFont typeface="Arial" panose="020B0604020202020204" pitchFamily="34" charset="0"/>
              <a:buChar char="•"/>
            </a:pPr>
            <a:r>
              <a:rPr lang="en-GB" sz="2000" dirty="0">
                <a:latin typeface="Arial" panose="020B0604020202020204" pitchFamily="34" charset="0"/>
                <a:cs typeface="Arial" panose="020B0604020202020204" pitchFamily="34" charset="0"/>
              </a:rPr>
              <a:t>Quintanilla, K.M. and Wahl, S.T., (2020) </a:t>
            </a:r>
            <a:r>
              <a:rPr lang="en-GB" sz="2000" i="1" dirty="0">
                <a:latin typeface="Arial" panose="020B0604020202020204" pitchFamily="34" charset="0"/>
                <a:cs typeface="Arial" panose="020B0604020202020204" pitchFamily="34" charset="0"/>
              </a:rPr>
              <a:t>Business and professional communication: KEYS for workplace excellence (4 </a:t>
            </a:r>
            <a:r>
              <a:rPr lang="en-GB" sz="2000" i="1" dirty="0" err="1">
                <a:latin typeface="Arial" panose="020B0604020202020204" pitchFamily="34" charset="0"/>
                <a:cs typeface="Arial" panose="020B0604020202020204" pitchFamily="34" charset="0"/>
              </a:rPr>
              <a:t>th</a:t>
            </a:r>
            <a:r>
              <a:rPr lang="en-GB" sz="2000" i="1" dirty="0">
                <a:latin typeface="Arial" panose="020B0604020202020204" pitchFamily="34" charset="0"/>
                <a:cs typeface="Arial" panose="020B0604020202020204" pitchFamily="34" charset="0"/>
              </a:rPr>
              <a:t> edition)</a:t>
            </a:r>
            <a:r>
              <a:rPr lang="en-GB" sz="2000" dirty="0">
                <a:latin typeface="Arial" panose="020B0604020202020204" pitchFamily="34" charset="0"/>
                <a:cs typeface="Arial" panose="020B0604020202020204" pitchFamily="34" charset="0"/>
              </a:rPr>
              <a:t>, Los Angeles : SAGE ©2020.</a:t>
            </a:r>
          </a:p>
          <a:p>
            <a:pPr marL="457200" indent="-457200" algn="just">
              <a:buFont typeface="Arial" panose="020B0604020202020204" pitchFamily="34" charset="0"/>
              <a:buChar char="•"/>
            </a:pPr>
            <a:r>
              <a:rPr lang="en-GB" sz="2000" dirty="0">
                <a:latin typeface="Arial" panose="020B0604020202020204" pitchFamily="34" charset="0"/>
                <a:cs typeface="Arial" panose="020B0604020202020204" pitchFamily="34" charset="0"/>
              </a:rPr>
              <a:t>Rahmani, F., Scott-Young, C., Tadayon, A. and van der Walt, J.D. (2022) ‘Team composition in relational contracting (RC) in large infrastructure projects: a Belbin’s team roles model approach’, Engineering, Construction and Architectural Management, 29(5), pp.1-20. https://doi.org/10.1108/ECAM-11-2020-0941.</a:t>
            </a:r>
          </a:p>
          <a:p>
            <a:pPr marL="457200" indent="-4572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Tannenbaum, S.I. and Salas, E., (2021) </a:t>
            </a:r>
            <a:r>
              <a:rPr lang="en-GB" sz="2000" i="1" dirty="0">
                <a:latin typeface="Arial" panose="020B0604020202020204" pitchFamily="34" charset="0"/>
                <a:cs typeface="Arial" panose="020B0604020202020204" pitchFamily="34" charset="0"/>
              </a:rPr>
              <a:t>Teams that work: the seven drivers of team effectiveness</a:t>
            </a:r>
            <a:r>
              <a:rPr lang="en-GB" sz="2000" dirty="0">
                <a:latin typeface="Arial" panose="020B0604020202020204" pitchFamily="34" charset="0"/>
                <a:cs typeface="Arial" panose="020B0604020202020204" pitchFamily="34" charset="0"/>
              </a:rPr>
              <a:t>, New York: Oxford University Press.</a:t>
            </a:r>
          </a:p>
          <a:p>
            <a:pPr marL="457200" indent="-457200" algn="just">
              <a:buFont typeface="Arial" panose="020B0604020202020204" pitchFamily="34" charset="0"/>
              <a:buChar char="•"/>
            </a:pPr>
            <a:r>
              <a:rPr lang="en-GB" sz="2000" dirty="0">
                <a:latin typeface="Arial" panose="020B0604020202020204" pitchFamily="34" charset="0"/>
                <a:cs typeface="Arial" panose="020B0604020202020204" pitchFamily="34" charset="0"/>
              </a:rPr>
              <a:t>Wan </a:t>
            </a:r>
            <a:r>
              <a:rPr lang="en-GB" sz="2000" dirty="0" err="1">
                <a:latin typeface="Arial" panose="020B0604020202020204" pitchFamily="34" charset="0"/>
                <a:cs typeface="Arial" panose="020B0604020202020204" pitchFamily="34" charset="0"/>
              </a:rPr>
              <a:t>Yadri</a:t>
            </a:r>
            <a:r>
              <a:rPr lang="en-GB" sz="2000" dirty="0">
                <a:latin typeface="Arial" panose="020B0604020202020204" pitchFamily="34" charset="0"/>
                <a:cs typeface="Arial" panose="020B0604020202020204" pitchFamily="34" charset="0"/>
              </a:rPr>
              <a:t>, W.S., Ahmad, N.H.F., Abdul Kadar, N.S., </a:t>
            </a:r>
            <a:r>
              <a:rPr lang="en-GB" sz="2000" dirty="0" err="1">
                <a:latin typeface="Arial" panose="020B0604020202020204" pitchFamily="34" charset="0"/>
                <a:cs typeface="Arial" panose="020B0604020202020204" pitchFamily="34" charset="0"/>
              </a:rPr>
              <a:t>Nazym</a:t>
            </a:r>
            <a:r>
              <a:rPr lang="en-GB" sz="2000" dirty="0">
                <a:latin typeface="Arial" panose="020B0604020202020204" pitchFamily="34" charset="0"/>
                <a:cs typeface="Arial" panose="020B0604020202020204" pitchFamily="34" charset="0"/>
              </a:rPr>
              <a:t>, N.K. and Mohd Johari, M.D. (2024) ‘The influence of conflict in group work according to Tuckman’s Model’, ESTEEM Journal of Social Sciences and Humanities, 8(SI), pp.71-85. https://ir.uitm.edu.my/id/eprint/106736/1/106736.pdf.</a:t>
            </a:r>
          </a:p>
        </p:txBody>
      </p:sp>
      <p:sp>
        <p:nvSpPr>
          <p:cNvPr id="8" name="Freeform 20"/>
          <p:cNvSpPr/>
          <p:nvPr/>
        </p:nvSpPr>
        <p:spPr>
          <a:xfrm>
            <a:off x="630111" y="2501949"/>
            <a:ext cx="1929780" cy="6985845"/>
          </a:xfrm>
          <a:custGeom>
            <a:avLst/>
            <a:gdLst/>
            <a:ahLst/>
            <a:cxnLst/>
            <a:rect l="l" t="t" r="r" b="b"/>
            <a:pathLst>
              <a:path w="3859560" h="10942050">
                <a:moveTo>
                  <a:pt x="0" y="0"/>
                </a:moveTo>
                <a:lnTo>
                  <a:pt x="3859560" y="0"/>
                </a:lnTo>
                <a:lnTo>
                  <a:pt x="3859560" y="10942050"/>
                </a:lnTo>
                <a:lnTo>
                  <a:pt x="0" y="1094205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extLst>
      <p:ext uri="{BB962C8B-B14F-4D97-AF65-F5344CB8AC3E}">
        <p14:creationId xmlns:p14="http://schemas.microsoft.com/office/powerpoint/2010/main" val="354255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5063532" y="1065003"/>
            <a:ext cx="9121477" cy="1081002"/>
          </a:xfrm>
          <a:prstGeom prst="rect">
            <a:avLst/>
          </a:prstGeom>
        </p:spPr>
        <p:txBody>
          <a:bodyPr wrap="square" lIns="0" tIns="0" rIns="0" bIns="0" rtlCol="0" anchor="ctr">
            <a:spAutoFit/>
          </a:bodyPr>
          <a:lstStyle/>
          <a:p>
            <a:pPr lvl="0" algn="ctr">
              <a:lnSpc>
                <a:spcPts val="9600"/>
              </a:lnSpc>
              <a:spcBef>
                <a:spcPct val="0"/>
              </a:spcBef>
            </a:pPr>
            <a:r>
              <a:rPr lang="en-US" sz="5400" b="1" dirty="0">
                <a:solidFill>
                  <a:srgbClr val="000000"/>
                </a:solidFill>
                <a:latin typeface="Arial" panose="020B0604020202020204" pitchFamily="34" charset="0"/>
                <a:ea typeface="Bryndan Write"/>
                <a:cs typeface="Arial" panose="020B0604020202020204" pitchFamily="34" charset="0"/>
                <a:sym typeface="Bryndan Write"/>
              </a:rPr>
              <a:t>AI Statement</a:t>
            </a:r>
          </a:p>
        </p:txBody>
      </p:sp>
      <p:sp>
        <p:nvSpPr>
          <p:cNvPr id="10" name="Freeform 10"/>
          <p:cNvSpPr/>
          <p:nvPr/>
        </p:nvSpPr>
        <p:spPr>
          <a:xfrm>
            <a:off x="367246" y="1394416"/>
            <a:ext cx="3731625" cy="8145751"/>
          </a:xfrm>
          <a:custGeom>
            <a:avLst/>
            <a:gdLst/>
            <a:ahLst/>
            <a:cxnLst/>
            <a:rect l="l" t="t" r="r" b="b"/>
            <a:pathLst>
              <a:path w="4890467" h="14146823">
                <a:moveTo>
                  <a:pt x="0" y="0"/>
                </a:moveTo>
                <a:lnTo>
                  <a:pt x="4890467" y="0"/>
                </a:lnTo>
                <a:lnTo>
                  <a:pt x="4890467" y="14146823"/>
                </a:lnTo>
                <a:lnTo>
                  <a:pt x="0" y="14146823"/>
                </a:lnTo>
                <a:lnTo>
                  <a:pt x="0" y="0"/>
                </a:lnTo>
                <a:close/>
              </a:path>
            </a:pathLst>
          </a:custGeom>
          <a:blipFill>
            <a:blip r:embed="rId2">
              <a:extLst>
                <a:ext uri="{96DAC541-7B7A-43D3-8B79-37D633B846F1}">
                  <asvg:svgBlip xmlns:asvg="http://schemas.microsoft.com/office/drawing/2016/SVG/main" r:embed="rId3"/>
                </a:ext>
              </a:extLst>
            </a:blip>
            <a:stretch>
              <a:fillRect r="-118795"/>
            </a:stretch>
          </a:blipFill>
        </p:spPr>
        <p:txBody>
          <a:bodyPr/>
          <a:lstStyle/>
          <a:p>
            <a:endParaRPr lang="en-GB"/>
          </a:p>
        </p:txBody>
      </p:sp>
      <p:sp>
        <p:nvSpPr>
          <p:cNvPr id="14" name="Freeform 14"/>
          <p:cNvSpPr/>
          <p:nvPr/>
        </p:nvSpPr>
        <p:spPr>
          <a:xfrm>
            <a:off x="12725400" y="6637261"/>
            <a:ext cx="4854698" cy="2806898"/>
          </a:xfrm>
          <a:custGeom>
            <a:avLst/>
            <a:gdLst/>
            <a:ahLst/>
            <a:cxnLst/>
            <a:rect l="l" t="t" r="r" b="b"/>
            <a:pathLst>
              <a:path w="4854698" h="2806898">
                <a:moveTo>
                  <a:pt x="0" y="0"/>
                </a:moveTo>
                <a:lnTo>
                  <a:pt x="4854698" y="0"/>
                </a:lnTo>
                <a:lnTo>
                  <a:pt x="4854698" y="2806898"/>
                </a:lnTo>
                <a:lnTo>
                  <a:pt x="0" y="28068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5468600" y="3176502"/>
            <a:ext cx="1078272" cy="1078272"/>
          </a:xfrm>
          <a:custGeom>
            <a:avLst/>
            <a:gdLst/>
            <a:ahLst/>
            <a:cxnLst/>
            <a:rect l="l" t="t" r="r" b="b"/>
            <a:pathLst>
              <a:path w="1078272" h="1078272">
                <a:moveTo>
                  <a:pt x="0" y="0"/>
                </a:moveTo>
                <a:lnTo>
                  <a:pt x="1078272" y="0"/>
                </a:lnTo>
                <a:lnTo>
                  <a:pt x="1078272" y="1078272"/>
                </a:lnTo>
                <a:lnTo>
                  <a:pt x="0" y="10782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6" name="Freeform 16"/>
          <p:cNvSpPr/>
          <p:nvPr/>
        </p:nvSpPr>
        <p:spPr>
          <a:xfrm>
            <a:off x="4524396" y="7429500"/>
            <a:ext cx="1078272" cy="1760369"/>
          </a:xfrm>
          <a:custGeom>
            <a:avLst/>
            <a:gdLst/>
            <a:ahLst/>
            <a:cxnLst/>
            <a:rect l="l" t="t" r="r" b="b"/>
            <a:pathLst>
              <a:path w="1078272" h="1078272">
                <a:moveTo>
                  <a:pt x="0" y="0"/>
                </a:moveTo>
                <a:lnTo>
                  <a:pt x="1078272" y="0"/>
                </a:lnTo>
                <a:lnTo>
                  <a:pt x="1078272" y="1078272"/>
                </a:lnTo>
                <a:lnTo>
                  <a:pt x="0" y="10782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 name="Rectangle 1"/>
          <p:cNvSpPr/>
          <p:nvPr/>
        </p:nvSpPr>
        <p:spPr>
          <a:xfrm>
            <a:off x="4098871" y="2802593"/>
            <a:ext cx="10896600" cy="3970318"/>
          </a:xfrm>
          <a:prstGeom prst="rect">
            <a:avLst/>
          </a:prstGeom>
        </p:spPr>
        <p:txBody>
          <a:bodyPr wrap="square">
            <a:spAutoFit/>
          </a:bodyPr>
          <a:lstStyle/>
          <a:p>
            <a:pPr algn="just">
              <a:lnSpc>
                <a:spcPct val="150000"/>
              </a:lnSpc>
            </a:pPr>
            <a:r>
              <a:rPr lang="en-GB" sz="2400" dirty="0">
                <a:latin typeface="Arial" panose="020B0604020202020204" pitchFamily="34" charset="0"/>
                <a:cs typeface="Arial" panose="020B0604020202020204" pitchFamily="34" charset="0"/>
              </a:rPr>
              <a:t>I declare that this academic work is entirely my own, and I have ensured that all ideas, arguments, and conclusions presented reflect my independent research and analysis. Generative AI, such as </a:t>
            </a:r>
            <a:r>
              <a:rPr lang="en-GB" sz="2400" dirty="0" err="1">
                <a:latin typeface="Arial" panose="020B0604020202020204" pitchFamily="34" charset="0"/>
                <a:cs typeface="Arial" panose="020B0604020202020204" pitchFamily="34" charset="0"/>
              </a:rPr>
              <a:t>ChatGPT</a:t>
            </a:r>
            <a:r>
              <a:rPr lang="en-GB" sz="2400" dirty="0">
                <a:latin typeface="Arial" panose="020B0604020202020204" pitchFamily="34" charset="0"/>
                <a:cs typeface="Arial" panose="020B0604020202020204" pitchFamily="34" charset="0"/>
              </a:rPr>
              <a:t>, was not used to assist in improving sentence structure, grammar, and overall clarity without contributing substantive content or arguments. I take full responsibility for the originality, accuracy, and integrity of this work, and I have critically reviewed any AI-assisted suggestions before incorporating them into my assignment.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4556827" y="3540033"/>
            <a:ext cx="9121477" cy="1859483"/>
          </a:xfrm>
          <a:prstGeom prst="rect">
            <a:avLst/>
          </a:prstGeom>
        </p:spPr>
        <p:txBody>
          <a:bodyPr wrap="square" lIns="0" tIns="0" rIns="0" bIns="0" rtlCol="0" anchor="ctr">
            <a:spAutoFit/>
          </a:bodyPr>
          <a:lstStyle/>
          <a:p>
            <a:pPr algn="ctr">
              <a:lnSpc>
                <a:spcPts val="14524"/>
              </a:lnSpc>
            </a:pPr>
            <a:r>
              <a:rPr lang="en-US" sz="5000" b="1" dirty="0">
                <a:latin typeface="Arial" panose="020B0604020202020204" pitchFamily="34" charset="0"/>
                <a:cs typeface="Arial" panose="020B0604020202020204" pitchFamily="34" charset="0"/>
                <a:sym typeface="Heading Now 71-78 Bold"/>
              </a:rPr>
              <a:t>Thank You</a:t>
            </a:r>
          </a:p>
        </p:txBody>
      </p:sp>
      <p:grpSp>
        <p:nvGrpSpPr>
          <p:cNvPr id="7" name="Group 7"/>
          <p:cNvGrpSpPr/>
          <p:nvPr/>
        </p:nvGrpSpPr>
        <p:grpSpPr>
          <a:xfrm>
            <a:off x="-1351125" y="9966699"/>
            <a:ext cx="22353615" cy="660302"/>
            <a:chOff x="0" y="0"/>
            <a:chExt cx="5887372" cy="173907"/>
          </a:xfrm>
        </p:grpSpPr>
        <p:sp>
          <p:nvSpPr>
            <p:cNvPr id="8" name="Freeform 8"/>
            <p:cNvSpPr/>
            <p:nvPr/>
          </p:nvSpPr>
          <p:spPr>
            <a:xfrm>
              <a:off x="0" y="0"/>
              <a:ext cx="5887372" cy="173907"/>
            </a:xfrm>
            <a:custGeom>
              <a:avLst/>
              <a:gdLst/>
              <a:ahLst/>
              <a:cxnLst/>
              <a:rect l="l" t="t" r="r" b="b"/>
              <a:pathLst>
                <a:path w="5887372" h="173907">
                  <a:moveTo>
                    <a:pt x="0" y="0"/>
                  </a:moveTo>
                  <a:lnTo>
                    <a:pt x="5887372" y="0"/>
                  </a:lnTo>
                  <a:lnTo>
                    <a:pt x="5887372" y="173907"/>
                  </a:lnTo>
                  <a:lnTo>
                    <a:pt x="0" y="173907"/>
                  </a:lnTo>
                  <a:close/>
                </a:path>
              </a:pathLst>
            </a:custGeom>
            <a:solidFill>
              <a:srgbClr val="FCFEF1"/>
            </a:solidFill>
          </p:spPr>
          <p:txBody>
            <a:bodyPr/>
            <a:lstStyle/>
            <a:p>
              <a:endParaRPr lang="en-GB"/>
            </a:p>
          </p:txBody>
        </p:sp>
        <p:sp>
          <p:nvSpPr>
            <p:cNvPr id="9" name="TextBox 9"/>
            <p:cNvSpPr txBox="1"/>
            <p:nvPr/>
          </p:nvSpPr>
          <p:spPr>
            <a:xfrm>
              <a:off x="0" y="47625"/>
              <a:ext cx="5887372" cy="126282"/>
            </a:xfrm>
            <a:prstGeom prst="rect">
              <a:avLst/>
            </a:prstGeom>
          </p:spPr>
          <p:txBody>
            <a:bodyPr lIns="50800" tIns="50800" rIns="50800" bIns="50800" rtlCol="0" anchor="ctr"/>
            <a:lstStyle/>
            <a:p>
              <a:pPr algn="ctr">
                <a:lnSpc>
                  <a:spcPts val="2400"/>
                </a:lnSpc>
              </a:pPr>
              <a:endParaRPr/>
            </a:p>
          </p:txBody>
        </p:sp>
      </p:grpSp>
      <p:sp>
        <p:nvSpPr>
          <p:cNvPr id="10" name="Freeform 10"/>
          <p:cNvSpPr/>
          <p:nvPr/>
        </p:nvSpPr>
        <p:spPr>
          <a:xfrm>
            <a:off x="367246" y="1394416"/>
            <a:ext cx="3731625" cy="8145751"/>
          </a:xfrm>
          <a:custGeom>
            <a:avLst/>
            <a:gdLst/>
            <a:ahLst/>
            <a:cxnLst/>
            <a:rect l="l" t="t" r="r" b="b"/>
            <a:pathLst>
              <a:path w="4890467" h="14146823">
                <a:moveTo>
                  <a:pt x="0" y="0"/>
                </a:moveTo>
                <a:lnTo>
                  <a:pt x="4890467" y="0"/>
                </a:lnTo>
                <a:lnTo>
                  <a:pt x="4890467" y="14146823"/>
                </a:lnTo>
                <a:lnTo>
                  <a:pt x="0" y="14146823"/>
                </a:lnTo>
                <a:lnTo>
                  <a:pt x="0" y="0"/>
                </a:lnTo>
                <a:close/>
              </a:path>
            </a:pathLst>
          </a:custGeom>
          <a:blipFill>
            <a:blip r:embed="rId2">
              <a:extLst>
                <a:ext uri="{96DAC541-7B7A-43D3-8B79-37D633B846F1}">
                  <asvg:svgBlip xmlns:asvg="http://schemas.microsoft.com/office/drawing/2016/SVG/main" r:embed="rId3"/>
                </a:ext>
              </a:extLst>
            </a:blip>
            <a:stretch>
              <a:fillRect r="-118795"/>
            </a:stretch>
          </a:blipFill>
        </p:spPr>
        <p:txBody>
          <a:bodyPr/>
          <a:lstStyle/>
          <a:p>
            <a:endParaRPr lang="en-GB"/>
          </a:p>
        </p:txBody>
      </p:sp>
      <p:sp>
        <p:nvSpPr>
          <p:cNvPr id="14" name="Freeform 14"/>
          <p:cNvSpPr/>
          <p:nvPr/>
        </p:nvSpPr>
        <p:spPr>
          <a:xfrm>
            <a:off x="12725400" y="6637261"/>
            <a:ext cx="4854698" cy="2806898"/>
          </a:xfrm>
          <a:custGeom>
            <a:avLst/>
            <a:gdLst/>
            <a:ahLst/>
            <a:cxnLst/>
            <a:rect l="l" t="t" r="r" b="b"/>
            <a:pathLst>
              <a:path w="4854698" h="2806898">
                <a:moveTo>
                  <a:pt x="0" y="0"/>
                </a:moveTo>
                <a:lnTo>
                  <a:pt x="4854698" y="0"/>
                </a:lnTo>
                <a:lnTo>
                  <a:pt x="4854698" y="2806898"/>
                </a:lnTo>
                <a:lnTo>
                  <a:pt x="0" y="28068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4074477" y="3627347"/>
            <a:ext cx="1078272" cy="1078272"/>
          </a:xfrm>
          <a:custGeom>
            <a:avLst/>
            <a:gdLst/>
            <a:ahLst/>
            <a:cxnLst/>
            <a:rect l="l" t="t" r="r" b="b"/>
            <a:pathLst>
              <a:path w="1078272" h="1078272">
                <a:moveTo>
                  <a:pt x="0" y="0"/>
                </a:moveTo>
                <a:lnTo>
                  <a:pt x="1078272" y="0"/>
                </a:lnTo>
                <a:lnTo>
                  <a:pt x="1078272" y="1078272"/>
                </a:lnTo>
                <a:lnTo>
                  <a:pt x="0" y="10782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6" name="Freeform 16"/>
          <p:cNvSpPr/>
          <p:nvPr/>
        </p:nvSpPr>
        <p:spPr>
          <a:xfrm>
            <a:off x="4648200" y="5922056"/>
            <a:ext cx="1078272" cy="1760369"/>
          </a:xfrm>
          <a:custGeom>
            <a:avLst/>
            <a:gdLst/>
            <a:ahLst/>
            <a:cxnLst/>
            <a:rect l="l" t="t" r="r" b="b"/>
            <a:pathLst>
              <a:path w="1078272" h="1078272">
                <a:moveTo>
                  <a:pt x="0" y="0"/>
                </a:moveTo>
                <a:lnTo>
                  <a:pt x="1078272" y="0"/>
                </a:lnTo>
                <a:lnTo>
                  <a:pt x="1078272" y="1078272"/>
                </a:lnTo>
                <a:lnTo>
                  <a:pt x="0" y="10782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1905</Words>
  <Application>Microsoft Office PowerPoint</Application>
  <PresentationFormat>Custom</PresentationFormat>
  <Paragraphs>87</Paragraphs>
  <Slides>10</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2025-11-29T11:59:18Z</dcterms:created>
  <dcterms:modified xsi:type="dcterms:W3CDTF">2025-11-29T11:59:22Z</dcterms:modified>
  <dc:identifier/>
</cp:coreProperties>
</file>