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 id="2147483648" r:id="rId2"/>
  </p:sldMasterIdLst>
  <p:notesMasterIdLst>
    <p:notesMasterId r:id="rId12"/>
  </p:notesMasterIdLst>
  <p:sldIdLst>
    <p:sldId id="261" r:id="rId3"/>
    <p:sldId id="263" r:id="rId4"/>
    <p:sldId id="268" r:id="rId5"/>
    <p:sldId id="262" r:id="rId6"/>
    <p:sldId id="260" r:id="rId7"/>
    <p:sldId id="257" r:id="rId8"/>
    <p:sldId id="264" r:id="rId9"/>
    <p:sldId id="258"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6E3A5B-87C2-44AA-BE8D-DEE394AB6A6B}" type="datetimeFigureOut">
              <a:rPr lang="en-GB"/>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6C1A0-34C8-4818-96FB-1ADA778C5AF6}" type="slidenum">
              <a:rPr lang="en-GB"/>
              <a:t>‹#›</a:t>
            </a:fld>
            <a:endParaRPr lang="en-GB"/>
          </a:p>
        </p:txBody>
      </p:sp>
    </p:spTree>
    <p:extLst>
      <p:ext uri="{BB962C8B-B14F-4D97-AF65-F5344CB8AC3E}">
        <p14:creationId xmlns:p14="http://schemas.microsoft.com/office/powerpoint/2010/main" val="2289366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understand this employee may have been motivated by disappointment and hurt with Netflix, but maintaining a culture of trust and transparency is core to our company,"</a:t>
            </a:r>
          </a:p>
        </p:txBody>
      </p:sp>
      <p:sp>
        <p:nvSpPr>
          <p:cNvPr id="4" name="Slide Number Placeholder 3"/>
          <p:cNvSpPr>
            <a:spLocks noGrp="1"/>
          </p:cNvSpPr>
          <p:nvPr>
            <p:ph type="sldNum" sz="quarter" idx="5"/>
          </p:nvPr>
        </p:nvSpPr>
        <p:spPr/>
        <p:txBody>
          <a:bodyPr/>
          <a:lstStyle/>
          <a:p>
            <a:fld id="{17E6C1A0-34C8-4818-96FB-1ADA778C5AF6}" type="slidenum">
              <a:rPr lang="en-GB"/>
              <a:t>6</a:t>
            </a:fld>
            <a:endParaRPr lang="en-GB"/>
          </a:p>
        </p:txBody>
      </p:sp>
    </p:spTree>
    <p:extLst>
      <p:ext uri="{BB962C8B-B14F-4D97-AF65-F5344CB8AC3E}">
        <p14:creationId xmlns:p14="http://schemas.microsoft.com/office/powerpoint/2010/main" val="2138931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5559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9139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656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239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5566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1116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2859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06175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11/22/21</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164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73876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9624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51328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95777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23541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3225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43195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75237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895960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7301174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088198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869379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952254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6642533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6003311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451301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5747781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894414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950286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11/22/21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8012545"/>
      </p:ext>
    </p:extLst>
  </p:cSld>
  <p:clrMap bg1="dk1" tx1="lt1" bg2="dk2" tx2="lt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digitalagencynetwork.com/key-takeaways-from-netflix-digital-marketing-strategy/" TargetMode="External"/><Relationship Id="rId2" Type="http://schemas.openxmlformats.org/officeDocument/2006/relationships/hyperlink" Target="https://smallbusiness.chron.com/effective-communication-organization-1400.html" TargetMode="External"/><Relationship Id="rId1" Type="http://schemas.openxmlformats.org/officeDocument/2006/relationships/slideLayout" Target="../slideLayouts/slideLayout7.xml"/><Relationship Id="rId4" Type="http://schemas.openxmlformats.org/officeDocument/2006/relationships/hyperlink" Target="https://marketography.com/tag/netflix/"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435F54-58BC-4193-B832-31C4E14A4920}"/>
              </a:ext>
            </a:extLst>
          </p:cNvPr>
          <p:cNvSpPr txBox="1"/>
          <p:nvPr/>
        </p:nvSpPr>
        <p:spPr>
          <a:xfrm>
            <a:off x="1578137" y="777553"/>
            <a:ext cx="96590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cap="small" dirty="0">
                <a:ea typeface="+mn-lt"/>
                <a:cs typeface="+mn-lt"/>
              </a:rPr>
              <a:t>Effective Team Working and Communication</a:t>
            </a:r>
            <a:endParaRPr lang="en-US" sz="3600" dirty="0"/>
          </a:p>
        </p:txBody>
      </p:sp>
      <p:sp>
        <p:nvSpPr>
          <p:cNvPr id="4" name="TextBox 3">
            <a:extLst>
              <a:ext uri="{FF2B5EF4-FFF2-40B4-BE49-F238E27FC236}">
                <a16:creationId xmlns:a16="http://schemas.microsoft.com/office/drawing/2014/main" id="{83AC9032-C7C0-4495-9EBB-F9AA2A04AC19}"/>
              </a:ext>
            </a:extLst>
          </p:cNvPr>
          <p:cNvSpPr txBox="1"/>
          <p:nvPr/>
        </p:nvSpPr>
        <p:spPr>
          <a:xfrm>
            <a:off x="634679" y="20043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Student Name:</a:t>
            </a:r>
            <a:endParaRPr lang="en-US" dirty="0"/>
          </a:p>
        </p:txBody>
      </p:sp>
      <p:sp>
        <p:nvSpPr>
          <p:cNvPr id="5" name="TextBox 4">
            <a:extLst>
              <a:ext uri="{FF2B5EF4-FFF2-40B4-BE49-F238E27FC236}">
                <a16:creationId xmlns:a16="http://schemas.microsoft.com/office/drawing/2014/main" id="{DCA321FE-E91A-4086-BCED-078A0CA4F03E}"/>
              </a:ext>
            </a:extLst>
          </p:cNvPr>
          <p:cNvSpPr txBox="1"/>
          <p:nvPr/>
        </p:nvSpPr>
        <p:spPr>
          <a:xfrm>
            <a:off x="634678" y="2689184"/>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George Giuliano Mihai</a:t>
            </a:r>
            <a:endParaRPr lang="en-US" dirty="0">
              <a:ea typeface="+mn-lt"/>
              <a:cs typeface="+mn-lt"/>
            </a:endParaRPr>
          </a:p>
          <a:p>
            <a:endParaRPr lang="en-GB" dirty="0">
              <a:ea typeface="+mn-lt"/>
              <a:cs typeface="+mn-lt"/>
            </a:endParaRPr>
          </a:p>
          <a:p>
            <a:r>
              <a:rPr lang="en-GB" b="1" dirty="0">
                <a:ea typeface="+mn-lt"/>
                <a:cs typeface="+mn-lt"/>
              </a:rPr>
              <a:t>Catalina Bucataru</a:t>
            </a:r>
            <a:endParaRPr lang="en-US" dirty="0">
              <a:ea typeface="+mn-lt"/>
              <a:cs typeface="+mn-lt"/>
            </a:endParaRPr>
          </a:p>
          <a:p>
            <a:endParaRPr lang="en-GB" dirty="0">
              <a:ea typeface="+mn-lt"/>
              <a:cs typeface="+mn-lt"/>
            </a:endParaRPr>
          </a:p>
          <a:p>
            <a:r>
              <a:rPr lang="en-GB" b="1" dirty="0">
                <a:ea typeface="+mn-lt"/>
                <a:cs typeface="+mn-lt"/>
              </a:rPr>
              <a:t>Dan Aurelian Dumitru</a:t>
            </a:r>
            <a:endParaRPr lang="en-GB" dirty="0"/>
          </a:p>
        </p:txBody>
      </p:sp>
      <p:sp>
        <p:nvSpPr>
          <p:cNvPr id="6" name="TextBox 5">
            <a:extLst>
              <a:ext uri="{FF2B5EF4-FFF2-40B4-BE49-F238E27FC236}">
                <a16:creationId xmlns:a16="http://schemas.microsoft.com/office/drawing/2014/main" id="{64512FB7-6B23-4B98-BDE0-B773AA73D1CF}"/>
              </a:ext>
            </a:extLst>
          </p:cNvPr>
          <p:cNvSpPr txBox="1"/>
          <p:nvPr/>
        </p:nvSpPr>
        <p:spPr>
          <a:xfrm>
            <a:off x="3663388" y="20043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Student ID: </a:t>
            </a:r>
            <a:endParaRPr lang="en-US" dirty="0"/>
          </a:p>
        </p:txBody>
      </p:sp>
      <p:sp>
        <p:nvSpPr>
          <p:cNvPr id="7" name="TextBox 6">
            <a:extLst>
              <a:ext uri="{FF2B5EF4-FFF2-40B4-BE49-F238E27FC236}">
                <a16:creationId xmlns:a16="http://schemas.microsoft.com/office/drawing/2014/main" id="{D5E87E21-BB7E-4AD0-9D12-13E874C7DC46}"/>
              </a:ext>
            </a:extLst>
          </p:cNvPr>
          <p:cNvSpPr txBox="1"/>
          <p:nvPr/>
        </p:nvSpPr>
        <p:spPr>
          <a:xfrm>
            <a:off x="3711615" y="2689184"/>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2027230</a:t>
            </a:r>
            <a:endParaRPr lang="en-US" dirty="0">
              <a:ea typeface="+mn-lt"/>
              <a:cs typeface="+mn-lt"/>
            </a:endParaRPr>
          </a:p>
          <a:p>
            <a:endParaRPr lang="en-GB" dirty="0">
              <a:ea typeface="+mn-lt"/>
              <a:cs typeface="+mn-lt"/>
            </a:endParaRPr>
          </a:p>
          <a:p>
            <a:r>
              <a:rPr lang="en-GB" b="1" dirty="0">
                <a:ea typeface="+mn-lt"/>
                <a:cs typeface="+mn-lt"/>
              </a:rPr>
              <a:t>1918854</a:t>
            </a:r>
            <a:endParaRPr lang="en-US" dirty="0">
              <a:ea typeface="+mn-lt"/>
              <a:cs typeface="+mn-lt"/>
            </a:endParaRPr>
          </a:p>
          <a:p>
            <a:endParaRPr lang="en-GB" dirty="0">
              <a:ea typeface="+mn-lt"/>
              <a:cs typeface="+mn-lt"/>
            </a:endParaRPr>
          </a:p>
          <a:p>
            <a:pPr algn="l"/>
            <a:r>
              <a:rPr lang="en-GB" b="1" dirty="0">
                <a:ea typeface="+mn-lt"/>
                <a:cs typeface="+mn-lt"/>
              </a:rPr>
              <a:t>2025728</a:t>
            </a:r>
            <a:endParaRPr lang="en-GB" dirty="0"/>
          </a:p>
        </p:txBody>
      </p:sp>
      <p:sp>
        <p:nvSpPr>
          <p:cNvPr id="8" name="TextBox 7">
            <a:extLst>
              <a:ext uri="{FF2B5EF4-FFF2-40B4-BE49-F238E27FC236}">
                <a16:creationId xmlns:a16="http://schemas.microsoft.com/office/drawing/2014/main" id="{B754B847-EE97-42F7-8A55-AB238DC83B82}"/>
              </a:ext>
            </a:extLst>
          </p:cNvPr>
          <p:cNvSpPr txBox="1"/>
          <p:nvPr/>
        </p:nvSpPr>
        <p:spPr>
          <a:xfrm>
            <a:off x="7415514" y="2004348"/>
            <a:ext cx="31579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Module Code: BMSW4002</a:t>
            </a:r>
            <a:endParaRPr lang="en-US" dirty="0"/>
          </a:p>
        </p:txBody>
      </p:sp>
      <p:sp>
        <p:nvSpPr>
          <p:cNvPr id="9" name="TextBox 8">
            <a:extLst>
              <a:ext uri="{FF2B5EF4-FFF2-40B4-BE49-F238E27FC236}">
                <a16:creationId xmlns:a16="http://schemas.microsoft.com/office/drawing/2014/main" id="{3103EA39-68BA-46F6-9B03-0AC31F3FF4BC}"/>
              </a:ext>
            </a:extLst>
          </p:cNvPr>
          <p:cNvSpPr txBox="1"/>
          <p:nvPr/>
        </p:nvSpPr>
        <p:spPr>
          <a:xfrm>
            <a:off x="7415514" y="2949614"/>
            <a:ext cx="38910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Lecturer Name: Sujeewa Herath </a:t>
            </a:r>
            <a:endParaRPr lang="en-US" dirty="0"/>
          </a:p>
        </p:txBody>
      </p:sp>
    </p:spTree>
    <p:extLst>
      <p:ext uri="{BB962C8B-B14F-4D97-AF65-F5344CB8AC3E}">
        <p14:creationId xmlns:p14="http://schemas.microsoft.com/office/powerpoint/2010/main" val="314369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2FEC86-FE08-449A-BB34-0C3694AF051B}"/>
              </a:ext>
            </a:extLst>
          </p:cNvPr>
          <p:cNvSpPr txBox="1"/>
          <p:nvPr/>
        </p:nvSpPr>
        <p:spPr>
          <a:xfrm>
            <a:off x="4203539" y="1165184"/>
            <a:ext cx="41418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dirty="0"/>
              <a:t>PRESENTATION</a:t>
            </a:r>
          </a:p>
        </p:txBody>
      </p:sp>
      <p:sp>
        <p:nvSpPr>
          <p:cNvPr id="3" name="TextBox 2">
            <a:extLst>
              <a:ext uri="{FF2B5EF4-FFF2-40B4-BE49-F238E27FC236}">
                <a16:creationId xmlns:a16="http://schemas.microsoft.com/office/drawing/2014/main" id="{6622F8D9-CA35-4EA6-86D1-D344977C7E00}"/>
              </a:ext>
            </a:extLst>
          </p:cNvPr>
          <p:cNvSpPr txBox="1"/>
          <p:nvPr/>
        </p:nvSpPr>
        <p:spPr>
          <a:xfrm>
            <a:off x="1589590" y="2911032"/>
            <a:ext cx="92925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mn-lt"/>
                <a:cs typeface="+mn-lt"/>
              </a:rPr>
              <a:t>Strategies for Effective Communication in a Business Setting</a:t>
            </a:r>
            <a:endParaRPr lang="en-US" sz="2400" dirty="0"/>
          </a:p>
        </p:txBody>
      </p:sp>
    </p:spTree>
    <p:extLst>
      <p:ext uri="{BB962C8B-B14F-4D97-AF65-F5344CB8AC3E}">
        <p14:creationId xmlns:p14="http://schemas.microsoft.com/office/powerpoint/2010/main" val="9071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976C71F3-7188-4EB6-9DF3-903EF03B419D}"/>
              </a:ext>
            </a:extLst>
          </p:cNvPr>
          <p:cNvPicPr>
            <a:picLocks noChangeAspect="1"/>
          </p:cNvPicPr>
          <p:nvPr/>
        </p:nvPicPr>
        <p:blipFill>
          <a:blip r:embed="rId2"/>
          <a:stretch>
            <a:fillRect/>
          </a:stretch>
        </p:blipFill>
        <p:spPr>
          <a:xfrm>
            <a:off x="2114812" y="1082920"/>
            <a:ext cx="8244212" cy="4692160"/>
          </a:xfrm>
          <a:prstGeom prst="rect">
            <a:avLst/>
          </a:prstGeom>
        </p:spPr>
      </p:pic>
      <p:sp>
        <p:nvSpPr>
          <p:cNvPr id="3" name="TextBox 2">
            <a:extLst>
              <a:ext uri="{FF2B5EF4-FFF2-40B4-BE49-F238E27FC236}">
                <a16:creationId xmlns:a16="http://schemas.microsoft.com/office/drawing/2014/main" id="{1E8D5738-FEF9-4542-BE81-A2A967E959AA}"/>
              </a:ext>
            </a:extLst>
          </p:cNvPr>
          <p:cNvSpPr txBox="1"/>
          <p:nvPr/>
        </p:nvSpPr>
        <p:spPr>
          <a:xfrm>
            <a:off x="486427" y="225468"/>
            <a:ext cx="739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Q1</a:t>
            </a:r>
          </a:p>
        </p:txBody>
      </p:sp>
    </p:spTree>
    <p:extLst>
      <p:ext uri="{BB962C8B-B14F-4D97-AF65-F5344CB8AC3E}">
        <p14:creationId xmlns:p14="http://schemas.microsoft.com/office/powerpoint/2010/main" val="4034831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166236-B2D1-4683-81E2-406C957BBD90}"/>
              </a:ext>
            </a:extLst>
          </p:cNvPr>
          <p:cNvSpPr>
            <a:spLocks noGrp="1"/>
          </p:cNvSpPr>
          <p:nvPr>
            <p:ph idx="1"/>
          </p:nvPr>
        </p:nvSpPr>
        <p:spPr>
          <a:xfrm>
            <a:off x="643192" y="2666999"/>
            <a:ext cx="6573684" cy="3216276"/>
          </a:xfrm>
        </p:spPr>
        <p:txBody>
          <a:bodyPr vert="horz" lIns="91440" tIns="45720" rIns="91440" bIns="45720" rtlCol="0" anchor="t">
            <a:normAutofit/>
          </a:bodyPr>
          <a:lstStyle/>
          <a:p>
            <a:r>
              <a:rPr lang="en-GB" dirty="0">
                <a:latin typeface="Arial"/>
                <a:cs typeface="Arial"/>
              </a:rPr>
              <a:t>The principal channel of communication of Netflix is social media. Netflix social media team uses it intelligently to grab attention and arouse curiosity. Their social media team have a strategic and creative approach encouraged people to talk about Netflix, ask questions and creates polls stimulating users or fans to continue the casual conversation that places Netflix in trending topics. Primary platforms include </a:t>
            </a:r>
            <a:r>
              <a:rPr lang="en-GB" dirty="0" err="1">
                <a:latin typeface="Arial"/>
                <a:cs typeface="Arial"/>
              </a:rPr>
              <a:t>instagram</a:t>
            </a:r>
            <a:r>
              <a:rPr lang="en-GB" dirty="0">
                <a:latin typeface="Arial"/>
                <a:cs typeface="Arial"/>
              </a:rPr>
              <a:t>, </a:t>
            </a:r>
            <a:r>
              <a:rPr lang="en-GB" dirty="0" err="1">
                <a:latin typeface="Arial"/>
                <a:cs typeface="Arial"/>
              </a:rPr>
              <a:t>facebook</a:t>
            </a:r>
            <a:r>
              <a:rPr lang="en-GB" dirty="0">
                <a:latin typeface="Arial"/>
                <a:cs typeface="Arial"/>
              </a:rPr>
              <a:t>, snapchat, </a:t>
            </a:r>
            <a:r>
              <a:rPr lang="en-GB" dirty="0" err="1">
                <a:latin typeface="Arial"/>
                <a:cs typeface="Arial"/>
              </a:rPr>
              <a:t>tiktok</a:t>
            </a:r>
            <a:r>
              <a:rPr lang="en-GB" dirty="0">
                <a:latin typeface="Arial"/>
                <a:cs typeface="Arial"/>
              </a:rPr>
              <a:t>, </a:t>
            </a:r>
            <a:r>
              <a:rPr lang="en-GB" dirty="0" err="1">
                <a:latin typeface="Arial"/>
                <a:cs typeface="Arial"/>
              </a:rPr>
              <a:t>youtube</a:t>
            </a:r>
            <a:r>
              <a:rPr lang="en-GB" dirty="0">
                <a:latin typeface="Arial"/>
                <a:cs typeface="Arial"/>
              </a:rPr>
              <a:t> and twitter.</a:t>
            </a:r>
            <a:endParaRPr lang="en-GB">
              <a:latin typeface="Arial"/>
              <a:cs typeface="Arial"/>
            </a:endParaRPr>
          </a:p>
        </p:txBody>
      </p:sp>
      <p:pic>
        <p:nvPicPr>
          <p:cNvPr id="2" name="Picture 3" descr="Graphical user interface, application&#10;&#10;Description automatically generated">
            <a:extLst>
              <a:ext uri="{FF2B5EF4-FFF2-40B4-BE49-F238E27FC236}">
                <a16:creationId xmlns:a16="http://schemas.microsoft.com/office/drawing/2014/main" id="{F241A1F4-0459-4E23-B85A-CD9AE560F4F0}"/>
              </a:ext>
            </a:extLst>
          </p:cNvPr>
          <p:cNvPicPr>
            <a:picLocks noChangeAspect="1"/>
          </p:cNvPicPr>
          <p:nvPr/>
        </p:nvPicPr>
        <p:blipFill>
          <a:blip r:embed="rId3"/>
          <a:stretch>
            <a:fillRect/>
          </a:stretch>
        </p:blipFill>
        <p:spPr>
          <a:xfrm>
            <a:off x="7570839" y="922792"/>
            <a:ext cx="3976788" cy="469237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86E2EB3A-D480-480C-84C0-0F545DEE3C00}"/>
              </a:ext>
            </a:extLst>
          </p:cNvPr>
          <p:cNvSpPr txBox="1"/>
          <p:nvPr/>
        </p:nvSpPr>
        <p:spPr>
          <a:xfrm>
            <a:off x="392482" y="340290"/>
            <a:ext cx="8016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Q2</a:t>
            </a:r>
          </a:p>
        </p:txBody>
      </p:sp>
    </p:spTree>
    <p:extLst>
      <p:ext uri="{BB962C8B-B14F-4D97-AF65-F5344CB8AC3E}">
        <p14:creationId xmlns:p14="http://schemas.microsoft.com/office/powerpoint/2010/main" val="3450416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631737E1-5EED-426A-AE0C-509AB6D39DD6}"/>
              </a:ext>
            </a:extLst>
          </p:cNvPr>
          <p:cNvPicPr>
            <a:picLocks noChangeAspect="1"/>
          </p:cNvPicPr>
          <p:nvPr/>
        </p:nvPicPr>
        <p:blipFill rotWithShape="1">
          <a:blip r:embed="rId3">
            <a:alphaModFix amt="15000"/>
          </a:blip>
          <a:srcRect t="52327" r="1" b="1"/>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08E1E859-753E-417E-9E40-4A8BCE94B485}"/>
              </a:ext>
            </a:extLst>
          </p:cNvPr>
          <p:cNvSpPr>
            <a:spLocks noGrp="1"/>
          </p:cNvSpPr>
          <p:nvPr>
            <p:ph idx="1"/>
          </p:nvPr>
        </p:nvSpPr>
        <p:spPr>
          <a:xfrm>
            <a:off x="1141413" y="2666999"/>
            <a:ext cx="9905998" cy="3124201"/>
          </a:xfrm>
        </p:spPr>
        <p:txBody>
          <a:bodyPr vert="horz" lIns="91440" tIns="45720" rIns="91440" bIns="45720" rtlCol="0">
            <a:normAutofit/>
          </a:bodyPr>
          <a:lstStyle/>
          <a:p>
            <a:pPr marL="0" indent="0">
              <a:buNone/>
            </a:pPr>
            <a:r>
              <a:rPr lang="en-GB" dirty="0">
                <a:latin typeface="Arial"/>
                <a:cs typeface="Arial"/>
              </a:rPr>
              <a:t>Netflix collaborates with a great number of companies and application such as banks, they also use e-mail marketing to promote their content.</a:t>
            </a:r>
          </a:p>
          <a:p>
            <a:pPr marL="0" indent="0">
              <a:buNone/>
            </a:pPr>
            <a:r>
              <a:rPr lang="en-GB" dirty="0">
                <a:latin typeface="Arial"/>
                <a:cs typeface="Arial"/>
              </a:rPr>
              <a:t>The relative advantage to Netflix competitors begins with the use technology. An internet-based system allows a user to find movie titles easier than strolling the aisles of a video rental store. Netflix has reported 550 million in revenue for the third quarter of 2010.As new technology becomes available, such as foster connection speed. </a:t>
            </a:r>
            <a:r>
              <a:rPr lang="en-GB" dirty="0" err="1">
                <a:latin typeface="Arial"/>
                <a:cs typeface="Arial"/>
              </a:rPr>
              <a:t>netflix</a:t>
            </a:r>
            <a:r>
              <a:rPr lang="en-GB" dirty="0">
                <a:latin typeface="Arial"/>
                <a:cs typeface="Arial"/>
              </a:rPr>
              <a:t> find new opportunities with the adoption of new products and services and they can continue their rapid rate of growth with no end in sight.</a:t>
            </a:r>
          </a:p>
        </p:txBody>
      </p:sp>
      <p:sp>
        <p:nvSpPr>
          <p:cNvPr id="2" name="TextBox 1">
            <a:extLst>
              <a:ext uri="{FF2B5EF4-FFF2-40B4-BE49-F238E27FC236}">
                <a16:creationId xmlns:a16="http://schemas.microsoft.com/office/drawing/2014/main" id="{535BCE5F-FE1A-4AEA-9181-7C26A71BC516}"/>
              </a:ext>
            </a:extLst>
          </p:cNvPr>
          <p:cNvSpPr txBox="1"/>
          <p:nvPr/>
        </p:nvSpPr>
        <p:spPr>
          <a:xfrm>
            <a:off x="298537" y="121085"/>
            <a:ext cx="7390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Q2</a:t>
            </a:r>
          </a:p>
        </p:txBody>
      </p:sp>
    </p:spTree>
    <p:extLst>
      <p:ext uri="{BB962C8B-B14F-4D97-AF65-F5344CB8AC3E}">
        <p14:creationId xmlns:p14="http://schemas.microsoft.com/office/powerpoint/2010/main" val="2883815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DE581E-A20B-4134-81E7-423790348CD9}"/>
              </a:ext>
            </a:extLst>
          </p:cNvPr>
          <p:cNvSpPr txBox="1"/>
          <p:nvPr/>
        </p:nvSpPr>
        <p:spPr>
          <a:xfrm>
            <a:off x="663879" y="851770"/>
            <a:ext cx="274319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Acoreding to </a:t>
            </a:r>
            <a:r>
              <a:rPr lang="en-US" b="1" cap="all" dirty="0">
                <a:ea typeface="+mn-lt"/>
                <a:cs typeface="+mn-lt"/>
              </a:rPr>
              <a:t>ANDREW LIMBONG  (2021)</a:t>
            </a:r>
            <a:br>
              <a:rPr lang="en-US" b="1" dirty="0"/>
            </a:br>
            <a:r>
              <a:rPr lang="en-GB" b="1">
                <a:ea typeface="+mn-lt"/>
                <a:cs typeface="+mn-lt"/>
              </a:rPr>
              <a:t>some time ago, NETFLIX had </a:t>
            </a:r>
            <a:r>
              <a:rPr lang="en-GB" b="1" dirty="0">
                <a:ea typeface="+mn-lt"/>
                <a:cs typeface="+mn-lt"/>
              </a:rPr>
              <a:t>a transphobic problem. Due to the incident, they had to fire an employee for some reasons. Netflix employees plan a walkout over transphobic comments made in the media. Here we can find some barriers to communication</a:t>
            </a:r>
            <a:endParaRPr lang="en-US" b="1" dirty="0"/>
          </a:p>
        </p:txBody>
      </p:sp>
      <p:sp>
        <p:nvSpPr>
          <p:cNvPr id="3" name="Arrow: Right 2">
            <a:extLst>
              <a:ext uri="{FF2B5EF4-FFF2-40B4-BE49-F238E27FC236}">
                <a16:creationId xmlns:a16="http://schemas.microsoft.com/office/drawing/2014/main" id="{2B1A8FB3-20A7-47B4-8FA5-8B48E9C454CE}"/>
              </a:ext>
            </a:extLst>
          </p:cNvPr>
          <p:cNvSpPr/>
          <p:nvPr/>
        </p:nvSpPr>
        <p:spPr>
          <a:xfrm>
            <a:off x="3661999" y="521641"/>
            <a:ext cx="4394547" cy="127347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cs typeface="Calibri"/>
              </a:rPr>
              <a:t>Barriers</a:t>
            </a:r>
            <a:endParaRPr lang="en-GB" sz="3600"/>
          </a:p>
        </p:txBody>
      </p:sp>
      <p:sp>
        <p:nvSpPr>
          <p:cNvPr id="4" name="Oval 3">
            <a:extLst>
              <a:ext uri="{FF2B5EF4-FFF2-40B4-BE49-F238E27FC236}">
                <a16:creationId xmlns:a16="http://schemas.microsoft.com/office/drawing/2014/main" id="{A39D1B19-57BE-42AC-AEF4-8725A686AAD0}"/>
              </a:ext>
            </a:extLst>
          </p:cNvPr>
          <p:cNvSpPr/>
          <p:nvPr/>
        </p:nvSpPr>
        <p:spPr>
          <a:xfrm>
            <a:off x="8053974" y="971549"/>
            <a:ext cx="3695177" cy="9185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cs typeface="Calibri"/>
              </a:rPr>
              <a:t>Problems With Structure Design</a:t>
            </a:r>
            <a:endParaRPr lang="en-GB" sz="2400" b="1" dirty="0"/>
          </a:p>
        </p:txBody>
      </p:sp>
      <p:sp>
        <p:nvSpPr>
          <p:cNvPr id="6" name="Oval 5">
            <a:extLst>
              <a:ext uri="{FF2B5EF4-FFF2-40B4-BE49-F238E27FC236}">
                <a16:creationId xmlns:a16="http://schemas.microsoft.com/office/drawing/2014/main" id="{AF24C3C3-1D48-45D9-8688-DEFB5B5804A0}"/>
              </a:ext>
            </a:extLst>
          </p:cNvPr>
          <p:cNvSpPr/>
          <p:nvPr/>
        </p:nvSpPr>
        <p:spPr>
          <a:xfrm>
            <a:off x="8303611" y="2541042"/>
            <a:ext cx="3889806" cy="12738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cs typeface="Calibri"/>
              </a:rPr>
              <a:t>Lack Of Common Experience</a:t>
            </a:r>
            <a:endParaRPr lang="en-GB" sz="2400" b="1" dirty="0"/>
          </a:p>
        </p:txBody>
      </p:sp>
      <p:sp>
        <p:nvSpPr>
          <p:cNvPr id="7" name="Oval 6">
            <a:extLst>
              <a:ext uri="{FF2B5EF4-FFF2-40B4-BE49-F238E27FC236}">
                <a16:creationId xmlns:a16="http://schemas.microsoft.com/office/drawing/2014/main" id="{8775FC1D-61E1-44F0-94B2-91CD0DCD6C73}"/>
              </a:ext>
            </a:extLst>
          </p:cNvPr>
          <p:cNvSpPr/>
          <p:nvPr/>
        </p:nvSpPr>
        <p:spPr>
          <a:xfrm>
            <a:off x="8621559" y="4754148"/>
            <a:ext cx="3131506" cy="9185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cs typeface="Calibri"/>
              </a:rPr>
              <a:t>ATTITUDE</a:t>
            </a:r>
            <a:endParaRPr lang="en-GB" sz="2800" b="1"/>
          </a:p>
        </p:txBody>
      </p:sp>
      <p:pic>
        <p:nvPicPr>
          <p:cNvPr id="12" name="Picture 12">
            <a:extLst>
              <a:ext uri="{FF2B5EF4-FFF2-40B4-BE49-F238E27FC236}">
                <a16:creationId xmlns:a16="http://schemas.microsoft.com/office/drawing/2014/main" id="{2A8E6206-ED11-4DF0-B12D-BDEACADCB622}"/>
              </a:ext>
            </a:extLst>
          </p:cNvPr>
          <p:cNvPicPr>
            <a:picLocks noChangeAspect="1"/>
          </p:cNvPicPr>
          <p:nvPr/>
        </p:nvPicPr>
        <p:blipFill>
          <a:blip r:embed="rId3"/>
          <a:stretch>
            <a:fillRect/>
          </a:stretch>
        </p:blipFill>
        <p:spPr>
          <a:xfrm>
            <a:off x="3273469" y="1932906"/>
            <a:ext cx="4945692" cy="4265668"/>
          </a:xfrm>
          <a:prstGeom prst="rect">
            <a:avLst/>
          </a:prstGeom>
        </p:spPr>
      </p:pic>
      <p:sp>
        <p:nvSpPr>
          <p:cNvPr id="5" name="TextBox 4">
            <a:extLst>
              <a:ext uri="{FF2B5EF4-FFF2-40B4-BE49-F238E27FC236}">
                <a16:creationId xmlns:a16="http://schemas.microsoft.com/office/drawing/2014/main" id="{13B86DCE-5144-4CFE-BC1C-30F78A012AA1}"/>
              </a:ext>
            </a:extLst>
          </p:cNvPr>
          <p:cNvSpPr txBox="1"/>
          <p:nvPr/>
        </p:nvSpPr>
        <p:spPr>
          <a:xfrm>
            <a:off x="173277" y="152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Q3</a:t>
            </a:r>
          </a:p>
        </p:txBody>
      </p:sp>
    </p:spTree>
    <p:extLst>
      <p:ext uri="{BB962C8B-B14F-4D97-AF65-F5344CB8AC3E}">
        <p14:creationId xmlns:p14="http://schemas.microsoft.com/office/powerpoint/2010/main" val="2172715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3F8885-3B6A-463D-9B07-BFC650034F61}"/>
              </a:ext>
            </a:extLst>
          </p:cNvPr>
          <p:cNvSpPr txBox="1"/>
          <p:nvPr/>
        </p:nvSpPr>
        <p:spPr>
          <a:xfrm>
            <a:off x="2988197" y="1917538"/>
            <a:ext cx="566580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"Effective communication is critical to any organization and can help it in many ways. In fact, communication plays a role in product development, customer relations, employee management – virtually every facet of a business' operations. Employees are a key audience because they often serve as the conduit to other audiences. If employees are informed and engaged, communications with other constituencies are likely to be strong as well" According to Leigh Richards (2019).</a:t>
            </a:r>
            <a:endParaRPr lang="en-GB" b="1" dirty="0"/>
          </a:p>
        </p:txBody>
      </p:sp>
      <p:sp>
        <p:nvSpPr>
          <p:cNvPr id="3" name="TextBox 2">
            <a:extLst>
              <a:ext uri="{FF2B5EF4-FFF2-40B4-BE49-F238E27FC236}">
                <a16:creationId xmlns:a16="http://schemas.microsoft.com/office/drawing/2014/main" id="{5FBBBCC5-0F3D-434A-AF88-5EB05705AC97}"/>
              </a:ext>
            </a:extLst>
          </p:cNvPr>
          <p:cNvSpPr txBox="1"/>
          <p:nvPr/>
        </p:nvSpPr>
        <p:spPr>
          <a:xfrm>
            <a:off x="486427" y="27766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Q4</a:t>
            </a:r>
          </a:p>
        </p:txBody>
      </p:sp>
    </p:spTree>
    <p:extLst>
      <p:ext uri="{BB962C8B-B14F-4D97-AF65-F5344CB8AC3E}">
        <p14:creationId xmlns:p14="http://schemas.microsoft.com/office/powerpoint/2010/main" val="2974604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B93D63-AF59-414C-91CA-E8F2D19D7066}"/>
              </a:ext>
            </a:extLst>
          </p:cNvPr>
          <p:cNvSpPr txBox="1"/>
          <p:nvPr/>
        </p:nvSpPr>
        <p:spPr>
          <a:xfrm>
            <a:off x="163945" y="19858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Reference list</a:t>
            </a:r>
            <a:endParaRPr lang="en-GB" sz="2400">
              <a:cs typeface="Calibri"/>
            </a:endParaRPr>
          </a:p>
        </p:txBody>
      </p:sp>
      <p:sp>
        <p:nvSpPr>
          <p:cNvPr id="3" name="TextBox 2">
            <a:extLst>
              <a:ext uri="{FF2B5EF4-FFF2-40B4-BE49-F238E27FC236}">
                <a16:creationId xmlns:a16="http://schemas.microsoft.com/office/drawing/2014/main" id="{9797E200-FD62-42B4-A8A8-43E5D515E4E4}"/>
              </a:ext>
            </a:extLst>
          </p:cNvPr>
          <p:cNvSpPr txBox="1"/>
          <p:nvPr/>
        </p:nvSpPr>
        <p:spPr>
          <a:xfrm>
            <a:off x="277547" y="4947371"/>
            <a:ext cx="1189874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cap="all" dirty="0">
                <a:ea typeface="+mn-lt"/>
                <a:cs typeface="+mn-lt"/>
              </a:rPr>
              <a:t>LIMBONG, A., (2021) </a:t>
            </a:r>
            <a:r>
              <a:rPr lang="en-GB" sz="1400" i="1" dirty="0"/>
              <a:t>Netflix fires employee as internal conflicts over latest Dave Chappelle special grow </a:t>
            </a:r>
            <a:r>
              <a:rPr lang="en-GB" sz="1400" dirty="0"/>
              <a:t>ARTS&amp;LIFE. Available at:</a:t>
            </a:r>
            <a:r>
              <a:rPr lang="en-GB" sz="1400" dirty="0">
                <a:ea typeface="+mn-lt"/>
                <a:cs typeface="+mn-lt"/>
              </a:rPr>
              <a:t> https://www.npr.org/2021/10/15/1046542295/netflix-fires-employee-as-internal-conflicts-over-latest-dave-chappelle-special- (Accessed: 15 November 2021).</a:t>
            </a:r>
            <a:endParaRPr lang="en-US" sz="1400" dirty="0">
              <a:ea typeface="+mn-lt"/>
              <a:cs typeface="+mn-lt"/>
            </a:endParaRPr>
          </a:p>
          <a:p>
            <a:endParaRPr lang="en-GB" cap="all" dirty="0">
              <a:cs typeface="Calibri"/>
            </a:endParaRPr>
          </a:p>
        </p:txBody>
      </p:sp>
      <p:sp>
        <p:nvSpPr>
          <p:cNvPr id="4" name="TextBox 3">
            <a:extLst>
              <a:ext uri="{FF2B5EF4-FFF2-40B4-BE49-F238E27FC236}">
                <a16:creationId xmlns:a16="http://schemas.microsoft.com/office/drawing/2014/main" id="{D6EB370A-CAF5-4F5F-BCEB-ABD276ABFC69}"/>
              </a:ext>
            </a:extLst>
          </p:cNvPr>
          <p:cNvSpPr txBox="1"/>
          <p:nvPr/>
        </p:nvSpPr>
        <p:spPr>
          <a:xfrm>
            <a:off x="278706" y="3303417"/>
            <a:ext cx="114022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Jijo's Skill Factory (2020) </a:t>
            </a:r>
            <a:r>
              <a:rPr lang="en-GB" sz="1600" i="1" dirty="0">
                <a:ea typeface="+mn-lt"/>
                <a:cs typeface="+mn-lt"/>
              </a:rPr>
              <a:t>10 Barriers to Effective Communication, </a:t>
            </a:r>
            <a:r>
              <a:rPr lang="en-GB" sz="1600" dirty="0">
                <a:ea typeface="+mn-lt"/>
                <a:cs typeface="+mn-lt"/>
              </a:rPr>
              <a:t>[video], Available at: </a:t>
            </a:r>
            <a:r>
              <a:rPr lang="en-GB" sz="1600" u="sng" dirty="0">
                <a:ea typeface="+mn-lt"/>
                <a:cs typeface="+mn-lt"/>
              </a:rPr>
              <a:t>https://www.youtube.com/watch?v=f5Tao6KHV5w</a:t>
            </a:r>
            <a:r>
              <a:rPr lang="en-GB" sz="1600" dirty="0">
                <a:ea typeface="+mn-lt"/>
                <a:cs typeface="+mn-lt"/>
              </a:rPr>
              <a:t> (Accessed: 14 November 2020).</a:t>
            </a:r>
            <a:endParaRPr lang="en-US" sz="1600" dirty="0"/>
          </a:p>
        </p:txBody>
      </p:sp>
      <p:sp>
        <p:nvSpPr>
          <p:cNvPr id="5" name="TextBox 4">
            <a:extLst>
              <a:ext uri="{FF2B5EF4-FFF2-40B4-BE49-F238E27FC236}">
                <a16:creationId xmlns:a16="http://schemas.microsoft.com/office/drawing/2014/main" id="{50C970C2-6055-44BA-814A-45364623DD70}"/>
              </a:ext>
            </a:extLst>
          </p:cNvPr>
          <p:cNvSpPr txBox="1"/>
          <p:nvPr/>
        </p:nvSpPr>
        <p:spPr>
          <a:xfrm>
            <a:off x="309107" y="3984068"/>
            <a:ext cx="993879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Leigh, R., (2019) </a:t>
            </a:r>
            <a:r>
              <a:rPr lang="en-GB" sz="1400" i="1" dirty="0"/>
              <a:t>How Effective Communication Will Help an Organization </a:t>
            </a:r>
            <a:r>
              <a:rPr lang="en-GB" sz="1400" dirty="0"/>
              <a:t>CHRON. Available at: </a:t>
            </a:r>
            <a:r>
              <a:rPr lang="en-GB" sz="1400" dirty="0">
                <a:ea typeface="+mn-lt"/>
                <a:cs typeface="+mn-lt"/>
                <a:hlinkClick r:id="rId2"/>
              </a:rPr>
              <a:t>https://smallbusiness.chron.com/effective-communication-organization-1400.html</a:t>
            </a:r>
            <a:r>
              <a:rPr lang="en-GB" sz="1400" dirty="0">
                <a:ea typeface="+mn-lt"/>
                <a:cs typeface="+mn-lt"/>
              </a:rPr>
              <a:t> (Accessed: 15 November 2021).</a:t>
            </a:r>
            <a:br>
              <a:rPr lang="en-GB" dirty="0">
                <a:ea typeface="+mn-lt"/>
                <a:cs typeface="+mn-lt"/>
              </a:rPr>
            </a:br>
            <a:endParaRPr lang="en-GB" dirty="0">
              <a:ea typeface="+mn-lt"/>
              <a:cs typeface="+mn-lt"/>
            </a:endParaRPr>
          </a:p>
        </p:txBody>
      </p:sp>
      <p:sp>
        <p:nvSpPr>
          <p:cNvPr id="6" name="TextBox 5">
            <a:extLst>
              <a:ext uri="{FF2B5EF4-FFF2-40B4-BE49-F238E27FC236}">
                <a16:creationId xmlns:a16="http://schemas.microsoft.com/office/drawing/2014/main" id="{B2CBB9CE-3631-4787-BAE8-F7E00259244A}"/>
              </a:ext>
            </a:extLst>
          </p:cNvPr>
          <p:cNvSpPr txBox="1"/>
          <p:nvPr/>
        </p:nvSpPr>
        <p:spPr>
          <a:xfrm>
            <a:off x="312278" y="806844"/>
            <a:ext cx="108261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Dwyer, J. and Hopwood, N., (2019). The business communication handbook. Cengage AU.</a:t>
            </a:r>
            <a:endParaRPr lang="en-US" sz="1400" dirty="0"/>
          </a:p>
        </p:txBody>
      </p:sp>
      <p:sp>
        <p:nvSpPr>
          <p:cNvPr id="7" name="TextBox 6">
            <a:extLst>
              <a:ext uri="{FF2B5EF4-FFF2-40B4-BE49-F238E27FC236}">
                <a16:creationId xmlns:a16="http://schemas.microsoft.com/office/drawing/2014/main" id="{1B95187C-03D7-4B68-97F8-0469C2F24508}"/>
              </a:ext>
            </a:extLst>
          </p:cNvPr>
          <p:cNvSpPr txBox="1"/>
          <p:nvPr/>
        </p:nvSpPr>
        <p:spPr>
          <a:xfrm>
            <a:off x="238987" y="5832360"/>
            <a:ext cx="1175216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ea typeface="+mn-lt"/>
                <a:cs typeface="+mn-lt"/>
              </a:rPr>
              <a:t>Tourish</a:t>
            </a:r>
            <a:r>
              <a:rPr lang="en-GB" sz="1400" dirty="0">
                <a:ea typeface="+mn-lt"/>
                <a:cs typeface="+mn-lt"/>
              </a:rPr>
              <a:t>, D. and Hargie, O., (2009). Communication and organizational success. In Auditing Organizational Communication: A Handbook of Research, Theory and Practice (pp. 3-26)</a:t>
            </a:r>
            <a:endParaRPr lang="en-US" sz="1400" dirty="0"/>
          </a:p>
        </p:txBody>
      </p:sp>
      <p:sp>
        <p:nvSpPr>
          <p:cNvPr id="8" name="TextBox 7">
            <a:extLst>
              <a:ext uri="{FF2B5EF4-FFF2-40B4-BE49-F238E27FC236}">
                <a16:creationId xmlns:a16="http://schemas.microsoft.com/office/drawing/2014/main" id="{D2AE20B9-ABA7-4E6F-AD29-AA0AC76A0D5B}"/>
              </a:ext>
            </a:extLst>
          </p:cNvPr>
          <p:cNvSpPr txBox="1"/>
          <p:nvPr/>
        </p:nvSpPr>
        <p:spPr>
          <a:xfrm>
            <a:off x="309107" y="1299562"/>
            <a:ext cx="108937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Griffith, B., and Dunham, E., (2015), Working in Teams: moving from high potential to high performance, Los Angeles, SAGE Publications.</a:t>
            </a:r>
            <a:endParaRPr lang="en-US" sz="1400" dirty="0"/>
          </a:p>
        </p:txBody>
      </p:sp>
      <p:sp>
        <p:nvSpPr>
          <p:cNvPr id="9" name="TextBox 8">
            <a:extLst>
              <a:ext uri="{FF2B5EF4-FFF2-40B4-BE49-F238E27FC236}">
                <a16:creationId xmlns:a16="http://schemas.microsoft.com/office/drawing/2014/main" id="{C80DB801-8472-48A6-9B71-ECFAC41F031E}"/>
              </a:ext>
            </a:extLst>
          </p:cNvPr>
          <p:cNvSpPr txBox="1"/>
          <p:nvPr/>
        </p:nvSpPr>
        <p:spPr>
          <a:xfrm>
            <a:off x="288099" y="1895606"/>
            <a:ext cx="116575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ea typeface="+mn-lt"/>
                <a:cs typeface="+mn-lt"/>
              </a:rPr>
              <a:t>Grizem</a:t>
            </a:r>
            <a:r>
              <a:rPr lang="en-GB" sz="1400" dirty="0">
                <a:ea typeface="+mn-lt"/>
                <a:cs typeface="+mn-lt"/>
              </a:rPr>
              <a:t> Tas (2010) Netflix ads and Digital marketing campaigns </a:t>
            </a:r>
            <a:r>
              <a:rPr lang="en-GB" sz="1400" dirty="0">
                <a:ea typeface="+mn-lt"/>
                <a:cs typeface="+mn-lt"/>
                <a:hlinkClick r:id="rId3"/>
              </a:rPr>
              <a:t>https://digitalagencynetwork.com/key-takeaways-from-netflix-digital-marketing-strategy/</a:t>
            </a:r>
            <a:endParaRPr lang="en-US" sz="1400"/>
          </a:p>
        </p:txBody>
      </p:sp>
      <p:sp>
        <p:nvSpPr>
          <p:cNvPr id="10" name="TextBox 9">
            <a:extLst>
              <a:ext uri="{FF2B5EF4-FFF2-40B4-BE49-F238E27FC236}">
                <a16:creationId xmlns:a16="http://schemas.microsoft.com/office/drawing/2014/main" id="{88A41003-0F2D-48F2-969B-CCBD3F3BF019}"/>
              </a:ext>
            </a:extLst>
          </p:cNvPr>
          <p:cNvSpPr txBox="1"/>
          <p:nvPr/>
        </p:nvSpPr>
        <p:spPr>
          <a:xfrm>
            <a:off x="329852" y="2490591"/>
            <a:ext cx="1161580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Gregory Dean (2010) Netflix: An online Business Beyond Genius </a:t>
            </a:r>
            <a:r>
              <a:rPr lang="en-GB" sz="1400" dirty="0">
                <a:ea typeface="+mn-lt"/>
                <a:cs typeface="+mn-lt"/>
                <a:hlinkClick r:id="rId4"/>
              </a:rPr>
              <a:t>https://marketography.com/tag/netflix/</a:t>
            </a:r>
            <a:endParaRPr lang="en-GB" sz="1400" dirty="0">
              <a:ea typeface="+mn-lt"/>
              <a:cs typeface="+mn-lt"/>
            </a:endParaRPr>
          </a:p>
          <a:p>
            <a:r>
              <a:rPr lang="en-GB" sz="1400" dirty="0">
                <a:ea typeface="+mn-lt"/>
                <a:cs typeface="+mn-lt"/>
              </a:rPr>
              <a:t>Netflix – </a:t>
            </a:r>
            <a:r>
              <a:rPr lang="en-GB" sz="1400" dirty="0" err="1">
                <a:ea typeface="+mn-lt"/>
                <a:cs typeface="+mn-lt"/>
              </a:rPr>
              <a:t>Marketography</a:t>
            </a:r>
            <a:endParaRPr lang="en-GB" sz="1400" dirty="0">
              <a:ea typeface="+mn-lt"/>
              <a:cs typeface="+mn-lt"/>
            </a:endParaRPr>
          </a:p>
          <a:p>
            <a:r>
              <a:rPr lang="en-GB" sz="1400" dirty="0">
                <a:ea typeface="+mn-lt"/>
                <a:cs typeface="+mn-lt"/>
              </a:rPr>
              <a:t>Posts about Netflix written by Gregory Dean</a:t>
            </a:r>
            <a:endParaRPr lang="en-GB" sz="1400" dirty="0"/>
          </a:p>
        </p:txBody>
      </p:sp>
    </p:spTree>
    <p:extLst>
      <p:ext uri="{BB962C8B-B14F-4D97-AF65-F5344CB8AC3E}">
        <p14:creationId xmlns:p14="http://schemas.microsoft.com/office/powerpoint/2010/main" val="1172586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824867743"/>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George Giuliano Mihai</a:t>
                      </a:r>
                    </a:p>
                    <a:p>
                      <a:pPr lvl="0">
                        <a:buNone/>
                      </a:pPr>
                      <a:r>
                        <a:rPr lang="en-GB" dirty="0"/>
                        <a:t>Catalina Bucataru</a:t>
                      </a:r>
                    </a:p>
                    <a:p>
                      <a:pPr lvl="0">
                        <a:buNone/>
                      </a:pPr>
                      <a:r>
                        <a:rPr lang="en-GB" dirty="0"/>
                        <a:t>Dan Aurelian Dumitru</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 and Trust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Distance between members and time management</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Improve the time management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9.5</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3219444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Ecran lat</PresentationFormat>
  <Paragraphs>0</Paragraphs>
  <Slides>9</Slides>
  <Notes>1</Notes>
  <HiddenSlides>0</HiddenSlides>
  <MMClips>0</MMClips>
  <ScaleCrop>false</ScaleCrop>
  <HeadingPairs>
    <vt:vector size="4" baseType="variant">
      <vt:variant>
        <vt:lpstr>Temă</vt:lpstr>
      </vt:variant>
      <vt:variant>
        <vt:i4>2</vt:i4>
      </vt:variant>
      <vt:variant>
        <vt:lpstr>Titluri diapozitive</vt:lpstr>
      </vt:variant>
      <vt:variant>
        <vt:i4>9</vt:i4>
      </vt:variant>
    </vt:vector>
  </HeadingPairs>
  <TitlesOfParts>
    <vt:vector size="11" baseType="lpstr">
      <vt:lpstr>Mesh</vt: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George Giuliano Mihai (2027230)</cp:lastModifiedBy>
  <cp:revision>622</cp:revision>
  <dcterms:created xsi:type="dcterms:W3CDTF">2021-11-15T21:00:20Z</dcterms:created>
  <dcterms:modified xsi:type="dcterms:W3CDTF">2021-11-22T07:37:28Z</dcterms:modified>
</cp:coreProperties>
</file>