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sldIdLst>
    <p:sldId id="262" r:id="rId2"/>
    <p:sldId id="267" r:id="rId3"/>
    <p:sldId id="268" r:id="rId4"/>
    <p:sldId id="269" r:id="rId5"/>
    <p:sldId id="270" r:id="rId6"/>
    <p:sldId id="271" r:id="rId7"/>
    <p:sldId id="272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92" r:id="rId18"/>
    <p:sldId id="283" r:id="rId19"/>
    <p:sldId id="284" r:id="rId20"/>
    <p:sldId id="285" r:id="rId21"/>
    <p:sldId id="286" r:id="rId22"/>
    <p:sldId id="287" r:id="rId23"/>
    <p:sldId id="288" r:id="rId24"/>
    <p:sldId id="289" r:id="rId25"/>
    <p:sldId id="290" r:id="rId26"/>
    <p:sldId id="291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1067" autoAdjust="0"/>
  </p:normalViewPr>
  <p:slideViewPr>
    <p:cSldViewPr>
      <p:cViewPr>
        <p:scale>
          <a:sx n="50" d="100"/>
          <a:sy n="50" d="100"/>
        </p:scale>
        <p:origin x="-522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6012160" y="6021288"/>
            <a:ext cx="3131840" cy="8367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1060450"/>
            <a:ext cx="7772400" cy="8556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2205038"/>
            <a:ext cx="7772400" cy="3890962"/>
          </a:xfrm>
        </p:spPr>
        <p:txBody>
          <a:bodyPr/>
          <a:lstStyle/>
          <a:p>
            <a:pPr lvl="0"/>
            <a:endParaRPr lang="en-GB" noProof="0" dirty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675E0EE-3945-4E54-B9AF-D96A2EBB8208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14/02/2012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Architecture and Topologies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</a:t>
            </a:r>
            <a:endParaRPr lang="en-US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Network Topology</a:t>
            </a:r>
          </a:p>
          <a:p>
            <a:endParaRPr lang="en-GB" dirty="0" smtClean="0"/>
          </a:p>
          <a:p>
            <a:r>
              <a:rPr lang="en-GB" dirty="0" smtClean="0"/>
              <a:t>LAN, MAN, WAN, (CAN, PAN)</a:t>
            </a:r>
          </a:p>
          <a:p>
            <a:endParaRPr lang="en-GB" dirty="0" smtClean="0"/>
          </a:p>
          <a:p>
            <a:r>
              <a:rPr lang="en-GB" dirty="0" smtClean="0"/>
              <a:t>Peer-to-Peer, </a:t>
            </a:r>
            <a:r>
              <a:rPr lang="en-GB" dirty="0" smtClean="0"/>
              <a:t>Server-Client </a:t>
            </a:r>
            <a:r>
              <a:rPr lang="en-GB" dirty="0" smtClean="0"/>
              <a:t>Architecture</a:t>
            </a:r>
          </a:p>
          <a:p>
            <a:endParaRPr lang="en-GB" dirty="0" smtClean="0"/>
          </a:p>
          <a:p>
            <a:r>
              <a:rPr lang="en-GB" dirty="0" smtClean="0"/>
              <a:t>Logical &amp; Physical Address</a:t>
            </a:r>
            <a:endParaRPr lang="en-US" dirty="0" smtClean="0"/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uiExpand="1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Network Topology – Star</a:t>
            </a:r>
            <a:endParaRPr lang="en-US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43438" y="1643050"/>
            <a:ext cx="4321175" cy="4452950"/>
          </a:xfrm>
        </p:spPr>
        <p:txBody>
          <a:bodyPr>
            <a:noAutofit/>
          </a:bodyPr>
          <a:lstStyle/>
          <a:p>
            <a:pPr eaLnBrk="1" hangingPunct="1">
              <a:buFontTx/>
              <a:buNone/>
            </a:pPr>
            <a:r>
              <a:rPr lang="en-GB" sz="2200" b="1" dirty="0" smtClean="0"/>
              <a:t>Advantages:</a:t>
            </a:r>
          </a:p>
          <a:p>
            <a:pPr eaLnBrk="1" hangingPunct="1"/>
            <a:r>
              <a:rPr lang="en-GB" sz="2200" dirty="0" smtClean="0"/>
              <a:t>Easy to install and wire</a:t>
            </a:r>
          </a:p>
          <a:p>
            <a:pPr eaLnBrk="1" hangingPunct="1"/>
            <a:endParaRPr lang="en-GB" sz="2200" dirty="0" smtClean="0"/>
          </a:p>
          <a:p>
            <a:pPr eaLnBrk="1" hangingPunct="1"/>
            <a:r>
              <a:rPr lang="en-GB" sz="2200" dirty="0" smtClean="0"/>
              <a:t>No disruptions to the network when connecting/removing network devices</a:t>
            </a:r>
          </a:p>
          <a:p>
            <a:pPr eaLnBrk="1" hangingPunct="1">
              <a:buFontTx/>
              <a:buNone/>
            </a:pPr>
            <a:endParaRPr lang="en-GB" sz="2200" dirty="0" smtClean="0"/>
          </a:p>
          <a:p>
            <a:pPr eaLnBrk="1" hangingPunct="1">
              <a:buFontTx/>
              <a:buNone/>
            </a:pPr>
            <a:r>
              <a:rPr lang="en-GB" sz="2200" b="1" dirty="0" smtClean="0"/>
              <a:t>Disadvantages:</a:t>
            </a:r>
          </a:p>
          <a:p>
            <a:pPr eaLnBrk="1" hangingPunct="1"/>
            <a:r>
              <a:rPr lang="en-GB" sz="2200" dirty="0" smtClean="0"/>
              <a:t>Requires more cables than bus</a:t>
            </a:r>
          </a:p>
          <a:p>
            <a:pPr eaLnBrk="1" hangingPunct="1"/>
            <a:endParaRPr lang="en-GB" sz="2200" dirty="0" smtClean="0"/>
          </a:p>
          <a:p>
            <a:pPr eaLnBrk="1" hangingPunct="1"/>
            <a:r>
              <a:rPr lang="en-GB" sz="2200" dirty="0" smtClean="0"/>
              <a:t>If the concentration point fails, the whole network is paralyzed.</a:t>
            </a:r>
            <a:endParaRPr lang="en-US" sz="2200" dirty="0" smtClean="0"/>
          </a:p>
        </p:txBody>
      </p:sp>
      <p:pic>
        <p:nvPicPr>
          <p:cNvPr id="6148" name="Picture 4" descr="st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06" y="2071678"/>
            <a:ext cx="4500594" cy="38786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uiExpand="1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Topology – Bus</a:t>
            </a:r>
            <a:endParaRPr lang="en-US" dirty="0" smtClean="0"/>
          </a:p>
        </p:txBody>
      </p:sp>
      <p:pic>
        <p:nvPicPr>
          <p:cNvPr id="7172" name="Picture 4" descr="linebu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064" y="1714488"/>
            <a:ext cx="6877216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8181" name="Picture 5" descr="MCj023348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301" y="2433626"/>
            <a:ext cx="1692275" cy="87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4600604" y="4314852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 fontScale="70000" lnSpcReduction="20000"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Entire network shuts down if the main network cable breaks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Limited in size</a:t>
            </a:r>
            <a:endParaRPr lang="en-US" sz="3200" dirty="0" smtClean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271490" y="4314852"/>
            <a:ext cx="4257676" cy="218598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Easy to connect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endParaRPr kumimoji="0" lang="en-GB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Requires less cable length than star</a:t>
            </a:r>
            <a:endParaRPr kumimoji="0" lang="en-US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Network Topology – Ring</a:t>
            </a:r>
            <a:endParaRPr lang="en-US" dirty="0" smtClean="0"/>
          </a:p>
        </p:txBody>
      </p:sp>
      <p:pic>
        <p:nvPicPr>
          <p:cNvPr id="8195" name="Picture 3" descr="ringto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1552582"/>
            <a:ext cx="2951162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ringp2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0775" y="1571612"/>
            <a:ext cx="302577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1714480" y="2714620"/>
            <a:ext cx="1403351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Ring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Topology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7864585" y="2362794"/>
            <a:ext cx="779381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Star-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Wired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Ring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271490" y="4214818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 fontScale="70000" lnSpcReduction="20000"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Relatively easy to install and reconfigure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Fault isolation is simplified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Equal opportunity for all terminals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600604" y="4214818"/>
            <a:ext cx="4257676" cy="2185982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A break in the ring can disable the ring. </a:t>
            </a:r>
            <a:r>
              <a:rPr lang="en-GB" sz="2200" b="1" u="sng" dirty="0" smtClean="0"/>
              <a:t>BUT</a:t>
            </a:r>
            <a:r>
              <a:rPr lang="en-GB" sz="2200" b="1" dirty="0" smtClean="0"/>
              <a:t> </a:t>
            </a:r>
            <a:r>
              <a:rPr lang="en-GB" sz="2200" dirty="0" smtClean="0"/>
              <a:t>this can be solved by using dual ring.</a:t>
            </a:r>
            <a:endParaRPr lang="en-US" sz="2200" dirty="0" smtClean="0"/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US" sz="2200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  <p:bldP spid="8199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Topology – Tree</a:t>
            </a:r>
            <a:endParaRPr lang="en-US" dirty="0" smtClean="0"/>
          </a:p>
        </p:txBody>
      </p:sp>
      <p:pic>
        <p:nvPicPr>
          <p:cNvPr id="9220" name="Picture 4" descr="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488035"/>
            <a:ext cx="4500594" cy="5369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14324" y="1671646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 fontScale="70000" lnSpcReduction="20000"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Supported by many software and hardware vendors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GB" sz="3200" dirty="0" smtClean="0"/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Point-to-Point wiring for each segment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14324" y="3857628"/>
            <a:ext cx="4257676" cy="2185982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More difficult to configure and wire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GB" sz="2200" dirty="0" smtClean="0"/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If the backbone link breaks down, the whole network shuts down.</a:t>
            </a:r>
            <a:endParaRPr lang="en-US" sz="2200" dirty="0" smtClean="0"/>
          </a:p>
        </p:txBody>
      </p:sp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Topology – Mesh</a:t>
            </a:r>
            <a:endParaRPr lang="en-US" dirty="0" smtClean="0"/>
          </a:p>
        </p:txBody>
      </p:sp>
      <p:pic>
        <p:nvPicPr>
          <p:cNvPr id="10243" name="Picture 3" descr="VPN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643050"/>
            <a:ext cx="4248150" cy="423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576245" y="1714488"/>
            <a:ext cx="1495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Full Mesh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181254" name="Text Box 6"/>
          <p:cNvSpPr txBox="1">
            <a:spLocks noChangeArrowheads="1"/>
          </p:cNvSpPr>
          <p:nvPr/>
        </p:nvSpPr>
        <p:spPr bwMode="auto">
          <a:xfrm>
            <a:off x="142844" y="6357958"/>
            <a:ext cx="58340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 u="sng" dirty="0">
                <a:solidFill>
                  <a:schemeClr val="accent2"/>
                </a:solidFill>
              </a:rPr>
              <a:t>Partial Mesh</a:t>
            </a:r>
            <a:r>
              <a:rPr lang="en-GB" sz="2000" b="1" dirty="0">
                <a:solidFill>
                  <a:schemeClr val="accent2"/>
                </a:solidFill>
              </a:rPr>
              <a:t> is the common topology for WAN.</a:t>
            </a:r>
            <a:endParaRPr lang="en-US" sz="2000" b="1" dirty="0">
              <a:solidFill>
                <a:schemeClr val="accent2"/>
              </a:solidFill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743480" y="1643050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Robust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Less traffic on each link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Easy to troubleshoot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Excellent privacy and security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4743480" y="3857628"/>
            <a:ext cx="4257676" cy="2185982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Heavy wiring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Expensive and difficult to install and configure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Not practical for large number of devices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US" sz="2200" dirty="0" smtClean="0"/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</a:t>
            </a:r>
            <a:endParaRPr lang="en-US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Money</a:t>
            </a:r>
          </a:p>
          <a:p>
            <a:endParaRPr lang="en-US" dirty="0" smtClean="0"/>
          </a:p>
          <a:p>
            <a:r>
              <a:rPr lang="en-US" dirty="0" smtClean="0"/>
              <a:t>Length of cable needed </a:t>
            </a:r>
          </a:p>
          <a:p>
            <a:endParaRPr lang="en-US" dirty="0" smtClean="0"/>
          </a:p>
          <a:p>
            <a:r>
              <a:rPr lang="en-US" dirty="0" smtClean="0"/>
              <a:t>Future growth</a:t>
            </a:r>
          </a:p>
          <a:p>
            <a:endParaRPr lang="en-US" dirty="0" smtClean="0"/>
          </a:p>
          <a:p>
            <a:r>
              <a:rPr lang="en-US" dirty="0" smtClean="0"/>
              <a:t>Cable type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LAN, MAN, WAN</a:t>
            </a:r>
            <a:endParaRPr lang="en-US" dirty="0" smtClean="0"/>
          </a:p>
        </p:txBody>
      </p:sp>
      <p:pic>
        <p:nvPicPr>
          <p:cNvPr id="13315" name="Picture 3" descr="Tutorial-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0315" y="1643050"/>
            <a:ext cx="6783371" cy="5085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Area Network (LAN)</a:t>
            </a:r>
            <a:endParaRPr lang="en-US" dirty="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Used for single buildings or campus. </a:t>
            </a:r>
          </a:p>
          <a:p>
            <a:endParaRPr lang="en-US" dirty="0" smtClean="0"/>
          </a:p>
          <a:p>
            <a:r>
              <a:rPr lang="en-US" dirty="0" smtClean="0"/>
              <a:t>Developed in 1970s.</a:t>
            </a:r>
          </a:p>
          <a:p>
            <a:endParaRPr lang="en-US" dirty="0" smtClean="0"/>
          </a:p>
          <a:p>
            <a:r>
              <a:rPr lang="en-US" dirty="0" smtClean="0"/>
              <a:t>Coaxial cables, twisted pair, wireless. </a:t>
            </a:r>
          </a:p>
          <a:p>
            <a:endParaRPr lang="en-US" dirty="0" smtClean="0"/>
          </a:p>
          <a:p>
            <a:r>
              <a:rPr lang="en-US" dirty="0" smtClean="0"/>
              <a:t>Low latency - except in high traffic periods</a:t>
            </a:r>
          </a:p>
          <a:p>
            <a:endParaRPr lang="en-US" dirty="0" smtClean="0"/>
          </a:p>
          <a:p>
            <a:r>
              <a:rPr lang="en-US" dirty="0" smtClean="0"/>
              <a:t>High speed networks - 0.2 to 10 Gb/sec</a:t>
            </a:r>
          </a:p>
          <a:p>
            <a:endParaRPr lang="en-US" dirty="0" smtClean="0"/>
          </a:p>
          <a:p>
            <a:r>
              <a:rPr lang="en-US" dirty="0" smtClean="0"/>
              <a:t>Star, Bus or Rings Topologies</a:t>
            </a:r>
          </a:p>
          <a:p>
            <a:endParaRPr lang="en-US" dirty="0" smtClean="0"/>
          </a:p>
          <a:p>
            <a:r>
              <a:rPr lang="en-US" dirty="0" smtClean="0"/>
              <a:t>Ethernet, Token Ring 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Office LAN</a:t>
            </a:r>
            <a:endParaRPr lang="en-US" dirty="0" smtClean="0"/>
          </a:p>
        </p:txBody>
      </p:sp>
      <p:pic>
        <p:nvPicPr>
          <p:cNvPr id="15363" name="Picture 3" descr="fig2-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7444" y="1571612"/>
            <a:ext cx="6669112" cy="525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Metropolitan Area Network (MAN)</a:t>
            </a:r>
            <a:endParaRPr lang="en-US" dirty="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Generally covers towns and cities (50 km) </a:t>
            </a:r>
          </a:p>
          <a:p>
            <a:endParaRPr lang="en-US" dirty="0" smtClean="0"/>
          </a:p>
          <a:p>
            <a:r>
              <a:rPr lang="en-US" dirty="0" smtClean="0"/>
              <a:t>Developed in 1980s.</a:t>
            </a:r>
          </a:p>
          <a:p>
            <a:endParaRPr lang="en-US" dirty="0" smtClean="0"/>
          </a:p>
          <a:p>
            <a:r>
              <a:rPr lang="en-US" dirty="0" smtClean="0"/>
              <a:t>Optical fibers, Cables, Wireless. </a:t>
            </a:r>
          </a:p>
          <a:p>
            <a:endParaRPr lang="en-US" dirty="0" smtClean="0"/>
          </a:p>
          <a:p>
            <a:r>
              <a:rPr lang="en-US" dirty="0" smtClean="0"/>
              <a:t>Data rates adequate for distributed computing applications. </a:t>
            </a:r>
          </a:p>
          <a:p>
            <a:endParaRPr lang="en-US" dirty="0" smtClean="0"/>
          </a:p>
          <a:p>
            <a:r>
              <a:rPr lang="en-US" dirty="0" smtClean="0"/>
              <a:t>Typical latencies : &lt; 1 ms </a:t>
            </a:r>
          </a:p>
          <a:p>
            <a:endParaRPr lang="en-US" dirty="0" smtClean="0"/>
          </a:p>
          <a:p>
            <a:r>
              <a:rPr lang="en-US" dirty="0" smtClean="0"/>
              <a:t>Message routing is fast 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MAN</a:t>
            </a:r>
            <a:endParaRPr lang="en-US" dirty="0" smtClean="0"/>
          </a:p>
        </p:txBody>
      </p:sp>
      <p:pic>
        <p:nvPicPr>
          <p:cNvPr id="17411" name="Picture 3" descr="fig2-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3862" y="1500174"/>
            <a:ext cx="6956276" cy="5304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Wide Area Network (WAN)</a:t>
            </a:r>
            <a:endParaRPr lang="en-US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Developed in 1960s. </a:t>
            </a:r>
          </a:p>
          <a:p>
            <a:endParaRPr lang="en-US" dirty="0" smtClean="0"/>
          </a:p>
          <a:p>
            <a:r>
              <a:rPr lang="en-US" dirty="0" smtClean="0"/>
              <a:t>Covers large distances (states, countries, continents). </a:t>
            </a:r>
          </a:p>
          <a:p>
            <a:endParaRPr lang="en-US" dirty="0" smtClean="0"/>
          </a:p>
          <a:p>
            <a:r>
              <a:rPr lang="en-US" dirty="0" smtClean="0"/>
              <a:t>Communication links connected by routers. </a:t>
            </a:r>
          </a:p>
          <a:p>
            <a:endParaRPr lang="en-US" dirty="0" smtClean="0"/>
          </a:p>
          <a:p>
            <a:r>
              <a:rPr lang="en-US" dirty="0" smtClean="0"/>
              <a:t>Routers follow data from sender to receiver. </a:t>
            </a:r>
          </a:p>
          <a:p>
            <a:endParaRPr lang="en-US" dirty="0" smtClean="0"/>
          </a:p>
          <a:p>
            <a:r>
              <a:rPr lang="en-US" dirty="0" smtClean="0"/>
              <a:t>Hosts are typically connected (or close to) the routers. </a:t>
            </a:r>
          </a:p>
          <a:p>
            <a:endParaRPr lang="en-US" dirty="0" smtClean="0"/>
          </a:p>
          <a:p>
            <a:r>
              <a:rPr lang="en-US" dirty="0" smtClean="0"/>
              <a:t>Typical latencies : 100ms - 500ms. </a:t>
            </a:r>
          </a:p>
          <a:p>
            <a:endParaRPr lang="en-US" dirty="0" smtClean="0"/>
          </a:p>
          <a:p>
            <a:r>
              <a:rPr lang="en-US" dirty="0" smtClean="0"/>
              <a:t>Not (yet) suitable for distributed computing.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Internet is a perfect example of a WAN!</a:t>
            </a:r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/>
        </p:nvGraphicFramePr>
        <p:xfrm>
          <a:off x="214283" y="3119904"/>
          <a:ext cx="8822214" cy="1666418"/>
        </p:xfrm>
        <a:graphic>
          <a:graphicData uri="http://schemas.openxmlformats.org/presentationml/2006/ole">
            <p:oleObj spid="_x0000_s1026" name="Visio" r:id="rId3" imgW="6571440" imgH="1241640" progId="Visio.Drawing.11">
              <p:embed/>
            </p:oleObj>
          </a:graphicData>
        </a:graphic>
      </p:graphicFrame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Wide Area Networ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243" y="71426"/>
            <a:ext cx="9061515" cy="6715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Topology – Summary</a:t>
            </a:r>
            <a:endParaRPr lang="en-US" dirty="0" smtClean="0"/>
          </a:p>
        </p:txBody>
      </p:sp>
      <p:graphicFrame>
        <p:nvGraphicFramePr>
          <p:cNvPr id="182275" name="Group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1" cy="4230688"/>
        </p:xfrm>
        <a:graphic>
          <a:graphicData uri="http://schemas.openxmlformats.org/drawingml/2006/table">
            <a:tbl>
              <a:tblPr/>
              <a:tblGrid>
                <a:gridCol w="1676103"/>
                <a:gridCol w="3130652"/>
                <a:gridCol w="3422846"/>
              </a:tblGrid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Topology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Common Cables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Common Protocol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Star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Twisted Pair, Fibre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Ethernet, LocalTalk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Bus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Coaxial, Twisted Pair,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Fibre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Ethernet, LocalTalk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Ring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Twisted Pair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Token Ring, FDDI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Tree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Coaxial, Twisted Pair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Fibre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Ethernet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Mesh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Coaxial, Twisted Pair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Fibre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… … 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Networks</a:t>
            </a:r>
            <a:endParaRPr lang="en-US" dirty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Networks are grouped by their scope or scale. </a:t>
            </a:r>
          </a:p>
          <a:p>
            <a:endParaRPr lang="en-US" dirty="0" smtClean="0"/>
          </a:p>
          <a:p>
            <a:r>
              <a:rPr lang="en-US" dirty="0" smtClean="0"/>
              <a:t>Common examples of area network types are: </a:t>
            </a:r>
          </a:p>
          <a:p>
            <a:endParaRPr lang="en-US" dirty="0" smtClean="0"/>
          </a:p>
          <a:p>
            <a:r>
              <a:rPr lang="en-US" b="1" dirty="0" smtClean="0">
                <a:solidFill>
                  <a:srgbClr val="FF0000"/>
                </a:solidFill>
              </a:rPr>
              <a:t>WLAN</a:t>
            </a:r>
            <a:r>
              <a:rPr lang="en-US" dirty="0" smtClean="0"/>
              <a:t> - Wireless Local Area Network </a:t>
            </a:r>
          </a:p>
          <a:p>
            <a:endParaRPr lang="en-US" dirty="0" smtClean="0"/>
          </a:p>
          <a:p>
            <a:r>
              <a:rPr lang="en-US" b="1" dirty="0" smtClean="0">
                <a:solidFill>
                  <a:srgbClr val="FF0000"/>
                </a:solidFill>
              </a:rPr>
              <a:t>SAN</a:t>
            </a:r>
            <a:r>
              <a:rPr lang="en-US" dirty="0" smtClean="0"/>
              <a:t> - Storage Area Network, System Area Network, Server Area Network, or sometimes Small Area Network </a:t>
            </a:r>
          </a:p>
          <a:p>
            <a:endParaRPr lang="en-US" dirty="0" smtClean="0"/>
          </a:p>
          <a:p>
            <a:r>
              <a:rPr lang="en-US" b="1" dirty="0" smtClean="0">
                <a:solidFill>
                  <a:srgbClr val="FF0000"/>
                </a:solidFill>
              </a:rPr>
              <a:t>CAN</a:t>
            </a:r>
            <a:r>
              <a:rPr lang="en-US" dirty="0" smtClean="0"/>
              <a:t> - Campus Area Network, Controller Area Network, or sometimes Cluster Area Network </a:t>
            </a:r>
          </a:p>
          <a:p>
            <a:endParaRPr lang="en-US" dirty="0" smtClean="0"/>
          </a:p>
          <a:p>
            <a:r>
              <a:rPr lang="en-US" b="1" dirty="0" smtClean="0">
                <a:solidFill>
                  <a:srgbClr val="FF0000"/>
                </a:solidFill>
              </a:rPr>
              <a:t>PAN</a:t>
            </a:r>
            <a:r>
              <a:rPr lang="en-US" dirty="0" smtClean="0"/>
              <a:t> - Personal Area Network </a:t>
            </a:r>
          </a:p>
          <a:p>
            <a:endParaRPr lang="en-US" dirty="0" smtClean="0"/>
          </a:p>
          <a:p>
            <a:r>
              <a:rPr lang="en-US" b="1" dirty="0" smtClean="0">
                <a:solidFill>
                  <a:srgbClr val="FF0000"/>
                </a:solidFill>
              </a:rPr>
              <a:t>DAN</a:t>
            </a:r>
            <a:r>
              <a:rPr lang="en-US" dirty="0" smtClean="0"/>
              <a:t> - Desk Area Network </a:t>
            </a: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592138" y="1720850"/>
            <a:ext cx="80121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Server-Client Architecture</a:t>
            </a:r>
            <a:endParaRPr lang="en-US" dirty="0" smtClean="0"/>
          </a:p>
        </p:txBody>
      </p:sp>
      <p:pic>
        <p:nvPicPr>
          <p:cNvPr id="21507" name="Picture 3" descr="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2238" y="1628800"/>
            <a:ext cx="6919524" cy="5077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Server-Client Architecture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Resources are centralized in the server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All the clients can access these resources based on their rights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Security is created, managed and enforced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Active Directory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 smtClean="0"/>
              <a:t>Server-Client Architecture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Email server system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Database server system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FTP server system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Online forums</a:t>
            </a:r>
          </a:p>
          <a:p>
            <a:pPr eaLnBrk="1" hangingPunct="1"/>
            <a:endParaRPr lang="en-GB" dirty="0" smtClean="0"/>
          </a:p>
          <a:p>
            <a:pPr eaLnBrk="1" hangingPunct="1"/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Peer-to-Peer Architecture</a:t>
            </a:r>
            <a:endParaRPr lang="en-US" dirty="0" smtClean="0"/>
          </a:p>
        </p:txBody>
      </p:sp>
      <p:pic>
        <p:nvPicPr>
          <p:cNvPr id="24579" name="Picture 3" descr="network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04825" y="2151856"/>
            <a:ext cx="3943350" cy="3867150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 All terminals are virtually fully interconnected with each other </a:t>
            </a:r>
            <a:r>
              <a:rPr lang="en-GB" b="1" dirty="0" smtClean="0"/>
              <a:t>directly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 The terminal has to be on if others want to access its information.</a:t>
            </a:r>
          </a:p>
          <a:p>
            <a:endParaRPr lang="en-GB" dirty="0"/>
          </a:p>
        </p:txBody>
      </p:sp>
      <p:sp>
        <p:nvSpPr>
          <p:cNvPr id="24580" name="Line 4"/>
          <p:cNvSpPr>
            <a:spLocks noChangeShapeType="1"/>
          </p:cNvSpPr>
          <p:nvPr/>
        </p:nvSpPr>
        <p:spPr bwMode="auto">
          <a:xfrm flipH="1">
            <a:off x="1403648" y="3213150"/>
            <a:ext cx="1150938" cy="1223962"/>
          </a:xfrm>
          <a:prstGeom prst="line">
            <a:avLst/>
          </a:prstGeom>
          <a:noFill/>
          <a:ln w="76200" cap="rnd" cmpd="tri">
            <a:solidFill>
              <a:srgbClr val="FF0000"/>
            </a:solidFill>
            <a:prstDash val="sysDot"/>
            <a:round/>
            <a:headEnd type="stealth" w="lg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81" name="Line 5"/>
          <p:cNvSpPr>
            <a:spLocks noChangeShapeType="1"/>
          </p:cNvSpPr>
          <p:nvPr/>
        </p:nvSpPr>
        <p:spPr bwMode="auto">
          <a:xfrm>
            <a:off x="1619672" y="5229200"/>
            <a:ext cx="1944688" cy="288925"/>
          </a:xfrm>
          <a:prstGeom prst="line">
            <a:avLst/>
          </a:prstGeom>
          <a:noFill/>
          <a:ln w="76200" cap="rnd" cmpd="tri">
            <a:solidFill>
              <a:srgbClr val="FF0000"/>
            </a:solidFill>
            <a:prstDash val="sysDot"/>
            <a:round/>
            <a:headEnd type="stealth" w="lg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82" name="Line 6"/>
          <p:cNvSpPr>
            <a:spLocks noChangeShapeType="1"/>
          </p:cNvSpPr>
          <p:nvPr/>
        </p:nvSpPr>
        <p:spPr bwMode="auto">
          <a:xfrm>
            <a:off x="3491880" y="3068638"/>
            <a:ext cx="720725" cy="1728787"/>
          </a:xfrm>
          <a:prstGeom prst="line">
            <a:avLst/>
          </a:prstGeom>
          <a:noFill/>
          <a:ln w="76200" cap="rnd" cmpd="tri">
            <a:solidFill>
              <a:srgbClr val="FF0000"/>
            </a:solidFill>
            <a:prstDash val="sysDot"/>
            <a:round/>
            <a:headEnd type="stealth" w="lg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24580" grpId="0" animBg="1"/>
      <p:bldP spid="24581" grpId="0" animBg="1"/>
      <p:bldP spid="24582" grpId="0" animBg="1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 smtClean="0"/>
              <a:t>Peer-to-Peer Architecture</a:t>
            </a:r>
            <a:endParaRPr lang="en-US" sz="4000" dirty="0" smtClean="0"/>
          </a:p>
        </p:txBody>
      </p:sp>
      <p:pic>
        <p:nvPicPr>
          <p:cNvPr id="2052" name="Picture 3" descr="yaho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492375"/>
            <a:ext cx="160972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4" descr="3_ICQ_ppc_front"/>
          <p:cNvPicPr>
            <a:picLocks noChangeAspect="1" noChangeArrowheads="1"/>
          </p:cNvPicPr>
          <p:nvPr/>
        </p:nvPicPr>
        <p:blipFill>
          <a:blip r:embed="rId3" cstate="print"/>
          <a:srcRect l="18214" r="17500"/>
          <a:stretch>
            <a:fillRect/>
          </a:stretch>
        </p:blipFill>
        <p:spPr bwMode="auto">
          <a:xfrm>
            <a:off x="3428992" y="1643050"/>
            <a:ext cx="2571768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6" descr="ms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300558"/>
            <a:ext cx="302895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1603375" y="2801938"/>
            <a:ext cx="758825" cy="457200"/>
          </a:xfrm>
          <a:prstGeom prst="rect">
            <a:avLst/>
          </a:prstGeom>
          <a:noFill/>
          <a:ln w="76200" cap="rnd" cmpd="tri" algn="ctr">
            <a:noFill/>
            <a:prstDash val="sysDot"/>
            <a:miter lim="800000"/>
            <a:headEnd type="none" w="lg" len="med"/>
            <a:tailEnd type="none" w="lg" len="med"/>
          </a:ln>
        </p:spPr>
        <p:txBody>
          <a:bodyPr wrap="none">
            <a:spAutoFit/>
          </a:bodyPr>
          <a:lstStyle/>
          <a:p>
            <a:pPr algn="ctr"/>
            <a:r>
              <a:rPr lang="en-GB" b="1" i="1" dirty="0">
                <a:solidFill>
                  <a:srgbClr val="FF0000"/>
                </a:solidFill>
              </a:rPr>
              <a:t>Talk</a:t>
            </a:r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5"/>
          <a:srcRect l="12304" t="15625" r="76563" b="75781"/>
          <a:stretch>
            <a:fillRect/>
          </a:stretch>
        </p:blipFill>
        <p:spPr bwMode="auto">
          <a:xfrm>
            <a:off x="6858016" y="5143512"/>
            <a:ext cx="1785950" cy="1033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5" descr="http://www.esmeraldasonline.com/wp-content/uploads/2010/09/emule-2010.jpg"/>
          <p:cNvPicPr>
            <a:picLocks noChangeAspect="1" noChangeArrowheads="1"/>
          </p:cNvPicPr>
          <p:nvPr/>
        </p:nvPicPr>
        <p:blipFill>
          <a:blip r:embed="rId6"/>
          <a:srcRect l="5294" t="4249" r="22353" b="4359"/>
          <a:stretch>
            <a:fillRect/>
          </a:stretch>
        </p:blipFill>
        <p:spPr bwMode="auto">
          <a:xfrm>
            <a:off x="6215074" y="1857364"/>
            <a:ext cx="2729072" cy="2449518"/>
          </a:xfrm>
          <a:prstGeom prst="rect">
            <a:avLst/>
          </a:prstGeom>
          <a:noFill/>
        </p:spPr>
      </p:pic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Logical &amp; Physical Address</a:t>
            </a:r>
            <a:endParaRPr lang="en-US" dirty="0" smtClean="0"/>
          </a:p>
        </p:txBody>
      </p:sp>
      <p:graphicFrame>
        <p:nvGraphicFramePr>
          <p:cNvPr id="198659" name="Group 3"/>
          <p:cNvGraphicFramePr>
            <a:graphicFrameLocks noGrp="1"/>
          </p:cNvGraphicFramePr>
          <p:nvPr>
            <p:ph idx="4294967295"/>
          </p:nvPr>
        </p:nvGraphicFramePr>
        <p:xfrm>
          <a:off x="414322" y="2038364"/>
          <a:ext cx="2014538" cy="3890966"/>
        </p:xfrm>
        <a:graphic>
          <a:graphicData uri="http://schemas.openxmlformats.org/drawingml/2006/table">
            <a:tbl>
              <a:tblPr/>
              <a:tblGrid>
                <a:gridCol w="2014538"/>
              </a:tblGrid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Application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Presentation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Session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Transport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Network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75FF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Link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Physical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25621" name="AutoShape 21"/>
          <p:cNvSpPr>
            <a:spLocks noChangeArrowheads="1"/>
          </p:cNvSpPr>
          <p:nvPr/>
        </p:nvSpPr>
        <p:spPr bwMode="auto">
          <a:xfrm>
            <a:off x="2786050" y="4314828"/>
            <a:ext cx="1223962" cy="503237"/>
          </a:xfrm>
          <a:prstGeom prst="rightArrow">
            <a:avLst>
              <a:gd name="adj1" fmla="val 50000"/>
              <a:gd name="adj2" fmla="val 60804"/>
            </a:avLst>
          </a:prstGeom>
          <a:solidFill>
            <a:srgbClr val="FF99CC"/>
          </a:solidFill>
          <a:ln w="28575" algn="ctr">
            <a:solidFill>
              <a:schemeClr val="tx1"/>
            </a:solidFill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22" name="AutoShape 22"/>
          <p:cNvSpPr>
            <a:spLocks noChangeArrowheads="1"/>
          </p:cNvSpPr>
          <p:nvPr/>
        </p:nvSpPr>
        <p:spPr bwMode="auto">
          <a:xfrm>
            <a:off x="2786050" y="5467353"/>
            <a:ext cx="1223962" cy="503237"/>
          </a:xfrm>
          <a:prstGeom prst="rightArrow">
            <a:avLst>
              <a:gd name="adj1" fmla="val 50000"/>
              <a:gd name="adj2" fmla="val 60804"/>
            </a:avLst>
          </a:prstGeom>
          <a:solidFill>
            <a:srgbClr val="99CCFF"/>
          </a:solidFill>
          <a:ln w="28575" algn="ctr">
            <a:solidFill>
              <a:schemeClr val="tx1"/>
            </a:solidFill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23" name="Rectangle 23"/>
          <p:cNvSpPr>
            <a:spLocks noChangeArrowheads="1"/>
          </p:cNvSpPr>
          <p:nvPr/>
        </p:nvSpPr>
        <p:spPr bwMode="auto">
          <a:xfrm>
            <a:off x="4140200" y="4170365"/>
            <a:ext cx="4535488" cy="792163"/>
          </a:xfrm>
          <a:prstGeom prst="rect">
            <a:avLst/>
          </a:prstGeom>
          <a:solidFill>
            <a:srgbClr val="FFFFFF"/>
          </a:solidFill>
          <a:ln w="28575" algn="ctr">
            <a:solidFill>
              <a:srgbClr val="FF00FF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FontTx/>
              <a:buChar char="•"/>
            </a:pPr>
            <a:r>
              <a:rPr lang="en-GB" sz="2000" dirty="0">
                <a:latin typeface="Arial" charset="0"/>
              </a:rPr>
              <a:t> Logical Network Address</a:t>
            </a:r>
          </a:p>
          <a:p>
            <a:pPr>
              <a:buFontTx/>
              <a:buChar char="•"/>
            </a:pPr>
            <a:r>
              <a:rPr lang="en-GB" sz="2000" dirty="0">
                <a:latin typeface="Arial" charset="0"/>
              </a:rPr>
              <a:t> Logical Host Address</a:t>
            </a:r>
          </a:p>
        </p:txBody>
      </p:sp>
      <p:sp>
        <p:nvSpPr>
          <p:cNvPr id="25624" name="Rectangle 24"/>
          <p:cNvSpPr>
            <a:spLocks noChangeArrowheads="1"/>
          </p:cNvSpPr>
          <p:nvPr/>
        </p:nvSpPr>
        <p:spPr bwMode="auto">
          <a:xfrm>
            <a:off x="4140200" y="5394328"/>
            <a:ext cx="4608513" cy="720725"/>
          </a:xfrm>
          <a:prstGeom prst="rect">
            <a:avLst/>
          </a:prstGeom>
          <a:solidFill>
            <a:srgbClr val="FFFFFF"/>
          </a:solidFill>
          <a:ln w="28575" algn="ctr">
            <a:solidFill>
              <a:srgbClr val="3366FF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FontTx/>
              <a:buChar char="•"/>
            </a:pPr>
            <a:r>
              <a:rPr lang="en-GB" sz="2000" dirty="0">
                <a:latin typeface="Arial" charset="0"/>
              </a:rPr>
              <a:t> Physical Host Address</a:t>
            </a:r>
          </a:p>
        </p:txBody>
      </p:sp>
      <p:sp>
        <p:nvSpPr>
          <p:cNvPr id="25625" name="Text Box 25"/>
          <p:cNvSpPr txBox="1">
            <a:spLocks noChangeArrowheads="1"/>
          </p:cNvSpPr>
          <p:nvPr/>
        </p:nvSpPr>
        <p:spPr bwMode="auto">
          <a:xfrm>
            <a:off x="3357554" y="1857364"/>
            <a:ext cx="4824413" cy="1200329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dirty="0" smtClean="0"/>
              <a:t>Unique addressing is compulsory for  switching and routing.</a:t>
            </a:r>
          </a:p>
          <a:p>
            <a:r>
              <a:rPr lang="en-GB" sz="2400" dirty="0" smtClean="0"/>
              <a:t>(Moving Date around a network)</a:t>
            </a:r>
            <a:endParaRPr lang="en-GB" sz="2400" dirty="0"/>
          </a:p>
        </p:txBody>
      </p:sp>
      <p:sp>
        <p:nvSpPr>
          <p:cNvPr id="198682" name="Text Box 26"/>
          <p:cNvSpPr txBox="1">
            <a:spLocks noChangeArrowheads="1"/>
          </p:cNvSpPr>
          <p:nvPr/>
        </p:nvSpPr>
        <p:spPr bwMode="auto">
          <a:xfrm>
            <a:off x="6972300" y="3786190"/>
            <a:ext cx="1776413" cy="4572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rgbClr val="FF13FF"/>
                </a:solidFill>
                <a:latin typeface="Arial" charset="0"/>
              </a:rPr>
              <a:t>IP Address</a:t>
            </a:r>
          </a:p>
        </p:txBody>
      </p:sp>
      <p:sp>
        <p:nvSpPr>
          <p:cNvPr id="198683" name="Text Box 27"/>
          <p:cNvSpPr txBox="1">
            <a:spLocks noChangeArrowheads="1"/>
          </p:cNvSpPr>
          <p:nvPr/>
        </p:nvSpPr>
        <p:spPr bwMode="auto">
          <a:xfrm>
            <a:off x="6659563" y="5010153"/>
            <a:ext cx="2184400" cy="4572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rgbClr val="3F7FFF"/>
                </a:solidFill>
                <a:latin typeface="Arial" charset="0"/>
              </a:rPr>
              <a:t>MAC Address</a:t>
            </a:r>
          </a:p>
        </p:txBody>
      </p:sp>
      <p:sp>
        <p:nvSpPr>
          <p:cNvPr id="198684" name="Text Box 28"/>
          <p:cNvSpPr txBox="1">
            <a:spLocks noChangeArrowheads="1"/>
          </p:cNvSpPr>
          <p:nvPr/>
        </p:nvSpPr>
        <p:spPr bwMode="auto">
          <a:xfrm>
            <a:off x="5292725" y="6065840"/>
            <a:ext cx="3654425" cy="396875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000" b="1" dirty="0">
                <a:solidFill>
                  <a:srgbClr val="3F7FFF"/>
                </a:solidFill>
                <a:latin typeface="Arial" charset="0"/>
              </a:rPr>
              <a:t>MAC (Media Access Control)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21" grpId="0" animBg="1"/>
      <p:bldP spid="25622" grpId="0" animBg="1"/>
      <p:bldP spid="25623" grpId="0" animBg="1"/>
      <p:bldP spid="25624" grpId="0" animBg="1"/>
      <p:bldP spid="25625" grpId="0"/>
      <p:bldP spid="198682" grpId="0"/>
      <p:bldP spid="198683" grpId="0"/>
      <p:bldP spid="198684" grpId="0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Logical &amp; Physical Address</a:t>
            </a:r>
            <a:endParaRPr lang="en-US" dirty="0" smtClean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Network address can be derived from the host IP address</a:t>
            </a:r>
          </a:p>
          <a:p>
            <a:endParaRPr lang="en-GB" dirty="0" smtClean="0"/>
          </a:p>
          <a:p>
            <a:r>
              <a:rPr lang="en-GB" dirty="0" smtClean="0"/>
              <a:t>IP host address is globally unique and obtained through certain ways</a:t>
            </a:r>
          </a:p>
          <a:p>
            <a:endParaRPr lang="en-GB" dirty="0" smtClean="0"/>
          </a:p>
          <a:p>
            <a:r>
              <a:rPr lang="en-GB" dirty="0" smtClean="0"/>
              <a:t>MAC address is marked on NICs by manufacturers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/>
            <a:r>
              <a:rPr lang="en-GB" altLang="zh-CN" dirty="0" smtClean="0">
                <a:ea typeface="宋体" pitchFamily="2" charset="-122"/>
              </a:rPr>
              <a:t>Questions?</a:t>
            </a:r>
            <a:endParaRPr lang="en-US" altLang="zh-CN" dirty="0" smtClean="0">
              <a:ea typeface="宋体" pitchFamily="2" charset="-122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subTitle" idx="1"/>
          </p:nvPr>
        </p:nvSpPr>
        <p:spPr>
          <a:noFill/>
        </p:spPr>
        <p:txBody>
          <a:bodyPr/>
          <a:lstStyle/>
          <a:p>
            <a:pPr marL="609600" indent="-609600"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155</TotalTime>
  <Words>687</Words>
  <Application>Microsoft Office PowerPoint</Application>
  <PresentationFormat>On-screen Show (4:3)</PresentationFormat>
  <Paragraphs>203</Paragraphs>
  <Slides>26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8" baseType="lpstr">
      <vt:lpstr>Powerpoint New</vt:lpstr>
      <vt:lpstr>Visio</vt:lpstr>
      <vt:lpstr>Architecture and Topologies</vt:lpstr>
      <vt:lpstr>Topics</vt:lpstr>
      <vt:lpstr>Network Topology – Star</vt:lpstr>
      <vt:lpstr>Network Topology – Bus</vt:lpstr>
      <vt:lpstr>Network Topology – Ring</vt:lpstr>
      <vt:lpstr>Network Topology – Tree</vt:lpstr>
      <vt:lpstr>Network Topology – Mesh</vt:lpstr>
      <vt:lpstr>Considerations</vt:lpstr>
      <vt:lpstr>LAN, MAN, WAN</vt:lpstr>
      <vt:lpstr>Local Area Network (LAN)</vt:lpstr>
      <vt:lpstr>Typical Office LAN</vt:lpstr>
      <vt:lpstr>Metropolitan Area Network (MAN)</vt:lpstr>
      <vt:lpstr>A MAN</vt:lpstr>
      <vt:lpstr>Wide Area Network (WAN)</vt:lpstr>
      <vt:lpstr>Internet is a perfect example of a WAN!</vt:lpstr>
      <vt:lpstr>Slide 16</vt:lpstr>
      <vt:lpstr>Network Topology – Summary</vt:lpstr>
      <vt:lpstr>Other Networks</vt:lpstr>
      <vt:lpstr>Server-Client Architecture</vt:lpstr>
      <vt:lpstr>Server-Client Architecture</vt:lpstr>
      <vt:lpstr>Server-Client Architecture</vt:lpstr>
      <vt:lpstr>Peer-to-Peer Architecture</vt:lpstr>
      <vt:lpstr>Peer-to-Peer Architecture</vt:lpstr>
      <vt:lpstr>Logical &amp; Physical Address</vt:lpstr>
      <vt:lpstr>Logical &amp; Physical Address</vt:lpstr>
      <vt:lpstr>Questions?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sc-gr</dc:creator>
  <cp:lastModifiedBy>sc-gr</cp:lastModifiedBy>
  <cp:revision>14</cp:revision>
  <dcterms:created xsi:type="dcterms:W3CDTF">2012-02-08T18:47:35Z</dcterms:created>
  <dcterms:modified xsi:type="dcterms:W3CDTF">2012-02-14T11:53:16Z</dcterms:modified>
</cp:coreProperties>
</file>