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charts/colors1.xml" ContentType="application/vnd.ms-office.chartcolorstyle+xml"/>
  <Override PartName="/ppt/charts/style1.xml" ContentType="application/vnd.ms-office.chartstyl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1"/>
  </p:notesMasterIdLst>
  <p:handoutMasterIdLst>
    <p:handoutMasterId r:id="rId32"/>
  </p:handoutMasterIdLst>
  <p:sldIdLst>
    <p:sldId id="545" r:id="rId5"/>
    <p:sldId id="449" r:id="rId6"/>
    <p:sldId id="396" r:id="rId7"/>
    <p:sldId id="435" r:id="rId8"/>
    <p:sldId id="546" r:id="rId9"/>
    <p:sldId id="400" r:id="rId10"/>
    <p:sldId id="509" r:id="rId11"/>
    <p:sldId id="527" r:id="rId12"/>
    <p:sldId id="526" r:id="rId13"/>
    <p:sldId id="517" r:id="rId14"/>
    <p:sldId id="523" r:id="rId15"/>
    <p:sldId id="557" r:id="rId16"/>
    <p:sldId id="543" r:id="rId17"/>
    <p:sldId id="554" r:id="rId18"/>
    <p:sldId id="556" r:id="rId19"/>
    <p:sldId id="542" r:id="rId20"/>
    <p:sldId id="547" r:id="rId21"/>
    <p:sldId id="548" r:id="rId22"/>
    <p:sldId id="549" r:id="rId23"/>
    <p:sldId id="444" r:id="rId24"/>
    <p:sldId id="535" r:id="rId25"/>
    <p:sldId id="536" r:id="rId26"/>
    <p:sldId id="533" r:id="rId27"/>
    <p:sldId id="550" r:id="rId28"/>
    <p:sldId id="465" r:id="rId29"/>
    <p:sldId id="544" r:id="rId30"/>
  </p:sldIdLst>
  <p:sldSz cx="9144000" cy="6858000" type="screen4x3"/>
  <p:notesSz cx="6794500" cy="9931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192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tessa" initials="t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2BDEC"/>
    <a:srgbClr val="0F4E55"/>
    <a:srgbClr val="F8F8F8"/>
    <a:srgbClr val="5E0B0D"/>
    <a:srgbClr val="6F7CA0"/>
    <a:srgbClr val="666666"/>
    <a:srgbClr val="716658"/>
    <a:srgbClr val="FFFFFF"/>
    <a:srgbClr val="60B0A7"/>
    <a:srgbClr val="E8E8E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E8034E78-7F5D-4C2E-B375-FC64B27BC917}" styleName="Dark Style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dk1">
              <a:tint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dk1">
              <a:tint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dk1">
              <a:tint val="6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35" autoAdjust="0"/>
    <p:restoredTop sz="82226" autoAdjust="0"/>
  </p:normalViewPr>
  <p:slideViewPr>
    <p:cSldViewPr>
      <p:cViewPr varScale="1">
        <p:scale>
          <a:sx n="94" d="100"/>
          <a:sy n="94" d="100"/>
        </p:scale>
        <p:origin x="-420" y="-90"/>
      </p:cViewPr>
      <p:guideLst>
        <p:guide orient="horz" pos="2160"/>
        <p:guide pos="192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" d="1"/>
        <a:sy n="1" d="1"/>
      </p:scale>
      <p:origin x="0" y="-158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handoutMaster" Target="handoutMasters/handoutMaster1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charts/_rels/chart1.xml.rels><?xml version="1.0" encoding="UTF-8" standalone="yes"?>
<Relationships xmlns="http://schemas.openxmlformats.org/package/2006/relationships"><Relationship Id="rId3" Type="http://schemas.microsoft.com/office/2011/relationships/chartStyle" Target="style1.xml"/><Relationship Id="rId2" Type="http://schemas.microsoft.com/office/2011/relationships/chartColorStyle" Target="colors1.xml"/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solidFill>
              <a:schemeClr val="tx2">
                <a:lumMod val="75000"/>
              </a:schemeClr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2">
                        <a:lumMod val="75000"/>
                      </a:schemeClr>
                    </a:solidFill>
                    <a:latin typeface="Arial" panose="020B0604020202020204" pitchFamily="34" charset="0"/>
                    <a:ea typeface="+mn-ea"/>
                    <a:cs typeface="Arial" panose="020B0604020202020204" pitchFamily="34" charset="0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Sheet1!$A$2:$A$5</c:f>
              <c:strCache>
                <c:ptCount val="4"/>
                <c:pt idx="0">
                  <c:v>No response</c:v>
                </c:pt>
                <c:pt idx="1">
                  <c:v>No</c:v>
                </c:pt>
                <c:pt idx="2">
                  <c:v>Undecided</c:v>
                </c:pt>
                <c:pt idx="3">
                  <c:v>Yes</c:v>
                </c:pt>
              </c:strCache>
            </c:strRef>
          </c:cat>
          <c:val>
            <c:numRef>
              <c:f>Sheet1!$B$2:$B$5</c:f>
              <c:numCache>
                <c:formatCode>0.00%</c:formatCode>
                <c:ptCount val="4"/>
                <c:pt idx="0">
                  <c:v>3.9E-2</c:v>
                </c:pt>
                <c:pt idx="1">
                  <c:v>4.2999999999999997E-2</c:v>
                </c:pt>
                <c:pt idx="2" formatCode="0%">
                  <c:v>0.06</c:v>
                </c:pt>
                <c:pt idx="3">
                  <c:v>0.85799999999999998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16962304"/>
        <c:axId val="73858368"/>
      </c:barChart>
      <c:catAx>
        <c:axId val="11696230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73858368"/>
        <c:crosses val="autoZero"/>
        <c:auto val="1"/>
        <c:lblAlgn val="ctr"/>
        <c:lblOffset val="100"/>
        <c:noMultiLvlLbl val="0"/>
      </c:catAx>
      <c:valAx>
        <c:axId val="73858368"/>
        <c:scaling>
          <c:orientation val="minMax"/>
          <c:max val="1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pPr>
            <a:endParaRPr lang="en-US"/>
          </a:p>
        </c:txPr>
        <c:crossAx val="11696230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1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024" cy="49712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7890" y="0"/>
            <a:ext cx="2945024" cy="49712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F23731-F320-4C29-8C76-B57EF1D9C1D4}" type="datetimeFigureOut">
              <a:rPr lang="en-GB" smtClean="0"/>
              <a:pPr/>
              <a:t>25/02/2014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32687"/>
            <a:ext cx="2945024" cy="497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7890" y="9432687"/>
            <a:ext cx="2945024" cy="497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86087E-F17E-4575-9000-0180C09CFDB9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419345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944283" cy="49657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657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E032C1-E11F-4FF0-A5E7-A0946E9A9DDE}" type="datetimeFigureOut">
              <a:rPr lang="en-GB" smtClean="0"/>
              <a:pPr/>
              <a:t>25/02/2014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4400" y="744538"/>
            <a:ext cx="4965700" cy="37242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17415"/>
            <a:ext cx="5435600" cy="446913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433106"/>
            <a:ext cx="2944283" cy="49657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8645" y="9433106"/>
            <a:ext cx="2944283" cy="49657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A17FEF-8758-4AFC-8AD9-4283A2296845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0609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dirty="0" smtClean="0"/>
              <a:t>240MW rated capacity at 4.5m head – dropped from 250MW / 300MW “installed capacity”. Based on the base case of 16 x 7m turbines, 4.5m is the normal operating head and so the rated output per turbine is ~15MW so “rated power plant output at normal operating head = 240MW”. At peak flows during spring tides we can reach 5.5m head and this will give us a max rated power output per turbine of 20MW so “rated power plant output at maximum head (</a:t>
            </a:r>
            <a:r>
              <a:rPr lang="en-GB" dirty="0" err="1" smtClean="0"/>
              <a:t>Hmax</a:t>
            </a:r>
            <a:r>
              <a:rPr lang="en-GB" dirty="0" smtClean="0"/>
              <a:t>) = 320MW”</a:t>
            </a:r>
          </a:p>
          <a:p>
            <a:pPr lvl="0"/>
            <a:r>
              <a:rPr lang="en-GB" dirty="0" smtClean="0"/>
              <a:t>400GWh net annual output </a:t>
            </a:r>
          </a:p>
          <a:p>
            <a:pPr lvl="0"/>
            <a:r>
              <a:rPr lang="en-GB" dirty="0" smtClean="0"/>
              <a:t>121,000 homes powered (based on </a:t>
            </a:r>
            <a:r>
              <a:rPr lang="en-GB" dirty="0" err="1" smtClean="0"/>
              <a:t>Ofgem</a:t>
            </a:r>
            <a:r>
              <a:rPr lang="en-GB" dirty="0" smtClean="0"/>
              <a:t> average household use of 3,300kWh), equivalent to: </a:t>
            </a:r>
          </a:p>
          <a:p>
            <a:pPr lvl="1"/>
            <a:r>
              <a:rPr lang="en-GB" dirty="0" smtClean="0"/>
              <a:t>More than Swansea’s annual domestic electricity use (109k households)</a:t>
            </a:r>
          </a:p>
          <a:p>
            <a:pPr lvl="1"/>
            <a:r>
              <a:rPr lang="en-GB" dirty="0" smtClean="0"/>
              <a:t>c.70% of Swansea Bay’s annual domestic electricity use (Swansea, Neath &amp; Port Talbot, 173k households)</a:t>
            </a:r>
          </a:p>
          <a:p>
            <a:pPr lvl="1"/>
            <a:r>
              <a:rPr lang="en-GB" dirty="0" smtClean="0"/>
              <a:t>c.9% of Wales’ annual domestic electricity use (based on 1,369k households)</a:t>
            </a:r>
          </a:p>
          <a:p>
            <a:pPr lvl="0"/>
            <a:r>
              <a:rPr lang="en-GB" dirty="0" smtClean="0"/>
              <a:t>216,000 tonnes of CO2 saved per year (based on UK grid average emissions) </a:t>
            </a:r>
          </a:p>
          <a:p>
            <a:pPr lvl="0"/>
            <a:r>
              <a:rPr lang="en-GB" dirty="0" smtClean="0"/>
              <a:t>Carbon footprint of construction estimated at 500k tonnes of CO2, meaning the lagoon will be carbon neutral in under 3 years</a:t>
            </a:r>
          </a:p>
          <a:p>
            <a:pPr lvl="0"/>
            <a:r>
              <a:rPr lang="en-GB" dirty="0" smtClean="0"/>
              <a:t>Average 14 hours of generation per day </a:t>
            </a:r>
          </a:p>
          <a:p>
            <a:pPr lvl="0"/>
            <a:r>
              <a:rPr lang="en-GB" dirty="0" smtClean="0"/>
              <a:t>120 year design life </a:t>
            </a:r>
          </a:p>
          <a:p>
            <a:pPr lvl="0"/>
            <a:r>
              <a:rPr lang="en-GB" dirty="0" smtClean="0"/>
              <a:t>11.5km2 area enclosed by wall </a:t>
            </a:r>
          </a:p>
          <a:p>
            <a:pPr lvl="0"/>
            <a:r>
              <a:rPr lang="en-GB" dirty="0" smtClean="0"/>
              <a:t>9.5km wall length </a:t>
            </a:r>
          </a:p>
          <a:p>
            <a:pPr lvl="0"/>
            <a:r>
              <a:rPr lang="en-GB" dirty="0" smtClean="0"/>
              <a:t>5-20m height of wall </a:t>
            </a:r>
          </a:p>
          <a:p>
            <a:pPr lvl="0"/>
            <a:r>
              <a:rPr lang="en-GB" dirty="0" smtClean="0"/>
              <a:t>12m height of wall above low water </a:t>
            </a:r>
          </a:p>
          <a:p>
            <a:pPr lvl="0"/>
            <a:r>
              <a:rPr lang="en-GB" dirty="0" smtClean="0"/>
              <a:t>3.5m height of wall above high water </a:t>
            </a:r>
          </a:p>
          <a:p>
            <a:pPr lvl="0"/>
            <a:r>
              <a:rPr lang="en-GB" dirty="0" smtClean="0"/>
              <a:t>4.1m average tidal range, Neaps </a:t>
            </a:r>
          </a:p>
          <a:p>
            <a:pPr lvl="0"/>
            <a:r>
              <a:rPr lang="en-GB" dirty="0" smtClean="0"/>
              <a:t>8.5m average tidal range, Springs </a:t>
            </a:r>
          </a:p>
          <a:p>
            <a:pPr lvl="0"/>
            <a:r>
              <a:rPr lang="en-GB" dirty="0" smtClean="0"/>
              <a:t>2 years build time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A17FEF-8758-4AFC-8AD9-4283A2296845}" type="slidenum">
              <a:rPr lang="en-GB" smtClean="0"/>
              <a:pPr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89419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A17FEF-8758-4AFC-8AD9-4283A2296845}" type="slidenum">
              <a:rPr lang="en-GB" smtClean="0"/>
              <a:pPr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274439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A17FEF-8758-4AFC-8AD9-4283A2296845}" type="slidenum">
              <a:rPr lang="en-GB" smtClean="0"/>
              <a:pPr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22165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35038" y="739775"/>
            <a:ext cx="4927600" cy="36957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dirty="0"/>
              <a:t>Job </a:t>
            </a:r>
            <a:r>
              <a:rPr lang="en-GB" dirty="0" smtClean="0"/>
              <a:t>creation:</a:t>
            </a:r>
            <a:r>
              <a:rPr lang="en-GB" baseline="0" dirty="0" smtClean="0"/>
              <a:t> CBS estimates</a:t>
            </a:r>
          </a:p>
          <a:p>
            <a:pPr lvl="0"/>
            <a:r>
              <a:rPr lang="en-GB" sz="1600" b="1" baseline="0" dirty="0" smtClean="0"/>
              <a:t>5,200 new job years equates to 1,300 FTEs across Wales during 2014-2018</a:t>
            </a:r>
            <a:endParaRPr lang="en-GB" sz="1600" b="1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A17FEF-8758-4AFC-8AD9-4283A2296845}" type="slidenum">
              <a:rPr lang="en-GB" smtClean="0">
                <a:solidFill>
                  <a:prstClr val="black"/>
                </a:solidFill>
              </a:rPr>
              <a:pPr/>
              <a:t>19</a:t>
            </a:fld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74933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240MW rated capacity at 4.5m head – dropped from 250MW / 300MW “installed capacity”. Based on the base case of 16 x 7m turbines, 4.5m is the normal operating head and so the rated output per turbine is ~15MW so “rated power plant output at normal operating head = 240MW”. At peak flows during spring tides we can reach 5.5m head and this will give us a max rated power output per turbine of 20MW so “rated power plant output at maximum head (Hmax) = 320MW”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400GWh net annual output 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121,000 homes powered (based on Ofgem average household use of 3,300kWh), equivalent to: </a:t>
            </a:r>
          </a:p>
          <a:p>
            <a:pPr lvl="1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More than Swansea’s annual domestic electricity use (109k households)</a:t>
            </a:r>
          </a:p>
          <a:p>
            <a:pPr lvl="1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c.70% of Swansea Bay’s annual domestic electricity use (Swansea, Neath &amp; Port Talbot, 173k households)</a:t>
            </a:r>
          </a:p>
          <a:p>
            <a:pPr lvl="1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c.9% of Wales’ annual domestic electricity use (based on 1,369k households)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216,000 tonnes of CO2 saved per year (based on UK grid average emissions) 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Carbon footprint of construction estimated at 500k tonnes of CO2, meaning the lagoon will be carbon neutral in under 3 years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Average 14 hours of generation per day 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120 year design life 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11.5km2 area enclosed by wall 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9.5km wall length 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5-20m height of wall 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12m height of wall above low water 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3.5m height of wall above high water 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4.1m average tidal range, Neaps 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8.5m average tidal range, Springs 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 years build time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A17FEF-8758-4AFC-8AD9-4283A2296845}" type="slidenum">
              <a:rPr lang="en-GB" smtClean="0"/>
              <a:pPr/>
              <a:t>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1509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Job creation (internal estimates, subject to ongoing review):</a:t>
            </a:r>
          </a:p>
          <a:p>
            <a:pPr lvl="1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Supply chain &amp; construction – c.3,600 new jobs of which 1/3 direct &amp; 2/3 indirect/induced, c.80% local</a:t>
            </a:r>
          </a:p>
          <a:p>
            <a:pPr lvl="1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Quarrying – preferred North Wales quarry, c.80 jobs for 3 years (excl. indirect/induced jobs)</a:t>
            </a:r>
          </a:p>
          <a:p>
            <a:pPr lvl="1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Operations &amp; maintenance – minimum 20 permanent jobs running the lagoon (excl. indirect/induced jobs)</a:t>
            </a:r>
          </a:p>
          <a:p>
            <a:pPr lvl="1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Tourism – minimum 40 permanent jobs created in the visitor facilities (excl. indirect/induced jobs)*</a:t>
            </a:r>
          </a:p>
          <a:p>
            <a:pPr lvl="1"/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*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70-100k visitors per year, conservative estimate based on visitor figures for La Rance, Annapolis, the Mersey Barrage Study, the Severn Barrage Study, wind farm visitor centres.</a:t>
            </a:r>
          </a:p>
          <a:p>
            <a:pPr lvl="0"/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A17FEF-8758-4AFC-8AD9-4283A2296845}" type="slidenum">
              <a:rPr lang="en-GB" smtClean="0"/>
              <a:pPr/>
              <a:t>21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88265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Job creation (internal estimates, subject to ongoing review):</a:t>
            </a:r>
          </a:p>
          <a:p>
            <a:pPr lvl="1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Supply chain &amp; construction – c.3,600 new jobs of which 1/3 direct &amp; 2/3 indirect/induced, c.80% local</a:t>
            </a:r>
          </a:p>
          <a:p>
            <a:pPr lvl="1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Quarrying – preferred North Wales quarry, c.80 jobs for 3 years (excl. indirect/induced jobs)</a:t>
            </a:r>
          </a:p>
          <a:p>
            <a:pPr lvl="1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Operations &amp; maintenance – minimum 20 permanent jobs running the lagoon (excl. indirect/induced jobs)</a:t>
            </a:r>
          </a:p>
          <a:p>
            <a:pPr lvl="1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Tourism – minimum 40 permanent jobs created in the visitor facilities (excl. indirect/induced jobs)*</a:t>
            </a:r>
          </a:p>
          <a:p>
            <a:pPr lvl="1"/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*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70-100k visitors per year, conservative estimate based on visitor figures for La Rance, Annapolis, the Mersey Barrage Study, the Severn Barrage Study, wind farm visitor centres.</a:t>
            </a:r>
          </a:p>
          <a:p>
            <a:pPr lvl="0"/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A17FEF-8758-4AFC-8AD9-4283A2296845}" type="slidenum">
              <a:rPr lang="en-GB" smtClean="0"/>
              <a:pPr/>
              <a:t>22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278728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Job creation (internal estimates, subject to ongoing review):</a:t>
            </a:r>
          </a:p>
          <a:p>
            <a:pPr lvl="1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Supply chain &amp; construction – c.3,600 new jobs of which 1/3 direct &amp; 2/3 indirect/induced, c.80% local</a:t>
            </a:r>
          </a:p>
          <a:p>
            <a:pPr lvl="1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Quarrying – preferred North Wales quarry, c.80 jobs for 3 years (excl. indirect/induced jobs)</a:t>
            </a:r>
          </a:p>
          <a:p>
            <a:pPr lvl="1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Operations &amp; maintenance – minimum 20 permanent jobs running the lagoon (excl. indirect/induced jobs)</a:t>
            </a:r>
          </a:p>
          <a:p>
            <a:pPr lvl="1"/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Tourism – minimum 40 permanent jobs created in the visitor facilities (excl. indirect/induced jobs)*</a:t>
            </a:r>
          </a:p>
          <a:p>
            <a:pPr lvl="1"/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*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70-100k visitors per year, conservative estimate based on visitor figures for La Rance, Annapolis, the Mersey Barrage Study, the Severn Barrage Study, wind farm visitor centres.</a:t>
            </a:r>
          </a:p>
          <a:p>
            <a:pPr lvl="0"/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A17FEF-8758-4AFC-8AD9-4283A2296845}" type="slidenum">
              <a:rPr lang="en-GB" smtClean="0"/>
              <a:pPr/>
              <a:t>23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883379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A17FEF-8758-4AFC-8AD9-4283A2296845}" type="slidenum">
              <a:rPr lang="en-GB" smtClean="0"/>
              <a:pPr/>
              <a:t>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94684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file://localhost/Volumes/MB-STORE/Client%20Work/Tidal%20Lagoon%20Power/final%20set/tidal-lagoon-swansea-bay-logo.png" TargetMode="External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" y="2435225"/>
            <a:ext cx="8839200" cy="1470025"/>
          </a:xfrm>
        </p:spPr>
        <p:txBody>
          <a:bodyPr anchor="b">
            <a:normAutofit/>
          </a:bodyPr>
          <a:lstStyle>
            <a:lvl1pPr>
              <a:defRPr sz="3600" spc="-80">
                <a:solidFill>
                  <a:srgbClr val="52BDEC"/>
                </a:solidFill>
                <a:latin typeface="Arial"/>
                <a:cs typeface="Arial"/>
              </a:defRPr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" y="4191000"/>
            <a:ext cx="8839200" cy="762000"/>
          </a:xfrm>
        </p:spPr>
        <p:txBody>
          <a:bodyPr>
            <a:normAutofit/>
          </a:bodyPr>
          <a:lstStyle>
            <a:lvl1pPr marL="0" indent="0" algn="l">
              <a:buNone/>
              <a:defRPr sz="2600" spc="-30">
                <a:solidFill>
                  <a:srgbClr val="666666"/>
                </a:solidFill>
                <a:latin typeface="Arial"/>
                <a:cs typeface="Arial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0"/>
          </p:nvPr>
        </p:nvSpPr>
        <p:spPr>
          <a:xfrm>
            <a:off x="152400" y="6416675"/>
            <a:ext cx="5867400" cy="365125"/>
          </a:xfrm>
        </p:spPr>
        <p:txBody>
          <a:bodyPr/>
          <a:lstStyle>
            <a:lvl1pPr algn="l">
              <a:defRPr/>
            </a:lvl1pPr>
          </a:lstStyle>
          <a:p>
            <a:r>
              <a:rPr lang="en-GB" dirty="0" smtClean="0"/>
              <a:t>Footer goes in here</a:t>
            </a:r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>
          <a:xfrm>
            <a:off x="6858000" y="6416675"/>
            <a:ext cx="2133600" cy="365125"/>
          </a:xfrm>
        </p:spPr>
        <p:txBody>
          <a:bodyPr/>
          <a:lstStyle/>
          <a:p>
            <a:fld id="{D5067028-BD0C-4739-AA2C-C15F8E11A80C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9" name="Rectangle 18"/>
          <p:cNvSpPr/>
          <p:nvPr userDrawn="1"/>
        </p:nvSpPr>
        <p:spPr>
          <a:xfrm>
            <a:off x="152400" y="1143000"/>
            <a:ext cx="8991600" cy="1524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/>
          <p:cNvSpPr/>
          <p:nvPr userDrawn="1"/>
        </p:nvSpPr>
        <p:spPr>
          <a:xfrm>
            <a:off x="1168400" y="6654801"/>
            <a:ext cx="7924800" cy="211666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2" name="tidal-lagoon-power-logo.png" descr="/Volumes/MB-STORE/Client Work/Tidal Lagoon Power/final set/tidal-lagoon-power-logo.png"/>
          <p:cNvPicPr>
            <a:picLocks noChangeAspect="1"/>
          </p:cNvPicPr>
          <p:nvPr userDrawn="1"/>
        </p:nvPicPr>
        <p:blipFill>
          <a:blip r:embed="rId2" r:link="rId3" cstate="print"/>
          <a:stretch>
            <a:fillRect/>
          </a:stretch>
        </p:blipFill>
        <p:spPr>
          <a:xfrm>
            <a:off x="187325" y="212725"/>
            <a:ext cx="978895" cy="10668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>
          <a:xfrm>
            <a:off x="152400" y="6416675"/>
            <a:ext cx="5867400" cy="365125"/>
          </a:xfrm>
        </p:spPr>
        <p:txBody>
          <a:bodyPr/>
          <a:lstStyle>
            <a:lvl1pPr algn="l">
              <a:defRPr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>
          <a:xfrm>
            <a:off x="6858000" y="6416675"/>
            <a:ext cx="2133600" cy="365125"/>
          </a:xfrm>
        </p:spPr>
        <p:txBody>
          <a:bodyPr/>
          <a:lstStyle/>
          <a:p>
            <a:fld id="{D5067028-BD0C-4739-AA2C-C15F8E11A80C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5067028-BD0C-4739-AA2C-C15F8E11A80C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>
            <a:normAutofit/>
          </a:bodyPr>
          <a:lstStyle>
            <a:lvl1pPr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>
            <a:normAutofit/>
          </a:bodyPr>
          <a:lstStyle>
            <a:lvl1pPr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5067028-BD0C-4739-AA2C-C15F8E11A80C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5067028-BD0C-4739-AA2C-C15F8E11A80C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5067028-BD0C-4739-AA2C-C15F8E11A80C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1200" y="6415200"/>
            <a:ext cx="5868000" cy="365125"/>
          </a:xfrm>
          <a:prstGeom prst="rect">
            <a:avLst/>
          </a:prstGeom>
        </p:spPr>
        <p:txBody>
          <a:bodyPr/>
          <a:lstStyle>
            <a:lvl1pPr algn="l">
              <a:defRPr sz="900" spc="-30">
                <a:solidFill>
                  <a:schemeClr val="tx2"/>
                </a:solidFill>
                <a:latin typeface="+mn-lt"/>
                <a:cs typeface="Lucida Bright"/>
              </a:defRPr>
            </a:lvl1pPr>
          </a:lstStyle>
          <a:p>
            <a:r>
              <a:rPr lang="en-GB" dirty="0" smtClean="0"/>
              <a:t>Footer goes in here</a:t>
            </a:r>
            <a:endParaRPr lang="en-GB" dirty="0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858000" y="6415200"/>
            <a:ext cx="2133600" cy="365125"/>
          </a:xfrm>
          <a:prstGeom prst="rect">
            <a:avLst/>
          </a:prstGeom>
        </p:spPr>
        <p:txBody>
          <a:bodyPr/>
          <a:lstStyle>
            <a:lvl1pPr algn="r">
              <a:defRPr sz="900" spc="-30">
                <a:solidFill>
                  <a:schemeClr val="tx2"/>
                </a:solidFill>
                <a:latin typeface="+mn-lt"/>
                <a:cs typeface="Lucida Bright"/>
              </a:defRPr>
            </a:lvl1pPr>
          </a:lstStyle>
          <a:p>
            <a:fld id="{D5067028-BD0C-4739-AA2C-C15F8E11A80C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8600" y="76200"/>
            <a:ext cx="8610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524000"/>
            <a:ext cx="8534400" cy="4419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15" name="Rectangle 14"/>
          <p:cNvSpPr/>
          <p:nvPr/>
        </p:nvSpPr>
        <p:spPr>
          <a:xfrm>
            <a:off x="186268" y="6667500"/>
            <a:ext cx="8769600" cy="193675"/>
          </a:xfrm>
          <a:prstGeom prst="rect">
            <a:avLst/>
          </a:prstGeom>
          <a:solidFill>
            <a:srgbClr val="60B0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5"/>
          <p:cNvSpPr>
            <a:spLocks noChangeArrowheads="1"/>
          </p:cNvSpPr>
          <p:nvPr/>
        </p:nvSpPr>
        <p:spPr bwMode="auto">
          <a:xfrm rot="16200000">
            <a:off x="4558468" y="-3114701"/>
            <a:ext cx="25200" cy="8769600"/>
          </a:xfrm>
          <a:prstGeom prst="rect">
            <a:avLst/>
          </a:prstGeom>
          <a:solidFill>
            <a:srgbClr val="60B0A7"/>
          </a:solidFill>
          <a:ln w="19050">
            <a:noFill/>
            <a:miter lim="800000"/>
            <a:headEnd/>
            <a:tailEnd/>
          </a:ln>
          <a:effectLst/>
        </p:spPr>
        <p:txBody>
          <a:bodyPr vert="horz" wrap="square" lIns="91440" tIns="91440" rIns="91440" bIns="9144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4" r:id="rId5"/>
    <p:sldLayoutId id="2147483655" r:id="rId6"/>
  </p:sldLayoutIdLst>
  <p:hf hdr="0" ftr="0" dt="0"/>
  <p:txStyles>
    <p:titleStyle>
      <a:lvl1pPr algn="l" defTabSz="914400" rtl="0" eaLnBrk="1" latinLnBrk="0" hangingPunct="1">
        <a:lnSpc>
          <a:spcPts val="3200"/>
        </a:lnSpc>
        <a:spcBef>
          <a:spcPct val="0"/>
        </a:spcBef>
        <a:buNone/>
        <a:defRPr sz="3200" b="1" kern="1200" spc="-80">
          <a:solidFill>
            <a:srgbClr val="52BDEC"/>
          </a:solidFill>
          <a:latin typeface="Arial"/>
          <a:ea typeface="+mj-ea"/>
          <a:cs typeface="Arial"/>
        </a:defRPr>
      </a:lvl1pPr>
    </p:titleStyle>
    <p:bodyStyle>
      <a:lvl1pPr marL="180000" indent="-180000" algn="l" defTabSz="914400" rtl="0" eaLnBrk="1" latinLnBrk="0" hangingPunct="1">
        <a:lnSpc>
          <a:spcPts val="2400"/>
        </a:lnSpc>
        <a:spcBef>
          <a:spcPts val="0"/>
        </a:spcBef>
        <a:buClr>
          <a:srgbClr val="60B0A7"/>
        </a:buClr>
        <a:buFont typeface="Arial" pitchFamily="34" charset="0"/>
        <a:buChar char="•"/>
        <a:defRPr sz="1600" kern="1200">
          <a:solidFill>
            <a:schemeClr val="tx2"/>
          </a:solidFill>
          <a:latin typeface="Arial"/>
          <a:ea typeface="+mn-ea"/>
          <a:cs typeface="Arial"/>
        </a:defRPr>
      </a:lvl1pPr>
      <a:lvl2pPr marL="360000" indent="-180000" algn="l" defTabSz="914400" rtl="0" eaLnBrk="1" latinLnBrk="0" hangingPunct="1">
        <a:lnSpc>
          <a:spcPts val="2400"/>
        </a:lnSpc>
        <a:spcBef>
          <a:spcPts val="0"/>
        </a:spcBef>
        <a:buClr>
          <a:srgbClr val="60B0A7"/>
        </a:buClr>
        <a:buFont typeface="Arial" pitchFamily="34" charset="0"/>
        <a:buChar char="–"/>
        <a:defRPr sz="1600" kern="1200">
          <a:solidFill>
            <a:schemeClr val="tx2"/>
          </a:solidFill>
          <a:latin typeface="Arial"/>
          <a:ea typeface="+mn-ea"/>
          <a:cs typeface="Arial"/>
        </a:defRPr>
      </a:lvl2pPr>
      <a:lvl3pPr marL="540000" indent="-180000" algn="l" defTabSz="914400" rtl="0" eaLnBrk="1" latinLnBrk="0" hangingPunct="1">
        <a:lnSpc>
          <a:spcPts val="2400"/>
        </a:lnSpc>
        <a:spcBef>
          <a:spcPts val="0"/>
        </a:spcBef>
        <a:buClr>
          <a:srgbClr val="60B0A7"/>
        </a:buClr>
        <a:buFont typeface="Arial" pitchFamily="34" charset="0"/>
        <a:buChar char="•"/>
        <a:defRPr sz="1600" kern="1200">
          <a:solidFill>
            <a:schemeClr val="tx2"/>
          </a:solidFill>
          <a:latin typeface="Arial"/>
          <a:ea typeface="+mn-ea"/>
          <a:cs typeface="Arial"/>
        </a:defRPr>
      </a:lvl3pPr>
      <a:lvl4pPr marL="720000" indent="-180000" algn="l" defTabSz="914400" rtl="0" eaLnBrk="1" latinLnBrk="0" hangingPunct="1">
        <a:lnSpc>
          <a:spcPts val="2400"/>
        </a:lnSpc>
        <a:spcBef>
          <a:spcPts val="0"/>
        </a:spcBef>
        <a:buClr>
          <a:srgbClr val="60B0A7"/>
        </a:buClr>
        <a:buFont typeface="Arial" pitchFamily="34" charset="0"/>
        <a:buChar char="–"/>
        <a:defRPr sz="1600" kern="1200">
          <a:solidFill>
            <a:schemeClr val="tx2"/>
          </a:solidFill>
          <a:latin typeface="Arial"/>
          <a:ea typeface="+mn-ea"/>
          <a:cs typeface="Arial"/>
        </a:defRPr>
      </a:lvl4pPr>
      <a:lvl5pPr marL="900000" indent="-180000" algn="l" defTabSz="914400" rtl="0" eaLnBrk="1" latinLnBrk="0" hangingPunct="1">
        <a:lnSpc>
          <a:spcPts val="2400"/>
        </a:lnSpc>
        <a:spcBef>
          <a:spcPts val="0"/>
        </a:spcBef>
        <a:buClr>
          <a:srgbClr val="60B0A7"/>
        </a:buClr>
        <a:buFont typeface="Arial" pitchFamily="34" charset="0"/>
        <a:buChar char="»"/>
        <a:defRPr sz="1600" kern="1200">
          <a:solidFill>
            <a:schemeClr val="tx2"/>
          </a:solidFill>
          <a:latin typeface="Arial"/>
          <a:ea typeface="+mn-ea"/>
          <a:cs typeface="Arial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7" Type="http://schemas.openxmlformats.org/officeDocument/2006/relationships/image" Target="../media/image11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emf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6.jpeg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emf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emf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png"/><Relationship Id="rId7" Type="http://schemas.openxmlformats.org/officeDocument/2006/relationships/image" Target="../media/image28.jpe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10" Type="http://schemas.openxmlformats.org/officeDocument/2006/relationships/image" Target="../media/image31.png"/><Relationship Id="rId4" Type="http://schemas.openxmlformats.org/officeDocument/2006/relationships/image" Target="../media/image25.png"/><Relationship Id="rId9" Type="http://schemas.openxmlformats.org/officeDocument/2006/relationships/image" Target="../media/image30.jpe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" y="1412776"/>
            <a:ext cx="8839200" cy="72008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Project Update to Tidal Lagoon Swansea Bay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9811" y="2204865"/>
            <a:ext cx="8839200" cy="565877"/>
          </a:xfrm>
        </p:spPr>
        <p:txBody>
          <a:bodyPr>
            <a:noAutofit/>
          </a:bodyPr>
          <a:lstStyle/>
          <a:p>
            <a:r>
              <a:rPr lang="en-US" sz="2000" dirty="0" smtClean="0"/>
              <a:t>February 2014</a:t>
            </a:r>
            <a:endParaRPr lang="en-US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5067028-BD0C-4739-AA2C-C15F8E11A80C}" type="slidenum">
              <a:rPr lang="en-GB" smtClean="0"/>
              <a:pPr/>
              <a:t>1</a:t>
            </a:fld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366" y="2843003"/>
            <a:ext cx="8993267" cy="171675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366" y="4656653"/>
            <a:ext cx="8993267" cy="18397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1677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Energy &amp; emissions context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524000"/>
            <a:ext cx="8534400" cy="49293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 smtClean="0"/>
              <a:t>UK energy sources (2011) </a:t>
            </a:r>
            <a:r>
              <a:rPr lang="en-GB" dirty="0" smtClean="0"/>
              <a:t>– 88% fossil fuels, 8% nuclear, 4% renewables. 43% imported </a:t>
            </a:r>
          </a:p>
          <a:p>
            <a:r>
              <a:rPr lang="en-GB" dirty="0" smtClean="0"/>
              <a:t>Only Malta and Luxembourg produce less renewable energy in Europe</a:t>
            </a:r>
          </a:p>
          <a:p>
            <a:r>
              <a:rPr lang="en-GB" dirty="0" smtClean="0"/>
              <a:t>CEO of Ofgem predicts UK ‘energy crunch’ &amp; black-outs by 2017 as power plants expire faster than they are built, nuclear build program falters, and fossil fuel prices rise (Feb ‘13)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 smtClean="0"/>
              <a:t>Climate </a:t>
            </a:r>
            <a:r>
              <a:rPr lang="en-GB" b="1" dirty="0"/>
              <a:t>Change Act 2008 </a:t>
            </a:r>
            <a:r>
              <a:rPr lang="en-GB" dirty="0" smtClean="0"/>
              <a:t>– 80</a:t>
            </a:r>
            <a:r>
              <a:rPr lang="en-GB" dirty="0"/>
              <a:t>% reduction in carbon dioxide emissions by 2050 	</a:t>
            </a:r>
            <a:endParaRPr lang="en-GB" dirty="0" smtClean="0"/>
          </a:p>
          <a:p>
            <a:r>
              <a:rPr lang="en-GB" dirty="0" smtClean="0"/>
              <a:t>25</a:t>
            </a:r>
            <a:r>
              <a:rPr lang="en-GB" dirty="0"/>
              <a:t>% reduction in energy consumption</a:t>
            </a:r>
          </a:p>
          <a:p>
            <a:r>
              <a:rPr lang="en-GB" dirty="0" smtClean="0"/>
              <a:t>Transition of energy for </a:t>
            </a:r>
            <a:r>
              <a:rPr lang="en-GB" dirty="0"/>
              <a:t>transport and heat from fossil fuels to low carbon sources </a:t>
            </a:r>
          </a:p>
          <a:p>
            <a:r>
              <a:rPr lang="en-GB" dirty="0" smtClean="0"/>
              <a:t>100</a:t>
            </a:r>
            <a:r>
              <a:rPr lang="en-GB" dirty="0"/>
              <a:t>% increase in electricity generation 	</a:t>
            </a:r>
            <a:endParaRPr lang="en-GB" dirty="0" smtClean="0"/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b="1" dirty="0"/>
              <a:t>EU Renewables </a:t>
            </a:r>
            <a:r>
              <a:rPr lang="en-GB" b="1" dirty="0" smtClean="0"/>
              <a:t>Directive 2009 </a:t>
            </a:r>
            <a:r>
              <a:rPr lang="en-GB" dirty="0" smtClean="0"/>
              <a:t>– 15</a:t>
            </a:r>
            <a:r>
              <a:rPr lang="en-GB" dirty="0"/>
              <a:t>% of UK energy needs from renewables by 2020 	</a:t>
            </a:r>
            <a:endParaRPr lang="en-GB" dirty="0" smtClean="0"/>
          </a:p>
          <a:p>
            <a:r>
              <a:rPr lang="en-GB" dirty="0" smtClean="0"/>
              <a:t>Equates </a:t>
            </a:r>
            <a:r>
              <a:rPr lang="en-GB" dirty="0"/>
              <a:t>to 30% of renewable electricity  </a:t>
            </a:r>
          </a:p>
          <a:p>
            <a:r>
              <a:rPr lang="en-GB" dirty="0" smtClean="0"/>
              <a:t>Requires </a:t>
            </a:r>
            <a:r>
              <a:rPr lang="en-GB" dirty="0"/>
              <a:t>investment in 30GW of renewable energy capacity  </a:t>
            </a:r>
          </a:p>
          <a:p>
            <a:r>
              <a:rPr lang="en-GB" dirty="0" smtClean="0"/>
              <a:t>Also </a:t>
            </a:r>
            <a:r>
              <a:rPr lang="en-GB" dirty="0"/>
              <a:t>requires substantial investment in gas to provide back-up </a:t>
            </a:r>
          </a:p>
          <a:p>
            <a:pPr marL="0" indent="0">
              <a:buNone/>
            </a:pPr>
            <a:endParaRPr lang="en-GB" sz="180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5067028-BD0C-4739-AA2C-C15F8E11A80C}" type="slidenum">
              <a:rPr lang="en-GB" smtClean="0"/>
              <a:pPr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3768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09872" y="76200"/>
            <a:ext cx="8610600" cy="1143000"/>
          </a:xfrm>
        </p:spPr>
        <p:txBody>
          <a:bodyPr/>
          <a:lstStyle/>
          <a:p>
            <a:r>
              <a:rPr lang="en-US" dirty="0" smtClean="0"/>
              <a:t>UK tidal energy resource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>
          <a:xfrm>
            <a:off x="6858000" y="6175708"/>
            <a:ext cx="2133600" cy="365125"/>
          </a:xfrm>
        </p:spPr>
        <p:txBody>
          <a:bodyPr/>
          <a:lstStyle/>
          <a:p>
            <a:fld id="{D5067028-BD0C-4739-AA2C-C15F8E11A80C}" type="slidenum">
              <a:rPr lang="en-GB" smtClean="0"/>
              <a:pPr/>
              <a:t>3</a:t>
            </a:fld>
            <a:endParaRPr lang="en-GB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924" t="22223" r="34519" b="11706"/>
          <a:stretch/>
        </p:blipFill>
        <p:spPr bwMode="auto">
          <a:xfrm>
            <a:off x="5076056" y="1556792"/>
            <a:ext cx="3357632" cy="43675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Rectangle 8"/>
          <p:cNvSpPr/>
          <p:nvPr/>
        </p:nvSpPr>
        <p:spPr>
          <a:xfrm>
            <a:off x="467544" y="1700808"/>
            <a:ext cx="4177756" cy="38625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eaLnBrk="0" fontAlgn="base" hangingPunct="0">
              <a:lnSpc>
                <a:spcPts val="2400"/>
              </a:lnSpc>
              <a:spcBef>
                <a:spcPct val="0"/>
              </a:spcBef>
              <a:spcAft>
                <a:spcPts val="600"/>
              </a:spcAft>
              <a:buClr>
                <a:srgbClr val="60B0A7"/>
              </a:buClr>
              <a:buSzPct val="120000"/>
              <a:buFont typeface="Arial" pitchFamily="34" charset="0"/>
              <a:buChar char="•"/>
              <a:defRPr/>
            </a:pPr>
            <a:r>
              <a:rPr lang="en-GB" sz="1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Island nation with largely un-tapped marine energy resource – best in Europe</a:t>
            </a:r>
          </a:p>
          <a:p>
            <a:pPr marL="285750" indent="-285750" eaLnBrk="0" fontAlgn="base" hangingPunct="0">
              <a:lnSpc>
                <a:spcPts val="2400"/>
              </a:lnSpc>
              <a:spcBef>
                <a:spcPct val="0"/>
              </a:spcBef>
              <a:spcAft>
                <a:spcPts val="600"/>
              </a:spcAft>
              <a:buClr>
                <a:srgbClr val="60B0A7"/>
              </a:buClr>
              <a:buSzPct val="120000"/>
              <a:buFont typeface="Arial" pitchFamily="34" charset="0"/>
              <a:buChar char="•"/>
              <a:defRPr/>
            </a:pPr>
            <a:r>
              <a:rPr lang="en-GB" sz="1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Tidal </a:t>
            </a:r>
            <a:r>
              <a:rPr lang="en-GB" sz="1600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lagoons require:</a:t>
            </a:r>
          </a:p>
          <a:p>
            <a:pPr marL="742950" lvl="1" indent="-285750" eaLnBrk="0" fontAlgn="base" hangingPunct="0">
              <a:lnSpc>
                <a:spcPts val="2400"/>
              </a:lnSpc>
              <a:spcBef>
                <a:spcPct val="0"/>
              </a:spcBef>
              <a:spcAft>
                <a:spcPts val="600"/>
              </a:spcAft>
              <a:buClr>
                <a:srgbClr val="60B0A7"/>
              </a:buClr>
              <a:buSzPct val="120000"/>
              <a:buFont typeface="Courier New" pitchFamily="49" charset="0"/>
              <a:buChar char="o"/>
              <a:defRPr/>
            </a:pPr>
            <a:r>
              <a:rPr lang="en-GB" sz="1600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Shallow water </a:t>
            </a:r>
          </a:p>
          <a:p>
            <a:pPr marL="742950" lvl="1" indent="-285750" eaLnBrk="0" fontAlgn="base" hangingPunct="0">
              <a:lnSpc>
                <a:spcPts val="2400"/>
              </a:lnSpc>
              <a:spcBef>
                <a:spcPct val="0"/>
              </a:spcBef>
              <a:spcAft>
                <a:spcPts val="600"/>
              </a:spcAft>
              <a:buClr>
                <a:srgbClr val="60B0A7"/>
              </a:buClr>
              <a:buSzPct val="120000"/>
              <a:buFont typeface="Courier New" pitchFamily="49" charset="0"/>
              <a:buChar char="o"/>
              <a:defRPr/>
            </a:pPr>
            <a:r>
              <a:rPr lang="en-GB" sz="1600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Large tidal range</a:t>
            </a:r>
          </a:p>
          <a:p>
            <a:pPr marL="285750" indent="-285750" eaLnBrk="0" fontAlgn="base" hangingPunct="0">
              <a:lnSpc>
                <a:spcPts val="2400"/>
              </a:lnSpc>
              <a:spcBef>
                <a:spcPct val="0"/>
              </a:spcBef>
              <a:spcAft>
                <a:spcPts val="600"/>
              </a:spcAft>
              <a:buClr>
                <a:srgbClr val="60B0A7"/>
              </a:buClr>
              <a:buSzPct val="120000"/>
              <a:buFont typeface="Arial" pitchFamily="34" charset="0"/>
              <a:buChar char="•"/>
              <a:defRPr/>
            </a:pPr>
            <a:r>
              <a:rPr lang="en-GB" sz="1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Difference </a:t>
            </a:r>
            <a:r>
              <a:rPr lang="en-GB" sz="1600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in high tide times around the UK </a:t>
            </a:r>
            <a:r>
              <a:rPr lang="en-GB" sz="1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creates potential </a:t>
            </a:r>
            <a:r>
              <a:rPr lang="en-GB" sz="1600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to produce </a:t>
            </a:r>
            <a:r>
              <a:rPr lang="en-GB" sz="1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24-hour base-load renewable electricity from </a:t>
            </a:r>
            <a:r>
              <a:rPr lang="en-GB" sz="1600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a </a:t>
            </a:r>
            <a:r>
              <a:rPr lang="en-GB" sz="1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network of lagoons</a:t>
            </a:r>
          </a:p>
          <a:p>
            <a:pPr marL="285750" indent="-285750" eaLnBrk="0" fontAlgn="base" hangingPunct="0">
              <a:lnSpc>
                <a:spcPts val="2400"/>
              </a:lnSpc>
              <a:spcBef>
                <a:spcPct val="0"/>
              </a:spcBef>
              <a:spcAft>
                <a:spcPts val="600"/>
              </a:spcAft>
              <a:buClr>
                <a:srgbClr val="60B0A7"/>
              </a:buClr>
              <a:buSzPct val="120000"/>
              <a:buFont typeface="Arial" pitchFamily="34" charset="0"/>
              <a:buChar char="•"/>
              <a:defRPr/>
            </a:pPr>
            <a:r>
              <a:rPr lang="en-GB" sz="1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Essential part of energy mix and a new, exportable industry</a:t>
            </a:r>
            <a:endParaRPr lang="en-GB" sz="1600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940" t="15873" r="27903" b="13759"/>
          <a:stretch/>
        </p:blipFill>
        <p:spPr bwMode="auto">
          <a:xfrm>
            <a:off x="4890487" y="2791280"/>
            <a:ext cx="3719002" cy="3332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64119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Summary of 14 lagoon options considered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5067028-BD0C-4739-AA2C-C15F8E11A80C}" type="slidenum">
              <a:rPr lang="en-GB" smtClean="0"/>
              <a:pPr/>
              <a:t>4</a:t>
            </a:fld>
            <a:endParaRPr lang="en-GB" dirty="0"/>
          </a:p>
        </p:txBody>
      </p:sp>
      <p:sp>
        <p:nvSpPr>
          <p:cNvPr id="10" name="TextBox 9"/>
          <p:cNvSpPr txBox="1">
            <a:spLocks noChangeAspect="1"/>
          </p:cNvSpPr>
          <p:nvPr/>
        </p:nvSpPr>
        <p:spPr>
          <a:xfrm>
            <a:off x="1331639" y="2564904"/>
            <a:ext cx="1707270" cy="1080000"/>
          </a:xfrm>
          <a:prstGeom prst="rect">
            <a:avLst/>
          </a:prstGeom>
          <a:solidFill>
            <a:srgbClr val="FFFFFF">
              <a:alpha val="27843"/>
            </a:srgbClr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Installed capacity: </a:t>
            </a:r>
            <a:r>
              <a:rPr lang="en-GB" sz="12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250MW</a:t>
            </a:r>
          </a:p>
          <a:p>
            <a:r>
              <a:rPr lang="en-GB" sz="1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Annual output: </a:t>
            </a:r>
          </a:p>
          <a:p>
            <a:r>
              <a:rPr lang="en-GB" sz="12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400GWh </a:t>
            </a:r>
            <a:r>
              <a:rPr lang="en-GB" sz="1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(</a:t>
            </a:r>
            <a:r>
              <a:rPr lang="en-GB" sz="11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equivalent to Swansea’s annual dom. electricity use</a:t>
            </a:r>
            <a:r>
              <a:rPr lang="en-GB" sz="1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)</a:t>
            </a:r>
            <a:endParaRPr lang="en-GB" sz="12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85024"/>
            <a:ext cx="2643900" cy="216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9560" y="1485024"/>
            <a:ext cx="2648460" cy="216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485024"/>
            <a:ext cx="2646060" cy="216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" name="Picture 18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94"/>
          <a:stretch/>
        </p:blipFill>
        <p:spPr bwMode="auto">
          <a:xfrm>
            <a:off x="278516" y="4005064"/>
            <a:ext cx="2500520" cy="216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164" y="4005064"/>
            <a:ext cx="2637300" cy="216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9130" y="4005064"/>
            <a:ext cx="2651940" cy="2160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44727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Swansea Bay Tidal Lagoon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5067028-BD0C-4739-AA2C-C15F8E11A80C}" type="slidenum">
              <a:rPr lang="en-GB" smtClean="0"/>
              <a:pPr/>
              <a:t>5</a:t>
            </a:fld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622668"/>
            <a:ext cx="5040560" cy="47032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Content Placeholder 11"/>
          <p:cNvSpPr txBox="1">
            <a:spLocks/>
          </p:cNvSpPr>
          <p:nvPr/>
        </p:nvSpPr>
        <p:spPr>
          <a:xfrm>
            <a:off x="251520" y="1556792"/>
            <a:ext cx="3456384" cy="3888432"/>
          </a:xfrm>
          <a:prstGeom prst="rect">
            <a:avLst/>
          </a:prstGeom>
          <a:solidFill>
            <a:schemeClr val="bg1">
              <a:alpha val="0"/>
            </a:schemeClr>
          </a:solidFill>
        </p:spPr>
        <p:txBody>
          <a:bodyPr vert="horz" lIns="91440" tIns="45720" rIns="91440" bIns="45720" rtlCol="0">
            <a:normAutofit fontScale="85000" lnSpcReduction="10000"/>
          </a:bodyPr>
          <a:lstStyle>
            <a:defPPr>
              <a:defRPr lang="en-US"/>
            </a:defPPr>
            <a:lvl1pPr indent="0">
              <a:lnSpc>
                <a:spcPts val="2400"/>
              </a:lnSpc>
              <a:spcBef>
                <a:spcPts val="0"/>
              </a:spcBef>
              <a:buClr>
                <a:srgbClr val="60B0A7"/>
              </a:buClr>
              <a:buFont typeface="Arial" pitchFamily="34" charset="0"/>
              <a:buNone/>
              <a:defRPr sz="1600">
                <a:solidFill>
                  <a:schemeClr val="tx2"/>
                </a:solidFill>
                <a:latin typeface="Arial" pitchFamily="34" charset="0"/>
                <a:cs typeface="Arial" pitchFamily="34" charset="0"/>
              </a:defRPr>
            </a:lvl1pPr>
            <a:lvl2pPr marL="360000" indent="-180000">
              <a:lnSpc>
                <a:spcPts val="2400"/>
              </a:lnSpc>
              <a:spcBef>
                <a:spcPts val="0"/>
              </a:spcBef>
              <a:buClr>
                <a:srgbClr val="60B0A7"/>
              </a:buClr>
              <a:buFont typeface="Arial" pitchFamily="34" charset="0"/>
              <a:buChar char="–"/>
              <a:defRPr sz="1600">
                <a:solidFill>
                  <a:schemeClr val="tx2"/>
                </a:solidFill>
                <a:latin typeface="Arial"/>
                <a:cs typeface="Arial"/>
              </a:defRPr>
            </a:lvl2pPr>
            <a:lvl3pPr marL="540000" indent="-180000">
              <a:lnSpc>
                <a:spcPts val="2400"/>
              </a:lnSpc>
              <a:spcBef>
                <a:spcPts val="0"/>
              </a:spcBef>
              <a:buClr>
                <a:srgbClr val="60B0A7"/>
              </a:buClr>
              <a:buFont typeface="Arial" pitchFamily="34" charset="0"/>
              <a:buChar char="•"/>
              <a:defRPr sz="1600">
                <a:solidFill>
                  <a:schemeClr val="tx2"/>
                </a:solidFill>
                <a:latin typeface="Arial"/>
                <a:cs typeface="Arial"/>
              </a:defRPr>
            </a:lvl3pPr>
            <a:lvl4pPr marL="720000" indent="-180000">
              <a:lnSpc>
                <a:spcPts val="2400"/>
              </a:lnSpc>
              <a:spcBef>
                <a:spcPts val="0"/>
              </a:spcBef>
              <a:buClr>
                <a:srgbClr val="60B0A7"/>
              </a:buClr>
              <a:buFont typeface="Arial" pitchFamily="34" charset="0"/>
              <a:buChar char="–"/>
              <a:defRPr sz="1600">
                <a:solidFill>
                  <a:schemeClr val="tx2"/>
                </a:solidFill>
                <a:latin typeface="Arial"/>
                <a:cs typeface="Arial"/>
              </a:defRPr>
            </a:lvl4pPr>
            <a:lvl5pPr marL="900000" indent="-180000">
              <a:lnSpc>
                <a:spcPts val="2400"/>
              </a:lnSpc>
              <a:spcBef>
                <a:spcPts val="0"/>
              </a:spcBef>
              <a:buClr>
                <a:srgbClr val="60B0A7"/>
              </a:buClr>
              <a:buFont typeface="Arial" pitchFamily="34" charset="0"/>
              <a:buChar char="»"/>
              <a:defRPr sz="1600">
                <a:solidFill>
                  <a:schemeClr val="tx2"/>
                </a:solidFill>
                <a:latin typeface="Arial"/>
                <a:cs typeface="Arial"/>
              </a:defRPr>
            </a:lvl5pPr>
            <a:lvl6pPr marL="2514600" indent="-228600">
              <a:spcBef>
                <a:spcPct val="20000"/>
              </a:spcBef>
              <a:buFont typeface="Arial" pitchFamily="34" charset="0"/>
              <a:buChar char="•"/>
              <a:defRPr sz="2000"/>
            </a:lvl6pPr>
            <a:lvl7pPr marL="2971800" indent="-228600">
              <a:spcBef>
                <a:spcPct val="20000"/>
              </a:spcBef>
              <a:buFont typeface="Arial" pitchFamily="34" charset="0"/>
              <a:buChar char="•"/>
              <a:defRPr sz="2000"/>
            </a:lvl7pPr>
            <a:lvl8pPr marL="3429000" indent="-228600">
              <a:spcBef>
                <a:spcPct val="20000"/>
              </a:spcBef>
              <a:buFont typeface="Arial" pitchFamily="34" charset="0"/>
              <a:buChar char="•"/>
              <a:defRPr sz="2000"/>
            </a:lvl8pPr>
            <a:lvl9pPr marL="3886200" indent="-228600">
              <a:spcBef>
                <a:spcPct val="20000"/>
              </a:spcBef>
              <a:buFont typeface="Arial" pitchFamily="34" charset="0"/>
              <a:buChar char="•"/>
              <a:defRPr sz="2000"/>
            </a:lvl9pPr>
          </a:lstStyle>
          <a:p>
            <a:r>
              <a:rPr lang="en-GB" dirty="0"/>
              <a:t>Wall </a:t>
            </a:r>
            <a:r>
              <a:rPr lang="en-GB" dirty="0" smtClean="0"/>
              <a:t>length 	9.5km </a:t>
            </a:r>
            <a:endParaRPr lang="en-GB" dirty="0"/>
          </a:p>
          <a:p>
            <a:r>
              <a:rPr lang="en-GB" dirty="0" smtClean="0"/>
              <a:t>Area 		11.5km</a:t>
            </a:r>
            <a:r>
              <a:rPr lang="en-GB" baseline="30000" dirty="0" smtClean="0"/>
              <a:t>2</a:t>
            </a:r>
            <a:r>
              <a:rPr lang="en-GB" dirty="0" smtClean="0"/>
              <a:t> </a:t>
            </a:r>
            <a:endParaRPr lang="en-GB" dirty="0"/>
          </a:p>
          <a:p>
            <a:r>
              <a:rPr lang="en-GB" dirty="0"/>
              <a:t>Rated capacity 	240MW</a:t>
            </a:r>
          </a:p>
          <a:p>
            <a:r>
              <a:rPr lang="en-GB" dirty="0"/>
              <a:t>(@4.5m head)</a:t>
            </a:r>
          </a:p>
          <a:p>
            <a:r>
              <a:rPr lang="en-GB" dirty="0"/>
              <a:t>Annual output (net) 	</a:t>
            </a:r>
            <a:r>
              <a:rPr lang="en-GB" dirty="0" smtClean="0"/>
              <a:t>420GWh</a:t>
            </a:r>
            <a:endParaRPr lang="en-GB" dirty="0"/>
          </a:p>
          <a:p>
            <a:r>
              <a:rPr lang="en-GB" dirty="0"/>
              <a:t>Design life 	</a:t>
            </a:r>
            <a:r>
              <a:rPr lang="en-GB" dirty="0" smtClean="0"/>
              <a:t>  	120yrs </a:t>
            </a:r>
            <a:endParaRPr lang="en-GB" dirty="0"/>
          </a:p>
          <a:p>
            <a:r>
              <a:rPr lang="en-GB" dirty="0"/>
              <a:t>Height of wall 	 </a:t>
            </a:r>
            <a:r>
              <a:rPr lang="en-GB" dirty="0" smtClean="0"/>
              <a:t>5-20m</a:t>
            </a:r>
            <a:endParaRPr lang="en-GB" dirty="0"/>
          </a:p>
          <a:p>
            <a:r>
              <a:rPr lang="en-GB" dirty="0"/>
              <a:t>Wall above low water   12m</a:t>
            </a:r>
          </a:p>
          <a:p>
            <a:r>
              <a:rPr lang="en-GB" dirty="0"/>
              <a:t>Wall above high water  3.5m</a:t>
            </a:r>
          </a:p>
          <a:p>
            <a:endParaRPr lang="en-GB" dirty="0"/>
          </a:p>
          <a:p>
            <a:r>
              <a:rPr lang="en-GB" dirty="0"/>
              <a:t>Tidal range Neaps 	     4.1m</a:t>
            </a:r>
          </a:p>
          <a:p>
            <a:r>
              <a:rPr lang="en-GB" dirty="0"/>
              <a:t>Tidal range Springs 	     </a:t>
            </a:r>
            <a:r>
              <a:rPr lang="en-GB" dirty="0" smtClean="0"/>
              <a:t>8.5m</a:t>
            </a:r>
            <a:endParaRPr lang="en-GB" dirty="0">
              <a:solidFill>
                <a:srgbClr val="FF0000"/>
              </a:solidFill>
            </a:endParaRPr>
          </a:p>
          <a:p>
            <a:endParaRPr lang="en-GB" sz="1400" dirty="0"/>
          </a:p>
        </p:txBody>
      </p:sp>
      <p:sp>
        <p:nvSpPr>
          <p:cNvPr id="6" name="TextBox 5"/>
          <p:cNvSpPr txBox="1"/>
          <p:nvPr/>
        </p:nvSpPr>
        <p:spPr>
          <a:xfrm>
            <a:off x="323528" y="5445224"/>
            <a:ext cx="7632848" cy="1061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Clr>
                <a:srgbClr val="60B0A7"/>
              </a:buClr>
            </a:pPr>
            <a:r>
              <a:rPr lang="en-GB" sz="1400" b="1" dirty="0" smtClean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121,000 homes powered</a:t>
            </a:r>
          </a:p>
          <a:p>
            <a:pPr marL="285750" indent="-285750">
              <a:lnSpc>
                <a:spcPct val="150000"/>
              </a:lnSpc>
              <a:buClr>
                <a:srgbClr val="60B0A7"/>
              </a:buClr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c</a:t>
            </a:r>
            <a:r>
              <a:rPr lang="en-GB" sz="1400" b="1" dirty="0" smtClean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.70% of Swansea Bay’s domestic use</a:t>
            </a:r>
          </a:p>
          <a:p>
            <a:pPr marL="285750" indent="-285750">
              <a:lnSpc>
                <a:spcPct val="150000"/>
              </a:lnSpc>
              <a:buClr>
                <a:srgbClr val="60B0A7"/>
              </a:buClr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c</a:t>
            </a:r>
            <a:r>
              <a:rPr lang="en-GB" sz="1400" b="1" dirty="0" smtClean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.9% of Wales’ domestic use</a:t>
            </a:r>
          </a:p>
        </p:txBody>
      </p:sp>
    </p:spTree>
    <p:extLst>
      <p:ext uri="{BB962C8B-B14F-4D97-AF65-F5344CB8AC3E}">
        <p14:creationId xmlns:p14="http://schemas.microsoft.com/office/powerpoint/2010/main" val="281092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Ongoing EIA, viability &amp; design refinement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5067028-BD0C-4739-AA2C-C15F8E11A80C}" type="slidenum">
              <a:rPr lang="en-GB" smtClean="0"/>
              <a:pPr/>
              <a:t>6</a:t>
            </a:fld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323528" y="1412776"/>
            <a:ext cx="8534400" cy="49398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indent="0" eaLnBrk="0" fontAlgn="base" hangingPunct="0">
              <a:spcBef>
                <a:spcPct val="0"/>
              </a:spcBef>
              <a:spcAft>
                <a:spcPts val="600"/>
              </a:spcAft>
              <a:buSzPct val="120000"/>
              <a:buNone/>
              <a:defRPr/>
            </a:pPr>
            <a:r>
              <a:rPr lang="en-GB" dirty="0">
                <a:latin typeface="Arial" pitchFamily="34" charset="0"/>
                <a:cs typeface="Arial" pitchFamily="34" charset="0"/>
              </a:rPr>
              <a:t>18 months of development work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suggests </a:t>
            </a:r>
            <a:r>
              <a:rPr lang="en-GB" dirty="0">
                <a:latin typeface="Arial" pitchFamily="34" charset="0"/>
                <a:cs typeface="Arial" pitchFamily="34" charset="0"/>
              </a:rPr>
              <a:t>Swansea Bay offers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great potential </a:t>
            </a:r>
            <a:r>
              <a:rPr lang="en-GB" dirty="0">
                <a:latin typeface="Arial" pitchFamily="34" charset="0"/>
                <a:cs typeface="Arial" pitchFamily="34" charset="0"/>
              </a:rPr>
              <a:t>for lagoon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construction. Key ongoing work streams:</a:t>
            </a:r>
          </a:p>
          <a:p>
            <a:pPr marL="285576" indent="-285576" eaLnBrk="0" fontAlgn="base" hangingPunct="0">
              <a:spcBef>
                <a:spcPct val="0"/>
              </a:spcBef>
              <a:spcAft>
                <a:spcPts val="600"/>
              </a:spcAft>
              <a:buSzPct val="120000"/>
              <a:defRPr/>
            </a:pPr>
            <a:r>
              <a:rPr lang="en-GB" b="1" dirty="0" smtClean="0">
                <a:latin typeface="Arial" pitchFamily="34" charset="0"/>
                <a:cs typeface="Arial" pitchFamily="34" charset="0"/>
              </a:rPr>
              <a:t>EIA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dirty="0">
                <a:latin typeface="Arial" pitchFamily="34" charset="0"/>
                <a:cs typeface="Arial" pitchFamily="34" charset="0"/>
              </a:rPr>
              <a:t>– scope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agreed </a:t>
            </a:r>
            <a:r>
              <a:rPr lang="en-GB" dirty="0">
                <a:latin typeface="Arial" pitchFamily="34" charset="0"/>
                <a:cs typeface="Arial" pitchFamily="34" charset="0"/>
              </a:rPr>
              <a:t>with regulators,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EIA now </a:t>
            </a:r>
            <a:r>
              <a:rPr lang="en-GB" dirty="0">
                <a:latin typeface="Arial" pitchFamily="34" charset="0"/>
                <a:cs typeface="Arial" pitchFamily="34" charset="0"/>
              </a:rPr>
              <a:t>underway, with collaborative input from statutory consultees (including NRW and LPAs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). </a:t>
            </a:r>
            <a:r>
              <a:rPr lang="en-GB" u="sng" dirty="0" smtClean="0">
                <a:latin typeface="Arial" pitchFamily="34" charset="0"/>
                <a:cs typeface="Arial" pitchFamily="34" charset="0"/>
              </a:rPr>
              <a:t>PEIR published 4 July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.</a:t>
            </a:r>
            <a:endParaRPr lang="en-GB" dirty="0">
              <a:latin typeface="Arial" pitchFamily="34" charset="0"/>
              <a:cs typeface="Arial" pitchFamily="34" charset="0"/>
            </a:endParaRPr>
          </a:p>
          <a:p>
            <a:pPr marL="285576" indent="-285576" eaLnBrk="0" fontAlgn="base" hangingPunct="0">
              <a:spcBef>
                <a:spcPct val="0"/>
              </a:spcBef>
              <a:spcAft>
                <a:spcPts val="600"/>
              </a:spcAft>
              <a:buSzPct val="120000"/>
              <a:defRPr/>
            </a:pPr>
            <a:r>
              <a:rPr lang="en-GB" b="1" dirty="0">
                <a:latin typeface="Arial" pitchFamily="34" charset="0"/>
                <a:cs typeface="Arial" pitchFamily="34" charset="0"/>
              </a:rPr>
              <a:t>Hydrodynamic modelling </a:t>
            </a:r>
            <a:r>
              <a:rPr lang="en-GB" dirty="0">
                <a:latin typeface="Arial" pitchFamily="34" charset="0"/>
                <a:cs typeface="Arial" pitchFamily="34" charset="0"/>
              </a:rPr>
              <a:t>–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multiple lagoon shapes/sizes </a:t>
            </a:r>
            <a:r>
              <a:rPr lang="en-GB" dirty="0">
                <a:latin typeface="Arial" pitchFamily="34" charset="0"/>
                <a:cs typeface="Arial" pitchFamily="34" charset="0"/>
              </a:rPr>
              <a:t>tested for water quality, sediment transport and sand erosion/deposition impacts</a:t>
            </a:r>
          </a:p>
          <a:p>
            <a:pPr marL="285576" indent="-285576" eaLnBrk="0" fontAlgn="base" hangingPunct="0">
              <a:spcBef>
                <a:spcPct val="0"/>
              </a:spcBef>
              <a:spcAft>
                <a:spcPts val="600"/>
              </a:spcAft>
              <a:buSzPct val="120000"/>
              <a:defRPr/>
            </a:pPr>
            <a:r>
              <a:rPr lang="en-GB" b="1" dirty="0" smtClean="0">
                <a:latin typeface="Arial" pitchFamily="34" charset="0"/>
                <a:cs typeface="Arial" pitchFamily="34" charset="0"/>
              </a:rPr>
              <a:t>Value </a:t>
            </a:r>
            <a:r>
              <a:rPr lang="en-GB" b="1" dirty="0">
                <a:latin typeface="Arial" pitchFamily="34" charset="0"/>
                <a:cs typeface="Arial" pitchFamily="34" charset="0"/>
              </a:rPr>
              <a:t>engineering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– reduce </a:t>
            </a:r>
            <a:r>
              <a:rPr lang="en-GB" dirty="0">
                <a:latin typeface="Arial" pitchFamily="34" charset="0"/>
                <a:cs typeface="Arial" pitchFamily="34" charset="0"/>
              </a:rPr>
              <a:t>cost of sea wall, turbine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housing, construction methods</a:t>
            </a:r>
            <a:endParaRPr lang="en-GB" dirty="0">
              <a:latin typeface="Arial" pitchFamily="34" charset="0"/>
              <a:cs typeface="Arial" pitchFamily="34" charset="0"/>
            </a:endParaRPr>
          </a:p>
          <a:p>
            <a:pPr marL="285576" indent="-285576" eaLnBrk="0" fontAlgn="base" hangingPunct="0">
              <a:spcBef>
                <a:spcPct val="0"/>
              </a:spcBef>
              <a:spcAft>
                <a:spcPts val="600"/>
              </a:spcAft>
              <a:buSzPct val="120000"/>
              <a:defRPr/>
            </a:pPr>
            <a:r>
              <a:rPr lang="en-GB" b="1" dirty="0" smtClean="0">
                <a:latin typeface="Arial" pitchFamily="34" charset="0"/>
                <a:cs typeface="Arial" pitchFamily="34" charset="0"/>
              </a:rPr>
              <a:t>Turbine design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– leading </a:t>
            </a:r>
            <a:r>
              <a:rPr lang="en-GB" dirty="0">
                <a:latin typeface="Arial" pitchFamily="34" charset="0"/>
                <a:cs typeface="Arial" pitchFamily="34" charset="0"/>
              </a:rPr>
              <a:t>manufacturers </a:t>
            </a:r>
            <a:r>
              <a:rPr lang="en-GB" dirty="0" err="1" smtClean="0">
                <a:latin typeface="Arial" pitchFamily="34" charset="0"/>
                <a:cs typeface="Arial" pitchFamily="34" charset="0"/>
              </a:rPr>
              <a:t>Voith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/Alstom/GE/</a:t>
            </a:r>
            <a:r>
              <a:rPr lang="en-GB" dirty="0" err="1" smtClean="0">
                <a:latin typeface="Arial" pitchFamily="34" charset="0"/>
                <a:cs typeface="Arial" pitchFamily="34" charset="0"/>
              </a:rPr>
              <a:t>Andritz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Hydro refining specifications for low-head </a:t>
            </a:r>
            <a:r>
              <a:rPr lang="en-GB" dirty="0">
                <a:latin typeface="Arial" pitchFamily="34" charset="0"/>
                <a:cs typeface="Arial" pitchFamily="34" charset="0"/>
              </a:rPr>
              <a:t>bulb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turbines</a:t>
            </a:r>
            <a:endParaRPr lang="en-GB" dirty="0">
              <a:latin typeface="Arial" pitchFamily="34" charset="0"/>
              <a:cs typeface="Arial" pitchFamily="34" charset="0"/>
            </a:endParaRPr>
          </a:p>
          <a:p>
            <a:pPr marL="285576" indent="-285576" eaLnBrk="0" fontAlgn="base" hangingPunct="0">
              <a:spcBef>
                <a:spcPct val="0"/>
              </a:spcBef>
              <a:spcAft>
                <a:spcPts val="600"/>
              </a:spcAft>
              <a:buSzPct val="120000"/>
              <a:defRPr/>
            </a:pPr>
            <a:r>
              <a:rPr lang="en-GB" b="1" dirty="0">
                <a:latin typeface="Arial" pitchFamily="34" charset="0"/>
                <a:cs typeface="Arial" pitchFamily="34" charset="0"/>
              </a:rPr>
              <a:t>Grid</a:t>
            </a:r>
            <a:r>
              <a:rPr lang="en-GB" dirty="0">
                <a:latin typeface="Arial" pitchFamily="34" charset="0"/>
                <a:cs typeface="Arial" pitchFamily="34" charset="0"/>
              </a:rPr>
              <a:t> –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planning application has been sent to National </a:t>
            </a:r>
            <a:r>
              <a:rPr lang="en-GB" dirty="0">
                <a:latin typeface="Arial" pitchFamily="34" charset="0"/>
                <a:cs typeface="Arial" pitchFamily="34" charset="0"/>
              </a:rPr>
              <a:t>Grid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&amp; Western </a:t>
            </a:r>
            <a:r>
              <a:rPr lang="en-GB" dirty="0">
                <a:latin typeface="Arial" pitchFamily="34" charset="0"/>
                <a:cs typeface="Arial" pitchFamily="34" charset="0"/>
              </a:rPr>
              <a:t>Power Distribution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relating to the likely grid connection</a:t>
            </a:r>
            <a:r>
              <a:rPr lang="en-GB" dirty="0">
                <a:latin typeface="Arial" pitchFamily="34" charset="0"/>
                <a:cs typeface="Arial" pitchFamily="34" charset="0"/>
              </a:rPr>
              <a:t>, network capacity and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timescales</a:t>
            </a:r>
            <a:endParaRPr lang="en-GB" dirty="0">
              <a:latin typeface="Arial" pitchFamily="34" charset="0"/>
              <a:cs typeface="Arial" pitchFamily="34" charset="0"/>
            </a:endParaRPr>
          </a:p>
          <a:p>
            <a:pPr marL="285576" indent="-285576" eaLnBrk="0" fontAlgn="base" hangingPunct="0">
              <a:spcBef>
                <a:spcPct val="0"/>
              </a:spcBef>
              <a:spcAft>
                <a:spcPts val="600"/>
              </a:spcAft>
              <a:buSzPct val="120000"/>
              <a:defRPr/>
            </a:pPr>
            <a:r>
              <a:rPr lang="en-GB" b="1" dirty="0" smtClean="0">
                <a:latin typeface="Arial" pitchFamily="34" charset="0"/>
                <a:cs typeface="Arial" pitchFamily="34" charset="0"/>
              </a:rPr>
              <a:t>Leasing </a:t>
            </a:r>
            <a:r>
              <a:rPr lang="en-GB" b="1" dirty="0">
                <a:latin typeface="Arial" pitchFamily="34" charset="0"/>
                <a:cs typeface="Arial" pitchFamily="34" charset="0"/>
              </a:rPr>
              <a:t>&amp; consents </a:t>
            </a:r>
            <a:r>
              <a:rPr lang="en-GB" dirty="0">
                <a:latin typeface="Arial" pitchFamily="34" charset="0"/>
                <a:cs typeface="Arial" pitchFamily="34" charset="0"/>
              </a:rPr>
              <a:t>– engagement with landowners including The Crown Estate, </a:t>
            </a:r>
            <a:br>
              <a:rPr lang="en-GB" dirty="0">
                <a:latin typeface="Arial" pitchFamily="34" charset="0"/>
                <a:cs typeface="Arial" pitchFamily="34" charset="0"/>
              </a:rPr>
            </a:br>
            <a:r>
              <a:rPr lang="en-GB" dirty="0">
                <a:latin typeface="Arial" pitchFamily="34" charset="0"/>
                <a:cs typeface="Arial" pitchFamily="34" charset="0"/>
              </a:rPr>
              <a:t>ABP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Swansea, </a:t>
            </a:r>
            <a:r>
              <a:rPr lang="en-GB" dirty="0">
                <a:latin typeface="Arial" pitchFamily="34" charset="0"/>
                <a:cs typeface="Arial" pitchFamily="34" charset="0"/>
              </a:rPr>
              <a:t>Swansea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University, St Modwen</a:t>
            </a:r>
          </a:p>
          <a:p>
            <a:pPr marL="285576" indent="-285576" eaLnBrk="0" fontAlgn="base" hangingPunct="0">
              <a:spcBef>
                <a:spcPct val="0"/>
              </a:spcBef>
              <a:spcAft>
                <a:spcPts val="600"/>
              </a:spcAft>
              <a:buSzPct val="120000"/>
              <a:defRPr/>
            </a:pPr>
            <a:r>
              <a:rPr lang="en-GB" b="1" dirty="0" smtClean="0">
                <a:latin typeface="Arial" pitchFamily="34" charset="0"/>
                <a:cs typeface="Arial" pitchFamily="34" charset="0"/>
              </a:rPr>
              <a:t>Onshore masterplanning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– maximising onshore opportunities with ABP &amp; University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2401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Environmental Impact </a:t>
            </a:r>
            <a:r>
              <a:rPr lang="en-US" dirty="0" smtClean="0"/>
              <a:t>Assessment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5067028-BD0C-4739-AA2C-C15F8E11A80C}" type="slidenum">
              <a:rPr lang="en-GB" smtClean="0"/>
              <a:pPr/>
              <a:t>7</a:t>
            </a:fld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395536" y="1412776"/>
            <a:ext cx="7776864" cy="6776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>
              <a:lnSpc>
                <a:spcPts val="2400"/>
              </a:lnSpc>
              <a:spcAft>
                <a:spcPct val="0"/>
              </a:spcAft>
              <a:buClr>
                <a:srgbClr val="60B0A7"/>
              </a:buClr>
            </a:pPr>
            <a:r>
              <a:rPr lang="en-GB" sz="1600" dirty="0">
                <a:solidFill>
                  <a:schemeClr val="accent6">
                    <a:lumMod val="50000"/>
                  </a:schemeClr>
                </a:solidFill>
                <a:latin typeface="Arial"/>
                <a:cs typeface="Arial"/>
              </a:rPr>
              <a:t>Comprehensive assessment of impacts, from construction to decommissioning, and including cumulative impacts from other proposed development and </a:t>
            </a:r>
            <a:r>
              <a:rPr lang="en-GB" sz="1600" dirty="0" smtClean="0">
                <a:solidFill>
                  <a:schemeClr val="accent6">
                    <a:lumMod val="50000"/>
                  </a:schemeClr>
                </a:solidFill>
                <a:latin typeface="Arial"/>
                <a:cs typeface="Arial"/>
              </a:rPr>
              <a:t>activities</a:t>
            </a:r>
            <a:endParaRPr lang="en-GB" sz="1600" dirty="0">
              <a:solidFill>
                <a:schemeClr val="accent6">
                  <a:lumMod val="50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95536" y="2132856"/>
            <a:ext cx="417646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80000" indent="-180000" fontAlgn="base">
              <a:lnSpc>
                <a:spcPts val="2400"/>
              </a:lnSpc>
              <a:spcAft>
                <a:spcPct val="0"/>
              </a:spcAft>
              <a:buClr>
                <a:srgbClr val="60B0A7"/>
              </a:buClr>
              <a:buFont typeface="Arial" pitchFamily="34" charset="0"/>
              <a:buChar char="•"/>
              <a:defRPr/>
            </a:pPr>
            <a:r>
              <a:rPr lang="en-GB" sz="1600" dirty="0">
                <a:solidFill>
                  <a:schemeClr val="accent6">
                    <a:lumMod val="50000"/>
                  </a:schemeClr>
                </a:solidFill>
                <a:latin typeface="Arial"/>
                <a:cs typeface="Arial"/>
              </a:rPr>
              <a:t>Coastal processes, sediment transport &amp; contamination </a:t>
            </a:r>
          </a:p>
          <a:p>
            <a:pPr marL="180000" indent="-180000" fontAlgn="base">
              <a:lnSpc>
                <a:spcPts val="2400"/>
              </a:lnSpc>
              <a:spcAft>
                <a:spcPct val="0"/>
              </a:spcAft>
              <a:buClr>
                <a:srgbClr val="60B0A7"/>
              </a:buClr>
              <a:buFont typeface="Arial" pitchFamily="34" charset="0"/>
              <a:buChar char="•"/>
              <a:defRPr/>
            </a:pPr>
            <a:r>
              <a:rPr lang="en-GB" sz="1600" dirty="0" smtClean="0">
                <a:solidFill>
                  <a:schemeClr val="accent6">
                    <a:lumMod val="50000"/>
                  </a:schemeClr>
                </a:solidFill>
                <a:latin typeface="Arial"/>
                <a:cs typeface="Arial"/>
              </a:rPr>
              <a:t>Marine </a:t>
            </a:r>
            <a:r>
              <a:rPr lang="en-GB" sz="1600" dirty="0">
                <a:solidFill>
                  <a:schemeClr val="accent6">
                    <a:lumMod val="50000"/>
                  </a:schemeClr>
                </a:solidFill>
                <a:latin typeface="Arial"/>
                <a:cs typeface="Arial"/>
              </a:rPr>
              <a:t>water quality</a:t>
            </a:r>
          </a:p>
          <a:p>
            <a:pPr marL="180000" indent="-180000" fontAlgn="base">
              <a:lnSpc>
                <a:spcPts val="2400"/>
              </a:lnSpc>
              <a:spcAft>
                <a:spcPct val="0"/>
              </a:spcAft>
              <a:buClr>
                <a:srgbClr val="60B0A7"/>
              </a:buClr>
              <a:buFont typeface="Arial" pitchFamily="34" charset="0"/>
              <a:buChar char="•"/>
              <a:defRPr/>
            </a:pPr>
            <a:r>
              <a:rPr lang="en-GB" sz="1600" dirty="0">
                <a:solidFill>
                  <a:schemeClr val="accent6">
                    <a:lumMod val="50000"/>
                  </a:schemeClr>
                </a:solidFill>
                <a:latin typeface="Arial"/>
                <a:cs typeface="Arial"/>
              </a:rPr>
              <a:t>Intertidal </a:t>
            </a:r>
            <a:r>
              <a:rPr lang="en-GB" sz="1600" dirty="0" smtClean="0">
                <a:solidFill>
                  <a:schemeClr val="accent6">
                    <a:lumMod val="50000"/>
                  </a:schemeClr>
                </a:solidFill>
                <a:latin typeface="Arial"/>
                <a:cs typeface="Arial"/>
              </a:rPr>
              <a:t>&amp; sub-tidal </a:t>
            </a:r>
            <a:r>
              <a:rPr lang="en-GB" sz="1600" dirty="0">
                <a:solidFill>
                  <a:schemeClr val="accent6">
                    <a:lumMod val="50000"/>
                  </a:schemeClr>
                </a:solidFill>
                <a:latin typeface="Arial"/>
                <a:cs typeface="Arial"/>
              </a:rPr>
              <a:t>benthic ecology	</a:t>
            </a:r>
          </a:p>
          <a:p>
            <a:pPr marL="180000" indent="-180000" fontAlgn="base">
              <a:lnSpc>
                <a:spcPts val="2400"/>
              </a:lnSpc>
              <a:spcAft>
                <a:spcPct val="0"/>
              </a:spcAft>
              <a:buClr>
                <a:srgbClr val="60B0A7"/>
              </a:buClr>
              <a:buFont typeface="Arial" pitchFamily="34" charset="0"/>
              <a:buChar char="•"/>
              <a:defRPr/>
            </a:pPr>
            <a:r>
              <a:rPr lang="en-GB" sz="1600" dirty="0" smtClean="0">
                <a:solidFill>
                  <a:schemeClr val="accent6">
                    <a:lumMod val="50000"/>
                  </a:schemeClr>
                </a:solidFill>
                <a:latin typeface="Arial"/>
                <a:cs typeface="Arial"/>
              </a:rPr>
              <a:t>Fish, recreational &amp; commercial </a:t>
            </a:r>
            <a:r>
              <a:rPr lang="en-GB" sz="1600" dirty="0">
                <a:solidFill>
                  <a:schemeClr val="accent6">
                    <a:lumMod val="50000"/>
                  </a:schemeClr>
                </a:solidFill>
                <a:latin typeface="Arial"/>
                <a:cs typeface="Arial"/>
              </a:rPr>
              <a:t>fisheries </a:t>
            </a:r>
          </a:p>
          <a:p>
            <a:pPr marL="180000" indent="-180000" fontAlgn="base">
              <a:lnSpc>
                <a:spcPts val="2400"/>
              </a:lnSpc>
              <a:spcAft>
                <a:spcPct val="0"/>
              </a:spcAft>
              <a:buClr>
                <a:srgbClr val="60B0A7"/>
              </a:buClr>
              <a:buFont typeface="Arial" pitchFamily="34" charset="0"/>
              <a:buChar char="•"/>
              <a:defRPr/>
            </a:pPr>
            <a:r>
              <a:rPr lang="en-GB" sz="1600" dirty="0">
                <a:solidFill>
                  <a:schemeClr val="accent6">
                    <a:lumMod val="50000"/>
                  </a:schemeClr>
                </a:solidFill>
                <a:latin typeface="Arial"/>
                <a:cs typeface="Arial"/>
              </a:rPr>
              <a:t>Marine mammals</a:t>
            </a:r>
          </a:p>
          <a:p>
            <a:pPr marL="180000" indent="-180000" fontAlgn="base">
              <a:lnSpc>
                <a:spcPts val="2400"/>
              </a:lnSpc>
              <a:spcAft>
                <a:spcPct val="0"/>
              </a:spcAft>
              <a:buClr>
                <a:srgbClr val="60B0A7"/>
              </a:buClr>
              <a:buFont typeface="Arial" pitchFamily="34" charset="0"/>
              <a:buChar char="•"/>
              <a:defRPr/>
            </a:pPr>
            <a:r>
              <a:rPr lang="en-GB" sz="1600" dirty="0">
                <a:solidFill>
                  <a:schemeClr val="accent6">
                    <a:lumMod val="50000"/>
                  </a:schemeClr>
                </a:solidFill>
                <a:latin typeface="Arial"/>
                <a:cs typeface="Arial"/>
              </a:rPr>
              <a:t>Coastal </a:t>
            </a:r>
            <a:r>
              <a:rPr lang="en-GB" sz="1600" dirty="0" smtClean="0">
                <a:solidFill>
                  <a:schemeClr val="accent6">
                    <a:lumMod val="50000"/>
                  </a:schemeClr>
                </a:solidFill>
                <a:latin typeface="Arial"/>
                <a:cs typeface="Arial"/>
              </a:rPr>
              <a:t>birds</a:t>
            </a:r>
          </a:p>
          <a:p>
            <a:pPr marL="180000" indent="-180000" fontAlgn="base">
              <a:lnSpc>
                <a:spcPts val="2400"/>
              </a:lnSpc>
              <a:spcAft>
                <a:spcPct val="0"/>
              </a:spcAft>
              <a:buClr>
                <a:srgbClr val="60B0A7"/>
              </a:buClr>
              <a:buFont typeface="Arial" pitchFamily="34" charset="0"/>
              <a:buChar char="•"/>
              <a:defRPr/>
            </a:pPr>
            <a:r>
              <a:rPr lang="en-GB" sz="1600" dirty="0" smtClean="0">
                <a:solidFill>
                  <a:schemeClr val="accent6">
                    <a:lumMod val="50000"/>
                  </a:schemeClr>
                </a:solidFill>
                <a:latin typeface="Arial"/>
                <a:cs typeface="Arial"/>
              </a:rPr>
              <a:t>Navigation </a:t>
            </a:r>
            <a:r>
              <a:rPr lang="en-GB" sz="1600" dirty="0">
                <a:solidFill>
                  <a:schemeClr val="accent6">
                    <a:lumMod val="50000"/>
                  </a:schemeClr>
                </a:solidFill>
                <a:latin typeface="Arial"/>
                <a:cs typeface="Arial"/>
              </a:rPr>
              <a:t>&amp; marine </a:t>
            </a:r>
            <a:r>
              <a:rPr lang="en-GB" sz="1600" dirty="0" smtClean="0">
                <a:solidFill>
                  <a:schemeClr val="accent6">
                    <a:lumMod val="50000"/>
                  </a:schemeClr>
                </a:solidFill>
                <a:latin typeface="Arial"/>
                <a:cs typeface="Arial"/>
              </a:rPr>
              <a:t>transport</a:t>
            </a:r>
          </a:p>
          <a:p>
            <a:pPr marL="180000" indent="-180000" fontAlgn="base">
              <a:lnSpc>
                <a:spcPts val="2400"/>
              </a:lnSpc>
              <a:spcAft>
                <a:spcPct val="0"/>
              </a:spcAft>
              <a:buClr>
                <a:srgbClr val="60B0A7"/>
              </a:buClr>
              <a:buFont typeface="Arial" pitchFamily="34" charset="0"/>
              <a:buChar char="•"/>
              <a:defRPr/>
            </a:pPr>
            <a:r>
              <a:rPr lang="en-GB" sz="1600" dirty="0">
                <a:solidFill>
                  <a:schemeClr val="accent6">
                    <a:lumMod val="50000"/>
                  </a:schemeClr>
                </a:solidFill>
                <a:latin typeface="Arial"/>
                <a:cs typeface="Arial"/>
              </a:rPr>
              <a:t>Terrestrial </a:t>
            </a:r>
            <a:r>
              <a:rPr lang="en-GB" sz="1600" dirty="0" smtClean="0">
                <a:solidFill>
                  <a:schemeClr val="accent6">
                    <a:lumMod val="50000"/>
                  </a:schemeClr>
                </a:solidFill>
                <a:latin typeface="Arial"/>
                <a:cs typeface="Arial"/>
              </a:rPr>
              <a:t>ecology</a:t>
            </a:r>
            <a:endParaRPr lang="en-GB" sz="1600" dirty="0">
              <a:solidFill>
                <a:schemeClr val="accent6">
                  <a:lumMod val="50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716016" y="2132856"/>
            <a:ext cx="417646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80000" indent="-180000" fontAlgn="base">
              <a:lnSpc>
                <a:spcPts val="2400"/>
              </a:lnSpc>
              <a:spcAft>
                <a:spcPct val="0"/>
              </a:spcAft>
              <a:buClr>
                <a:srgbClr val="60B0A7"/>
              </a:buClr>
              <a:buFont typeface="Arial" pitchFamily="34" charset="0"/>
              <a:buChar char="•"/>
              <a:defRPr/>
            </a:pPr>
            <a:r>
              <a:rPr lang="en-GB" sz="1600" dirty="0" smtClean="0">
                <a:solidFill>
                  <a:schemeClr val="accent6">
                    <a:lumMod val="50000"/>
                  </a:schemeClr>
                </a:solidFill>
                <a:latin typeface="Arial"/>
                <a:cs typeface="Arial"/>
              </a:rPr>
              <a:t>Seascape &amp; visual </a:t>
            </a:r>
            <a:r>
              <a:rPr lang="en-GB" sz="1600" dirty="0">
                <a:solidFill>
                  <a:schemeClr val="accent6">
                    <a:lumMod val="50000"/>
                  </a:schemeClr>
                </a:solidFill>
                <a:latin typeface="Arial"/>
                <a:cs typeface="Arial"/>
              </a:rPr>
              <a:t>amenity </a:t>
            </a:r>
            <a:r>
              <a:rPr lang="en-GB" sz="1600" dirty="0" smtClean="0">
                <a:solidFill>
                  <a:schemeClr val="accent6">
                    <a:lumMod val="50000"/>
                  </a:schemeClr>
                </a:solidFill>
                <a:latin typeface="Arial"/>
                <a:cs typeface="Arial"/>
              </a:rPr>
              <a:t>impact</a:t>
            </a:r>
            <a:endParaRPr lang="en-GB" sz="1600" dirty="0">
              <a:solidFill>
                <a:schemeClr val="accent6">
                  <a:lumMod val="50000"/>
                </a:schemeClr>
              </a:solidFill>
              <a:latin typeface="Arial"/>
              <a:cs typeface="Arial"/>
            </a:endParaRPr>
          </a:p>
          <a:p>
            <a:pPr marL="180000" indent="-180000" fontAlgn="base">
              <a:lnSpc>
                <a:spcPts val="2400"/>
              </a:lnSpc>
              <a:spcAft>
                <a:spcPct val="0"/>
              </a:spcAft>
              <a:buClr>
                <a:srgbClr val="60B0A7"/>
              </a:buClr>
              <a:buFont typeface="Arial" pitchFamily="34" charset="0"/>
              <a:buChar char="•"/>
              <a:defRPr/>
            </a:pPr>
            <a:r>
              <a:rPr lang="en-GB" sz="1600" dirty="0">
                <a:solidFill>
                  <a:schemeClr val="accent6">
                    <a:lumMod val="50000"/>
                  </a:schemeClr>
                </a:solidFill>
                <a:latin typeface="Arial"/>
                <a:cs typeface="Arial"/>
              </a:rPr>
              <a:t>Onshore transport </a:t>
            </a:r>
            <a:r>
              <a:rPr lang="en-GB" sz="1600" dirty="0" smtClean="0">
                <a:solidFill>
                  <a:schemeClr val="accent6">
                    <a:lumMod val="50000"/>
                  </a:schemeClr>
                </a:solidFill>
                <a:latin typeface="Arial"/>
                <a:cs typeface="Arial"/>
              </a:rPr>
              <a:t>&amp; air </a:t>
            </a:r>
            <a:r>
              <a:rPr lang="en-GB" sz="1600" dirty="0">
                <a:solidFill>
                  <a:schemeClr val="accent6">
                    <a:lumMod val="50000"/>
                  </a:schemeClr>
                </a:solidFill>
                <a:latin typeface="Arial"/>
                <a:cs typeface="Arial"/>
              </a:rPr>
              <a:t>quality</a:t>
            </a:r>
          </a:p>
          <a:p>
            <a:pPr marL="180000" indent="-180000" fontAlgn="base">
              <a:lnSpc>
                <a:spcPts val="2400"/>
              </a:lnSpc>
              <a:spcAft>
                <a:spcPct val="0"/>
              </a:spcAft>
              <a:buClr>
                <a:srgbClr val="60B0A7"/>
              </a:buClr>
              <a:buFont typeface="Arial" pitchFamily="34" charset="0"/>
              <a:buChar char="•"/>
              <a:defRPr/>
            </a:pPr>
            <a:r>
              <a:rPr lang="en-GB" sz="1600" dirty="0">
                <a:solidFill>
                  <a:schemeClr val="accent6">
                    <a:lumMod val="50000"/>
                  </a:schemeClr>
                </a:solidFill>
                <a:latin typeface="Arial"/>
                <a:cs typeface="Arial"/>
              </a:rPr>
              <a:t>Economy, tourism </a:t>
            </a:r>
            <a:r>
              <a:rPr lang="en-GB" sz="1600" dirty="0" smtClean="0">
                <a:solidFill>
                  <a:schemeClr val="accent6">
                    <a:lumMod val="50000"/>
                  </a:schemeClr>
                </a:solidFill>
                <a:latin typeface="Arial"/>
                <a:cs typeface="Arial"/>
              </a:rPr>
              <a:t>&amp; recreation</a:t>
            </a:r>
            <a:endParaRPr lang="en-GB" sz="1600" dirty="0">
              <a:solidFill>
                <a:schemeClr val="accent6">
                  <a:lumMod val="50000"/>
                </a:schemeClr>
              </a:solidFill>
              <a:latin typeface="Arial"/>
              <a:cs typeface="Arial"/>
            </a:endParaRPr>
          </a:p>
          <a:p>
            <a:pPr marL="180000" indent="-180000" fontAlgn="base">
              <a:lnSpc>
                <a:spcPts val="2400"/>
              </a:lnSpc>
              <a:spcAft>
                <a:spcPct val="0"/>
              </a:spcAft>
              <a:buClr>
                <a:srgbClr val="60B0A7"/>
              </a:buClr>
              <a:buFont typeface="Arial" pitchFamily="34" charset="0"/>
              <a:buChar char="•"/>
              <a:defRPr/>
            </a:pPr>
            <a:r>
              <a:rPr lang="en-GB" sz="1600" dirty="0">
                <a:solidFill>
                  <a:schemeClr val="accent6">
                    <a:lumMod val="50000"/>
                  </a:schemeClr>
                </a:solidFill>
                <a:latin typeface="Arial"/>
                <a:cs typeface="Arial"/>
              </a:rPr>
              <a:t>Marine </a:t>
            </a:r>
            <a:r>
              <a:rPr lang="en-GB" sz="1600" dirty="0" smtClean="0">
                <a:solidFill>
                  <a:schemeClr val="accent6">
                    <a:lumMod val="50000"/>
                  </a:schemeClr>
                </a:solidFill>
                <a:latin typeface="Arial"/>
                <a:cs typeface="Arial"/>
              </a:rPr>
              <a:t>&amp; terrestrial noise</a:t>
            </a:r>
            <a:endParaRPr lang="en-GB" sz="1600" dirty="0">
              <a:solidFill>
                <a:schemeClr val="accent6">
                  <a:lumMod val="50000"/>
                </a:schemeClr>
              </a:solidFill>
              <a:latin typeface="Arial"/>
              <a:cs typeface="Arial"/>
            </a:endParaRPr>
          </a:p>
          <a:p>
            <a:pPr marL="180000" indent="-180000" fontAlgn="base">
              <a:lnSpc>
                <a:spcPts val="2400"/>
              </a:lnSpc>
              <a:spcAft>
                <a:spcPct val="0"/>
              </a:spcAft>
              <a:buClr>
                <a:srgbClr val="60B0A7"/>
              </a:buClr>
              <a:buFont typeface="Arial" pitchFamily="34" charset="0"/>
              <a:buChar char="•"/>
              <a:defRPr/>
            </a:pPr>
            <a:r>
              <a:rPr lang="en-GB" sz="1600" dirty="0">
                <a:solidFill>
                  <a:schemeClr val="accent6">
                    <a:lumMod val="50000"/>
                  </a:schemeClr>
                </a:solidFill>
                <a:latin typeface="Arial"/>
                <a:cs typeface="Arial"/>
              </a:rPr>
              <a:t>A</a:t>
            </a:r>
            <a:r>
              <a:rPr lang="en-GB" sz="1600" dirty="0" smtClean="0">
                <a:solidFill>
                  <a:schemeClr val="accent6">
                    <a:lumMod val="50000"/>
                  </a:schemeClr>
                </a:solidFill>
                <a:latin typeface="Arial"/>
                <a:cs typeface="Arial"/>
              </a:rPr>
              <a:t>rchaeology &amp; historic landscape</a:t>
            </a:r>
          </a:p>
          <a:p>
            <a:pPr marL="180000" indent="-180000" fontAlgn="base">
              <a:lnSpc>
                <a:spcPts val="2400"/>
              </a:lnSpc>
              <a:spcAft>
                <a:spcPct val="0"/>
              </a:spcAft>
              <a:buClr>
                <a:srgbClr val="60B0A7"/>
              </a:buClr>
              <a:buFont typeface="Arial" pitchFamily="34" charset="0"/>
              <a:buChar char="•"/>
              <a:defRPr/>
            </a:pPr>
            <a:r>
              <a:rPr lang="en-GB" sz="1600" dirty="0" smtClean="0">
                <a:solidFill>
                  <a:schemeClr val="accent6">
                    <a:lumMod val="50000"/>
                  </a:schemeClr>
                </a:solidFill>
                <a:latin typeface="Arial"/>
                <a:cs typeface="Arial"/>
              </a:rPr>
              <a:t>Flood risk </a:t>
            </a:r>
          </a:p>
          <a:p>
            <a:pPr marL="180000" indent="-180000" fontAlgn="base">
              <a:lnSpc>
                <a:spcPts val="2400"/>
              </a:lnSpc>
              <a:spcAft>
                <a:spcPct val="0"/>
              </a:spcAft>
              <a:buClr>
                <a:srgbClr val="60B0A7"/>
              </a:buClr>
              <a:buFont typeface="Arial" pitchFamily="34" charset="0"/>
              <a:buChar char="•"/>
              <a:defRPr/>
            </a:pPr>
            <a:r>
              <a:rPr lang="en-GB" sz="1600" dirty="0" smtClean="0">
                <a:solidFill>
                  <a:schemeClr val="accent6">
                    <a:lumMod val="50000"/>
                  </a:schemeClr>
                </a:solidFill>
                <a:latin typeface="Arial"/>
                <a:cs typeface="Arial"/>
              </a:rPr>
              <a:t>Land quality</a:t>
            </a:r>
          </a:p>
          <a:p>
            <a:pPr marL="180000" indent="-180000" fontAlgn="base">
              <a:lnSpc>
                <a:spcPts val="2400"/>
              </a:lnSpc>
              <a:spcAft>
                <a:spcPct val="0"/>
              </a:spcAft>
              <a:buClr>
                <a:srgbClr val="60B0A7"/>
              </a:buClr>
              <a:buFont typeface="Arial" pitchFamily="34" charset="0"/>
              <a:buChar char="•"/>
              <a:defRPr/>
            </a:pPr>
            <a:r>
              <a:rPr lang="en-GB" sz="1600" dirty="0">
                <a:solidFill>
                  <a:schemeClr val="accent6">
                    <a:lumMod val="50000"/>
                  </a:schemeClr>
                </a:solidFill>
                <a:latin typeface="Arial"/>
                <a:cs typeface="Arial"/>
              </a:rPr>
              <a:t>Habitat regulation </a:t>
            </a:r>
            <a:r>
              <a:rPr lang="en-GB" sz="1600" dirty="0" smtClean="0">
                <a:solidFill>
                  <a:schemeClr val="accent6">
                    <a:lumMod val="50000"/>
                  </a:schemeClr>
                </a:solidFill>
                <a:latin typeface="Arial"/>
                <a:cs typeface="Arial"/>
              </a:rPr>
              <a:t>assessment</a:t>
            </a:r>
          </a:p>
          <a:p>
            <a:pPr marL="180000" indent="-180000" fontAlgn="base">
              <a:lnSpc>
                <a:spcPts val="2400"/>
              </a:lnSpc>
              <a:spcAft>
                <a:spcPct val="0"/>
              </a:spcAft>
              <a:buClr>
                <a:srgbClr val="60B0A7"/>
              </a:buClr>
              <a:buFont typeface="Arial" pitchFamily="34" charset="0"/>
              <a:buChar char="•"/>
              <a:defRPr/>
            </a:pPr>
            <a:r>
              <a:rPr lang="en-GB" sz="1600" dirty="0" smtClean="0">
                <a:solidFill>
                  <a:schemeClr val="accent6">
                    <a:lumMod val="50000"/>
                  </a:schemeClr>
                </a:solidFill>
                <a:latin typeface="Arial"/>
                <a:cs typeface="Arial"/>
              </a:rPr>
              <a:t>Water Framework Directive assessment</a:t>
            </a:r>
            <a:endParaRPr lang="en-GB" sz="1600" dirty="0">
              <a:solidFill>
                <a:schemeClr val="accent6">
                  <a:lumMod val="50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475656" y="5229200"/>
            <a:ext cx="5760640" cy="132343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fontAlgn="base">
              <a:lnSpc>
                <a:spcPts val="2400"/>
              </a:lnSpc>
              <a:spcAft>
                <a:spcPct val="0"/>
              </a:spcAft>
              <a:buClr>
                <a:srgbClr val="60B0A7"/>
              </a:buClr>
            </a:pPr>
            <a:r>
              <a:rPr lang="en-GB" sz="1500" i="1" dirty="0" smtClean="0">
                <a:latin typeface="Arial"/>
                <a:cs typeface="Arial"/>
              </a:rPr>
              <a:t>EIA scoping </a:t>
            </a:r>
            <a:r>
              <a:rPr lang="en-GB" sz="1500" i="1" dirty="0">
                <a:latin typeface="Arial"/>
                <a:cs typeface="Arial"/>
              </a:rPr>
              <a:t>report submitted to PINS: 	</a:t>
            </a:r>
            <a:r>
              <a:rPr lang="en-GB" sz="1500" i="1" dirty="0" smtClean="0">
                <a:latin typeface="Arial"/>
                <a:cs typeface="Arial"/>
              </a:rPr>
              <a:t>	Oct 2012</a:t>
            </a:r>
            <a:endParaRPr lang="en-GB" sz="1500" i="1" dirty="0">
              <a:latin typeface="Arial"/>
              <a:cs typeface="Arial"/>
            </a:endParaRPr>
          </a:p>
          <a:p>
            <a:pPr fontAlgn="base">
              <a:lnSpc>
                <a:spcPts val="2400"/>
              </a:lnSpc>
              <a:spcAft>
                <a:spcPct val="0"/>
              </a:spcAft>
              <a:buClr>
                <a:srgbClr val="60B0A7"/>
              </a:buClr>
            </a:pPr>
            <a:r>
              <a:rPr lang="en-GB" sz="1500" i="1" dirty="0" smtClean="0">
                <a:latin typeface="Arial"/>
                <a:cs typeface="Arial"/>
              </a:rPr>
              <a:t>EIA scoping </a:t>
            </a:r>
            <a:r>
              <a:rPr lang="en-GB" sz="1500" i="1" dirty="0">
                <a:latin typeface="Arial"/>
                <a:cs typeface="Arial"/>
              </a:rPr>
              <a:t>response received: 	</a:t>
            </a:r>
            <a:r>
              <a:rPr lang="en-GB" sz="1500" i="1" dirty="0" smtClean="0">
                <a:latin typeface="Arial"/>
                <a:cs typeface="Arial"/>
              </a:rPr>
              <a:t>		Nov 2012</a:t>
            </a:r>
          </a:p>
          <a:p>
            <a:pPr fontAlgn="base">
              <a:lnSpc>
                <a:spcPts val="2400"/>
              </a:lnSpc>
              <a:spcAft>
                <a:spcPct val="0"/>
              </a:spcAft>
              <a:buClr>
                <a:srgbClr val="60B0A7"/>
              </a:buClr>
            </a:pPr>
            <a:r>
              <a:rPr lang="en-GB" sz="1500" i="1" dirty="0" smtClean="0">
                <a:latin typeface="Arial"/>
                <a:cs typeface="Arial"/>
              </a:rPr>
              <a:t>Baseline reviews: 				Q1 2013</a:t>
            </a:r>
          </a:p>
          <a:p>
            <a:pPr fontAlgn="base">
              <a:lnSpc>
                <a:spcPts val="2400"/>
              </a:lnSpc>
              <a:spcAft>
                <a:spcPct val="0"/>
              </a:spcAft>
              <a:buClr>
                <a:srgbClr val="60B0A7"/>
              </a:buClr>
            </a:pPr>
            <a:r>
              <a:rPr lang="en-GB" sz="1500" i="1" dirty="0" smtClean="0">
                <a:latin typeface="Arial"/>
                <a:cs typeface="Arial"/>
              </a:rPr>
              <a:t>Preliminary </a:t>
            </a:r>
            <a:r>
              <a:rPr lang="en-GB" sz="1500" i="1" dirty="0">
                <a:latin typeface="Arial"/>
                <a:cs typeface="Arial"/>
              </a:rPr>
              <a:t>Environmental Impact </a:t>
            </a:r>
            <a:r>
              <a:rPr lang="en-GB" sz="1500" i="1" dirty="0" smtClean="0">
                <a:latin typeface="Arial"/>
                <a:cs typeface="Arial"/>
              </a:rPr>
              <a:t>Report ready: 	4 July 2013</a:t>
            </a:r>
            <a:endParaRPr lang="en-GB" sz="1500" i="1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311830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Headline Statistics Following Public Consultation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5067028-BD0C-4739-AA2C-C15F8E11A80C}" type="slidenum">
              <a:rPr lang="en-GB" smtClean="0"/>
              <a:pPr/>
              <a:t>8</a:t>
            </a:fld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395536" y="1412776"/>
            <a:ext cx="777686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>
              <a:lnSpc>
                <a:spcPts val="2400"/>
              </a:lnSpc>
              <a:spcAft>
                <a:spcPct val="0"/>
              </a:spcAft>
              <a:buClr>
                <a:srgbClr val="60B0A7"/>
              </a:buClr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Having heard more about the project, do you support the proposal for a tidal lagoon and associated facilities in Swansea </a:t>
            </a: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Bay?</a:t>
            </a:r>
            <a:endParaRPr lang="en-GB" sz="1600" dirty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0" name="Chart 9"/>
          <p:cNvGraphicFramePr/>
          <p:nvPr>
            <p:extLst>
              <p:ext uri="{D42A27DB-BD31-4B8C-83A1-F6EECF244321}">
                <p14:modId xmlns:p14="http://schemas.microsoft.com/office/powerpoint/2010/main" val="3654837986"/>
              </p:ext>
            </p:extLst>
          </p:nvPr>
        </p:nvGraphicFramePr>
        <p:xfrm>
          <a:off x="1331640" y="2352675"/>
          <a:ext cx="6096000" cy="4064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223413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Planning context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b="1" dirty="0" smtClean="0">
                <a:solidFill>
                  <a:schemeClr val="accent6">
                    <a:lumMod val="75000"/>
                  </a:schemeClr>
                </a:solidFill>
              </a:rPr>
              <a:t>Planning Act 2008</a:t>
            </a:r>
            <a:endParaRPr lang="en-GB" b="1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+</a:t>
            </a:r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100MW 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offshore lagoon = Nationally Significant Infrastructure Project</a:t>
            </a:r>
          </a:p>
          <a:p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Application 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to </a:t>
            </a:r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Planning Inspectorate (PINS) for decision by Sec. of State for Energy</a:t>
            </a:r>
          </a:p>
          <a:p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Development 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Consent </a:t>
            </a:r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Order (DCO) combines previous separate consent procedures </a:t>
            </a:r>
          </a:p>
          <a:p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DCO will comprise: 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l</a:t>
            </a:r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agoon structure, onshore 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grid </a:t>
            </a:r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connection, supporting development </a:t>
            </a: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  <a:p>
            <a:pPr marL="360000" lvl="2"/>
            <a:endParaRPr lang="en-GB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b="1" dirty="0" smtClean="0">
                <a:solidFill>
                  <a:schemeClr val="accent6">
                    <a:lumMod val="75000"/>
                  </a:schemeClr>
                </a:solidFill>
              </a:rPr>
              <a:t>Marine </a:t>
            </a:r>
            <a:r>
              <a:rPr lang="en-GB" b="1" dirty="0">
                <a:solidFill>
                  <a:schemeClr val="accent6">
                    <a:lumMod val="75000"/>
                  </a:schemeClr>
                </a:solidFill>
              </a:rPr>
              <a:t>and Coastal Access Act </a:t>
            </a:r>
            <a:r>
              <a:rPr lang="en-GB" b="1" dirty="0" smtClean="0">
                <a:solidFill>
                  <a:schemeClr val="accent6">
                    <a:lumMod val="75000"/>
                  </a:schemeClr>
                </a:solidFill>
              </a:rPr>
              <a:t>2009</a:t>
            </a:r>
            <a:endParaRPr lang="en-GB" b="1" dirty="0">
              <a:solidFill>
                <a:schemeClr val="accent6">
                  <a:lumMod val="75000"/>
                </a:schemeClr>
              </a:solidFill>
            </a:endParaRPr>
          </a:p>
          <a:p>
            <a:pPr lvl="0"/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Marine license required for construction and </a:t>
            </a:r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dredging in Welsh waters</a:t>
            </a:r>
          </a:p>
          <a:p>
            <a:pPr lvl="0"/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Issued 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by </a:t>
            </a:r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Welsh Govt. 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Marine </a:t>
            </a:r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Licensing Team (MLT)</a:t>
            </a: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  <a:p>
            <a:pPr lvl="0"/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PINS and MLT cooperate; processes run 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in </a:t>
            </a:r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parallel</a:t>
            </a:r>
          </a:p>
          <a:p>
            <a:pPr lvl="0"/>
            <a:endParaRPr lang="en-GB" dirty="0">
              <a:solidFill>
                <a:schemeClr val="accent6">
                  <a:lumMod val="75000"/>
                </a:schemeClr>
              </a:solidFill>
            </a:endParaRPr>
          </a:p>
          <a:p>
            <a:pPr marL="0" lvl="0" indent="0">
              <a:buNone/>
            </a:pPr>
            <a:r>
              <a:rPr lang="en-GB" b="1" dirty="0" smtClean="0">
                <a:solidFill>
                  <a:schemeClr val="accent6">
                    <a:lumMod val="75000"/>
                  </a:schemeClr>
                </a:solidFill>
              </a:rPr>
              <a:t>Town &amp; Country Planning Act 1990</a:t>
            </a:r>
          </a:p>
          <a:p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Apply to Swansea/NPT Councils for elements outside the NSIP above Mean Low Water, e.g. bio-fuels facility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5067028-BD0C-4739-AA2C-C15F8E11A80C}" type="slidenum">
              <a:rPr lang="en-GB" smtClean="0"/>
              <a:pPr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3400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</a:t>
            </a:r>
            <a:r>
              <a:rPr lang="en-GB" dirty="0" smtClean="0"/>
              <a:t>andscape concepts – 4 marine parks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5067028-BD0C-4739-AA2C-C15F8E11A80C}" type="slidenum">
              <a:rPr lang="en-GB" smtClean="0"/>
              <a:pPr/>
              <a:t>10</a:t>
            </a:fld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337"/>
          <a:stretch/>
        </p:blipFill>
        <p:spPr bwMode="auto">
          <a:xfrm>
            <a:off x="179512" y="4530436"/>
            <a:ext cx="4297472" cy="14188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437"/>
          <a:stretch/>
        </p:blipFill>
        <p:spPr bwMode="auto">
          <a:xfrm>
            <a:off x="4716016" y="4530436"/>
            <a:ext cx="4233792" cy="13433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9709"/>
          <a:stretch/>
        </p:blipFill>
        <p:spPr bwMode="auto">
          <a:xfrm>
            <a:off x="179512" y="2583992"/>
            <a:ext cx="4297472" cy="13246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9709"/>
          <a:stretch/>
        </p:blipFill>
        <p:spPr bwMode="auto">
          <a:xfrm>
            <a:off x="4716016" y="2583991"/>
            <a:ext cx="4211594" cy="13246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179512" y="3789040"/>
            <a:ext cx="4225464" cy="3958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Clr>
                <a:srgbClr val="60B0A7"/>
              </a:buClr>
            </a:pPr>
            <a:r>
              <a:rPr lang="en-GB" sz="15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Landward Urban Park – at western landfall</a:t>
            </a:r>
          </a:p>
        </p:txBody>
      </p:sp>
      <p:sp>
        <p:nvSpPr>
          <p:cNvPr id="9" name="Rectangle 8"/>
          <p:cNvSpPr/>
          <p:nvPr/>
        </p:nvSpPr>
        <p:spPr>
          <a:xfrm>
            <a:off x="4716016" y="3789040"/>
            <a:ext cx="4225464" cy="3958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Clr>
                <a:srgbClr val="60B0A7"/>
              </a:buClr>
            </a:pPr>
            <a:r>
              <a:rPr lang="en-GB" sz="15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Landward Ecological Park – at eastern landfall</a:t>
            </a:r>
          </a:p>
        </p:txBody>
      </p:sp>
      <p:sp>
        <p:nvSpPr>
          <p:cNvPr id="10" name="Rectangle 9"/>
          <p:cNvSpPr/>
          <p:nvPr/>
        </p:nvSpPr>
        <p:spPr>
          <a:xfrm>
            <a:off x="4716016" y="5827330"/>
            <a:ext cx="4225464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Clr>
                <a:srgbClr val="60B0A7"/>
              </a:buClr>
            </a:pPr>
            <a:r>
              <a:rPr lang="en-GB" sz="15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Narrow Seaward Park – turbine housing eastwards 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79512" y="5827330"/>
            <a:ext cx="4225464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Clr>
                <a:srgbClr val="60B0A7"/>
              </a:buClr>
            </a:pPr>
            <a:r>
              <a:rPr lang="en-GB" sz="15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Broad Seaward Park – western seawall </a:t>
            </a:r>
            <a:r>
              <a:rPr lang="en-GB" sz="1500" dirty="0" smtClean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to turbine </a:t>
            </a:r>
            <a:r>
              <a:rPr lang="en-GB" sz="15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housing/offshore buildings</a:t>
            </a:r>
          </a:p>
        </p:txBody>
      </p:sp>
      <p:sp>
        <p:nvSpPr>
          <p:cNvPr id="12" name="Rectangle 11"/>
          <p:cNvSpPr/>
          <p:nvPr/>
        </p:nvSpPr>
        <p:spPr>
          <a:xfrm>
            <a:off x="274528" y="1484784"/>
            <a:ext cx="8545944" cy="8771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Clr>
                <a:srgbClr val="60B0A7"/>
              </a:buClr>
            </a:pPr>
            <a:r>
              <a:rPr lang="en-GB" sz="1700" dirty="0" smtClean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The </a:t>
            </a:r>
            <a:r>
              <a:rPr lang="en-GB" sz="17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lagoon provides a </a:t>
            </a:r>
            <a:r>
              <a:rPr lang="en-GB" sz="1700" dirty="0" smtClean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unique opportunity </a:t>
            </a:r>
            <a:r>
              <a:rPr lang="en-GB" sz="17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to </a:t>
            </a:r>
            <a:r>
              <a:rPr lang="en-GB" sz="1700" dirty="0" smtClean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establish </a:t>
            </a:r>
            <a:r>
              <a:rPr lang="en-GB" sz="17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‘marine </a:t>
            </a:r>
            <a:r>
              <a:rPr lang="en-GB" sz="1700" dirty="0" smtClean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parks’ where new </a:t>
            </a:r>
            <a:r>
              <a:rPr lang="en-GB" sz="17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buildings and public spaces respond to </a:t>
            </a:r>
            <a:r>
              <a:rPr lang="en-GB" sz="1700" dirty="0" smtClean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their surroundings </a:t>
            </a:r>
            <a:r>
              <a:rPr lang="en-GB" sz="1700" dirty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both on and </a:t>
            </a:r>
            <a:r>
              <a:rPr lang="en-GB" sz="1700" dirty="0" smtClean="0">
                <a:solidFill>
                  <a:schemeClr val="accent6">
                    <a:lumMod val="75000"/>
                  </a:schemeClr>
                </a:solidFill>
                <a:latin typeface="Arial"/>
                <a:cs typeface="Arial"/>
              </a:rPr>
              <a:t>offshore</a:t>
            </a:r>
            <a:endParaRPr lang="en-GB" sz="1700" dirty="0">
              <a:solidFill>
                <a:schemeClr val="accent6">
                  <a:lumMod val="75000"/>
                </a:schemeClr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83719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Landward Urban Park CGI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5067028-BD0C-4739-AA2C-C15F8E11A80C}" type="slidenum">
              <a:rPr lang="en-GB" smtClean="0"/>
              <a:pPr/>
              <a:t>11</a:t>
            </a:fld>
            <a:endParaRPr lang="en-GB" dirty="0"/>
          </a:p>
        </p:txBody>
      </p:sp>
      <p:pic>
        <p:nvPicPr>
          <p:cNvPr id="1026" name="Picture 2" descr="C:\Users\Alex Herbert\Desktop\TLP back-up 100613\Swansea Bay\Design &amp; plans\Buildings\3513LO_SK_027_Landward_Urban_Visual_1.1 - (925196).jpg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5875" b="15782"/>
          <a:stretch/>
        </p:blipFill>
        <p:spPr bwMode="auto">
          <a:xfrm>
            <a:off x="323528" y="1484784"/>
            <a:ext cx="8470502" cy="4824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8170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Broad Seaward Park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932" y="1700808"/>
            <a:ext cx="7967935" cy="4464496"/>
          </a:xfr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5067028-BD0C-4739-AA2C-C15F8E11A80C}" type="slidenum">
              <a:rPr lang="en-GB" smtClean="0"/>
              <a:pPr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8830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/>
              <a:t/>
            </a:r>
            <a:br>
              <a:rPr lang="en-GB" b="0" dirty="0"/>
            </a:br>
            <a:r>
              <a:rPr lang="en-GB" dirty="0"/>
              <a:t>Western landfall facilities 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5067028-BD0C-4739-AA2C-C15F8E11A80C}" type="slidenum">
              <a:rPr lang="en-GB" smtClean="0"/>
              <a:pPr/>
              <a:t>13</a:t>
            </a:fld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779" y="1988840"/>
            <a:ext cx="8561421" cy="3960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469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Western Landfall </a:t>
            </a:r>
            <a:r>
              <a:rPr lang="en-GB" dirty="0" smtClean="0"/>
              <a:t>Building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1916832"/>
            <a:ext cx="5900700" cy="67266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Visitor orientation, operations &amp; maintenance, boating centre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5067028-BD0C-4739-AA2C-C15F8E11A80C}" type="slidenum">
              <a:rPr lang="en-GB" smtClean="0"/>
              <a:pPr/>
              <a:t>14</a:t>
            </a:fld>
            <a:endParaRPr lang="en-GB" dirty="0"/>
          </a:p>
        </p:txBody>
      </p:sp>
      <p:pic>
        <p:nvPicPr>
          <p:cNvPr id="6" name="Picture 5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600" y="2564904"/>
            <a:ext cx="5900700" cy="3024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542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5067028-BD0C-4739-AA2C-C15F8E11A80C}" type="slidenum">
              <a:rPr lang="en-GB" smtClean="0"/>
              <a:pPr/>
              <a:t>15</a:t>
            </a:fld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412776"/>
            <a:ext cx="8136904" cy="5002424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323528" y="682582"/>
            <a:ext cx="375776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b="1" dirty="0">
                <a:solidFill>
                  <a:srgbClr val="52BDE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Offshore Building </a:t>
            </a:r>
          </a:p>
        </p:txBody>
      </p:sp>
    </p:spTree>
    <p:extLst>
      <p:ext uri="{BB962C8B-B14F-4D97-AF65-F5344CB8AC3E}">
        <p14:creationId xmlns:p14="http://schemas.microsoft.com/office/powerpoint/2010/main" val="214383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/>
              <a:t/>
            </a:r>
            <a:br>
              <a:rPr lang="en-GB" b="0" dirty="0"/>
            </a:br>
            <a:r>
              <a:rPr lang="en-GB" dirty="0"/>
              <a:t>Offshore Building – by night 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5067028-BD0C-4739-AA2C-C15F8E11A80C}" type="slidenum">
              <a:rPr lang="en-GB" smtClean="0"/>
              <a:pPr/>
              <a:t>16</a:t>
            </a:fld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568" y="1421942"/>
            <a:ext cx="8026276" cy="51690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138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Swansea Bay Timeline</a:t>
            </a: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/>
          </p:nvPr>
        </p:nvGraphicFramePr>
        <p:xfrm>
          <a:off x="755577" y="1412776"/>
          <a:ext cx="8388423" cy="4911449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06579"/>
                <a:gridCol w="161316"/>
                <a:gridCol w="7420528"/>
              </a:tblGrid>
              <a:tr h="200054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1" u="none" strike="noStrike" dirty="0">
                          <a:solidFill>
                            <a:schemeClr val="tx2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2013</a:t>
                      </a:r>
                      <a:endParaRPr lang="en-GB" sz="1000" b="1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>
                    <a:noFill/>
                  </a:tcPr>
                </a:tc>
              </a:tr>
              <a:tr h="200054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 dirty="0">
                          <a:solidFill>
                            <a:schemeClr val="tx2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October</a:t>
                      </a:r>
                      <a:endParaRPr lang="en-GB" sz="1000" b="0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marL="171450" indent="-171450" algn="l" fontAlgn="b">
                        <a:buFont typeface="Arial" panose="020B0604020202020204" pitchFamily="34" charset="0"/>
                        <a:buChar char="•"/>
                      </a:pPr>
                      <a:r>
                        <a:rPr lang="en-GB" sz="1000" u="none" strike="noStrike" dirty="0">
                          <a:solidFill>
                            <a:schemeClr val="tx2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Crown Estate Head of Energy key process </a:t>
                      </a:r>
                      <a:r>
                        <a:rPr lang="en-GB" sz="1000" u="none" strike="noStrike" dirty="0" smtClean="0">
                          <a:solidFill>
                            <a:schemeClr val="tx2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meeting</a:t>
                      </a:r>
                    </a:p>
                    <a:p>
                      <a:pPr marL="171450" indent="-171450" algn="l" fontAlgn="b">
                        <a:buFont typeface="Arial" panose="020B0604020202020204" pitchFamily="34" charset="0"/>
                        <a:buChar char="•"/>
                      </a:pPr>
                      <a:r>
                        <a:rPr lang="en-GB" sz="1000" b="0" i="0" u="none" strike="noStrike" dirty="0" smtClean="0">
                          <a:solidFill>
                            <a:schemeClr val="tx2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Environmental</a:t>
                      </a:r>
                      <a:r>
                        <a:rPr lang="en-GB" sz="1000" b="0" i="0" u="none" strike="noStrike" baseline="0" dirty="0" smtClean="0">
                          <a:solidFill>
                            <a:schemeClr val="tx2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000" b="0" i="0" u="none" strike="noStrike" dirty="0" smtClean="0">
                          <a:solidFill>
                            <a:schemeClr val="tx2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Impact Assessment</a:t>
                      </a:r>
                      <a:r>
                        <a:rPr lang="en-GB" sz="1000" b="0" i="0" u="none" strike="noStrike" baseline="0" dirty="0" smtClean="0">
                          <a:solidFill>
                            <a:schemeClr val="tx2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000" b="0" i="0" u="none" strike="noStrike" dirty="0" smtClean="0">
                          <a:solidFill>
                            <a:schemeClr val="tx2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presentations</a:t>
                      </a:r>
                      <a:endParaRPr lang="en-GB" sz="1000" b="0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marL="171450" indent="-171450" algn="l" fontAlgn="b">
                        <a:buFont typeface="Arial" panose="020B0604020202020204" pitchFamily="34" charset="0"/>
                        <a:buChar char="•"/>
                      </a:pPr>
                      <a:endParaRPr lang="en-GB" sz="1000" b="0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>
                    <a:noFill/>
                  </a:tcPr>
                </a:tc>
              </a:tr>
              <a:tr h="200054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 dirty="0">
                          <a:solidFill>
                            <a:schemeClr val="tx2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December</a:t>
                      </a:r>
                      <a:endParaRPr lang="en-GB" sz="1000" b="0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marL="171450" indent="-171450" algn="l" fontAlgn="b">
                        <a:buFont typeface="Arial" panose="020B0604020202020204" pitchFamily="34" charset="0"/>
                        <a:buChar char="•"/>
                      </a:pPr>
                      <a:r>
                        <a:rPr lang="en-GB" sz="1000" u="none" strike="noStrike" dirty="0">
                          <a:solidFill>
                            <a:schemeClr val="tx2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First exchange of contracts turbines and construction</a:t>
                      </a:r>
                      <a:endParaRPr lang="en-GB" sz="1000" b="0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>
                    <a:noFill/>
                  </a:tcPr>
                </a:tc>
              </a:tr>
              <a:tr h="200054"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marL="171450" indent="-171450" algn="l" fontAlgn="b">
                        <a:buFont typeface="Arial" panose="020B0604020202020204" pitchFamily="34" charset="0"/>
                        <a:buChar char="•"/>
                      </a:pPr>
                      <a:endParaRPr lang="en-GB" sz="1000" u="none" strike="noStrike" kern="1200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8839" marR="8839" marT="8839" marB="0"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 fontAlgn="b"/>
                      <a:endParaRPr lang="en-GB" sz="1000" b="1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marL="0" indent="0" algn="l" fontAlgn="b">
                        <a:buFont typeface="Arial" panose="020B0604020202020204" pitchFamily="34" charset="0"/>
                        <a:buNone/>
                      </a:pPr>
                      <a:endParaRPr lang="en-GB" sz="1000" b="0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>
                    <a:noFill/>
                  </a:tcPr>
                </a:tc>
              </a:tr>
              <a:tr h="200054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1" u="none" strike="noStrike" dirty="0" smtClean="0">
                          <a:solidFill>
                            <a:schemeClr val="tx2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2014</a:t>
                      </a:r>
                    </a:p>
                    <a:p>
                      <a:pPr marL="0" marR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u="none" strike="noStrike" dirty="0" smtClean="0">
                          <a:solidFill>
                            <a:schemeClr val="tx2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January</a:t>
                      </a:r>
                      <a:endParaRPr lang="en-GB" sz="1000" b="0" i="0" u="none" strike="noStrike" dirty="0" smtClean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marL="171450" indent="-171450" algn="l" fontAlgn="b">
                        <a:buFont typeface="Arial" panose="020B0604020202020204" pitchFamily="34" charset="0"/>
                        <a:buChar char="•"/>
                      </a:pPr>
                      <a:r>
                        <a:rPr lang="en-GB" sz="1000" u="none" strike="noStrike" dirty="0" smtClean="0">
                          <a:solidFill>
                            <a:schemeClr val="tx2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Submission of planning application</a:t>
                      </a:r>
                    </a:p>
                    <a:p>
                      <a:pPr marL="171450" indent="-171450" algn="l" defTabSz="914400" rtl="0" eaLnBrk="1" fontAlgn="b" latinLnBrk="0" hangingPunct="1">
                        <a:buFont typeface="Arial" panose="020B0604020202020204" pitchFamily="34" charset="0"/>
                        <a:buChar char="•"/>
                      </a:pPr>
                      <a:r>
                        <a:rPr lang="en-GB" sz="1000" u="none" strike="noStrike" kern="1200" dirty="0" smtClean="0">
                          <a:solidFill>
                            <a:schemeClr val="tx2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Investment round closes</a:t>
                      </a:r>
                    </a:p>
                  </a:txBody>
                  <a:tcPr marL="8839" marR="8839" marT="8839" marB="0">
                    <a:noFill/>
                  </a:tcPr>
                </a:tc>
              </a:tr>
              <a:tr h="178274"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marL="0" indent="0" algn="l" fontAlgn="b">
                        <a:buFont typeface="Arial" panose="020B0604020202020204" pitchFamily="34" charset="0"/>
                        <a:buNone/>
                      </a:pPr>
                      <a:endParaRPr lang="en-GB" sz="1000" b="0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>
                    <a:noFill/>
                  </a:tcPr>
                </a:tc>
              </a:tr>
              <a:tr h="69758"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marL="0" indent="0" algn="l" fontAlgn="b">
                        <a:buFont typeface="Arial" panose="020B0604020202020204" pitchFamily="34" charset="0"/>
                        <a:buNone/>
                      </a:pPr>
                      <a:endParaRPr lang="en-GB" sz="1000" b="0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>
                    <a:noFill/>
                  </a:tcPr>
                </a:tc>
              </a:tr>
              <a:tr h="310591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 dirty="0" smtClean="0">
                          <a:solidFill>
                            <a:schemeClr val="tx2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May</a:t>
                      </a:r>
                      <a:endParaRPr lang="en-GB" sz="1000" b="0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marL="171450" indent="-171450" algn="l" fontAlgn="b">
                        <a:buFont typeface="Arial" panose="020B0604020202020204" pitchFamily="34" charset="0"/>
                        <a:buChar char="•"/>
                      </a:pPr>
                      <a:r>
                        <a:rPr lang="en-GB" sz="1000" u="none" strike="noStrike" dirty="0">
                          <a:solidFill>
                            <a:schemeClr val="tx2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Preliminary Meeting with the Planning Inspectorate Commissioners and commencement of 4-6 month examination phase</a:t>
                      </a:r>
                      <a:endParaRPr lang="en-GB" sz="1000" b="0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marL="171450" indent="-171450" algn="l" fontAlgn="b">
                        <a:buFont typeface="Arial" panose="020B0604020202020204" pitchFamily="34" charset="0"/>
                        <a:buChar char="•"/>
                      </a:pPr>
                      <a:endParaRPr lang="en-GB" sz="1000" b="0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>
                    <a:noFill/>
                  </a:tcPr>
                </a:tc>
              </a:tr>
              <a:tr h="200054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 dirty="0">
                          <a:solidFill>
                            <a:schemeClr val="tx2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July</a:t>
                      </a:r>
                      <a:endParaRPr lang="en-GB" sz="1000" b="0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marL="171450" indent="-171450" algn="l" fontAlgn="b">
                        <a:buFont typeface="Arial" panose="020B0604020202020204" pitchFamily="34" charset="0"/>
                        <a:buChar char="•"/>
                      </a:pPr>
                      <a:r>
                        <a:rPr lang="en-GB" sz="1000" u="none" strike="noStrike" dirty="0">
                          <a:solidFill>
                            <a:schemeClr val="tx2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Completion of Turbine Model Testing</a:t>
                      </a:r>
                      <a:endParaRPr lang="en-GB" sz="1000" b="0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>
                    <a:noFill/>
                  </a:tcPr>
                </a:tc>
              </a:tr>
              <a:tr h="200054"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marL="171450" indent="-171450" algn="l" fontAlgn="b">
                        <a:buFont typeface="Arial" panose="020B0604020202020204" pitchFamily="34" charset="0"/>
                        <a:buChar char="•"/>
                      </a:pPr>
                      <a:r>
                        <a:rPr lang="en-GB" sz="1000" u="none" strike="noStrike" dirty="0">
                          <a:solidFill>
                            <a:schemeClr val="tx2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Completion of </a:t>
                      </a:r>
                      <a:r>
                        <a:rPr lang="en-GB" sz="1000" u="none" strike="noStrike" dirty="0" err="1" smtClean="0">
                          <a:solidFill>
                            <a:schemeClr val="tx2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Geotube</a:t>
                      </a:r>
                      <a:r>
                        <a:rPr lang="en-GB" sz="1000" u="none" strike="noStrike" dirty="0" smtClean="0">
                          <a:solidFill>
                            <a:schemeClr val="tx2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000" u="none" strike="noStrike" dirty="0">
                          <a:solidFill>
                            <a:schemeClr val="tx2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full scale deployment tests</a:t>
                      </a:r>
                      <a:endParaRPr lang="en-GB" sz="1000" b="0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>
                    <a:noFill/>
                  </a:tcPr>
                </a:tc>
              </a:tr>
              <a:tr h="200054"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marL="171450" indent="-171450" algn="l" fontAlgn="b">
                        <a:buFont typeface="Arial" panose="020B0604020202020204" pitchFamily="34" charset="0"/>
                        <a:buChar char="•"/>
                      </a:pPr>
                      <a:r>
                        <a:rPr lang="en-GB" sz="1000" u="none" strike="noStrike" dirty="0">
                          <a:solidFill>
                            <a:schemeClr val="tx2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Agreed form leases with three key landowners</a:t>
                      </a:r>
                      <a:endParaRPr lang="en-GB" sz="1000" b="0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>
                    <a:noFill/>
                  </a:tcPr>
                </a:tc>
              </a:tr>
              <a:tr h="200054"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marL="171450" indent="-171450" algn="l" fontAlgn="b">
                        <a:buFont typeface="Arial" panose="020B0604020202020204" pitchFamily="34" charset="0"/>
                        <a:buChar char="•"/>
                      </a:pPr>
                      <a:r>
                        <a:rPr lang="en-GB" sz="1000" u="none" strike="noStrike" dirty="0">
                          <a:solidFill>
                            <a:schemeClr val="tx2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Agreement of all construction contracts</a:t>
                      </a:r>
                      <a:endParaRPr lang="en-GB" sz="1000" b="0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marL="171450" indent="-171450" algn="l" fontAlgn="b">
                        <a:buFont typeface="Arial" panose="020B0604020202020204" pitchFamily="34" charset="0"/>
                        <a:buChar char="•"/>
                      </a:pPr>
                      <a:endParaRPr lang="en-GB" sz="1000" b="0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>
                    <a:noFill/>
                  </a:tcPr>
                </a:tc>
              </a:tr>
              <a:tr h="200054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0" i="0" u="none" strike="noStrike" dirty="0" smtClean="0">
                          <a:solidFill>
                            <a:schemeClr val="tx2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November</a:t>
                      </a:r>
                      <a:endParaRPr lang="en-GB" sz="1000" b="0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marL="171450" indent="-171450" algn="l" fontAlgn="b">
                        <a:buFont typeface="Arial" panose="020B0604020202020204" pitchFamily="34" charset="0"/>
                        <a:buChar char="•"/>
                      </a:pPr>
                      <a:r>
                        <a:rPr lang="en-GB" sz="1000" u="none" strike="noStrike" dirty="0" smtClean="0">
                          <a:solidFill>
                            <a:schemeClr val="tx2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Inspectors begin writing </a:t>
                      </a:r>
                      <a:r>
                        <a:rPr lang="en-GB" sz="1000" u="none" strike="noStrike" dirty="0">
                          <a:solidFill>
                            <a:schemeClr val="tx2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up their report</a:t>
                      </a:r>
                      <a:endParaRPr lang="en-GB" sz="1000" b="0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>
                    <a:noFill/>
                  </a:tcPr>
                </a:tc>
              </a:tr>
              <a:tr h="200054"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marL="171450" indent="-171450" algn="l" fontAlgn="b">
                        <a:buFont typeface="Arial" panose="020B0604020202020204" pitchFamily="34" charset="0"/>
                        <a:buChar char="•"/>
                      </a:pPr>
                      <a:r>
                        <a:rPr lang="fr-FR" sz="1000" u="none" strike="noStrike" dirty="0">
                          <a:solidFill>
                            <a:schemeClr val="tx2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Construction Financier due diligence commences</a:t>
                      </a:r>
                      <a:endParaRPr lang="fr-FR" sz="1000" b="0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marL="171450" indent="-171450" algn="l" fontAlgn="b">
                        <a:buFont typeface="Arial" panose="020B0604020202020204" pitchFamily="34" charset="0"/>
                        <a:buChar char="•"/>
                      </a:pPr>
                      <a:endParaRPr lang="en-GB" sz="1000" b="0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>
                    <a:noFill/>
                  </a:tcPr>
                </a:tc>
              </a:tr>
              <a:tr h="200054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 dirty="0">
                          <a:solidFill>
                            <a:schemeClr val="tx2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December</a:t>
                      </a:r>
                      <a:endParaRPr lang="en-GB" sz="1000" b="0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marL="171450" marR="0" indent="-17145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000" u="none" strike="noStrike" dirty="0" smtClean="0">
                          <a:solidFill>
                            <a:schemeClr val="tx2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Final form contracts for funding </a:t>
                      </a:r>
                      <a:endParaRPr lang="en-GB" sz="1000" b="0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>
                    <a:noFill/>
                  </a:tcPr>
                </a:tc>
              </a:tr>
              <a:tr h="47779">
                <a:tc>
                  <a:txBody>
                    <a:bodyPr/>
                    <a:lstStyle/>
                    <a:p>
                      <a:pPr algn="l" fontAlgn="b"/>
                      <a:endParaRPr lang="en-GB" sz="1000" b="1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marL="0" indent="0" algn="l" fontAlgn="b">
                        <a:buFont typeface="Arial" panose="020B0604020202020204" pitchFamily="34" charset="0"/>
                        <a:buNone/>
                      </a:pPr>
                      <a:endParaRPr lang="en-GB" sz="1000" b="0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>
                    <a:noFill/>
                  </a:tcPr>
                </a:tc>
              </a:tr>
              <a:tr h="200054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b="1" u="none" strike="noStrike" dirty="0">
                          <a:solidFill>
                            <a:schemeClr val="tx2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2015</a:t>
                      </a:r>
                      <a:endParaRPr lang="en-GB" sz="1000" b="1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marL="171450" indent="-171450" algn="l" fontAlgn="b">
                        <a:buFont typeface="Arial" panose="020B0604020202020204" pitchFamily="34" charset="0"/>
                        <a:buChar char="•"/>
                      </a:pPr>
                      <a:endParaRPr lang="en-GB" sz="1000" b="0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>
                    <a:noFill/>
                  </a:tcPr>
                </a:tc>
              </a:tr>
              <a:tr h="200054">
                <a:tc>
                  <a:txBody>
                    <a:bodyPr/>
                    <a:lstStyle/>
                    <a:p>
                      <a:pPr algn="l" fontAlgn="b"/>
                      <a:r>
                        <a:rPr lang="en-GB" sz="1000" u="none" strike="noStrike" dirty="0" smtClean="0">
                          <a:solidFill>
                            <a:schemeClr val="tx2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January</a:t>
                      </a:r>
                    </a:p>
                    <a:p>
                      <a:pPr algn="l" fontAlgn="b"/>
                      <a:endParaRPr lang="en-GB" sz="1000" b="0" i="0" u="none" strike="noStrike" dirty="0" smtClean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 fontAlgn="b"/>
                      <a:r>
                        <a:rPr lang="en-GB" sz="1000" b="0" i="0" u="none" strike="noStrike" dirty="0" smtClean="0">
                          <a:solidFill>
                            <a:schemeClr val="tx2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March</a:t>
                      </a:r>
                      <a:endParaRPr lang="en-GB" sz="1000" b="0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000" b="0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 anchor="b">
                    <a:noFill/>
                  </a:tcPr>
                </a:tc>
                <a:tc>
                  <a:txBody>
                    <a:bodyPr/>
                    <a:lstStyle/>
                    <a:p>
                      <a:pPr marL="171450" indent="-171450" algn="l" fontAlgn="b">
                        <a:buFont typeface="Arial" panose="020B0604020202020204" pitchFamily="34" charset="0"/>
                        <a:buChar char="•"/>
                      </a:pPr>
                      <a:r>
                        <a:rPr lang="en-GB" sz="1000" u="none" strike="noStrike" dirty="0" smtClean="0">
                          <a:solidFill>
                            <a:schemeClr val="tx2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Inspectors’ report arrives with Secretary of State</a:t>
                      </a:r>
                    </a:p>
                    <a:p>
                      <a:pPr marL="171450" indent="-171450" algn="l" fontAlgn="b">
                        <a:buFont typeface="Arial" panose="020B0604020202020204" pitchFamily="34" charset="0"/>
                        <a:buChar char="•"/>
                      </a:pPr>
                      <a:endParaRPr lang="en-GB" sz="1000" u="none" strike="noStrike" dirty="0" smtClean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171450" indent="-171450" algn="l" fontAlgn="b">
                        <a:buFont typeface="Arial" panose="020B0604020202020204" pitchFamily="34" charset="0"/>
                        <a:buChar char="•"/>
                      </a:pPr>
                      <a:r>
                        <a:rPr lang="en-GB" sz="1000" u="none" strike="noStrike" dirty="0" smtClean="0">
                          <a:solidFill>
                            <a:schemeClr val="tx2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Planning </a:t>
                      </a:r>
                      <a:r>
                        <a:rPr lang="en-GB" sz="1000" u="none" strike="noStrike" dirty="0">
                          <a:solidFill>
                            <a:schemeClr val="tx2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approval</a:t>
                      </a:r>
                      <a:endParaRPr lang="en-GB" sz="1000" b="0" i="0" u="none" strike="noStrike" dirty="0">
                        <a:solidFill>
                          <a:schemeClr val="tx2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839" marR="8839" marT="8839" marB="0">
                    <a:noFill/>
                  </a:tcPr>
                </a:tc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5067028-BD0C-4739-AA2C-C15F8E11A80C}" type="slidenum">
              <a:rPr lang="en-GB" smtClean="0"/>
              <a:pPr/>
              <a:t>17</a:t>
            </a:fld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5076056" y="3740839"/>
            <a:ext cx="3888432" cy="1200329"/>
          </a:xfrm>
          <a:prstGeom prst="rect">
            <a:avLst/>
          </a:prstGeom>
          <a:ln>
            <a:solidFill>
              <a:srgbClr val="60B0A7"/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b="1" spc="-80" dirty="0">
                <a:solidFill>
                  <a:srgbClr val="52BDEC"/>
                </a:solidFill>
                <a:latin typeface="Arial"/>
                <a:ea typeface="+mj-ea"/>
                <a:cs typeface="Arial"/>
              </a:rPr>
              <a:t>BUILD PHASE                                                                                                        </a:t>
            </a:r>
          </a:p>
          <a:p>
            <a:pPr>
              <a:lnSpc>
                <a:spcPct val="150000"/>
              </a:lnSpc>
            </a:pPr>
            <a:r>
              <a:rPr lang="en-GB" sz="1600" b="1" spc="-80" dirty="0">
                <a:solidFill>
                  <a:srgbClr val="52BDEC"/>
                </a:solidFill>
                <a:latin typeface="Arial"/>
                <a:ea typeface="+mj-ea"/>
                <a:cs typeface="Arial"/>
              </a:rPr>
              <a:t>Construction </a:t>
            </a:r>
            <a:r>
              <a:rPr lang="en-GB" sz="1600" b="1" spc="-80" dirty="0" smtClean="0">
                <a:solidFill>
                  <a:srgbClr val="52BDEC"/>
                </a:solidFill>
                <a:latin typeface="Arial"/>
                <a:ea typeface="+mj-ea"/>
                <a:cs typeface="Arial"/>
              </a:rPr>
              <a:t>start        </a:t>
            </a:r>
            <a:r>
              <a:rPr lang="en-GB" sz="1600" b="1" spc="-80" dirty="0">
                <a:solidFill>
                  <a:srgbClr val="52BDEC"/>
                </a:solidFill>
                <a:latin typeface="Arial"/>
                <a:ea typeface="+mj-ea"/>
                <a:cs typeface="Arial"/>
              </a:rPr>
              <a:t> </a:t>
            </a:r>
            <a:r>
              <a:rPr lang="en-GB" sz="1600" b="1" spc="-80" dirty="0" smtClean="0">
                <a:solidFill>
                  <a:srgbClr val="52BDEC"/>
                </a:solidFill>
                <a:latin typeface="Arial"/>
                <a:ea typeface="+mj-ea"/>
                <a:cs typeface="Arial"/>
              </a:rPr>
              <a:t>         March 2015 Construction </a:t>
            </a:r>
            <a:r>
              <a:rPr lang="en-GB" sz="1600" b="1" spc="-80" dirty="0">
                <a:solidFill>
                  <a:srgbClr val="52BDEC"/>
                </a:solidFill>
                <a:latin typeface="Arial"/>
                <a:ea typeface="+mj-ea"/>
                <a:cs typeface="Arial"/>
              </a:rPr>
              <a:t>complete      </a:t>
            </a:r>
            <a:r>
              <a:rPr lang="en-GB" sz="1600" b="1" spc="-80" dirty="0" smtClean="0">
                <a:solidFill>
                  <a:srgbClr val="52BDEC"/>
                </a:solidFill>
                <a:latin typeface="Arial"/>
                <a:ea typeface="+mj-ea"/>
                <a:cs typeface="Arial"/>
              </a:rPr>
              <a:t>     June </a:t>
            </a:r>
            <a:r>
              <a:rPr lang="en-GB" sz="1600" b="1" spc="-80" dirty="0">
                <a:solidFill>
                  <a:srgbClr val="52BDEC"/>
                </a:solidFill>
                <a:latin typeface="Arial"/>
                <a:ea typeface="+mj-ea"/>
                <a:cs typeface="Arial"/>
              </a:rPr>
              <a:t>2018</a:t>
            </a:r>
          </a:p>
        </p:txBody>
      </p:sp>
    </p:spTree>
    <p:extLst>
      <p:ext uri="{BB962C8B-B14F-4D97-AF65-F5344CB8AC3E}">
        <p14:creationId xmlns:p14="http://schemas.microsoft.com/office/powerpoint/2010/main" val="2226705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Job Creation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5067028-BD0C-4739-AA2C-C15F8E11A80C}" type="slidenum">
              <a:rPr lang="en-GB" smtClean="0"/>
              <a:pPr/>
              <a:t>18</a:t>
            </a:fld>
            <a:endParaRPr lang="en-GB" dirty="0"/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>
              <a:lnSpc>
                <a:spcPct val="150000"/>
              </a:lnSpc>
            </a:pPr>
            <a:r>
              <a:rPr lang="en-GB" dirty="0" smtClean="0"/>
              <a:t>Construction</a:t>
            </a:r>
          </a:p>
          <a:p>
            <a:pPr lvl="1">
              <a:lnSpc>
                <a:spcPct val="150000"/>
              </a:lnSpc>
            </a:pPr>
            <a:r>
              <a:rPr lang="en-GB" dirty="0" smtClean="0"/>
              <a:t>Operations and maintenance</a:t>
            </a:r>
            <a:endParaRPr lang="en-GB" dirty="0"/>
          </a:p>
          <a:p>
            <a:pPr lvl="1">
              <a:lnSpc>
                <a:spcPct val="150000"/>
              </a:lnSpc>
            </a:pPr>
            <a:r>
              <a:rPr lang="en-GB" dirty="0" smtClean="0"/>
              <a:t>Building a local supply chain</a:t>
            </a:r>
          </a:p>
          <a:p>
            <a:pPr lvl="1">
              <a:lnSpc>
                <a:spcPct val="150000"/>
              </a:lnSpc>
            </a:pPr>
            <a:r>
              <a:rPr lang="en-GB" dirty="0" smtClean="0"/>
              <a:t>Long term economics</a:t>
            </a:r>
          </a:p>
          <a:p>
            <a:pPr marL="180000" lvl="1" indent="0">
              <a:lnSpc>
                <a:spcPct val="150000"/>
              </a:lnSpc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177049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100" dirty="0"/>
              <a:t>Construction and O&amp;M employment</a:t>
            </a:r>
            <a:endParaRPr lang="en-GB" sz="3100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1484784"/>
            <a:ext cx="8136904" cy="4968552"/>
          </a:xfrm>
        </p:spPr>
        <p:txBody>
          <a:bodyPr>
            <a:noAutofit/>
          </a:bodyPr>
          <a:lstStyle/>
          <a:p>
            <a:pPr fontAlgn="base">
              <a:lnSpc>
                <a:spcPct val="150000"/>
              </a:lnSpc>
              <a:spcAft>
                <a:spcPct val="0"/>
              </a:spcAft>
              <a:defRPr/>
            </a:pPr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Job creation 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– Independent study by Cardiff Business School estimates 5,220 new job years directly created </a:t>
            </a: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across wide range of sectors 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&amp; skills in Wales, such as:</a:t>
            </a:r>
            <a:b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</a:br>
            <a:endParaRPr lang="en-GB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465750" lvl="2" indent="-285750" fontAlgn="base">
              <a:lnSpc>
                <a:spcPct val="150000"/>
              </a:lnSpc>
              <a:spcAft>
                <a:spcPct val="0"/>
              </a:spcAft>
              <a:buFont typeface="Courier New" pitchFamily="49" charset="0"/>
              <a:buChar char="o"/>
              <a:defRPr/>
            </a:pPr>
            <a:r>
              <a:rPr lang="en-GB" b="1" dirty="0" smtClean="0">
                <a:solidFill>
                  <a:schemeClr val="accent6">
                    <a:lumMod val="50000"/>
                  </a:schemeClr>
                </a:solidFill>
              </a:rPr>
              <a:t>Manufacturing &amp; construction 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– 3,940 job years. Turbine forgings, machining of blades, stainless steel draft tubes, pre-cast elements for turbine </a:t>
            </a: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housings, sluice gates, flood doors, rails, electrical controls, hydraulics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, </a:t>
            </a: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the visitor centre &amp; ancillary buildings could all be manufactured/built locally</a:t>
            </a:r>
          </a:p>
          <a:p>
            <a:pPr marL="465750" lvl="2" indent="-285750" fontAlgn="base">
              <a:lnSpc>
                <a:spcPct val="150000"/>
              </a:lnSpc>
              <a:spcAft>
                <a:spcPct val="0"/>
              </a:spcAft>
              <a:buFont typeface="Courier New" pitchFamily="49" charset="0"/>
              <a:buChar char="o"/>
              <a:defRPr/>
            </a:pPr>
            <a:r>
              <a:rPr lang="en-GB" b="1" dirty="0" smtClean="0">
                <a:solidFill>
                  <a:schemeClr val="accent6">
                    <a:lumMod val="50000"/>
                  </a:schemeClr>
                </a:solidFill>
              </a:rPr>
              <a:t>Quarrying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 – TLSB securing supply from Welsh and English (Cornwall) coastal quarries, min. 60 jobs for 3yrs (excl. indirect/induced)</a:t>
            </a:r>
            <a:endParaRPr lang="en-GB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465750" lvl="2" indent="-285750" fontAlgn="base">
              <a:lnSpc>
                <a:spcPct val="150000"/>
              </a:lnSpc>
              <a:spcAft>
                <a:spcPct val="0"/>
              </a:spcAft>
              <a:buFont typeface="Courier New" pitchFamily="49" charset="0"/>
              <a:buChar char="o"/>
              <a:defRPr/>
            </a:pPr>
            <a:r>
              <a:rPr lang="en-GB" b="1" dirty="0" smtClean="0">
                <a:solidFill>
                  <a:schemeClr val="accent6">
                    <a:lumMod val="50000"/>
                  </a:schemeClr>
                </a:solidFill>
              </a:rPr>
              <a:t>Operations &amp; maintenance 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– est. 60 long-term, permanent jobs running the lagoon</a:t>
            </a:r>
          </a:p>
          <a:p>
            <a:pPr fontAlgn="base">
              <a:lnSpc>
                <a:spcPct val="150000"/>
              </a:lnSpc>
              <a:spcAft>
                <a:spcPct val="0"/>
              </a:spcAft>
              <a:defRPr/>
            </a:pPr>
            <a:endParaRPr lang="en-GB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fontAlgn="base">
              <a:lnSpc>
                <a:spcPct val="150000"/>
              </a:lnSpc>
              <a:spcAft>
                <a:spcPct val="0"/>
              </a:spcAft>
              <a:defRPr/>
            </a:pPr>
            <a:r>
              <a:rPr lang="en-GB" b="1" dirty="0" smtClean="0">
                <a:solidFill>
                  <a:schemeClr val="accent6">
                    <a:lumMod val="50000"/>
                  </a:schemeClr>
                </a:solidFill>
              </a:rPr>
              <a:t>GVA </a:t>
            </a: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–</a:t>
            </a:r>
            <a:r>
              <a:rPr lang="en-GB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£165m during construction</a:t>
            </a:r>
          </a:p>
          <a:p>
            <a:pPr>
              <a:lnSpc>
                <a:spcPct val="150000"/>
              </a:lnSpc>
            </a:pPr>
            <a:endParaRPr lang="en-GB" sz="15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5067028-BD0C-4739-AA2C-C15F8E11A80C}" type="slidenum">
              <a:rPr lang="en-GB" smtClean="0">
                <a:solidFill>
                  <a:srgbClr val="666666"/>
                </a:solidFill>
              </a:rPr>
              <a:pPr/>
              <a:t>19</a:t>
            </a:fld>
            <a:endParaRPr lang="en-GB" dirty="0">
              <a:solidFill>
                <a:srgbClr val="6666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9058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338848" y="1340767"/>
            <a:ext cx="8409616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endParaRPr lang="en-GB" sz="1600" dirty="0" smtClean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GB" sz="16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240MW</a:t>
            </a:r>
            <a:r>
              <a:rPr lang="en-GB" sz="16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tidal lagoon generating up to </a:t>
            </a:r>
            <a:r>
              <a:rPr lang="en-GB" sz="16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400GWh</a:t>
            </a:r>
            <a:r>
              <a:rPr lang="en-GB" sz="16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6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(net) annually</a:t>
            </a:r>
            <a:r>
              <a:rPr lang="en-GB" sz="16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 Electricity for </a:t>
            </a:r>
            <a:r>
              <a:rPr lang="en-GB" sz="1600" b="1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121,000 </a:t>
            </a:r>
            <a:r>
              <a:rPr lang="en-GB" sz="16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homes </a:t>
            </a:r>
            <a:r>
              <a:rPr lang="en-GB" sz="16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(equivalent to Swansea’s </a:t>
            </a:r>
            <a:r>
              <a:rPr lang="en-GB" sz="16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domestic </a:t>
            </a:r>
            <a:r>
              <a:rPr lang="en-GB" sz="16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use, </a:t>
            </a:r>
            <a:r>
              <a:rPr lang="en-GB" sz="16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70% of the Bay’s, or </a:t>
            </a:r>
            <a:r>
              <a:rPr lang="en-GB" sz="16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8% of Wales’)</a:t>
            </a:r>
          </a:p>
          <a:p>
            <a:endParaRPr lang="en-GB" sz="1000" dirty="0" smtClean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en-GB" sz="1000" dirty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GB" sz="16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 extremely </a:t>
            </a:r>
            <a:r>
              <a:rPr lang="en-GB" sz="16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reliable electricity source </a:t>
            </a:r>
            <a:r>
              <a:rPr lang="en-GB" sz="16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offering </a:t>
            </a:r>
            <a:r>
              <a:rPr lang="en-GB" sz="16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predictable, </a:t>
            </a:r>
            <a:r>
              <a:rPr lang="en-GB" sz="16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zero </a:t>
            </a:r>
            <a:r>
              <a:rPr lang="en-GB" sz="16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carbon, </a:t>
            </a:r>
            <a:r>
              <a:rPr lang="en-GB" sz="16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electricity for </a:t>
            </a:r>
            <a:r>
              <a:rPr lang="en-GB" sz="16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100 years. </a:t>
            </a:r>
            <a:r>
              <a:rPr lang="en-GB" sz="16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Saving c.216,000 tonnes CO</a:t>
            </a:r>
            <a:r>
              <a:rPr lang="en-GB" sz="1600" baseline="-250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en-GB" sz="16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p.a.</a:t>
            </a:r>
          </a:p>
          <a:p>
            <a:endParaRPr lang="en-GB" sz="1000" dirty="0" smtClean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GB" sz="1000" dirty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GB" sz="1600" b="1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World’s </a:t>
            </a:r>
            <a:r>
              <a:rPr lang="en-GB" sz="16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first </a:t>
            </a:r>
            <a:r>
              <a:rPr lang="en-GB" sz="1600" b="1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man-made lagoon</a:t>
            </a:r>
            <a:r>
              <a:rPr lang="en-GB" sz="16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6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capable of </a:t>
            </a:r>
            <a:r>
              <a:rPr lang="en-GB" sz="16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generating electricity avg. 14 </a:t>
            </a:r>
            <a:r>
              <a:rPr lang="en-GB" sz="16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hours a day </a:t>
            </a:r>
            <a:r>
              <a:rPr lang="en-GB" sz="16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using both </a:t>
            </a:r>
            <a:r>
              <a:rPr lang="en-GB" sz="16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ebb and flood </a:t>
            </a:r>
            <a:r>
              <a:rPr lang="en-GB" sz="16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tides</a:t>
            </a:r>
            <a:endParaRPr lang="en-GB" sz="1600" dirty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en-GB" sz="1000" dirty="0" smtClean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en-GB" sz="1000" dirty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GB" sz="16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 iconic </a:t>
            </a:r>
            <a:r>
              <a:rPr lang="en-GB" sz="1600" b="1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education</a:t>
            </a:r>
            <a:r>
              <a:rPr lang="en-GB" sz="16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en-GB" sz="1600" b="1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sports </a:t>
            </a:r>
            <a:r>
              <a:rPr lang="en-GB" sz="16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and</a:t>
            </a:r>
            <a:r>
              <a:rPr lang="en-GB" sz="16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art amenity</a:t>
            </a:r>
          </a:p>
          <a:p>
            <a:endParaRPr lang="en-GB" sz="1000" dirty="0" smtClean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en-GB" sz="1000" dirty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GB" sz="16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 opportunity to develop a </a:t>
            </a:r>
            <a:r>
              <a:rPr lang="en-GB" sz="1600" b="1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tidal range industry </a:t>
            </a:r>
            <a:r>
              <a:rPr lang="en-GB" sz="16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for the UK, </a:t>
            </a:r>
            <a:br>
              <a:rPr lang="en-GB" sz="16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en-GB" sz="16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centred around Wales</a:t>
            </a:r>
          </a:p>
          <a:p>
            <a:pPr marL="285750" indent="-285750">
              <a:buFont typeface="Arial" pitchFamily="34" charset="0"/>
              <a:buChar char="•"/>
            </a:pPr>
            <a:endParaRPr lang="en-GB" sz="1600" dirty="0" smtClean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GB" sz="16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Low risk adaptation of</a:t>
            </a:r>
            <a:r>
              <a:rPr lang="en-GB" sz="1600" b="1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16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proven components</a:t>
            </a:r>
            <a:r>
              <a:rPr lang="en-GB" sz="16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en-GB" sz="16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Project </a:t>
            </a:r>
            <a:r>
              <a:rPr lang="en-GB" sz="16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is </a:t>
            </a:r>
            <a:r>
              <a:rPr lang="en-GB" sz="16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en-GB" sz="16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en-GB" sz="16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comprised </a:t>
            </a:r>
            <a:r>
              <a:rPr lang="en-GB" sz="16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of UK standard sand core </a:t>
            </a:r>
            <a:r>
              <a:rPr lang="en-GB" sz="16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breakwater &amp; bulb </a:t>
            </a:r>
            <a:br>
              <a:rPr lang="en-GB" sz="16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en-GB" sz="16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hydro </a:t>
            </a:r>
            <a:r>
              <a:rPr lang="en-GB" sz="16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turbines mounted inside concrete turbine housings</a:t>
            </a:r>
          </a:p>
          <a:p>
            <a:pPr marL="285750" indent="-285750">
              <a:buFont typeface="Arial" pitchFamily="34" charset="0"/>
              <a:buChar char="•"/>
            </a:pPr>
            <a:endParaRPr lang="en-GB" sz="1600" dirty="0" smtClean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Swansea Bay – opportunity </a:t>
            </a:r>
            <a:r>
              <a:rPr lang="en-US" dirty="0"/>
              <a:t>o</a:t>
            </a:r>
            <a:r>
              <a:rPr lang="en-US" dirty="0" smtClean="0"/>
              <a:t>verview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5067028-BD0C-4739-AA2C-C15F8E11A80C}" type="slidenum">
              <a:rPr lang="en-GB" smtClean="0"/>
              <a:pPr/>
              <a:t>20</a:t>
            </a:fld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6660232" y="3857243"/>
            <a:ext cx="1944216" cy="24622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1000" b="1" u="sng" dirty="0" smtClean="0">
                <a:solidFill>
                  <a:srgbClr val="0F4E55"/>
                </a:solidFill>
                <a:latin typeface="Arial" pitchFamily="34" charset="0"/>
                <a:cs typeface="Arial" pitchFamily="34" charset="0"/>
              </a:rPr>
              <a:t>Welsh Power Comparison </a:t>
            </a:r>
            <a:endParaRPr lang="en-GB" sz="1000" b="1" u="sng" dirty="0">
              <a:solidFill>
                <a:srgbClr val="0F4E55"/>
              </a:solidFill>
            </a:endParaRPr>
          </a:p>
        </p:txBody>
      </p:sp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63621021"/>
              </p:ext>
            </p:extLst>
          </p:nvPr>
        </p:nvGraphicFramePr>
        <p:xfrm>
          <a:off x="6737251" y="4209680"/>
          <a:ext cx="1944216" cy="173960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219125"/>
                <a:gridCol w="725091"/>
              </a:tblGrid>
              <a:tr h="4491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0" dirty="0" smtClean="0"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Alltwalis,</a:t>
                      </a:r>
                      <a:r>
                        <a:rPr lang="en-GB" sz="1200" b="0" baseline="0" dirty="0" smtClean="0"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</a:t>
                      </a:r>
                      <a:r>
                        <a:rPr lang="en-GB" sz="1200" b="0" dirty="0" smtClean="0"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Carm.</a:t>
                      </a:r>
                      <a:r>
                        <a:rPr lang="en-GB" sz="1200" b="0" baseline="0" dirty="0" smtClean="0"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(wind)</a:t>
                      </a:r>
                      <a:endParaRPr lang="en-GB" sz="1200" b="0" dirty="0" smtClean="0">
                        <a:solidFill>
                          <a:schemeClr val="tx2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0" dirty="0" smtClean="0"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23MW  </a:t>
                      </a:r>
                      <a:endParaRPr lang="en-GB" sz="1200" b="0" dirty="0">
                        <a:solidFill>
                          <a:schemeClr val="tx2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983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0" dirty="0"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Barry </a:t>
                      </a:r>
                      <a:r>
                        <a:rPr lang="en-GB" sz="1200" b="0" dirty="0" smtClean="0"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Power Station</a:t>
                      </a:r>
                      <a:r>
                        <a:rPr lang="en-GB" sz="1200" b="0" baseline="0" dirty="0" smtClean="0"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(gas)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0" dirty="0" smtClean="0"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235MW</a:t>
                      </a:r>
                      <a:endParaRPr lang="en-GB" sz="1200" b="0" i="1" dirty="0">
                        <a:solidFill>
                          <a:schemeClr val="tx2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4491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0" dirty="0"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Gwynt y </a:t>
                      </a:r>
                      <a:r>
                        <a:rPr lang="en-GB" sz="1200" b="0" dirty="0" smtClean="0"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Môr (offshore wind)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831215" algn="ctr"/>
                        </a:tabLst>
                      </a:pPr>
                      <a:r>
                        <a:rPr lang="en-GB" sz="1200" b="0" dirty="0" smtClean="0"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576MW</a:t>
                      </a:r>
                      <a:endParaRPr lang="en-GB" sz="1200" b="0" i="1" dirty="0">
                        <a:solidFill>
                          <a:schemeClr val="tx2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2983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0" dirty="0" smtClean="0"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Wylfa,</a:t>
                      </a:r>
                      <a:r>
                        <a:rPr lang="en-GB" sz="1200" b="0" baseline="0" dirty="0" smtClean="0"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</a:t>
                      </a:r>
                      <a:r>
                        <a:rPr lang="en-GB" sz="1200" b="0" dirty="0" smtClean="0"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Anglesey (nuclear)</a:t>
                      </a:r>
                      <a:endParaRPr lang="en-GB" sz="1200" b="0" dirty="0">
                        <a:solidFill>
                          <a:schemeClr val="tx2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0" dirty="0" smtClean="0">
                          <a:solidFill>
                            <a:schemeClr val="tx2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490MW</a:t>
                      </a:r>
                      <a:endParaRPr lang="en-GB" sz="1200" b="0" dirty="0">
                        <a:solidFill>
                          <a:schemeClr val="tx2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3157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Long-term economic </a:t>
            </a:r>
            <a:r>
              <a:rPr lang="en-US" dirty="0" smtClean="0"/>
              <a:t>benefits - Con’t</a:t>
            </a:r>
            <a:endParaRPr lang="en-GB" dirty="0"/>
          </a:p>
        </p:txBody>
      </p:sp>
      <p:graphicFrame>
        <p:nvGraphicFramePr>
          <p:cNvPr id="3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80877283"/>
              </p:ext>
            </p:extLst>
          </p:nvPr>
        </p:nvGraphicFramePr>
        <p:xfrm>
          <a:off x="323850" y="1988842"/>
          <a:ext cx="8534400" cy="3604271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  <a:gridCol w="1219200"/>
                <a:gridCol w="1219200"/>
              </a:tblGrid>
              <a:tr h="605488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Location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Bund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Coffer Damn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Turbines &amp; Sluices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Housing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Public Realm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Total (£m)</a:t>
                      </a:r>
                      <a:endParaRPr lang="en-GB" sz="1400" dirty="0"/>
                    </a:p>
                  </a:txBody>
                  <a:tcPr/>
                </a:tc>
              </a:tr>
              <a:tr h="433339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Swansea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£204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£67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£307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£109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£60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£748</a:t>
                      </a:r>
                      <a:endParaRPr lang="en-GB" sz="1400" dirty="0"/>
                    </a:p>
                  </a:txBody>
                  <a:tcPr/>
                </a:tc>
              </a:tr>
              <a:tr h="433339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Colwyn Bay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£408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£294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£1,344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£479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£100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£2,625</a:t>
                      </a:r>
                      <a:endParaRPr lang="en-GB" sz="1400" dirty="0"/>
                    </a:p>
                  </a:txBody>
                  <a:tcPr/>
                </a:tc>
              </a:tr>
              <a:tr h="466887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Lagoon 3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£816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£554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£2,112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£884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£100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£4,466</a:t>
                      </a:r>
                      <a:endParaRPr lang="en-GB" sz="1400" dirty="0"/>
                    </a:p>
                  </a:txBody>
                  <a:tcPr/>
                </a:tc>
              </a:tr>
              <a:tr h="365201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Lagoon</a:t>
                      </a:r>
                      <a:r>
                        <a:rPr lang="en-GB" sz="1400" baseline="0" dirty="0" smtClean="0"/>
                        <a:t> 4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£360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£202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£768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£322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£100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£1,751</a:t>
                      </a:r>
                      <a:endParaRPr lang="en-GB" sz="1400" dirty="0"/>
                    </a:p>
                  </a:txBody>
                  <a:tcPr/>
                </a:tc>
              </a:tr>
              <a:tr h="433339">
                <a:tc>
                  <a:txBody>
                    <a:bodyPr/>
                    <a:lstStyle/>
                    <a:p>
                      <a:r>
                        <a:rPr lang="en-GB" sz="1400" dirty="0" smtClean="0"/>
                        <a:t>Lagoon</a:t>
                      </a:r>
                      <a:r>
                        <a:rPr lang="en-GB" sz="1400" baseline="0" dirty="0" smtClean="0"/>
                        <a:t> 5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£306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£294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£1,344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£479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£100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 smtClean="0"/>
                        <a:t>£2,523</a:t>
                      </a:r>
                      <a:endParaRPr lang="en-GB" sz="1400" dirty="0"/>
                    </a:p>
                  </a:txBody>
                  <a:tcPr/>
                </a:tc>
              </a:tr>
              <a:tr h="433339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400" u="sn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400" u="sn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400" u="sn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400" u="sn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400" u="sn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400" u="sng" dirty="0"/>
                    </a:p>
                  </a:txBody>
                  <a:tcPr/>
                </a:tc>
              </a:tr>
              <a:tr h="433339">
                <a:tc>
                  <a:txBody>
                    <a:bodyPr/>
                    <a:lstStyle/>
                    <a:p>
                      <a:r>
                        <a:rPr lang="en-GB" sz="1400" b="1" dirty="0" smtClean="0"/>
                        <a:t>Total:</a:t>
                      </a:r>
                      <a:endParaRPr lang="en-GB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smtClean="0"/>
                        <a:t>£2,094</a:t>
                      </a:r>
                      <a:endParaRPr lang="en-GB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smtClean="0"/>
                        <a:t>£1,411</a:t>
                      </a:r>
                      <a:endParaRPr lang="en-GB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smtClean="0"/>
                        <a:t>£5,875</a:t>
                      </a:r>
                      <a:endParaRPr lang="en-GB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smtClean="0"/>
                        <a:t>£2,273</a:t>
                      </a:r>
                      <a:endParaRPr lang="en-GB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smtClean="0"/>
                        <a:t>£460</a:t>
                      </a:r>
                      <a:endParaRPr lang="en-GB" sz="1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smtClean="0"/>
                        <a:t>£12,113</a:t>
                      </a:r>
                      <a:endParaRPr lang="en-GB" sz="14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5067028-BD0C-4739-AA2C-C15F8E11A80C}" type="slidenum">
              <a:rPr lang="en-GB" smtClean="0"/>
              <a:pPr/>
              <a:t>21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2094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Long-term economic benefits - </a:t>
            </a:r>
            <a:r>
              <a:rPr lang="en-US" dirty="0" smtClean="0"/>
              <a:t>Con’t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23528" y="1412776"/>
            <a:ext cx="8534400" cy="4968552"/>
          </a:xfrm>
        </p:spPr>
        <p:txBody>
          <a:bodyPr>
            <a:noAutofit/>
          </a:bodyPr>
          <a:lstStyle/>
          <a:p>
            <a:pPr marL="180000" lvl="2" indent="0" fontAlgn="base">
              <a:spcAft>
                <a:spcPct val="0"/>
              </a:spcAft>
              <a:buNone/>
              <a:defRPr/>
            </a:pPr>
            <a:r>
              <a:rPr lang="en-GB" u="sng" dirty="0" smtClean="0">
                <a:solidFill>
                  <a:schemeClr val="accent6">
                    <a:lumMod val="50000"/>
                  </a:schemeClr>
                </a:solidFill>
              </a:rPr>
              <a:t>Summary of Long Term Economic Benefits:</a:t>
            </a:r>
          </a:p>
          <a:p>
            <a:pPr marL="180000" lvl="2" indent="0" fontAlgn="base">
              <a:spcAft>
                <a:spcPct val="0"/>
              </a:spcAft>
              <a:buNone/>
              <a:defRPr/>
            </a:pPr>
            <a:endParaRPr lang="en-GB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180000" lvl="2" indent="0" fontAlgn="base">
              <a:spcAft>
                <a:spcPct val="0"/>
              </a:spcAft>
              <a:buNone/>
              <a:defRPr/>
            </a:pP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Tidal </a:t>
            </a: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Lagoon Power will:</a:t>
            </a:r>
          </a:p>
          <a:p>
            <a:pPr marL="465750" lvl="2" indent="-285750" fontAlgn="base">
              <a:spcAft>
                <a:spcPct val="0"/>
              </a:spcAft>
              <a:defRPr/>
            </a:pP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Impose its own 65% UK content 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rule	-	£7,873 million</a:t>
            </a: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  <a:p>
            <a:pPr marL="465750" lvl="2" indent="-285750" fontAlgn="base">
              <a:spcAft>
                <a:spcPct val="0"/>
              </a:spcAft>
              <a:defRPr/>
            </a:pP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Impose its own 50% Welsh content 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rule	-	£6,056 million</a:t>
            </a:r>
          </a:p>
          <a:p>
            <a:pPr marL="465750" lvl="2" indent="-285750" fontAlgn="base">
              <a:spcAft>
                <a:spcPct val="0"/>
              </a:spcAft>
              <a:defRPr/>
            </a:pP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  <a:p>
            <a:pPr marL="180000" lvl="2" indent="0" fontAlgn="base">
              <a:spcAft>
                <a:spcPct val="0"/>
              </a:spcAft>
              <a:buNone/>
              <a:defRPr/>
            </a:pP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An initial 20,000 jobs created</a:t>
            </a:r>
          </a:p>
          <a:p>
            <a:pPr marL="180000" lvl="2" indent="0" fontAlgn="base">
              <a:spcAft>
                <a:spcPct val="0"/>
              </a:spcAft>
              <a:buNone/>
              <a:defRPr/>
            </a:pP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  <a:p>
            <a:pPr marL="180000" lvl="2" indent="0" fontAlgn="base">
              <a:spcAft>
                <a:spcPct val="0"/>
              </a:spcAft>
              <a:buNone/>
              <a:defRPr/>
            </a:pP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Assume 9000GWh – then the on-going annual income to UK from lagoons is £1.035bn/year, for 120 years</a:t>
            </a:r>
          </a:p>
          <a:p>
            <a:pPr marL="180000" lvl="2" indent="0" fontAlgn="base">
              <a:spcAft>
                <a:spcPct val="0"/>
              </a:spcAft>
              <a:buNone/>
              <a:defRPr/>
            </a:pP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  <a:p>
            <a:pPr marL="180000" lvl="2" indent="0" fontAlgn="base">
              <a:spcAft>
                <a:spcPct val="0"/>
              </a:spcAft>
              <a:buNone/>
              <a:defRPr/>
            </a:pP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Note:  These figures do not include that income from:</a:t>
            </a:r>
          </a:p>
          <a:p>
            <a:pPr marL="465750" lvl="2" indent="-285750" fontAlgn="base">
              <a:spcAft>
                <a:spcPct val="0"/>
              </a:spcAft>
              <a:defRPr/>
            </a:pP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Tourism</a:t>
            </a:r>
          </a:p>
          <a:p>
            <a:pPr marL="465750" lvl="2" indent="-285750" fontAlgn="base">
              <a:spcAft>
                <a:spcPct val="0"/>
              </a:spcAft>
              <a:defRPr/>
            </a:pP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Sporting events</a:t>
            </a:r>
          </a:p>
          <a:p>
            <a:pPr marL="465750" lvl="2" indent="-285750" fontAlgn="base">
              <a:spcAft>
                <a:spcPct val="0"/>
              </a:spcAft>
              <a:defRPr/>
            </a:pP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Other</a:t>
            </a:r>
          </a:p>
          <a:p>
            <a:pPr marL="180000" lvl="2" indent="0" fontAlgn="base">
              <a:spcAft>
                <a:spcPct val="0"/>
              </a:spcAft>
              <a:buNone/>
              <a:defRPr/>
            </a:pP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  <a:p>
            <a:pPr marL="180000" lvl="2" indent="0" fontAlgn="base">
              <a:spcAft>
                <a:spcPct val="0"/>
              </a:spcAft>
              <a:buNone/>
              <a:defRPr/>
            </a:pP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  <a:p>
            <a:pPr marL="180000" lvl="2" indent="0" fontAlgn="base">
              <a:spcAft>
                <a:spcPct val="0"/>
              </a:spcAft>
              <a:buNone/>
              <a:defRPr/>
            </a:pP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  <a:p>
            <a:pPr marL="180000" lvl="2" indent="0" fontAlgn="base">
              <a:spcAft>
                <a:spcPct val="0"/>
              </a:spcAft>
              <a:buNone/>
              <a:defRPr/>
            </a:pP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5067028-BD0C-4739-AA2C-C15F8E11A80C}" type="slidenum">
              <a:rPr lang="en-GB" smtClean="0"/>
              <a:pPr/>
              <a:t>22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3384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Swansea Tidal Lagoon Power – Business Hub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23528" y="1412776"/>
            <a:ext cx="8534400" cy="4968552"/>
          </a:xfrm>
        </p:spPr>
        <p:txBody>
          <a:bodyPr>
            <a:noAutofit/>
          </a:bodyPr>
          <a:lstStyle/>
          <a:p>
            <a:pPr marL="180000" lvl="2" indent="0" fontAlgn="base">
              <a:spcAft>
                <a:spcPct val="0"/>
              </a:spcAft>
              <a:buNone/>
              <a:defRPr/>
            </a:pPr>
            <a:r>
              <a:rPr lang="en-GB" u="sng" dirty="0" smtClean="0">
                <a:solidFill>
                  <a:schemeClr val="accent6">
                    <a:lumMod val="50000"/>
                  </a:schemeClr>
                </a:solidFill>
              </a:rPr>
              <a:t>Purpose:</a:t>
            </a:r>
          </a:p>
          <a:p>
            <a:pPr marL="180000" lvl="2" indent="0" fontAlgn="base">
              <a:spcAft>
                <a:spcPct val="0"/>
              </a:spcAft>
              <a:buNone/>
              <a:defRPr/>
            </a:pPr>
            <a:endParaRPr lang="en-GB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180000" lvl="2" indent="0" fontAlgn="base">
              <a:spcAft>
                <a:spcPct val="0"/>
              </a:spcAft>
              <a:buNone/>
              <a:defRPr/>
            </a:pP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To foster a world class cluster of manufacturing, assembly and construction businesses capable of supplying an initial 5 tidal lagoons in the United Kingdom, with the potential thereafter to supply up to 50 locations world wide.</a:t>
            </a:r>
          </a:p>
          <a:p>
            <a:pPr marL="180000" lvl="2" indent="0" fontAlgn="base">
              <a:spcAft>
                <a:spcPct val="0"/>
              </a:spcAft>
              <a:buNone/>
              <a:defRPr/>
            </a:pP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  <a:p>
            <a:pPr marL="180000" lvl="2" indent="0" fontAlgn="base">
              <a:spcAft>
                <a:spcPct val="0"/>
              </a:spcAft>
              <a:buNone/>
              <a:defRPr/>
            </a:pP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The </a:t>
            </a: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Business Hub is </a:t>
            </a: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centred on the Swansea City Region where the most attractive packages can be offered.</a:t>
            </a:r>
          </a:p>
          <a:p>
            <a:pPr marL="180000" lvl="2" indent="0" fontAlgn="base">
              <a:spcAft>
                <a:spcPct val="0"/>
              </a:spcAft>
              <a:buNone/>
              <a:defRPr/>
            </a:pP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  <a:p>
            <a:pPr marL="180000" lvl="2" indent="0" fontAlgn="base">
              <a:spcAft>
                <a:spcPct val="0"/>
              </a:spcAft>
              <a:buNone/>
              <a:defRPr/>
            </a:pP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Anchor tenants of the Zone will be core Tidal Lagoon Power consortium members, who can then support a new Tier 1 and Tier 2 infrastructure.</a:t>
            </a:r>
          </a:p>
          <a:p>
            <a:pPr marL="180000" lvl="2" indent="0" fontAlgn="base">
              <a:spcAft>
                <a:spcPct val="0"/>
              </a:spcAft>
              <a:buNone/>
              <a:defRPr/>
            </a:pP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  <a:p>
            <a:pPr marL="180000" lvl="2" indent="0" fontAlgn="base">
              <a:spcAft>
                <a:spcPct val="0"/>
              </a:spcAft>
              <a:buNone/>
              <a:defRPr/>
            </a:pPr>
            <a:r>
              <a:rPr lang="en-GB" dirty="0">
                <a:solidFill>
                  <a:schemeClr val="accent6">
                    <a:lumMod val="50000"/>
                  </a:schemeClr>
                </a:solidFill>
              </a:rPr>
              <a:t>Anchor tenants include Alsotm, Voith and Costain</a:t>
            </a:r>
          </a:p>
          <a:p>
            <a:pPr marL="180000" lvl="2" indent="0" fontAlgn="base">
              <a:spcAft>
                <a:spcPct val="0"/>
              </a:spcAft>
              <a:buNone/>
              <a:defRPr/>
            </a:pP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  <a:p>
            <a:pPr marL="180000" lvl="2" indent="0" fontAlgn="base">
              <a:spcAft>
                <a:spcPct val="0"/>
              </a:spcAft>
              <a:buNone/>
              <a:defRPr/>
            </a:pP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5067028-BD0C-4739-AA2C-C15F8E11A80C}" type="slidenum">
              <a:rPr lang="en-GB" smtClean="0"/>
              <a:pPr/>
              <a:t>23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7536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100" dirty="0" smtClean="0"/>
              <a:t>Building a local supply chain</a:t>
            </a:r>
            <a:endParaRPr lang="en-GB" sz="3100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58080" y="1484784"/>
            <a:ext cx="8534400" cy="4968552"/>
          </a:xfrm>
        </p:spPr>
        <p:txBody>
          <a:bodyPr>
            <a:noAutofit/>
          </a:bodyPr>
          <a:lstStyle/>
          <a:p>
            <a:r>
              <a:rPr lang="en-GB" dirty="0" smtClean="0"/>
              <a:t>Shopping </a:t>
            </a:r>
            <a:r>
              <a:rPr lang="en-GB" dirty="0"/>
              <a:t>list of </a:t>
            </a:r>
            <a:r>
              <a:rPr lang="en-GB" dirty="0" smtClean="0"/>
              <a:t>turbine/other </a:t>
            </a:r>
            <a:r>
              <a:rPr lang="en-GB" dirty="0"/>
              <a:t>component parts </a:t>
            </a:r>
            <a:r>
              <a:rPr lang="en-GB" dirty="0" smtClean="0"/>
              <a:t>identified. Scoping in progress to identify which </a:t>
            </a:r>
            <a:r>
              <a:rPr lang="en-GB" dirty="0"/>
              <a:t>companies </a:t>
            </a:r>
            <a:r>
              <a:rPr lang="en-GB" dirty="0" smtClean="0"/>
              <a:t>in Wales </a:t>
            </a:r>
            <a:r>
              <a:rPr lang="en-GB" dirty="0"/>
              <a:t>can support this </a:t>
            </a:r>
            <a:r>
              <a:rPr lang="en-GB" dirty="0" smtClean="0"/>
              <a:t>requirement. Support from:</a:t>
            </a:r>
          </a:p>
          <a:p>
            <a:pPr lvl="1"/>
            <a:r>
              <a:rPr lang="en-GB" dirty="0" err="1" smtClean="0"/>
              <a:t>IoD</a:t>
            </a:r>
            <a:r>
              <a:rPr lang="en-GB" dirty="0"/>
              <a:t>, Chamber of Commerce, </a:t>
            </a:r>
            <a:r>
              <a:rPr lang="en-GB" dirty="0" smtClean="0"/>
              <a:t>Federation Small Businesses, CBI plus TLSB civil engineering partner, Costain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Industry </a:t>
            </a:r>
            <a:r>
              <a:rPr lang="en-GB" dirty="0"/>
              <a:t>Champions </a:t>
            </a:r>
            <a:r>
              <a:rPr lang="en-GB" dirty="0" smtClean="0"/>
              <a:t>being identified, </a:t>
            </a:r>
            <a:r>
              <a:rPr lang="en-GB" dirty="0"/>
              <a:t>and recruited on a voluntary </a:t>
            </a:r>
            <a:r>
              <a:rPr lang="en-GB" dirty="0" smtClean="0"/>
              <a:t>basis, </a:t>
            </a:r>
            <a:r>
              <a:rPr lang="en-GB" dirty="0"/>
              <a:t>to help </a:t>
            </a:r>
            <a:r>
              <a:rPr lang="en-GB" dirty="0" smtClean="0"/>
              <a:t>meet TLSB’s </a:t>
            </a:r>
            <a:r>
              <a:rPr lang="en-GB" b="1" u="sng" dirty="0" smtClean="0"/>
              <a:t>65% UK </a:t>
            </a:r>
            <a:r>
              <a:rPr lang="en-GB" b="1" u="sng" dirty="0"/>
              <a:t>content </a:t>
            </a:r>
            <a:r>
              <a:rPr lang="en-GB" b="1" u="sng" dirty="0" smtClean="0"/>
              <a:t>rule</a:t>
            </a:r>
            <a:r>
              <a:rPr lang="en-GB" dirty="0" smtClean="0"/>
              <a:t>,  All </a:t>
            </a:r>
            <a:r>
              <a:rPr lang="en-GB" dirty="0"/>
              <a:t>Champions are </a:t>
            </a:r>
            <a:r>
              <a:rPr lang="en-GB" dirty="0" smtClean="0"/>
              <a:t>senior business leaders, </a:t>
            </a:r>
            <a:r>
              <a:rPr lang="en-GB" dirty="0"/>
              <a:t>experts within their field, </a:t>
            </a:r>
            <a:r>
              <a:rPr lang="en-GB" dirty="0" smtClean="0"/>
              <a:t>and </a:t>
            </a:r>
            <a:r>
              <a:rPr lang="en-GB" dirty="0"/>
              <a:t>share </a:t>
            </a:r>
            <a:r>
              <a:rPr lang="en-GB" dirty="0" smtClean="0"/>
              <a:t>TLSB’s ambition </a:t>
            </a:r>
            <a:r>
              <a:rPr lang="en-GB" dirty="0"/>
              <a:t>of Wales becoming a world leader in turbine technology, design, assembly and </a:t>
            </a:r>
            <a:r>
              <a:rPr lang="en-GB" dirty="0" smtClean="0"/>
              <a:t>manufacture </a:t>
            </a:r>
          </a:p>
          <a:p>
            <a:endParaRPr lang="en-GB" dirty="0" smtClean="0"/>
          </a:p>
          <a:p>
            <a:r>
              <a:rPr lang="en-GB" dirty="0" smtClean="0"/>
              <a:t>Supplier registration on Project website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TLSB Industry Champions lunch in December</a:t>
            </a:r>
            <a:endParaRPr lang="en-GB" dirty="0"/>
          </a:p>
          <a:p>
            <a:pPr fontAlgn="base">
              <a:lnSpc>
                <a:spcPct val="150000"/>
              </a:lnSpc>
              <a:spcAft>
                <a:spcPct val="0"/>
              </a:spcAft>
              <a:defRPr/>
            </a:pPr>
            <a:endParaRPr lang="en-GB" b="1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5067028-BD0C-4739-AA2C-C15F8E11A80C}" type="slidenum">
              <a:rPr lang="en-GB" smtClean="0"/>
              <a:pPr/>
              <a:t>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0758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KGAL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1960" y="2636912"/>
            <a:ext cx="1747831" cy="1142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TextBox 26"/>
          <p:cNvSpPr txBox="1"/>
          <p:nvPr/>
        </p:nvSpPr>
        <p:spPr>
          <a:xfrm>
            <a:off x="7092279" y="3039343"/>
            <a:ext cx="17694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>
                <a:latin typeface="Arial" pitchFamily="34" charset="0"/>
                <a:cs typeface="Arial" pitchFamily="34" charset="0"/>
              </a:rPr>
              <a:t>Specialist in control &amp; design of water gates</a:t>
            </a:r>
            <a:endParaRPr lang="en-GB" sz="1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partners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buClrTx/>
              <a:buNone/>
              <a:defRPr/>
            </a:pPr>
            <a:r>
              <a:rPr lang="en-GB" dirty="0" smtClean="0">
                <a:solidFill>
                  <a:srgbClr val="6F7CA0"/>
                </a:solidFill>
                <a:latin typeface="Arial" pitchFamily="34" charset="0"/>
                <a:cs typeface="Arial" pitchFamily="34" charset="0"/>
              </a:rPr>
              <a:t>		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5067028-BD0C-4739-AA2C-C15F8E11A80C}" type="slidenum">
              <a:rPr lang="en-GB" smtClean="0"/>
              <a:pPr/>
              <a:t>25</a:t>
            </a:fld>
            <a:endParaRPr lang="en-GB" dirty="0"/>
          </a:p>
        </p:txBody>
      </p:sp>
      <p:pic>
        <p:nvPicPr>
          <p:cNvPr id="14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887" y="2835388"/>
            <a:ext cx="2373377" cy="7452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441" y="1772816"/>
            <a:ext cx="1970335" cy="4083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921" y="5518973"/>
            <a:ext cx="1963855" cy="472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5328107"/>
            <a:ext cx="1490806" cy="9092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2" descr="http://t1.gstatic.com/images?q=tbn:ANd9GcSSnvAtcRxPR9duPwitvK-kAM2YwankIDCK-ShyKZSe-a8H37n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0513" y="1632987"/>
            <a:ext cx="2101767" cy="571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4" descr="logo-voith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6432" y="1775573"/>
            <a:ext cx="1555909" cy="357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6" descr="http://t3.gstatic.com/images?q=tbn:ANd9GcQnaYXgmVutCPRjlTKJhyhKsFn7jmPX4nXVeP8ka2IwCWUs7eew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71" y="3868171"/>
            <a:ext cx="1717505" cy="1145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2771800" y="1772816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>
                <a:latin typeface="Arial" pitchFamily="34" charset="0"/>
                <a:cs typeface="Arial" pitchFamily="34" charset="0"/>
              </a:rPr>
              <a:t>Design, engineering </a:t>
            </a:r>
            <a:br>
              <a:rPr lang="en-GB" sz="1200" dirty="0" smtClean="0">
                <a:latin typeface="Arial" pitchFamily="34" charset="0"/>
                <a:cs typeface="Arial" pitchFamily="34" charset="0"/>
              </a:rPr>
            </a:br>
            <a:r>
              <a:rPr lang="en-GB" sz="1200" dirty="0" smtClean="0">
                <a:latin typeface="Arial" pitchFamily="34" charset="0"/>
                <a:cs typeface="Arial" pitchFamily="34" charset="0"/>
              </a:rPr>
              <a:t>&amp; 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p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roject management</a:t>
            </a:r>
            <a:endParaRPr lang="en-GB" sz="1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2771800" y="2755802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>
                <a:latin typeface="Arial" pitchFamily="34" charset="0"/>
                <a:cs typeface="Arial" pitchFamily="34" charset="0"/>
              </a:rPr>
              <a:t>Dredging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, m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arine engineering &amp; </a:t>
            </a:r>
            <a:br>
              <a:rPr lang="en-GB" sz="1200" dirty="0" smtClean="0">
                <a:latin typeface="Arial" pitchFamily="34" charset="0"/>
                <a:cs typeface="Arial" pitchFamily="34" charset="0"/>
              </a:rPr>
            </a:br>
            <a:r>
              <a:rPr lang="en-GB" sz="1200" dirty="0">
                <a:latin typeface="Arial" pitchFamily="34" charset="0"/>
                <a:cs typeface="Arial" pitchFamily="34" charset="0"/>
              </a:rPr>
              <a:t>o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ffshore 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p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rojects</a:t>
            </a:r>
            <a:endParaRPr lang="en-GB" sz="1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2771800" y="4196311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>
                <a:latin typeface="Arial" pitchFamily="34" charset="0"/>
                <a:cs typeface="Arial" pitchFamily="34" charset="0"/>
              </a:rPr>
              <a:t>Tier 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o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ne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, e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ngineering 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s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olutions 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p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roviders</a:t>
            </a:r>
            <a:endParaRPr lang="en-GB" sz="1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2771800" y="5518973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>
                <a:latin typeface="Arial" pitchFamily="34" charset="0"/>
                <a:cs typeface="Arial" pitchFamily="34" charset="0"/>
              </a:rPr>
              <a:t>Textiles technology, </a:t>
            </a:r>
            <a:br>
              <a:rPr lang="en-GB" sz="1200" dirty="0" smtClean="0">
                <a:latin typeface="Arial" pitchFamily="34" charset="0"/>
                <a:cs typeface="Arial" pitchFamily="34" charset="0"/>
              </a:rPr>
            </a:br>
            <a:r>
              <a:rPr lang="en-GB" sz="1200" dirty="0" smtClean="0">
                <a:latin typeface="Arial" pitchFamily="34" charset="0"/>
                <a:cs typeface="Arial" pitchFamily="34" charset="0"/>
              </a:rPr>
              <a:t>Geotubes®</a:t>
            </a:r>
            <a:endParaRPr lang="en-GB" sz="1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6948262" y="2276872"/>
            <a:ext cx="194421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>
                <a:latin typeface="Arial" pitchFamily="34" charset="0"/>
                <a:cs typeface="Arial" pitchFamily="34" charset="0"/>
              </a:rPr>
              <a:t>Turbine design &amp; testing</a:t>
            </a:r>
            <a:endParaRPr lang="en-GB" sz="1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5940152" y="4698277"/>
            <a:ext cx="268616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>
                <a:latin typeface="Arial" pitchFamily="34" charset="0"/>
                <a:cs typeface="Arial" pitchFamily="34" charset="0"/>
              </a:rPr>
              <a:t>Masterplanning &amp; landscape design</a:t>
            </a:r>
            <a:endParaRPr lang="en-GB" sz="1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6948264" y="5443944"/>
            <a:ext cx="19442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>
                <a:latin typeface="Arial" pitchFamily="34" charset="0"/>
                <a:cs typeface="Arial" pitchFamily="34" charset="0"/>
              </a:rPr>
              <a:t>Engineering </a:t>
            </a:r>
            <a:r>
              <a:rPr lang="en-GB" sz="1200" dirty="0">
                <a:latin typeface="Arial" pitchFamily="34" charset="0"/>
                <a:cs typeface="Arial" pitchFamily="34" charset="0"/>
              </a:rPr>
              <a:t>consultancy specialising in 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renewables</a:t>
            </a:r>
            <a:endParaRPr lang="en-GB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CCR\Desktop\LDA Design logo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293096"/>
            <a:ext cx="3228975" cy="390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2949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5067028-BD0C-4739-AA2C-C15F8E11A80C}" type="slidenum">
              <a:rPr lang="en-GB" smtClean="0"/>
              <a:pPr/>
              <a:t>26</a:t>
            </a:fld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2380"/>
          <a:stretch/>
        </p:blipFill>
        <p:spPr>
          <a:xfrm>
            <a:off x="827584" y="1340768"/>
            <a:ext cx="7323204" cy="4509819"/>
          </a:xfrm>
          <a:prstGeom prst="rect">
            <a:avLst/>
          </a:prstGeom>
        </p:spPr>
      </p:pic>
      <p:sp>
        <p:nvSpPr>
          <p:cNvPr id="5" name="Title 1"/>
          <p:cNvSpPr txBox="1">
            <a:spLocks/>
          </p:cNvSpPr>
          <p:nvPr/>
        </p:nvSpPr>
        <p:spPr>
          <a:xfrm>
            <a:off x="228600" y="76200"/>
            <a:ext cx="8610600" cy="11430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ts val="3200"/>
              </a:lnSpc>
              <a:spcBef>
                <a:spcPct val="0"/>
              </a:spcBef>
              <a:buNone/>
              <a:defRPr sz="3200" b="1" kern="1200" spc="-80">
                <a:solidFill>
                  <a:srgbClr val="52BDEC"/>
                </a:solidFill>
                <a:latin typeface="Arial"/>
                <a:ea typeface="+mj-ea"/>
                <a:cs typeface="Arial"/>
              </a:defRPr>
            </a:lvl1pPr>
          </a:lstStyle>
          <a:p>
            <a:endParaRPr lang="en-GB" dirty="0" smtClean="0"/>
          </a:p>
          <a:p>
            <a:r>
              <a:rPr lang="en-GB" dirty="0" smtClean="0"/>
              <a:t>Potential Cruise Liners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8319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LS">
  <a:themeElements>
    <a:clrScheme name="Inazin">
      <a:dk1>
        <a:srgbClr val="5E0B0D"/>
      </a:dk1>
      <a:lt1>
        <a:sysClr val="window" lastClr="FFFFFF"/>
      </a:lt1>
      <a:dk2>
        <a:srgbClr val="666666"/>
      </a:dk2>
      <a:lt2>
        <a:srgbClr val="EEECE1"/>
      </a:lt2>
      <a:accent1>
        <a:srgbClr val="F6A52D"/>
      </a:accent1>
      <a:accent2>
        <a:srgbClr val="164E54"/>
      </a:accent2>
      <a:accent3>
        <a:srgbClr val="6F7CA0"/>
      </a:accent3>
      <a:accent4>
        <a:srgbClr val="4D741B"/>
      </a:accent4>
      <a:accent5>
        <a:srgbClr val="4A3C31"/>
      </a:accent5>
      <a:accent6>
        <a:srgbClr val="949D9E"/>
      </a:accent6>
      <a:hlink>
        <a:srgbClr val="0000FF"/>
      </a:hlink>
      <a:folHlink>
        <a:srgbClr val="800080"/>
      </a:folHlink>
    </a:clrScheme>
    <a:fontScheme name="Inazin">
      <a:majorFont>
        <a:latin typeface="Lucida Sans"/>
        <a:ea typeface=""/>
        <a:cs typeface=""/>
      </a:majorFont>
      <a:minorFont>
        <a:latin typeface="Lucida Br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DC659CE7E546F4D976D2041768541CF" ma:contentTypeVersion="0" ma:contentTypeDescription="Create a new document." ma:contentTypeScope="" ma:versionID="2df1e032bcc5fcf29e31feacbe02cdf4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c64490b4aec6201516c3a874156f37b2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>
  <documentManagement/>
</p:properties>
</file>

<file path=customXml/itemProps1.xml><?xml version="1.0" encoding="utf-8"?>
<ds:datastoreItem xmlns:ds="http://schemas.openxmlformats.org/officeDocument/2006/customXml" ds:itemID="{8FA1B084-A2B0-4AC4-93B9-E5B93095EAB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A6C751E3-8045-48CB-AFCF-43420D6E331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B9390F2-ECBE-4F19-ADC0-BDD9E4E3C36A}">
  <ds:schemaRefs>
    <ds:schemaRef ds:uri="http://purl.org/dc/terms/"/>
    <ds:schemaRef ds:uri="http://purl.org/dc/elements/1.1/"/>
    <ds:schemaRef ds:uri="http://www.w3.org/XML/1998/namespace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schemas.microsoft.com/office/2006/metadata/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TLS</Template>
  <TotalTime>15135</TotalTime>
  <Words>2225</Words>
  <Application>Microsoft Office PowerPoint</Application>
  <PresentationFormat>On-screen Show (4:3)</PresentationFormat>
  <Paragraphs>366</Paragraphs>
  <Slides>26</Slides>
  <Notes>9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TLS</vt:lpstr>
      <vt:lpstr>Project Update to Tidal Lagoon Swansea Bay</vt:lpstr>
      <vt:lpstr>Energy &amp; emissions context</vt:lpstr>
      <vt:lpstr>UK tidal energy resource</vt:lpstr>
      <vt:lpstr>Summary of 14 lagoon options considered</vt:lpstr>
      <vt:lpstr>Swansea Bay Tidal Lagoon</vt:lpstr>
      <vt:lpstr>Ongoing EIA, viability &amp; design refinement</vt:lpstr>
      <vt:lpstr>Environmental Impact Assessment</vt:lpstr>
      <vt:lpstr>Headline Statistics Following Public Consultation</vt:lpstr>
      <vt:lpstr>Planning context</vt:lpstr>
      <vt:lpstr>Landscape concepts – 4 marine parks</vt:lpstr>
      <vt:lpstr>Landward Urban Park CGI</vt:lpstr>
      <vt:lpstr>Broad Seaward Park</vt:lpstr>
      <vt:lpstr> Western landfall facilities </vt:lpstr>
      <vt:lpstr>Western Landfall Building</vt:lpstr>
      <vt:lpstr>PowerPoint Presentation</vt:lpstr>
      <vt:lpstr> Offshore Building – by night </vt:lpstr>
      <vt:lpstr>Swansea Bay Timeline</vt:lpstr>
      <vt:lpstr>Job Creation </vt:lpstr>
      <vt:lpstr>Construction and O&amp;M employment</vt:lpstr>
      <vt:lpstr>Swansea Bay – opportunity overview</vt:lpstr>
      <vt:lpstr>Long-term economic benefits - Con’t</vt:lpstr>
      <vt:lpstr>Long-term economic benefits - Con’t</vt:lpstr>
      <vt:lpstr>Swansea Tidal Lagoon Power – Business Hub</vt:lpstr>
      <vt:lpstr>Building a local supply chain</vt:lpstr>
      <vt:lpstr>Key partners</vt:lpstr>
      <vt:lpstr>PowerPoint Presentation</vt:lpstr>
    </vt:vector>
  </TitlesOfParts>
  <Company>Moore Blackett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LCS-16</dc:creator>
  <cp:lastModifiedBy>Chris House</cp:lastModifiedBy>
  <cp:revision>349</cp:revision>
  <cp:lastPrinted>2012-01-30T14:49:45Z</cp:lastPrinted>
  <dcterms:created xsi:type="dcterms:W3CDTF">2012-08-08T11:04:08Z</dcterms:created>
  <dcterms:modified xsi:type="dcterms:W3CDTF">2014-02-25T14:38:31Z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0x0101008DC659CE7E546F4D976D2041768541CF</vt:lpwstr>
  </property>
</Properties>
</file>