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9"/>
  </p:notesMasterIdLst>
  <p:sldIdLst>
    <p:sldId id="303"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Lst>
  <p:sldSz cx="12192000" cy="6858000"/>
  <p:notesSz cx="6858000" cy="12192000"/>
  <p:embeddedFontLst>
    <p:embeddedFont>
      <p:font typeface="Inter" panose="02000503000000020004" pitchFamily="2" charset="0"/>
      <p:regular r:id="rId50"/>
      <p:bold r:id="rId51"/>
      <p:italic r:id="rId52"/>
      <p:boldItalic r:id="rId53"/>
    </p:embeddedFont>
    <p:embeddedFont>
      <p:font typeface="Inter Bold" panose="02000503000000020004" pitchFamily="2" charset="0"/>
      <p:regular r:id="rId54"/>
      <p:bold r:id="rId55"/>
    </p:embeddedFont>
    <p:embeddedFont>
      <p:font typeface="Inter Light" panose="02000503000000020004" pitchFamily="2" charset="0"/>
      <p:regular r:id="rId56"/>
      <p:italic r:id="rId57"/>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9" d="100"/>
          <a:sy n="79" d="100"/>
        </p:scale>
        <p:origin x="74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1.fntdata"/><Relationship Id="rId55" Type="http://schemas.openxmlformats.org/officeDocument/2006/relationships/font" Target="fonts/font6.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4.fntdata"/><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7.fntdata"/><Relationship Id="rId8" Type="http://schemas.openxmlformats.org/officeDocument/2006/relationships/slide" Target="slides/slide7.xml"/><Relationship Id="rId51"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57" Type="http://schemas.openxmlformats.org/officeDocument/2006/relationships/font" Target="fonts/font8.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3.fntdata"/><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0583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txBody>
          <a:bodyPr/>
          <a:lstStyle/>
          <a:p>
            <a:endParaRPr lang="en-GB"/>
          </a:p>
        </p:txBody>
      </p:sp>
      <p:sp>
        <p:nvSpPr>
          <p:cNvPr id="3" name="Shape 1"/>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6.svg"/><Relationship Id="rId4" Type="http://schemas.openxmlformats.org/officeDocument/2006/relationships/image" Target="../media/image25.sv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0.svg"/><Relationship Id="rId5" Type="http://schemas.openxmlformats.org/officeDocument/2006/relationships/image" Target="../media/image29.svg"/><Relationship Id="rId4" Type="http://schemas.openxmlformats.org/officeDocument/2006/relationships/image" Target="../media/image28.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46.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48.svg"/></Relationships>
</file>

<file path=ppt/slides/_rels/slide47.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1577479"/>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Ancient Chinese Philosophy — Day 5: Wuwei and Ziran</a:t>
            </a:r>
            <a:endParaRPr lang="en-US" sz="4650" dirty="0"/>
          </a:p>
        </p:txBody>
      </p:sp>
      <p:sp>
        <p:nvSpPr>
          <p:cNvPr id="4" name="Text 1"/>
          <p:cNvSpPr/>
          <p:nvPr/>
        </p:nvSpPr>
        <p:spPr>
          <a:xfrm>
            <a:off x="661475" y="4146748"/>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A lecture exploring non-self-conscious action, spontaneity, and the political philosophy of the Daodejing.</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736302"/>
            <a:ext cx="5925692"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Table of Contents</a:t>
            </a:r>
            <a:endParaRPr lang="en-US" sz="4150" dirty="0"/>
          </a:p>
        </p:txBody>
      </p:sp>
      <p:sp>
        <p:nvSpPr>
          <p:cNvPr id="3" name="Text 1"/>
          <p:cNvSpPr/>
          <p:nvPr/>
        </p:nvSpPr>
        <p:spPr>
          <a:xfrm>
            <a:off x="661475" y="1783457"/>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01</a:t>
            </a:r>
            <a:endParaRPr lang="en-US" sz="1650" dirty="0"/>
          </a:p>
        </p:txBody>
      </p:sp>
      <p:sp>
        <p:nvSpPr>
          <p:cNvPr id="4" name="Shape 2"/>
          <p:cNvSpPr/>
          <p:nvPr/>
        </p:nvSpPr>
        <p:spPr>
          <a:xfrm>
            <a:off x="661475" y="2119412"/>
            <a:ext cx="3495389" cy="25400"/>
          </a:xfrm>
          <a:prstGeom prst="rect">
            <a:avLst/>
          </a:prstGeom>
          <a:solidFill>
            <a:srgbClr val="1B1B27"/>
          </a:solidFill>
          <a:ln/>
        </p:spPr>
        <p:txBody>
          <a:bodyPr/>
          <a:lstStyle/>
          <a:p>
            <a:endParaRPr lang="en-GB"/>
          </a:p>
        </p:txBody>
      </p:sp>
      <p:sp>
        <p:nvSpPr>
          <p:cNvPr id="5" name="Text 3"/>
          <p:cNvSpPr/>
          <p:nvPr/>
        </p:nvSpPr>
        <p:spPr>
          <a:xfrm>
            <a:off x="661475" y="2276475"/>
            <a:ext cx="2931543"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Academic Background</a:t>
            </a:r>
            <a:endParaRPr lang="en-US" sz="2050" dirty="0"/>
          </a:p>
        </p:txBody>
      </p:sp>
      <p:sp>
        <p:nvSpPr>
          <p:cNvPr id="6" name="Text 4"/>
          <p:cNvSpPr/>
          <p:nvPr/>
        </p:nvSpPr>
        <p:spPr>
          <a:xfrm>
            <a:off x="661475" y="2723455"/>
            <a:ext cx="3495389"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Connecting Day 4 (Critique of Language) to Day 5 (Wuwei)</a:t>
            </a:r>
            <a:endParaRPr lang="en-US" sz="1650" dirty="0"/>
          </a:p>
        </p:txBody>
      </p:sp>
      <p:sp>
        <p:nvSpPr>
          <p:cNvPr id="7" name="Text 5"/>
          <p:cNvSpPr/>
          <p:nvPr/>
        </p:nvSpPr>
        <p:spPr>
          <a:xfrm>
            <a:off x="4348153" y="1783457"/>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02</a:t>
            </a:r>
            <a:endParaRPr lang="en-US" sz="1650" dirty="0"/>
          </a:p>
        </p:txBody>
      </p:sp>
      <p:sp>
        <p:nvSpPr>
          <p:cNvPr id="8" name="Shape 6"/>
          <p:cNvSpPr/>
          <p:nvPr/>
        </p:nvSpPr>
        <p:spPr>
          <a:xfrm>
            <a:off x="4348153" y="2119412"/>
            <a:ext cx="3495389" cy="25400"/>
          </a:xfrm>
          <a:prstGeom prst="rect">
            <a:avLst/>
          </a:prstGeom>
          <a:solidFill>
            <a:srgbClr val="1B1B27"/>
          </a:solidFill>
          <a:ln/>
        </p:spPr>
        <p:txBody>
          <a:bodyPr/>
          <a:lstStyle/>
          <a:p>
            <a:endParaRPr lang="en-GB"/>
          </a:p>
        </p:txBody>
      </p:sp>
      <p:sp>
        <p:nvSpPr>
          <p:cNvPr id="9" name="Text 7"/>
          <p:cNvSpPr/>
          <p:nvPr/>
        </p:nvSpPr>
        <p:spPr>
          <a:xfrm>
            <a:off x="4348153" y="2276475"/>
            <a:ext cx="2658004"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Learning Objectives</a:t>
            </a:r>
            <a:endParaRPr lang="en-US" sz="2050" dirty="0"/>
          </a:p>
        </p:txBody>
      </p:sp>
      <p:sp>
        <p:nvSpPr>
          <p:cNvPr id="10" name="Text 8"/>
          <p:cNvSpPr/>
          <p:nvPr/>
        </p:nvSpPr>
        <p:spPr>
          <a:xfrm>
            <a:off x="4348153" y="2723455"/>
            <a:ext cx="3495389" cy="323155"/>
          </a:xfrm>
          <a:prstGeom prst="rect">
            <a:avLst/>
          </a:prstGeom>
          <a:noFill/>
          <a:ln/>
        </p:spPr>
        <p:txBody>
          <a:bodyPr wrap="none" lIns="0" tIns="0" rIns="0" bIns="0" rtlCol="0" anchor="t"/>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Five core goals for today's lecture</a:t>
            </a:r>
            <a:endParaRPr lang="en-US" sz="1650" dirty="0"/>
          </a:p>
        </p:txBody>
      </p:sp>
      <p:sp>
        <p:nvSpPr>
          <p:cNvPr id="11" name="Text 9"/>
          <p:cNvSpPr/>
          <p:nvPr/>
        </p:nvSpPr>
        <p:spPr>
          <a:xfrm>
            <a:off x="8034831" y="1783457"/>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03</a:t>
            </a:r>
            <a:endParaRPr lang="en-US" sz="1650" dirty="0"/>
          </a:p>
        </p:txBody>
      </p:sp>
      <p:sp>
        <p:nvSpPr>
          <p:cNvPr id="12" name="Shape 10"/>
          <p:cNvSpPr/>
          <p:nvPr/>
        </p:nvSpPr>
        <p:spPr>
          <a:xfrm>
            <a:off x="8034831" y="2119412"/>
            <a:ext cx="3495389" cy="25400"/>
          </a:xfrm>
          <a:prstGeom prst="rect">
            <a:avLst/>
          </a:prstGeom>
          <a:solidFill>
            <a:srgbClr val="1B1B27"/>
          </a:solidFill>
          <a:ln/>
        </p:spPr>
        <p:txBody>
          <a:bodyPr/>
          <a:lstStyle/>
          <a:p>
            <a:endParaRPr lang="en-GB"/>
          </a:p>
        </p:txBody>
      </p:sp>
      <p:sp>
        <p:nvSpPr>
          <p:cNvPr id="13" name="Text 11"/>
          <p:cNvSpPr/>
          <p:nvPr/>
        </p:nvSpPr>
        <p:spPr>
          <a:xfrm>
            <a:off x="8034831" y="2276475"/>
            <a:ext cx="3495389"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Core Philosophical Questions</a:t>
            </a:r>
            <a:endParaRPr lang="en-US" sz="2050" dirty="0"/>
          </a:p>
        </p:txBody>
      </p:sp>
      <p:sp>
        <p:nvSpPr>
          <p:cNvPr id="14" name="Text 12"/>
          <p:cNvSpPr/>
          <p:nvPr/>
        </p:nvSpPr>
        <p:spPr>
          <a:xfrm>
            <a:off x="8034831" y="3055640"/>
            <a:ext cx="3495389"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Is wuwei passive inaction or sophisticated governance? How does it differ from laissez-faire?</a:t>
            </a:r>
            <a:endParaRPr lang="en-US" sz="1650" dirty="0"/>
          </a:p>
        </p:txBody>
      </p:sp>
      <p:sp>
        <p:nvSpPr>
          <p:cNvPr id="15" name="Text 13"/>
          <p:cNvSpPr/>
          <p:nvPr/>
        </p:nvSpPr>
        <p:spPr>
          <a:xfrm>
            <a:off x="661475" y="4375845"/>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04</a:t>
            </a:r>
            <a:endParaRPr lang="en-US" sz="1650" dirty="0"/>
          </a:p>
        </p:txBody>
      </p:sp>
      <p:sp>
        <p:nvSpPr>
          <p:cNvPr id="16" name="Shape 14"/>
          <p:cNvSpPr/>
          <p:nvPr/>
        </p:nvSpPr>
        <p:spPr>
          <a:xfrm>
            <a:off x="661475" y="4711799"/>
            <a:ext cx="5338728" cy="25400"/>
          </a:xfrm>
          <a:prstGeom prst="rect">
            <a:avLst/>
          </a:prstGeom>
          <a:solidFill>
            <a:srgbClr val="1B1B27"/>
          </a:solidFill>
          <a:ln/>
        </p:spPr>
        <p:txBody>
          <a:bodyPr/>
          <a:lstStyle/>
          <a:p>
            <a:endParaRPr lang="en-GB"/>
          </a:p>
        </p:txBody>
      </p:sp>
      <p:sp>
        <p:nvSpPr>
          <p:cNvPr id="17" name="Text 15"/>
          <p:cNvSpPr/>
          <p:nvPr/>
        </p:nvSpPr>
        <p:spPr>
          <a:xfrm>
            <a:off x="661475" y="4868863"/>
            <a:ext cx="4398753"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Lecture Outline — Four Key Points</a:t>
            </a:r>
            <a:endParaRPr lang="en-US" sz="2050" dirty="0"/>
          </a:p>
        </p:txBody>
      </p:sp>
      <p:sp>
        <p:nvSpPr>
          <p:cNvPr id="18" name="Text 16"/>
          <p:cNvSpPr/>
          <p:nvPr/>
        </p:nvSpPr>
        <p:spPr>
          <a:xfrm>
            <a:off x="661475" y="5315843"/>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Wuwei as action · Ziran as value · Political dimension · Wuwei vs. laissez-faire</a:t>
            </a:r>
            <a:endParaRPr lang="en-US" sz="1650" dirty="0"/>
          </a:p>
        </p:txBody>
      </p:sp>
      <p:sp>
        <p:nvSpPr>
          <p:cNvPr id="19" name="Text 17"/>
          <p:cNvSpPr/>
          <p:nvPr/>
        </p:nvSpPr>
        <p:spPr>
          <a:xfrm>
            <a:off x="6191492" y="4375845"/>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05</a:t>
            </a:r>
            <a:endParaRPr lang="en-US" sz="1650" dirty="0"/>
          </a:p>
        </p:txBody>
      </p:sp>
      <p:sp>
        <p:nvSpPr>
          <p:cNvPr id="20" name="Shape 18"/>
          <p:cNvSpPr/>
          <p:nvPr/>
        </p:nvSpPr>
        <p:spPr>
          <a:xfrm>
            <a:off x="6191492" y="4711799"/>
            <a:ext cx="5338728" cy="25400"/>
          </a:xfrm>
          <a:prstGeom prst="rect">
            <a:avLst/>
          </a:prstGeom>
          <a:solidFill>
            <a:srgbClr val="1B1B27"/>
          </a:solidFill>
          <a:ln/>
        </p:spPr>
        <p:txBody>
          <a:bodyPr/>
          <a:lstStyle/>
          <a:p>
            <a:endParaRPr lang="en-GB"/>
          </a:p>
        </p:txBody>
      </p:sp>
      <p:sp>
        <p:nvSpPr>
          <p:cNvPr id="21" name="Text 19"/>
          <p:cNvSpPr/>
          <p:nvPr/>
        </p:nvSpPr>
        <p:spPr>
          <a:xfrm>
            <a:off x="6191492" y="4868863"/>
            <a:ext cx="3456992"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Close Reading &amp; Synthesis</a:t>
            </a:r>
            <a:endParaRPr lang="en-US" sz="2050" dirty="0"/>
          </a:p>
        </p:txBody>
      </p:sp>
      <p:sp>
        <p:nvSpPr>
          <p:cNvPr id="22" name="Text 20"/>
          <p:cNvSpPr/>
          <p:nvPr/>
        </p:nvSpPr>
        <p:spPr>
          <a:xfrm>
            <a:off x="6191492" y="5315843"/>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Daodejing 37, 48, and 57 · Core questions revisited · Study guide</a:t>
            </a:r>
            <a:endParaRPr lang="en-US" sz="16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68536"/>
            <a:ext cx="6296860" cy="1107480"/>
          </a:xfrm>
          <a:prstGeom prst="rect">
            <a:avLst/>
          </a:prstGeom>
          <a:noFill/>
          <a:ln/>
        </p:spPr>
        <p:txBody>
          <a:bodyPr wrap="square" lIns="0" tIns="0" rIns="0" bIns="0" rtlCol="0" anchor="t">
            <a:normAutofit/>
          </a:bodyPr>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Academic Background — Connecting Day 4 to Day 5</a:t>
            </a:r>
            <a:endParaRPr lang="en-US" sz="3450" dirty="0"/>
          </a:p>
        </p:txBody>
      </p:sp>
      <p:sp>
        <p:nvSpPr>
          <p:cNvPr id="4" name="Text 1"/>
          <p:cNvSpPr/>
          <p:nvPr/>
        </p:nvSpPr>
        <p:spPr>
          <a:xfrm>
            <a:off x="5233360" y="1975346"/>
            <a:ext cx="6296860" cy="992188"/>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Day 4's critique of language established that the Dao cannot be captured in words and that linguistic distinctions are a primary source of human suffering and social conflict. The pressing question: if the highest knowledge cannot be expressed propositionally, how is it expressed?</a:t>
            </a:r>
            <a:endParaRPr lang="en-US" sz="1350" dirty="0"/>
          </a:p>
        </p:txBody>
      </p:sp>
      <p:sp>
        <p:nvSpPr>
          <p:cNvPr id="5" name="Shape 2"/>
          <p:cNvSpPr/>
          <p:nvPr/>
        </p:nvSpPr>
        <p:spPr>
          <a:xfrm>
            <a:off x="5233360" y="3116957"/>
            <a:ext cx="6296860" cy="2178844"/>
          </a:xfrm>
          <a:prstGeom prst="roundRect">
            <a:avLst>
              <a:gd name="adj" fmla="val 3416"/>
            </a:avLst>
          </a:prstGeom>
          <a:solidFill>
            <a:srgbClr val="F2EEEE"/>
          </a:solidFill>
          <a:ln w="6350">
            <a:solidFill>
              <a:srgbClr val="D8D4D4"/>
            </a:solidFill>
            <a:prstDash val="solid"/>
          </a:ln>
        </p:spPr>
        <p:txBody>
          <a:bodyPr/>
          <a:lstStyle/>
          <a:p>
            <a:endParaRPr lang="en-GB"/>
          </a:p>
        </p:txBody>
      </p:sp>
      <p:sp>
        <p:nvSpPr>
          <p:cNvPr id="6" name="Shape 3"/>
          <p:cNvSpPr/>
          <p:nvPr/>
        </p:nvSpPr>
        <p:spPr>
          <a:xfrm>
            <a:off x="5239710" y="3123307"/>
            <a:ext cx="6284160" cy="959048"/>
          </a:xfrm>
          <a:prstGeom prst="rect">
            <a:avLst/>
          </a:prstGeom>
          <a:solidFill>
            <a:srgbClr val="F2EEEE"/>
          </a:solidFill>
          <a:ln/>
        </p:spPr>
        <p:txBody>
          <a:bodyPr/>
          <a:lstStyle/>
          <a:p>
            <a:endParaRPr lang="en-GB"/>
          </a:p>
        </p:txBody>
      </p:sp>
      <p:sp>
        <p:nvSpPr>
          <p:cNvPr id="7" name="Text 4"/>
          <p:cNvSpPr/>
          <p:nvPr/>
        </p:nvSpPr>
        <p:spPr>
          <a:xfrm>
            <a:off x="5416911" y="3300512"/>
            <a:ext cx="2322454"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Day 4 — Via Negativa</a:t>
            </a:r>
            <a:endParaRPr lang="en-US" sz="1700" dirty="0"/>
          </a:p>
        </p:txBody>
      </p:sp>
      <p:sp>
        <p:nvSpPr>
          <p:cNvPr id="8" name="Text 5"/>
          <p:cNvSpPr/>
          <p:nvPr/>
        </p:nvSpPr>
        <p:spPr>
          <a:xfrm>
            <a:off x="5416911" y="3657104"/>
            <a:ext cx="5929759" cy="248047"/>
          </a:xfrm>
          <a:prstGeom prst="rect">
            <a:avLst/>
          </a:prstGeom>
          <a:noFill/>
          <a:ln/>
        </p:spPr>
        <p:txBody>
          <a:bodyPr wrap="none" lIns="0" tIns="0" rIns="0" bIns="0" rtlCol="0" anchor="t"/>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DDJ 14 dismantles the illusion that language captures reality</a:t>
            </a:r>
            <a:endParaRPr lang="en-US" sz="1350" dirty="0"/>
          </a:p>
        </p:txBody>
      </p:sp>
      <p:sp>
        <p:nvSpPr>
          <p:cNvPr id="9" name="Shape 6"/>
          <p:cNvSpPr/>
          <p:nvPr/>
        </p:nvSpPr>
        <p:spPr>
          <a:xfrm>
            <a:off x="5239710" y="4082355"/>
            <a:ext cx="6284160" cy="1207095"/>
          </a:xfrm>
          <a:prstGeom prst="rect">
            <a:avLst/>
          </a:prstGeom>
          <a:solidFill>
            <a:srgbClr val="F2EEEE"/>
          </a:solidFill>
          <a:ln/>
        </p:spPr>
        <p:txBody>
          <a:bodyPr/>
          <a:lstStyle/>
          <a:p>
            <a:endParaRPr lang="en-GB"/>
          </a:p>
        </p:txBody>
      </p:sp>
      <p:sp>
        <p:nvSpPr>
          <p:cNvPr id="10" name="Shape 7"/>
          <p:cNvSpPr/>
          <p:nvPr/>
        </p:nvSpPr>
        <p:spPr>
          <a:xfrm>
            <a:off x="5239710" y="4082355"/>
            <a:ext cx="6284160" cy="19050"/>
          </a:xfrm>
          <a:prstGeom prst="roundRect">
            <a:avLst>
              <a:gd name="adj" fmla="val 390688"/>
            </a:avLst>
          </a:prstGeom>
          <a:solidFill>
            <a:srgbClr val="D8D4D4"/>
          </a:solidFill>
          <a:ln/>
        </p:spPr>
        <p:txBody>
          <a:bodyPr/>
          <a:lstStyle/>
          <a:p>
            <a:endParaRPr lang="en-GB"/>
          </a:p>
        </p:txBody>
      </p:sp>
      <p:sp>
        <p:nvSpPr>
          <p:cNvPr id="11" name="Text 8"/>
          <p:cNvSpPr/>
          <p:nvPr/>
        </p:nvSpPr>
        <p:spPr>
          <a:xfrm>
            <a:off x="5416911" y="4259560"/>
            <a:ext cx="2215003"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Day 5 — Wuwei</a:t>
            </a:r>
            <a:endParaRPr lang="en-US" sz="1700" dirty="0"/>
          </a:p>
        </p:txBody>
      </p:sp>
      <p:sp>
        <p:nvSpPr>
          <p:cNvPr id="12" name="Text 9"/>
          <p:cNvSpPr/>
          <p:nvPr/>
        </p:nvSpPr>
        <p:spPr>
          <a:xfrm>
            <a:off x="5416911" y="4616152"/>
            <a:ext cx="5929759" cy="496094"/>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DDJ 37, 48, and 57 point towards a life of unmediated responsiveness to the Dao</a:t>
            </a:r>
            <a:endParaRPr lang="en-US" sz="1350" dirty="0"/>
          </a:p>
        </p:txBody>
      </p:sp>
      <p:sp>
        <p:nvSpPr>
          <p:cNvPr id="13" name="Text 10"/>
          <p:cNvSpPr/>
          <p:nvPr/>
        </p:nvSpPr>
        <p:spPr>
          <a:xfrm>
            <a:off x="5233360" y="5445224"/>
            <a:ext cx="6296860" cy="744141"/>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The critique of language does not leave us in quietistic silence; it clears the ground for a different mode of being — spontaneous, non-self-conscious action characterised by the quality of being 'self-so' (ziran).</a:t>
            </a:r>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752971"/>
            <a:ext cx="10868745" cy="1255117"/>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Van Norden's Framework — Nonaction Is Not Inaction</a:t>
            </a:r>
            <a:endParaRPr lang="en-US" sz="3950" dirty="0"/>
          </a:p>
        </p:txBody>
      </p:sp>
      <p:sp>
        <p:nvSpPr>
          <p:cNvPr id="3" name="Shape 1"/>
          <p:cNvSpPr/>
          <p:nvPr/>
        </p:nvSpPr>
        <p:spPr>
          <a:xfrm>
            <a:off x="516917" y="2264073"/>
            <a:ext cx="5478524" cy="3840956"/>
          </a:xfrm>
          <a:prstGeom prst="roundRect">
            <a:avLst>
              <a:gd name="adj" fmla="val 3765"/>
            </a:avLst>
          </a:prstGeom>
          <a:solidFill>
            <a:srgbClr val="1B1B27"/>
          </a:solidFill>
          <a:ln/>
        </p:spPr>
        <p:txBody>
          <a:bodyPr/>
          <a:lstStyle/>
          <a:p>
            <a:endParaRPr lang="en-GB"/>
          </a:p>
        </p:txBody>
      </p:sp>
      <p:sp>
        <p:nvSpPr>
          <p:cNvPr id="4" name="Text 2"/>
          <p:cNvSpPr/>
          <p:nvPr/>
        </p:nvSpPr>
        <p:spPr>
          <a:xfrm>
            <a:off x="717730" y="2434729"/>
            <a:ext cx="4118963" cy="313730"/>
          </a:xfrm>
          <a:prstGeom prst="rect">
            <a:avLst/>
          </a:prstGeom>
          <a:noFill/>
          <a:ln/>
        </p:spPr>
        <p:txBody>
          <a:bodyPr wrap="none" lIns="0" tIns="0" rIns="0" bIns="0" rtlCol="0" anchor="t"/>
          <a:lstStyle/>
          <a:p>
            <a:pPr marL="0" indent="0" algn="l">
              <a:lnSpc>
                <a:spcPct val="104000"/>
              </a:lnSpc>
              <a:buNone/>
            </a:pPr>
            <a:r>
              <a:rPr lang="en-US" sz="1950" b="1" dirty="0">
                <a:solidFill>
                  <a:srgbClr val="FFFFFF"/>
                </a:solidFill>
                <a:latin typeface="Inter Bold" pitchFamily="34" charset="0"/>
                <a:ea typeface="Inter Bold" pitchFamily="34" charset="-122"/>
                <a:cs typeface="Inter Bold" pitchFamily="34" charset="-120"/>
              </a:rPr>
              <a:t>The Foundational Distinction</a:t>
            </a:r>
            <a:endParaRPr lang="en-US" sz="1950" dirty="0"/>
          </a:p>
        </p:txBody>
      </p:sp>
      <p:sp>
        <p:nvSpPr>
          <p:cNvPr id="5" name="Text 3"/>
          <p:cNvSpPr/>
          <p:nvPr/>
        </p:nvSpPr>
        <p:spPr>
          <a:xfrm>
            <a:off x="717730" y="2919115"/>
            <a:ext cx="5076896" cy="1342231"/>
          </a:xfrm>
          <a:prstGeom prst="rect">
            <a:avLst/>
          </a:prstGeom>
          <a:noFill/>
          <a:ln/>
        </p:spPr>
        <p:txBody>
          <a:bodyPr wrap="square" lIns="0" tIns="0" rIns="0" bIns="0" rtlCol="0" anchor="t">
            <a:normAutofit/>
          </a:bodyPr>
          <a:lstStyle/>
          <a:p>
            <a:pPr marL="0" indent="0" algn="l">
              <a:lnSpc>
                <a:spcPct val="123000"/>
              </a:lnSpc>
              <a:spcAft>
                <a:spcPts val="1200"/>
              </a:spcAft>
              <a:buNone/>
            </a:pPr>
            <a:r>
              <a:rPr lang="en-US" sz="1550" dirty="0">
                <a:solidFill>
                  <a:srgbClr val="FFFFFF"/>
                </a:solidFill>
                <a:latin typeface="Inter" pitchFamily="34" charset="0"/>
                <a:ea typeface="Inter" pitchFamily="34" charset="-122"/>
                <a:cs typeface="Inter" pitchFamily="34" charset="-120"/>
              </a:rPr>
              <a:t>'Nonaction is not the same as not acting.' — Van Norden, p.52</a:t>
            </a:r>
            <a:endParaRPr lang="en-US" sz="1550" dirty="0"/>
          </a:p>
          <a:p>
            <a:pPr marL="0" indent="0" algn="l">
              <a:lnSpc>
                <a:spcPct val="123000"/>
              </a:lnSpc>
              <a:buNone/>
            </a:pPr>
            <a:r>
              <a:rPr lang="en-US" sz="1550" dirty="0">
                <a:solidFill>
                  <a:srgbClr val="FFFFFF"/>
                </a:solidFill>
                <a:latin typeface="Inter" pitchFamily="34" charset="0"/>
                <a:ea typeface="Inter" pitchFamily="34" charset="-122"/>
                <a:cs typeface="Inter" pitchFamily="34" charset="-120"/>
              </a:rPr>
              <a:t>Listless brooding in one's chair is inaction — but it is 'the very opposite of nonaction.'</a:t>
            </a:r>
            <a:endParaRPr lang="en-US" sz="1550" dirty="0"/>
          </a:p>
        </p:txBody>
      </p:sp>
      <p:sp>
        <p:nvSpPr>
          <p:cNvPr id="6" name="Text 4"/>
          <p:cNvSpPr/>
          <p:nvPr/>
        </p:nvSpPr>
        <p:spPr>
          <a:xfrm>
            <a:off x="6347162" y="2434729"/>
            <a:ext cx="3736683"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Wuwei Defined Positively</a:t>
            </a:r>
            <a:endParaRPr lang="en-US" sz="1950" dirty="0"/>
          </a:p>
        </p:txBody>
      </p:sp>
      <p:sp>
        <p:nvSpPr>
          <p:cNvPr id="7" name="Text 5"/>
          <p:cNvSpPr/>
          <p:nvPr/>
        </p:nvSpPr>
        <p:spPr>
          <a:xfrm>
            <a:off x="6347162" y="2919115"/>
            <a:ext cx="5189408"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Action that flows without self-conscious effort or self-regarding motivation. What distinguishes wuwei from ordinary inaction is not the </a:t>
            </a:r>
            <a:r>
              <a:rPr lang="en-US" sz="1550" i="1" dirty="0">
                <a:solidFill>
                  <a:srgbClr val="3C3939"/>
                </a:solidFill>
                <a:latin typeface="Inter" pitchFamily="34" charset="0"/>
                <a:ea typeface="Inter" pitchFamily="34" charset="-122"/>
                <a:cs typeface="Inter" pitchFamily="34" charset="-120"/>
              </a:rPr>
              <a:t>quantity</a:t>
            </a:r>
            <a:r>
              <a:rPr lang="en-US" sz="1550" dirty="0">
                <a:solidFill>
                  <a:srgbClr val="3C3939"/>
                </a:solidFill>
                <a:latin typeface="Inter" pitchFamily="34" charset="0"/>
                <a:ea typeface="Inter" pitchFamily="34" charset="-122"/>
                <a:cs typeface="Inter" pitchFamily="34" charset="-120"/>
              </a:rPr>
              <a:t> of action but its </a:t>
            </a:r>
            <a:r>
              <a:rPr lang="en-US" sz="1550" i="1" dirty="0">
                <a:solidFill>
                  <a:srgbClr val="3C3939"/>
                </a:solidFill>
                <a:latin typeface="Inter" pitchFamily="34" charset="0"/>
                <a:ea typeface="Inter" pitchFamily="34" charset="-122"/>
                <a:cs typeface="Inter" pitchFamily="34" charset="-120"/>
              </a:rPr>
              <a:t>quality</a:t>
            </a:r>
            <a:r>
              <a:rPr lang="en-US" sz="1550" dirty="0">
                <a:solidFill>
                  <a:srgbClr val="3C3939"/>
                </a:solidFill>
                <a:latin typeface="Inter" pitchFamily="34" charset="0"/>
                <a:ea typeface="Inter" pitchFamily="34" charset="-122"/>
                <a:cs typeface="Inter" pitchFamily="34" charset="-120"/>
              </a:rPr>
              <a:t>.</a:t>
            </a:r>
            <a:endParaRPr lang="en-US" sz="1550" dirty="0"/>
          </a:p>
        </p:txBody>
      </p:sp>
      <p:sp>
        <p:nvSpPr>
          <p:cNvPr id="8" name="Text 6"/>
          <p:cNvSpPr/>
          <p:nvPr/>
        </p:nvSpPr>
        <p:spPr>
          <a:xfrm>
            <a:off x="6347162" y="4278412"/>
            <a:ext cx="3498762"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The Basketball Analogy</a:t>
            </a:r>
            <a:endParaRPr lang="en-US" sz="1950" dirty="0"/>
          </a:p>
        </p:txBody>
      </p:sp>
      <p:sp>
        <p:nvSpPr>
          <p:cNvPr id="9" name="Text 7"/>
          <p:cNvSpPr/>
          <p:nvPr/>
        </p:nvSpPr>
        <p:spPr>
          <a:xfrm>
            <a:off x="6347162" y="4762798"/>
            <a:ext cx="5189408"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 professional player at the top of his game is intensely active yet entirely absorbed in the game, not in himself. 'The basketball player is focused on the game.' — Van Norden, p.52</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687983"/>
            <a:ext cx="6296860" cy="1550194"/>
          </a:xfrm>
          <a:prstGeom prst="rect">
            <a:avLst/>
          </a:prstGeom>
          <a:noFill/>
          <a:ln/>
        </p:spPr>
        <p:txBody>
          <a:bodyPr wrap="square" lIns="0" tIns="0" rIns="0" bIns="0" rtlCol="0" anchor="t">
            <a:normAutofit/>
          </a:bodyPr>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The Bicycle Analogy — Knowing-How vs. Knowing-That</a:t>
            </a:r>
            <a:endParaRPr lang="en-US" sz="3250" dirty="0"/>
          </a:p>
        </p:txBody>
      </p:sp>
      <p:sp>
        <p:nvSpPr>
          <p:cNvPr id="4" name="Shape 1"/>
          <p:cNvSpPr/>
          <p:nvPr/>
        </p:nvSpPr>
        <p:spPr>
          <a:xfrm>
            <a:off x="661475" y="2411809"/>
            <a:ext cx="3090587" cy="2271117"/>
          </a:xfrm>
          <a:prstGeom prst="roundRect">
            <a:avLst>
              <a:gd name="adj" fmla="val 3059"/>
            </a:avLst>
          </a:prstGeom>
          <a:solidFill>
            <a:srgbClr val="FFFFFF"/>
          </a:solidFill>
          <a:ln w="19050">
            <a:solidFill>
              <a:srgbClr val="D8D4D4"/>
            </a:solidFill>
            <a:prstDash val="solid"/>
          </a:ln>
        </p:spPr>
        <p:txBody>
          <a:bodyPr/>
          <a:lstStyle/>
          <a:p>
            <a:endParaRPr lang="en-GB"/>
          </a:p>
        </p:txBody>
      </p:sp>
      <p:sp>
        <p:nvSpPr>
          <p:cNvPr id="5" name="Text 2"/>
          <p:cNvSpPr/>
          <p:nvPr/>
        </p:nvSpPr>
        <p:spPr>
          <a:xfrm>
            <a:off x="845819" y="2596158"/>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The Beginner</a:t>
            </a:r>
            <a:endParaRPr lang="en-US" sz="1600" dirty="0"/>
          </a:p>
        </p:txBody>
      </p:sp>
      <p:sp>
        <p:nvSpPr>
          <p:cNvPr id="6" name="Text 3"/>
          <p:cNvSpPr/>
          <p:nvPr/>
        </p:nvSpPr>
        <p:spPr>
          <a:xfrm>
            <a:off x="845819" y="2924076"/>
            <a:ext cx="2721899" cy="1574502"/>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Relies on verbal rules: 'keep your weight centred,' 'pedal faster when you wobble.' These rules are not false — they are simply inadequate to capture fine-grained, context-sensitive know-how.</a:t>
            </a:r>
            <a:endParaRPr lang="en-US" sz="1300" dirty="0"/>
          </a:p>
        </p:txBody>
      </p:sp>
      <p:sp>
        <p:nvSpPr>
          <p:cNvPr id="7" name="Shape 4"/>
          <p:cNvSpPr/>
          <p:nvPr/>
        </p:nvSpPr>
        <p:spPr>
          <a:xfrm>
            <a:off x="3867748" y="2411809"/>
            <a:ext cx="3090587" cy="2271117"/>
          </a:xfrm>
          <a:prstGeom prst="roundRect">
            <a:avLst>
              <a:gd name="adj" fmla="val 3059"/>
            </a:avLst>
          </a:prstGeom>
          <a:solidFill>
            <a:srgbClr val="FFFFFF"/>
          </a:solidFill>
          <a:ln w="19050">
            <a:solidFill>
              <a:srgbClr val="D8D4D4"/>
            </a:solidFill>
            <a:prstDash val="solid"/>
          </a:ln>
        </p:spPr>
        <p:txBody>
          <a:bodyPr/>
          <a:lstStyle/>
          <a:p>
            <a:endParaRPr lang="en-GB"/>
          </a:p>
        </p:txBody>
      </p:sp>
      <p:sp>
        <p:nvSpPr>
          <p:cNvPr id="8" name="Text 5"/>
          <p:cNvSpPr/>
          <p:nvPr/>
        </p:nvSpPr>
        <p:spPr>
          <a:xfrm>
            <a:off x="4052092" y="2596158"/>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The Expert</a:t>
            </a:r>
            <a:endParaRPr lang="en-US" sz="1600" dirty="0"/>
          </a:p>
        </p:txBody>
      </p:sp>
      <p:sp>
        <p:nvSpPr>
          <p:cNvPr id="9" name="Text 6"/>
          <p:cNvSpPr/>
          <p:nvPr/>
        </p:nvSpPr>
        <p:spPr>
          <a:xfrm>
            <a:off x="4052092" y="2924076"/>
            <a:ext cx="2721899" cy="899716"/>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Performs with unself-conscious fluency. 'This "Way that can be spoken" is of only limited usefulness.' — Van Norden, p.54</a:t>
            </a:r>
            <a:endParaRPr lang="en-US" sz="1300" dirty="0"/>
          </a:p>
        </p:txBody>
      </p:sp>
      <p:sp>
        <p:nvSpPr>
          <p:cNvPr id="10" name="Shape 7"/>
          <p:cNvSpPr/>
          <p:nvPr/>
        </p:nvSpPr>
        <p:spPr>
          <a:xfrm>
            <a:off x="661475" y="4798616"/>
            <a:ext cx="6296860" cy="1371402"/>
          </a:xfrm>
          <a:prstGeom prst="roundRect">
            <a:avLst>
              <a:gd name="adj" fmla="val 5065"/>
            </a:avLst>
          </a:prstGeom>
          <a:solidFill>
            <a:srgbClr val="FFFFFF"/>
          </a:solidFill>
          <a:ln w="19050">
            <a:solidFill>
              <a:srgbClr val="D8D4D4"/>
            </a:solidFill>
            <a:prstDash val="solid"/>
          </a:ln>
        </p:spPr>
        <p:txBody>
          <a:bodyPr/>
          <a:lstStyle/>
          <a:p>
            <a:endParaRPr lang="en-GB"/>
          </a:p>
        </p:txBody>
      </p:sp>
      <p:sp>
        <p:nvSpPr>
          <p:cNvPr id="11" name="Text 8"/>
          <p:cNvSpPr/>
          <p:nvPr/>
        </p:nvSpPr>
        <p:spPr>
          <a:xfrm>
            <a:off x="845819" y="4982964"/>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The Sage</a:t>
            </a:r>
            <a:endParaRPr lang="en-US" sz="1600" dirty="0"/>
          </a:p>
        </p:txBody>
      </p:sp>
      <p:sp>
        <p:nvSpPr>
          <p:cNvPr id="12" name="Text 9"/>
          <p:cNvSpPr/>
          <p:nvPr/>
        </p:nvSpPr>
        <p:spPr>
          <a:xfrm>
            <a:off x="845819" y="5310882"/>
            <a:ext cx="5928172" cy="674787"/>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Does not possess a theory about the Dao; possesses a cultivated capacity to respond to situations with unself-conscious fluency — 'knowing how,' not 'knowing that.' — Van Norden, pp.56–57</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475" y="686296"/>
            <a:ext cx="10868745" cy="1255117"/>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The Wallet Example — Mengzi, Kant, and the Daodejing</a:t>
            </a:r>
            <a:endParaRPr lang="en-US" sz="3950" dirty="0"/>
          </a:p>
        </p:txBody>
      </p:sp>
      <p:sp>
        <p:nvSpPr>
          <p:cNvPr id="3" name="Text 1"/>
          <p:cNvSpPr/>
          <p:nvPr/>
        </p:nvSpPr>
        <p:spPr>
          <a:xfrm>
            <a:off x="661475" y="2282825"/>
            <a:ext cx="10868745"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'Imagine I have lost my wallet and you find it. You will, I hope, return it to me. But why will you do so?' — Van Norden, p.60</a:t>
            </a:r>
            <a:endParaRPr lang="en-US" sz="1550" dirty="0"/>
          </a:p>
        </p:txBody>
      </p:sp>
      <p:sp>
        <p:nvSpPr>
          <p:cNvPr id="4" name="Shape 2"/>
          <p:cNvSpPr/>
          <p:nvPr/>
        </p:nvSpPr>
        <p:spPr>
          <a:xfrm>
            <a:off x="661475" y="3069134"/>
            <a:ext cx="3509081" cy="2316262"/>
          </a:xfrm>
          <a:prstGeom prst="roundRect">
            <a:avLst>
              <a:gd name="adj" fmla="val 3642"/>
            </a:avLst>
          </a:prstGeom>
          <a:solidFill>
            <a:srgbClr val="F2EEEE"/>
          </a:solidFill>
          <a:ln w="6350">
            <a:solidFill>
              <a:srgbClr val="D8D4D4"/>
            </a:solidFill>
            <a:prstDash val="solid"/>
          </a:ln>
        </p:spPr>
        <p:txBody>
          <a:bodyPr/>
          <a:lstStyle/>
          <a:p>
            <a:endParaRPr lang="en-GB"/>
          </a:p>
        </p:txBody>
      </p:sp>
      <p:sp>
        <p:nvSpPr>
          <p:cNvPr id="5" name="Text 3"/>
          <p:cNvSpPr/>
          <p:nvPr/>
        </p:nvSpPr>
        <p:spPr>
          <a:xfrm>
            <a:off x="868638" y="3276302"/>
            <a:ext cx="251037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Mengzi</a:t>
            </a:r>
            <a:endParaRPr lang="en-US" sz="1950" dirty="0"/>
          </a:p>
        </p:txBody>
      </p:sp>
      <p:sp>
        <p:nvSpPr>
          <p:cNvPr id="6" name="Text 4"/>
          <p:cNvSpPr/>
          <p:nvPr/>
        </p:nvSpPr>
        <p:spPr>
          <a:xfrm>
            <a:off x="868638" y="3692426"/>
            <a:ext cx="3094754"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Return it out of a 'feeling of compassion' for the owner's suffering and 'disdain' for stealing (Mengzi 2A6)</a:t>
            </a:r>
            <a:endParaRPr lang="en-US" sz="1550" dirty="0"/>
          </a:p>
        </p:txBody>
      </p:sp>
      <p:sp>
        <p:nvSpPr>
          <p:cNvPr id="7" name="Shape 5"/>
          <p:cNvSpPr/>
          <p:nvPr/>
        </p:nvSpPr>
        <p:spPr>
          <a:xfrm>
            <a:off x="4341208" y="3069134"/>
            <a:ext cx="3509180" cy="2316262"/>
          </a:xfrm>
          <a:prstGeom prst="roundRect">
            <a:avLst>
              <a:gd name="adj" fmla="val 3642"/>
            </a:avLst>
          </a:prstGeom>
          <a:solidFill>
            <a:srgbClr val="F2EEEE"/>
          </a:solidFill>
          <a:ln w="6350">
            <a:solidFill>
              <a:srgbClr val="D8D4D4"/>
            </a:solidFill>
            <a:prstDash val="solid"/>
          </a:ln>
        </p:spPr>
        <p:txBody>
          <a:bodyPr/>
          <a:lstStyle/>
          <a:p>
            <a:endParaRPr lang="en-GB"/>
          </a:p>
        </p:txBody>
      </p:sp>
      <p:sp>
        <p:nvSpPr>
          <p:cNvPr id="8" name="Text 6"/>
          <p:cNvSpPr/>
          <p:nvPr/>
        </p:nvSpPr>
        <p:spPr>
          <a:xfrm>
            <a:off x="4548371" y="3276302"/>
            <a:ext cx="251037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Kant</a:t>
            </a:r>
            <a:endParaRPr lang="en-US" sz="1950" dirty="0"/>
          </a:p>
        </p:txBody>
      </p:sp>
      <p:sp>
        <p:nvSpPr>
          <p:cNvPr id="9" name="Text 7"/>
          <p:cNvSpPr/>
          <p:nvPr/>
        </p:nvSpPr>
        <p:spPr>
          <a:xfrm>
            <a:off x="4548371" y="3692426"/>
            <a:ext cx="3094853"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Feelings are morally neutral; true moral worth requires acting from respect for the universalisable moral law</a:t>
            </a:r>
            <a:endParaRPr lang="en-US" sz="1550" dirty="0"/>
          </a:p>
        </p:txBody>
      </p:sp>
      <p:sp>
        <p:nvSpPr>
          <p:cNvPr id="10" name="Shape 8"/>
          <p:cNvSpPr/>
          <p:nvPr/>
        </p:nvSpPr>
        <p:spPr>
          <a:xfrm>
            <a:off x="8021040" y="3069134"/>
            <a:ext cx="3509081" cy="2316262"/>
          </a:xfrm>
          <a:prstGeom prst="roundRect">
            <a:avLst>
              <a:gd name="adj" fmla="val 3642"/>
            </a:avLst>
          </a:prstGeom>
          <a:solidFill>
            <a:srgbClr val="F2EEEE"/>
          </a:solidFill>
          <a:ln w="6350">
            <a:solidFill>
              <a:srgbClr val="D8D4D4"/>
            </a:solidFill>
            <a:prstDash val="solid"/>
          </a:ln>
        </p:spPr>
        <p:txBody>
          <a:bodyPr/>
          <a:lstStyle/>
          <a:p>
            <a:endParaRPr lang="en-GB"/>
          </a:p>
        </p:txBody>
      </p:sp>
      <p:sp>
        <p:nvSpPr>
          <p:cNvPr id="11" name="Text 9"/>
          <p:cNvSpPr/>
          <p:nvPr/>
        </p:nvSpPr>
        <p:spPr>
          <a:xfrm>
            <a:off x="8228204" y="3276302"/>
            <a:ext cx="251037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Daodejing</a:t>
            </a:r>
            <a:endParaRPr lang="en-US" sz="1950" dirty="0"/>
          </a:p>
        </p:txBody>
      </p:sp>
      <p:sp>
        <p:nvSpPr>
          <p:cNvPr id="12" name="Text 10"/>
          <p:cNvSpPr/>
          <p:nvPr/>
        </p:nvSpPr>
        <p:spPr>
          <a:xfrm>
            <a:off x="8228204" y="3692426"/>
            <a:ext cx="3094754"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'You are only genuinely following the Way when you return the wallet because it simply does not cross your mind to keep it.' — Van Norden, p.64</a:t>
            </a:r>
            <a:endParaRPr lang="en-US" sz="1550" dirty="0"/>
          </a:p>
        </p:txBody>
      </p:sp>
      <p:sp>
        <p:nvSpPr>
          <p:cNvPr id="13" name="Text 11"/>
          <p:cNvSpPr/>
          <p:nvPr/>
        </p:nvSpPr>
        <p:spPr>
          <a:xfrm>
            <a:off x="661475" y="5577384"/>
            <a:ext cx="10868745"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Both Mengzi and Kant remain within self-conscious moral deliberation. The Daodejing's sage transcends this framework entirely — not less moral, but moral beyond self-conscious moral concepts.</a:t>
            </a:r>
            <a:endParaRPr lang="en-US" sz="15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61475" y="691455"/>
            <a:ext cx="10868745" cy="1162844"/>
          </a:xfrm>
          <a:prstGeom prst="rect">
            <a:avLst/>
          </a:prstGeom>
          <a:noFill/>
          <a:ln/>
        </p:spPr>
        <p:txBody>
          <a:bodyPr wrap="square" lIns="0" tIns="0" rIns="0" bIns="0" rtlCol="0" anchor="t">
            <a:normAutofit/>
          </a:bodyPr>
          <a:lstStyle/>
          <a:p>
            <a:pPr marL="0" indent="0" algn="l">
              <a:lnSpc>
                <a:spcPct val="104000"/>
              </a:lnSpc>
              <a:buNone/>
            </a:pPr>
            <a:r>
              <a:rPr lang="en-US" sz="3650" b="1" dirty="0">
                <a:solidFill>
                  <a:srgbClr val="1B1B27"/>
                </a:solidFill>
                <a:latin typeface="Inter Bold" pitchFamily="34" charset="0"/>
                <a:ea typeface="Inter Bold" pitchFamily="34" charset="-122"/>
                <a:cs typeface="Inter Bold" pitchFamily="34" charset="-120"/>
              </a:rPr>
              <a:t>The Hierarchy of Virtue — DDJ 38 and the Critique of Confucianism</a:t>
            </a:r>
            <a:endParaRPr lang="en-US" sz="3650" dirty="0"/>
          </a:p>
        </p:txBody>
      </p:sp>
      <p:pic>
        <p:nvPicPr>
          <p:cNvPr id="3" name="Image 0" descr="preencoded.png"/>
          <p:cNvPicPr>
            <a:picLocks noChangeAspect="1"/>
          </p:cNvPicPr>
          <p:nvPr/>
        </p:nvPicPr>
        <p:blipFill>
          <a:blip r:embed="rId3"/>
          <a:stretch>
            <a:fillRect/>
          </a:stretch>
        </p:blipFill>
        <p:spPr>
          <a:xfrm>
            <a:off x="2706124" y="2147292"/>
            <a:ext cx="1344976" cy="662781"/>
          </a:xfrm>
          <a:prstGeom prst="rect">
            <a:avLst/>
          </a:prstGeom>
        </p:spPr>
      </p:pic>
      <p:sp>
        <p:nvSpPr>
          <p:cNvPr id="4" name="Text 1"/>
          <p:cNvSpPr/>
          <p:nvPr/>
        </p:nvSpPr>
        <p:spPr>
          <a:xfrm>
            <a:off x="3247745" y="2386608"/>
            <a:ext cx="261633" cy="327025"/>
          </a:xfrm>
          <a:prstGeom prst="rect">
            <a:avLst/>
          </a:prstGeom>
          <a:noFill/>
          <a:ln/>
        </p:spPr>
        <p:txBody>
          <a:bodyPr wrap="none" lIns="0" tIns="0" rIns="0" bIns="0" rtlCol="0" anchor="ctr"/>
          <a:lstStyle/>
          <a:p>
            <a:pPr marL="0" indent="0" algn="ctr">
              <a:lnSpc>
                <a:spcPct val="100000"/>
              </a:lnSpc>
              <a:buNone/>
            </a:pPr>
            <a:r>
              <a:rPr lang="en-US" sz="2050" b="1" dirty="0">
                <a:solidFill>
                  <a:srgbClr val="3C3939"/>
                </a:solidFill>
                <a:latin typeface="Inter Bold" pitchFamily="34" charset="0"/>
                <a:ea typeface="Inter Bold" pitchFamily="34" charset="-122"/>
                <a:cs typeface="Inter Bold" pitchFamily="34" charset="-120"/>
              </a:rPr>
              <a:t>1</a:t>
            </a:r>
            <a:endParaRPr lang="en-US" sz="2050" dirty="0"/>
          </a:p>
        </p:txBody>
      </p:sp>
      <p:sp>
        <p:nvSpPr>
          <p:cNvPr id="5" name="Text 2"/>
          <p:cNvSpPr/>
          <p:nvPr/>
        </p:nvSpPr>
        <p:spPr>
          <a:xfrm>
            <a:off x="4237130" y="2333327"/>
            <a:ext cx="2325729" cy="290711"/>
          </a:xfrm>
          <a:prstGeom prst="rect">
            <a:avLst/>
          </a:prstGeom>
          <a:noFill/>
          <a:ln/>
        </p:spPr>
        <p:txBody>
          <a:bodyPr wrap="none" lIns="0" tIns="0" rIns="0" bIns="0" rtlCol="0" anchor="t"/>
          <a:lstStyle/>
          <a:p>
            <a:pPr marL="0" indent="0" algn="l">
              <a:lnSpc>
                <a:spcPct val="104000"/>
              </a:lnSpc>
              <a:buNone/>
            </a:pPr>
            <a:r>
              <a:rPr lang="en-US" sz="1800" b="1" dirty="0">
                <a:solidFill>
                  <a:srgbClr val="3C3939"/>
                </a:solidFill>
                <a:latin typeface="Inter Bold" pitchFamily="34" charset="0"/>
                <a:ea typeface="Inter Bold" pitchFamily="34" charset="-122"/>
                <a:cs typeface="Inter Bold" pitchFamily="34" charset="-120"/>
              </a:rPr>
              <a:t>Wuwei</a:t>
            </a:r>
            <a:endParaRPr lang="en-US" sz="1800" dirty="0"/>
          </a:p>
        </p:txBody>
      </p:sp>
      <p:sp>
        <p:nvSpPr>
          <p:cNvPr id="6" name="Shape 3"/>
          <p:cNvSpPr/>
          <p:nvPr/>
        </p:nvSpPr>
        <p:spPr>
          <a:xfrm>
            <a:off x="4097533" y="2820591"/>
            <a:ext cx="7386254" cy="12700"/>
          </a:xfrm>
          <a:prstGeom prst="roundRect">
            <a:avLst>
              <a:gd name="adj" fmla="val 615333"/>
            </a:avLst>
          </a:prstGeom>
          <a:solidFill>
            <a:srgbClr val="D8D4D4"/>
          </a:solidFill>
          <a:ln/>
        </p:spPr>
        <p:txBody>
          <a:bodyPr/>
          <a:lstStyle/>
          <a:p>
            <a:endParaRPr lang="en-GB"/>
          </a:p>
        </p:txBody>
      </p:sp>
      <p:pic>
        <p:nvPicPr>
          <p:cNvPr id="7" name="Image 1" descr="preencoded.png"/>
          <p:cNvPicPr>
            <a:picLocks noChangeAspect="1"/>
          </p:cNvPicPr>
          <p:nvPr/>
        </p:nvPicPr>
        <p:blipFill>
          <a:blip r:embed="rId4"/>
          <a:stretch>
            <a:fillRect/>
          </a:stretch>
        </p:blipFill>
        <p:spPr>
          <a:xfrm>
            <a:off x="2033636" y="2856508"/>
            <a:ext cx="2689951" cy="662781"/>
          </a:xfrm>
          <a:prstGeom prst="rect">
            <a:avLst/>
          </a:prstGeom>
        </p:spPr>
      </p:pic>
      <p:sp>
        <p:nvSpPr>
          <p:cNvPr id="8" name="Text 4"/>
          <p:cNvSpPr/>
          <p:nvPr/>
        </p:nvSpPr>
        <p:spPr>
          <a:xfrm>
            <a:off x="3247745" y="3024386"/>
            <a:ext cx="261633" cy="327025"/>
          </a:xfrm>
          <a:prstGeom prst="rect">
            <a:avLst/>
          </a:prstGeom>
          <a:noFill/>
          <a:ln/>
        </p:spPr>
        <p:txBody>
          <a:bodyPr wrap="none" lIns="0" tIns="0" rIns="0" bIns="0" rtlCol="0" anchor="ctr"/>
          <a:lstStyle/>
          <a:p>
            <a:pPr marL="0" indent="0" algn="ctr">
              <a:lnSpc>
                <a:spcPct val="100000"/>
              </a:lnSpc>
              <a:buNone/>
            </a:pPr>
            <a:r>
              <a:rPr lang="en-US" sz="2050" b="1" dirty="0">
                <a:solidFill>
                  <a:srgbClr val="3C3939"/>
                </a:solidFill>
                <a:latin typeface="Inter Bold" pitchFamily="34" charset="0"/>
                <a:ea typeface="Inter Bold" pitchFamily="34" charset="-122"/>
                <a:cs typeface="Inter Bold" pitchFamily="34" charset="-120"/>
              </a:rPr>
              <a:t>2</a:t>
            </a:r>
            <a:endParaRPr lang="en-US" sz="2050" dirty="0"/>
          </a:p>
        </p:txBody>
      </p:sp>
      <p:sp>
        <p:nvSpPr>
          <p:cNvPr id="9" name="Text 5"/>
          <p:cNvSpPr/>
          <p:nvPr/>
        </p:nvSpPr>
        <p:spPr>
          <a:xfrm>
            <a:off x="4909618" y="3042543"/>
            <a:ext cx="2325729" cy="290711"/>
          </a:xfrm>
          <a:prstGeom prst="rect">
            <a:avLst/>
          </a:prstGeom>
          <a:noFill/>
          <a:ln/>
        </p:spPr>
        <p:txBody>
          <a:bodyPr wrap="none" lIns="0" tIns="0" rIns="0" bIns="0" rtlCol="0" anchor="t"/>
          <a:lstStyle/>
          <a:p>
            <a:pPr marL="0" indent="0" algn="l">
              <a:lnSpc>
                <a:spcPct val="104000"/>
              </a:lnSpc>
              <a:buNone/>
            </a:pPr>
            <a:r>
              <a:rPr lang="en-US" sz="1800" b="1" dirty="0">
                <a:solidFill>
                  <a:srgbClr val="3C3939"/>
                </a:solidFill>
                <a:latin typeface="Inter Bold" pitchFamily="34" charset="0"/>
                <a:ea typeface="Inter Bold" pitchFamily="34" charset="-122"/>
                <a:cs typeface="Inter Bold" pitchFamily="34" charset="-120"/>
              </a:rPr>
              <a:t>Ren (Benevolence)</a:t>
            </a:r>
            <a:endParaRPr lang="en-US" sz="1800" dirty="0"/>
          </a:p>
        </p:txBody>
      </p:sp>
      <p:sp>
        <p:nvSpPr>
          <p:cNvPr id="10" name="Shape 6"/>
          <p:cNvSpPr/>
          <p:nvPr/>
        </p:nvSpPr>
        <p:spPr>
          <a:xfrm>
            <a:off x="4770021" y="3529806"/>
            <a:ext cx="6713766" cy="12700"/>
          </a:xfrm>
          <a:prstGeom prst="roundRect">
            <a:avLst>
              <a:gd name="adj" fmla="val 615333"/>
            </a:avLst>
          </a:prstGeom>
          <a:solidFill>
            <a:srgbClr val="D8D4D4"/>
          </a:solidFill>
          <a:ln/>
        </p:spPr>
        <p:txBody>
          <a:bodyPr/>
          <a:lstStyle/>
          <a:p>
            <a:endParaRPr lang="en-GB"/>
          </a:p>
        </p:txBody>
      </p:sp>
      <p:pic>
        <p:nvPicPr>
          <p:cNvPr id="11" name="Image 2" descr="preencoded.png"/>
          <p:cNvPicPr>
            <a:picLocks noChangeAspect="1"/>
          </p:cNvPicPr>
          <p:nvPr/>
        </p:nvPicPr>
        <p:blipFill>
          <a:blip r:embed="rId5"/>
          <a:stretch>
            <a:fillRect/>
          </a:stretch>
        </p:blipFill>
        <p:spPr>
          <a:xfrm>
            <a:off x="1361148" y="3565723"/>
            <a:ext cx="4034927" cy="662781"/>
          </a:xfrm>
          <a:prstGeom prst="rect">
            <a:avLst/>
          </a:prstGeom>
        </p:spPr>
      </p:pic>
      <p:sp>
        <p:nvSpPr>
          <p:cNvPr id="12" name="Text 7"/>
          <p:cNvSpPr/>
          <p:nvPr/>
        </p:nvSpPr>
        <p:spPr>
          <a:xfrm>
            <a:off x="3247745" y="3733602"/>
            <a:ext cx="261633" cy="327025"/>
          </a:xfrm>
          <a:prstGeom prst="rect">
            <a:avLst/>
          </a:prstGeom>
          <a:noFill/>
          <a:ln/>
        </p:spPr>
        <p:txBody>
          <a:bodyPr wrap="none" lIns="0" tIns="0" rIns="0" bIns="0" rtlCol="0" anchor="ctr"/>
          <a:lstStyle/>
          <a:p>
            <a:pPr marL="0" indent="0" algn="ctr">
              <a:lnSpc>
                <a:spcPct val="100000"/>
              </a:lnSpc>
              <a:buNone/>
            </a:pPr>
            <a:r>
              <a:rPr lang="en-US" sz="2050" b="1" dirty="0">
                <a:solidFill>
                  <a:srgbClr val="3C3939"/>
                </a:solidFill>
                <a:latin typeface="Inter Bold" pitchFamily="34" charset="0"/>
                <a:ea typeface="Inter Bold" pitchFamily="34" charset="-122"/>
                <a:cs typeface="Inter Bold" pitchFamily="34" charset="-120"/>
              </a:rPr>
              <a:t>3</a:t>
            </a:r>
            <a:endParaRPr lang="en-US" sz="2050" dirty="0"/>
          </a:p>
        </p:txBody>
      </p:sp>
      <p:sp>
        <p:nvSpPr>
          <p:cNvPr id="13" name="Text 8"/>
          <p:cNvSpPr/>
          <p:nvPr/>
        </p:nvSpPr>
        <p:spPr>
          <a:xfrm>
            <a:off x="5582106" y="3751759"/>
            <a:ext cx="2325729" cy="290711"/>
          </a:xfrm>
          <a:prstGeom prst="rect">
            <a:avLst/>
          </a:prstGeom>
          <a:noFill/>
          <a:ln/>
        </p:spPr>
        <p:txBody>
          <a:bodyPr wrap="none" lIns="0" tIns="0" rIns="0" bIns="0" rtlCol="0" anchor="t"/>
          <a:lstStyle/>
          <a:p>
            <a:pPr marL="0" indent="0" algn="l">
              <a:lnSpc>
                <a:spcPct val="104000"/>
              </a:lnSpc>
              <a:buNone/>
            </a:pPr>
            <a:r>
              <a:rPr lang="en-US" sz="1800" b="1" dirty="0">
                <a:solidFill>
                  <a:srgbClr val="3C3939"/>
                </a:solidFill>
                <a:latin typeface="Inter Bold" pitchFamily="34" charset="0"/>
                <a:ea typeface="Inter Bold" pitchFamily="34" charset="-122"/>
                <a:cs typeface="Inter Bold" pitchFamily="34" charset="-120"/>
              </a:rPr>
              <a:t>Yi (Righteousness)</a:t>
            </a:r>
            <a:endParaRPr lang="en-US" sz="1800" dirty="0"/>
          </a:p>
        </p:txBody>
      </p:sp>
      <p:sp>
        <p:nvSpPr>
          <p:cNvPr id="14" name="Shape 9"/>
          <p:cNvSpPr/>
          <p:nvPr/>
        </p:nvSpPr>
        <p:spPr>
          <a:xfrm>
            <a:off x="5442508" y="4239022"/>
            <a:ext cx="6041279" cy="12700"/>
          </a:xfrm>
          <a:prstGeom prst="roundRect">
            <a:avLst>
              <a:gd name="adj" fmla="val 615333"/>
            </a:avLst>
          </a:prstGeom>
          <a:solidFill>
            <a:srgbClr val="D8D4D4"/>
          </a:solidFill>
          <a:ln/>
        </p:spPr>
        <p:txBody>
          <a:bodyPr/>
          <a:lstStyle/>
          <a:p>
            <a:endParaRPr lang="en-GB"/>
          </a:p>
        </p:txBody>
      </p:sp>
      <p:pic>
        <p:nvPicPr>
          <p:cNvPr id="15" name="Image 3" descr="preencoded.png"/>
          <p:cNvPicPr>
            <a:picLocks noChangeAspect="1"/>
          </p:cNvPicPr>
          <p:nvPr/>
        </p:nvPicPr>
        <p:blipFill>
          <a:blip r:embed="rId6"/>
          <a:stretch>
            <a:fillRect/>
          </a:stretch>
        </p:blipFill>
        <p:spPr>
          <a:xfrm>
            <a:off x="688561" y="4274939"/>
            <a:ext cx="5380002" cy="662781"/>
          </a:xfrm>
          <a:prstGeom prst="rect">
            <a:avLst/>
          </a:prstGeom>
        </p:spPr>
      </p:pic>
      <p:sp>
        <p:nvSpPr>
          <p:cNvPr id="16" name="Text 10"/>
          <p:cNvSpPr/>
          <p:nvPr/>
        </p:nvSpPr>
        <p:spPr>
          <a:xfrm>
            <a:off x="3247646" y="4442817"/>
            <a:ext cx="261633" cy="327025"/>
          </a:xfrm>
          <a:prstGeom prst="rect">
            <a:avLst/>
          </a:prstGeom>
          <a:noFill/>
          <a:ln/>
        </p:spPr>
        <p:txBody>
          <a:bodyPr wrap="none" lIns="0" tIns="0" rIns="0" bIns="0" rtlCol="0" anchor="ctr"/>
          <a:lstStyle/>
          <a:p>
            <a:pPr marL="0" indent="0" algn="ctr">
              <a:lnSpc>
                <a:spcPct val="100000"/>
              </a:lnSpc>
              <a:buNone/>
            </a:pPr>
            <a:r>
              <a:rPr lang="en-US" sz="2050" b="1" dirty="0">
                <a:solidFill>
                  <a:srgbClr val="3C3939"/>
                </a:solidFill>
                <a:latin typeface="Inter Bold" pitchFamily="34" charset="0"/>
                <a:ea typeface="Inter Bold" pitchFamily="34" charset="-122"/>
                <a:cs typeface="Inter Bold" pitchFamily="34" charset="-120"/>
              </a:rPr>
              <a:t>4</a:t>
            </a:r>
            <a:endParaRPr lang="en-US" sz="2050" dirty="0"/>
          </a:p>
        </p:txBody>
      </p:sp>
      <p:sp>
        <p:nvSpPr>
          <p:cNvPr id="17" name="Text 11"/>
          <p:cNvSpPr/>
          <p:nvPr/>
        </p:nvSpPr>
        <p:spPr>
          <a:xfrm>
            <a:off x="6254594" y="4460974"/>
            <a:ext cx="2325729" cy="290711"/>
          </a:xfrm>
          <a:prstGeom prst="rect">
            <a:avLst/>
          </a:prstGeom>
          <a:noFill/>
          <a:ln/>
        </p:spPr>
        <p:txBody>
          <a:bodyPr wrap="none" lIns="0" tIns="0" rIns="0" bIns="0" rtlCol="0" anchor="t"/>
          <a:lstStyle/>
          <a:p>
            <a:pPr marL="0" indent="0" algn="l">
              <a:lnSpc>
                <a:spcPct val="104000"/>
              </a:lnSpc>
              <a:buNone/>
            </a:pPr>
            <a:r>
              <a:rPr lang="en-US" sz="1800" b="1" dirty="0">
                <a:solidFill>
                  <a:srgbClr val="3C3939"/>
                </a:solidFill>
                <a:latin typeface="Inter Bold" pitchFamily="34" charset="0"/>
                <a:ea typeface="Inter Bold" pitchFamily="34" charset="-122"/>
                <a:cs typeface="Inter Bold" pitchFamily="34" charset="-120"/>
              </a:rPr>
              <a:t>Li (Ritual Propriety)</a:t>
            </a:r>
            <a:endParaRPr lang="en-US" sz="1800" dirty="0"/>
          </a:p>
        </p:txBody>
      </p:sp>
      <p:sp>
        <p:nvSpPr>
          <p:cNvPr id="18" name="Text 12"/>
          <p:cNvSpPr/>
          <p:nvPr/>
        </p:nvSpPr>
        <p:spPr>
          <a:xfrm>
            <a:off x="661475" y="5102523"/>
            <a:ext cx="10868745" cy="1064022"/>
          </a:xfrm>
          <a:prstGeom prst="rect">
            <a:avLst/>
          </a:prstGeom>
          <a:noFill/>
          <a:ln/>
        </p:spPr>
        <p:txBody>
          <a:bodyPr wrap="square" lIns="0" tIns="0" rIns="0" bIns="0" rtlCol="0" anchor="t">
            <a:normAutofit/>
          </a:bodyPr>
          <a:lstStyle/>
          <a:p>
            <a:pPr marL="0" indent="0" algn="l">
              <a:lnSpc>
                <a:spcPct val="119000"/>
              </a:lnSpc>
              <a:buNone/>
            </a:pPr>
            <a:r>
              <a:rPr lang="en-US" sz="1450" dirty="0">
                <a:solidFill>
                  <a:srgbClr val="3C3939"/>
                </a:solidFill>
                <a:latin typeface="Inter" pitchFamily="34" charset="0"/>
                <a:ea typeface="Inter" pitchFamily="34" charset="-122"/>
                <a:cs typeface="Inter" pitchFamily="34" charset="-120"/>
              </a:rPr>
              <a:t>The Daodejing's diagnosis: the very self-consciousness of Confucian moral cultivation is a symptom of decline. The more one consciously strives to be virtuous, the further one is from genuine virtue. Wuwei and ziran are complementary — wuwei is the mode of action; ziran ('self-so-ness') is the quality of being that results when action is no longer driven by self-conscious striving.</a:t>
            </a:r>
            <a:endParaRPr lang="en-US" sz="14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683816"/>
            <a:ext cx="4329004" cy="464939"/>
          </a:xfrm>
          <a:prstGeom prst="rect">
            <a:avLst/>
          </a:prstGeom>
          <a:noFill/>
          <a:ln/>
        </p:spPr>
        <p:txBody>
          <a:bodyPr wrap="none" lIns="0" tIns="0" rIns="0" bIns="0" rtlCol="0" anchor="t"/>
          <a:lstStyle/>
          <a:p>
            <a:pPr marL="0" indent="0" algn="l">
              <a:lnSpc>
                <a:spcPct val="104000"/>
              </a:lnSpc>
              <a:buNone/>
            </a:pPr>
            <a:r>
              <a:rPr lang="en-US" sz="2900" b="1" dirty="0">
                <a:solidFill>
                  <a:srgbClr val="1B1B27"/>
                </a:solidFill>
                <a:latin typeface="Inter Bold" pitchFamily="34" charset="0"/>
                <a:ea typeface="Inter Bold" pitchFamily="34" charset="-122"/>
                <a:cs typeface="Inter Bold" pitchFamily="34" charset="-120"/>
              </a:rPr>
              <a:t>Learning Objectives</a:t>
            </a:r>
            <a:endParaRPr lang="en-US" sz="29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336080"/>
            <a:ext cx="10868745" cy="892671"/>
          </a:xfrm>
          <a:prstGeom prst="rect">
            <a:avLst/>
          </a:prstGeom>
        </p:spPr>
      </p:pic>
      <p:sp>
        <p:nvSpPr>
          <p:cNvPr id="4" name="Text 1"/>
          <p:cNvSpPr/>
          <p:nvPr/>
        </p:nvSpPr>
        <p:spPr>
          <a:xfrm>
            <a:off x="863281" y="1642963"/>
            <a:ext cx="223137" cy="278904"/>
          </a:xfrm>
          <a:prstGeom prst="rect">
            <a:avLst/>
          </a:prstGeom>
          <a:noFill/>
          <a:ln/>
        </p:spPr>
        <p:txBody>
          <a:bodyPr wrap="none" lIns="0" tIns="0" rIns="0" bIns="0" rtlCol="0" anchor="ctr"/>
          <a:lstStyle/>
          <a:p>
            <a:pPr marL="0" indent="0" algn="ctr">
              <a:lnSpc>
                <a:spcPct val="100000"/>
              </a:lnSpc>
              <a:buNone/>
            </a:pPr>
            <a:r>
              <a:rPr lang="en-US" sz="1750" b="1" dirty="0">
                <a:solidFill>
                  <a:srgbClr val="3C3939"/>
                </a:solidFill>
                <a:latin typeface="Inter Bold" pitchFamily="34" charset="0"/>
                <a:ea typeface="Inter Bold" pitchFamily="34" charset="-122"/>
                <a:cs typeface="Inter Bold" pitchFamily="34" charset="-120"/>
              </a:rPr>
              <a:t>1</a:t>
            </a:r>
            <a:endParaRPr lang="en-US" sz="1750" dirty="0"/>
          </a:p>
        </p:txBody>
      </p:sp>
      <p:sp>
        <p:nvSpPr>
          <p:cNvPr id="5" name="Text 2"/>
          <p:cNvSpPr/>
          <p:nvPr/>
        </p:nvSpPr>
        <p:spPr>
          <a:xfrm>
            <a:off x="1369284" y="1503859"/>
            <a:ext cx="1859710" cy="23237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Define Wuwei</a:t>
            </a:r>
            <a:endParaRPr lang="en-US" sz="1450" dirty="0"/>
          </a:p>
        </p:txBody>
      </p:sp>
      <p:sp>
        <p:nvSpPr>
          <p:cNvPr id="6" name="Text 3"/>
          <p:cNvSpPr/>
          <p:nvPr/>
        </p:nvSpPr>
        <p:spPr>
          <a:xfrm>
            <a:off x="1369284" y="1792387"/>
            <a:ext cx="9993162" cy="193973"/>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Distinguish it from inaction and striving; explain Van Norden's account of skilled, spontaneous action</a:t>
            </a:r>
            <a:endParaRPr lang="en-US" sz="11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322413"/>
            <a:ext cx="10868745" cy="892671"/>
          </a:xfrm>
          <a:prstGeom prst="rect">
            <a:avLst/>
          </a:prstGeom>
        </p:spPr>
      </p:pic>
      <p:sp>
        <p:nvSpPr>
          <p:cNvPr id="8" name="Text 4"/>
          <p:cNvSpPr/>
          <p:nvPr/>
        </p:nvSpPr>
        <p:spPr>
          <a:xfrm>
            <a:off x="863281" y="2629297"/>
            <a:ext cx="223137" cy="278904"/>
          </a:xfrm>
          <a:prstGeom prst="rect">
            <a:avLst/>
          </a:prstGeom>
          <a:noFill/>
          <a:ln/>
        </p:spPr>
        <p:txBody>
          <a:bodyPr wrap="none" lIns="0" tIns="0" rIns="0" bIns="0" rtlCol="0" anchor="ctr"/>
          <a:lstStyle/>
          <a:p>
            <a:pPr marL="0" indent="0" algn="ctr">
              <a:lnSpc>
                <a:spcPct val="100000"/>
              </a:lnSpc>
              <a:buNone/>
            </a:pPr>
            <a:r>
              <a:rPr lang="en-US" sz="1750" b="1" dirty="0">
                <a:solidFill>
                  <a:srgbClr val="3C3939"/>
                </a:solidFill>
                <a:latin typeface="Inter Bold" pitchFamily="34" charset="0"/>
                <a:ea typeface="Inter Bold" pitchFamily="34" charset="-122"/>
                <a:cs typeface="Inter Bold" pitchFamily="34" charset="-120"/>
              </a:rPr>
              <a:t>2</a:t>
            </a:r>
            <a:endParaRPr lang="en-US" sz="1750" dirty="0"/>
          </a:p>
        </p:txBody>
      </p:sp>
      <p:sp>
        <p:nvSpPr>
          <p:cNvPr id="9" name="Text 5"/>
          <p:cNvSpPr/>
          <p:nvPr/>
        </p:nvSpPr>
        <p:spPr>
          <a:xfrm>
            <a:off x="1369284" y="2490192"/>
            <a:ext cx="1859710" cy="23237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Explain Ziran</a:t>
            </a:r>
            <a:endParaRPr lang="en-US" sz="1450" dirty="0"/>
          </a:p>
        </p:txBody>
      </p:sp>
      <p:sp>
        <p:nvSpPr>
          <p:cNvPr id="10" name="Text 6"/>
          <p:cNvSpPr/>
          <p:nvPr/>
        </p:nvSpPr>
        <p:spPr>
          <a:xfrm>
            <a:off x="1369284" y="2778720"/>
            <a:ext cx="9993162" cy="193973"/>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Show how the Dao's emulation of ziran (Ch.25) functions as a normative standard for action and social organisation</a:t>
            </a:r>
            <a:endParaRPr lang="en-US" sz="115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3308747"/>
            <a:ext cx="10868745" cy="892671"/>
          </a:xfrm>
          <a:prstGeom prst="rect">
            <a:avLst/>
          </a:prstGeom>
        </p:spPr>
      </p:pic>
      <p:sp>
        <p:nvSpPr>
          <p:cNvPr id="12" name="Text 7"/>
          <p:cNvSpPr/>
          <p:nvPr/>
        </p:nvSpPr>
        <p:spPr>
          <a:xfrm>
            <a:off x="863281" y="3615630"/>
            <a:ext cx="223137" cy="278904"/>
          </a:xfrm>
          <a:prstGeom prst="rect">
            <a:avLst/>
          </a:prstGeom>
          <a:noFill/>
          <a:ln/>
        </p:spPr>
        <p:txBody>
          <a:bodyPr wrap="none" lIns="0" tIns="0" rIns="0" bIns="0" rtlCol="0" anchor="ctr"/>
          <a:lstStyle/>
          <a:p>
            <a:pPr marL="0" indent="0" algn="ctr">
              <a:lnSpc>
                <a:spcPct val="100000"/>
              </a:lnSpc>
              <a:buNone/>
            </a:pPr>
            <a:r>
              <a:rPr lang="en-US" sz="1750" b="1" dirty="0">
                <a:solidFill>
                  <a:srgbClr val="3C3939"/>
                </a:solidFill>
                <a:latin typeface="Inter Bold" pitchFamily="34" charset="0"/>
                <a:ea typeface="Inter Bold" pitchFamily="34" charset="-122"/>
                <a:cs typeface="Inter Bold" pitchFamily="34" charset="-120"/>
              </a:rPr>
              <a:t>3</a:t>
            </a:r>
            <a:endParaRPr lang="en-US" sz="1750" dirty="0"/>
          </a:p>
        </p:txBody>
      </p:sp>
      <p:sp>
        <p:nvSpPr>
          <p:cNvPr id="13" name="Text 8"/>
          <p:cNvSpPr/>
          <p:nvPr/>
        </p:nvSpPr>
        <p:spPr>
          <a:xfrm>
            <a:off x="1369284" y="3476526"/>
            <a:ext cx="2599466" cy="23237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Evaluate Wuwei Governance</a:t>
            </a:r>
            <a:endParaRPr lang="en-US" sz="1450" dirty="0"/>
          </a:p>
        </p:txBody>
      </p:sp>
      <p:sp>
        <p:nvSpPr>
          <p:cNvPr id="14" name="Text 9"/>
          <p:cNvSpPr/>
          <p:nvPr/>
        </p:nvSpPr>
        <p:spPr>
          <a:xfrm>
            <a:off x="1369284" y="3765054"/>
            <a:ext cx="9993162" cy="193973"/>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Assess whether DDJ 57's vision of minimal intervention is practically coherent and distinct from negligent rule</a:t>
            </a:r>
            <a:endParaRPr lang="en-US" sz="1150" dirty="0"/>
          </a:p>
        </p:txBody>
      </p:sp>
      <p:pic>
        <p:nvPicPr>
          <p:cNvPr id="15"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4295080"/>
            <a:ext cx="10868745" cy="892671"/>
          </a:xfrm>
          <a:prstGeom prst="rect">
            <a:avLst/>
          </a:prstGeom>
        </p:spPr>
      </p:pic>
      <p:sp>
        <p:nvSpPr>
          <p:cNvPr id="16" name="Text 10"/>
          <p:cNvSpPr/>
          <p:nvPr/>
        </p:nvSpPr>
        <p:spPr>
          <a:xfrm>
            <a:off x="863281" y="4601964"/>
            <a:ext cx="223137" cy="278904"/>
          </a:xfrm>
          <a:prstGeom prst="rect">
            <a:avLst/>
          </a:prstGeom>
          <a:noFill/>
          <a:ln/>
        </p:spPr>
        <p:txBody>
          <a:bodyPr wrap="none" lIns="0" tIns="0" rIns="0" bIns="0" rtlCol="0" anchor="ctr"/>
          <a:lstStyle/>
          <a:p>
            <a:pPr marL="0" indent="0" algn="ctr">
              <a:lnSpc>
                <a:spcPct val="100000"/>
              </a:lnSpc>
              <a:buNone/>
            </a:pPr>
            <a:r>
              <a:rPr lang="en-US" sz="1750" b="1" dirty="0">
                <a:solidFill>
                  <a:srgbClr val="3C3939"/>
                </a:solidFill>
                <a:latin typeface="Inter Bold" pitchFamily="34" charset="0"/>
                <a:ea typeface="Inter Bold" pitchFamily="34" charset="-122"/>
                <a:cs typeface="Inter Bold" pitchFamily="34" charset="-120"/>
              </a:rPr>
              <a:t>4</a:t>
            </a:r>
            <a:endParaRPr lang="en-US" sz="1750" dirty="0"/>
          </a:p>
        </p:txBody>
      </p:sp>
      <p:sp>
        <p:nvSpPr>
          <p:cNvPr id="17" name="Text 11"/>
          <p:cNvSpPr/>
          <p:nvPr/>
        </p:nvSpPr>
        <p:spPr>
          <a:xfrm>
            <a:off x="1369284" y="4462859"/>
            <a:ext cx="2760593" cy="23237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Distinguish from Laissez-Faire</a:t>
            </a:r>
            <a:endParaRPr lang="en-US" sz="1450" dirty="0"/>
          </a:p>
        </p:txBody>
      </p:sp>
      <p:sp>
        <p:nvSpPr>
          <p:cNvPr id="18" name="Text 12"/>
          <p:cNvSpPr/>
          <p:nvPr/>
        </p:nvSpPr>
        <p:spPr>
          <a:xfrm>
            <a:off x="1369284" y="4751388"/>
            <a:ext cx="9993162" cy="193973"/>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Identify crucial differences in assumptions about human nature, virtue, and the mechanism of social order</a:t>
            </a:r>
            <a:endParaRPr lang="en-US" sz="1150" dirty="0"/>
          </a:p>
        </p:txBody>
      </p:sp>
      <p:pic>
        <p:nvPicPr>
          <p:cNvPr id="19"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5281414"/>
            <a:ext cx="10868745" cy="892671"/>
          </a:xfrm>
          <a:prstGeom prst="rect">
            <a:avLst/>
          </a:prstGeom>
        </p:spPr>
      </p:pic>
      <p:sp>
        <p:nvSpPr>
          <p:cNvPr id="20" name="Text 13"/>
          <p:cNvSpPr/>
          <p:nvPr/>
        </p:nvSpPr>
        <p:spPr>
          <a:xfrm>
            <a:off x="863281" y="5588298"/>
            <a:ext cx="223137" cy="278904"/>
          </a:xfrm>
          <a:prstGeom prst="rect">
            <a:avLst/>
          </a:prstGeom>
          <a:noFill/>
          <a:ln/>
        </p:spPr>
        <p:txBody>
          <a:bodyPr wrap="none" lIns="0" tIns="0" rIns="0" bIns="0" rtlCol="0" anchor="ctr"/>
          <a:lstStyle/>
          <a:p>
            <a:pPr marL="0" indent="0" algn="ctr">
              <a:lnSpc>
                <a:spcPct val="100000"/>
              </a:lnSpc>
              <a:buNone/>
            </a:pPr>
            <a:r>
              <a:rPr lang="en-US" sz="1750" b="1" dirty="0">
                <a:solidFill>
                  <a:srgbClr val="3C3939"/>
                </a:solidFill>
                <a:latin typeface="Inter Bold" pitchFamily="34" charset="0"/>
                <a:ea typeface="Inter Bold" pitchFamily="34" charset="-122"/>
                <a:cs typeface="Inter Bold" pitchFamily="34" charset="-120"/>
              </a:rPr>
              <a:t>5</a:t>
            </a:r>
            <a:endParaRPr lang="en-US" sz="1750" dirty="0"/>
          </a:p>
        </p:txBody>
      </p:sp>
      <p:sp>
        <p:nvSpPr>
          <p:cNvPr id="21" name="Text 14"/>
          <p:cNvSpPr/>
          <p:nvPr/>
        </p:nvSpPr>
        <p:spPr>
          <a:xfrm>
            <a:off x="1369284" y="5449193"/>
            <a:ext cx="2581607" cy="23237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Synthesise Wuwei and Ziran</a:t>
            </a:r>
            <a:endParaRPr lang="en-US" sz="1450" dirty="0"/>
          </a:p>
        </p:txBody>
      </p:sp>
      <p:sp>
        <p:nvSpPr>
          <p:cNvPr id="22" name="Text 15"/>
          <p:cNvSpPr/>
          <p:nvPr/>
        </p:nvSpPr>
        <p:spPr>
          <a:xfrm>
            <a:off x="1369284" y="5737721"/>
            <a:ext cx="9993162" cy="193973"/>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Explain why they are best understood as two aspects of a single ethical ideal — the life lived in accordance with the Dao</a:t>
            </a:r>
            <a:endParaRPr lang="en-US" sz="1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687388"/>
            <a:ext cx="10868745" cy="1235472"/>
          </a:xfrm>
          <a:prstGeom prst="rect">
            <a:avLst/>
          </a:prstGeom>
          <a:noFill/>
          <a:ln/>
        </p:spPr>
        <p:txBody>
          <a:bodyPr wrap="square" lIns="0" tIns="0" rIns="0" bIns="0" rtlCol="0" anchor="t">
            <a:normAutofit/>
          </a:bodyPr>
          <a:lstStyle/>
          <a:p>
            <a:pPr marL="0" indent="0" algn="l">
              <a:lnSpc>
                <a:spcPct val="104000"/>
              </a:lnSpc>
              <a:buNone/>
            </a:pPr>
            <a:r>
              <a:rPr lang="en-US" sz="3850" b="1" dirty="0">
                <a:solidFill>
                  <a:srgbClr val="1B1B27"/>
                </a:solidFill>
                <a:latin typeface="Inter Bold" pitchFamily="34" charset="0"/>
                <a:ea typeface="Inter Bold" pitchFamily="34" charset="-122"/>
                <a:cs typeface="Inter Bold" pitchFamily="34" charset="-120"/>
              </a:rPr>
              <a:t>Core Question 1 — Is Wuwei Passive Inaction or Sophisticated Governance?</a:t>
            </a:r>
            <a:endParaRPr lang="en-US" sz="3850" dirty="0"/>
          </a:p>
        </p:txBody>
      </p:sp>
      <p:sp>
        <p:nvSpPr>
          <p:cNvPr id="3" name="Shape 1"/>
          <p:cNvSpPr/>
          <p:nvPr/>
        </p:nvSpPr>
        <p:spPr>
          <a:xfrm>
            <a:off x="661475" y="2253655"/>
            <a:ext cx="25399" cy="662583"/>
          </a:xfrm>
          <a:prstGeom prst="roundRect">
            <a:avLst>
              <a:gd name="adj" fmla="val 60001"/>
            </a:avLst>
          </a:prstGeom>
          <a:solidFill>
            <a:srgbClr val="1B1B27"/>
          </a:solidFill>
          <a:ln/>
        </p:spPr>
        <p:txBody>
          <a:bodyPr/>
          <a:lstStyle/>
          <a:p>
            <a:endParaRPr lang="en-GB"/>
          </a:p>
        </p:txBody>
      </p:sp>
      <p:sp>
        <p:nvSpPr>
          <p:cNvPr id="4" name="Text 2"/>
          <p:cNvSpPr/>
          <p:nvPr/>
        </p:nvSpPr>
        <p:spPr>
          <a:xfrm>
            <a:off x="957933" y="2439690"/>
            <a:ext cx="11181872" cy="290512"/>
          </a:xfrm>
          <a:prstGeom prst="rect">
            <a:avLst/>
          </a:prstGeom>
          <a:noFill/>
          <a:ln/>
        </p:spPr>
        <p:txBody>
          <a:bodyPr wrap="none" lIns="0" tIns="0" rIns="0" bIns="0" rtlCol="0" anchor="t"/>
          <a:lstStyle/>
          <a:p>
            <a:pPr marL="0" indent="0" algn="l">
              <a:lnSpc>
                <a:spcPct val="122000"/>
              </a:lnSpc>
              <a:buNone/>
            </a:pPr>
            <a:r>
              <a:rPr lang="en-US" sz="1550" dirty="0">
                <a:solidFill>
                  <a:srgbClr val="3C3939"/>
                </a:solidFill>
                <a:latin typeface="Inter" pitchFamily="34" charset="0"/>
                <a:ea typeface="Inter" pitchFamily="34" charset="-122"/>
                <a:cs typeface="Inter" pitchFamily="34" charset="-120"/>
              </a:rPr>
              <a:t>'The Dao is ever non-acting (wuwei), yet nothing is undone.' — Daodejing 37 (Eno trans.)</a:t>
            </a:r>
            <a:endParaRPr lang="en-US" sz="1550" dirty="0"/>
          </a:p>
        </p:txBody>
      </p:sp>
      <p:sp>
        <p:nvSpPr>
          <p:cNvPr id="5" name="Text 3"/>
          <p:cNvSpPr/>
          <p:nvPr/>
        </p:nvSpPr>
        <p:spPr>
          <a:xfrm>
            <a:off x="661475" y="3102273"/>
            <a:ext cx="10868745" cy="871538"/>
          </a:xfrm>
          <a:prstGeom prst="rect">
            <a:avLst/>
          </a:prstGeom>
          <a:noFill/>
          <a:ln/>
        </p:spPr>
        <p:txBody>
          <a:bodyPr wrap="square" lIns="0" tIns="0" rIns="0" bIns="0" rtlCol="0" anchor="t">
            <a:normAutofit/>
          </a:bodyPr>
          <a:lstStyle/>
          <a:p>
            <a:pPr marL="0" indent="0" algn="l">
              <a:lnSpc>
                <a:spcPct val="122000"/>
              </a:lnSpc>
              <a:buNone/>
            </a:pPr>
            <a:r>
              <a:rPr lang="en-US" sz="1550" dirty="0">
                <a:solidFill>
                  <a:srgbClr val="3C3939"/>
                </a:solidFill>
                <a:latin typeface="Inter" pitchFamily="34" charset="0"/>
                <a:ea typeface="Inter" pitchFamily="34" charset="-122"/>
                <a:cs typeface="Inter" pitchFamily="34" charset="-120"/>
              </a:rPr>
              <a:t>This is not a description of someone who does nothing. It describes someone whose action is so perfectly responsive that it achieves everything without the appearance of effort — like the expert basketball player or skilled cyclist operating 'in the zone.'</a:t>
            </a:r>
            <a:endParaRPr lang="en-US" sz="1550" dirty="0"/>
          </a:p>
        </p:txBody>
      </p:sp>
      <p:sp>
        <p:nvSpPr>
          <p:cNvPr id="6" name="Shape 4"/>
          <p:cNvSpPr/>
          <p:nvPr/>
        </p:nvSpPr>
        <p:spPr>
          <a:xfrm>
            <a:off x="661475" y="4159845"/>
            <a:ext cx="25399" cy="953095"/>
          </a:xfrm>
          <a:prstGeom prst="roundRect">
            <a:avLst>
              <a:gd name="adj" fmla="val 60001"/>
            </a:avLst>
          </a:prstGeom>
          <a:solidFill>
            <a:srgbClr val="1B1B27"/>
          </a:solidFill>
          <a:ln/>
        </p:spPr>
        <p:txBody>
          <a:bodyPr/>
          <a:lstStyle/>
          <a:p>
            <a:endParaRPr lang="en-GB"/>
          </a:p>
        </p:txBody>
      </p:sp>
      <p:sp>
        <p:nvSpPr>
          <p:cNvPr id="7" name="Text 5"/>
          <p:cNvSpPr/>
          <p:nvPr/>
        </p:nvSpPr>
        <p:spPr>
          <a:xfrm>
            <a:off x="957933" y="4345880"/>
            <a:ext cx="10572287" cy="581025"/>
          </a:xfrm>
          <a:prstGeom prst="rect">
            <a:avLst/>
          </a:prstGeom>
          <a:noFill/>
          <a:ln/>
        </p:spPr>
        <p:txBody>
          <a:bodyPr wrap="square" lIns="0" tIns="0" rIns="0" bIns="0" rtlCol="0" anchor="t">
            <a:normAutofit/>
          </a:bodyPr>
          <a:lstStyle/>
          <a:p>
            <a:pPr marL="0" indent="0" algn="l">
              <a:lnSpc>
                <a:spcPct val="122000"/>
              </a:lnSpc>
              <a:buNone/>
            </a:pPr>
            <a:r>
              <a:rPr lang="en-US" sz="1550" dirty="0">
                <a:solidFill>
                  <a:srgbClr val="3C3939"/>
                </a:solidFill>
                <a:latin typeface="Inter" pitchFamily="34" charset="0"/>
                <a:ea typeface="Inter" pitchFamily="34" charset="-122"/>
                <a:cs typeface="Inter" pitchFamily="34" charset="-120"/>
              </a:rPr>
              <a:t>'If I take no action the people will transform of themselves; if I love tranquility the people will be upright of themselves.' — Daodejing 57 (Eno trans.)</a:t>
            </a:r>
            <a:endParaRPr lang="en-US" sz="1550" dirty="0"/>
          </a:p>
        </p:txBody>
      </p:sp>
      <p:sp>
        <p:nvSpPr>
          <p:cNvPr id="8" name="Text 6"/>
          <p:cNvSpPr/>
          <p:nvPr/>
        </p:nvSpPr>
        <p:spPr>
          <a:xfrm>
            <a:off x="661475" y="5298976"/>
            <a:ext cx="10868745" cy="871538"/>
          </a:xfrm>
          <a:prstGeom prst="rect">
            <a:avLst/>
          </a:prstGeom>
          <a:noFill/>
          <a:ln/>
        </p:spPr>
        <p:txBody>
          <a:bodyPr wrap="square" lIns="0" tIns="0" rIns="0" bIns="0" rtlCol="0" anchor="t">
            <a:normAutofit/>
          </a:bodyPr>
          <a:lstStyle/>
          <a:p>
            <a:pPr marL="0" indent="0" algn="l">
              <a:lnSpc>
                <a:spcPct val="122000"/>
              </a:lnSpc>
              <a:buNone/>
            </a:pPr>
            <a:r>
              <a:rPr lang="en-US" sz="1550" b="1" dirty="0">
                <a:solidFill>
                  <a:srgbClr val="3C3939"/>
                </a:solidFill>
                <a:latin typeface="Inter Bold" pitchFamily="34" charset="0"/>
                <a:ea typeface="Inter Bold" pitchFamily="34" charset="-122"/>
                <a:cs typeface="Inter Bold" pitchFamily="34" charset="-120"/>
              </a:rPr>
              <a:t>Answer direction:</a:t>
            </a:r>
            <a:r>
              <a:rPr lang="en-US" sz="1550" dirty="0">
                <a:solidFill>
                  <a:srgbClr val="3C3939"/>
                </a:solidFill>
                <a:latin typeface="Inter" pitchFamily="34" charset="0"/>
                <a:ea typeface="Inter" pitchFamily="34" charset="-122"/>
                <a:cs typeface="Inter" pitchFamily="34" charset="-120"/>
              </a:rPr>
              <a:t> Wuwei is best understood not as the absence of action but as a specific quality of action — non-self-conscious, non-coercive, and perfectly responsive to the situation. This distinguishes it from both quietism and ordinary purposive action.</a:t>
            </a:r>
            <a:endParaRPr lang="en-US" sz="15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75" y="715665"/>
            <a:ext cx="10868745" cy="1255117"/>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Core Question 2 — How Does Wuwei Differ from Laissez-Faire?</a:t>
            </a:r>
            <a:endParaRPr lang="en-US" sz="3950" dirty="0"/>
          </a:p>
        </p:txBody>
      </p:sp>
      <p:sp>
        <p:nvSpPr>
          <p:cNvPr id="3" name="Shape 1"/>
          <p:cNvSpPr/>
          <p:nvPr/>
        </p:nvSpPr>
        <p:spPr>
          <a:xfrm>
            <a:off x="516917" y="2226766"/>
            <a:ext cx="5478524" cy="3129161"/>
          </a:xfrm>
          <a:prstGeom prst="roundRect">
            <a:avLst>
              <a:gd name="adj" fmla="val 4621"/>
            </a:avLst>
          </a:prstGeom>
          <a:solidFill>
            <a:srgbClr val="1B1B27"/>
          </a:solidFill>
          <a:ln/>
        </p:spPr>
        <p:txBody>
          <a:bodyPr/>
          <a:lstStyle/>
          <a:p>
            <a:endParaRPr lang="en-GB"/>
          </a:p>
        </p:txBody>
      </p:sp>
      <p:sp>
        <p:nvSpPr>
          <p:cNvPr id="4" name="Text 2"/>
          <p:cNvSpPr/>
          <p:nvPr/>
        </p:nvSpPr>
        <p:spPr>
          <a:xfrm>
            <a:off x="717730" y="2397423"/>
            <a:ext cx="3119955" cy="313730"/>
          </a:xfrm>
          <a:prstGeom prst="rect">
            <a:avLst/>
          </a:prstGeom>
          <a:noFill/>
          <a:ln/>
        </p:spPr>
        <p:txBody>
          <a:bodyPr wrap="none" lIns="0" tIns="0" rIns="0" bIns="0" rtlCol="0" anchor="t"/>
          <a:lstStyle/>
          <a:p>
            <a:pPr marL="0" indent="0" algn="l">
              <a:lnSpc>
                <a:spcPct val="104000"/>
              </a:lnSpc>
              <a:buNone/>
            </a:pPr>
            <a:r>
              <a:rPr lang="en-US" sz="1950" b="1" dirty="0">
                <a:solidFill>
                  <a:srgbClr val="FFFFFF"/>
                </a:solidFill>
                <a:latin typeface="Inter Bold" pitchFamily="34" charset="0"/>
                <a:ea typeface="Inter Bold" pitchFamily="34" charset="-122"/>
                <a:cs typeface="Inter Bold" pitchFamily="34" charset="-120"/>
              </a:rPr>
              <a:t>Laissez-Faire</a:t>
            </a:r>
            <a:endParaRPr lang="en-US" sz="1950" dirty="0"/>
          </a:p>
        </p:txBody>
      </p:sp>
      <p:sp>
        <p:nvSpPr>
          <p:cNvPr id="5" name="Text 3"/>
          <p:cNvSpPr/>
          <p:nvPr/>
        </p:nvSpPr>
        <p:spPr>
          <a:xfrm>
            <a:off x="717730" y="2881809"/>
            <a:ext cx="5076896"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FFFFFF"/>
                </a:solidFill>
                <a:latin typeface="Inter" pitchFamily="34" charset="0"/>
                <a:ea typeface="Inter" pitchFamily="34" charset="-122"/>
                <a:cs typeface="Inter" pitchFamily="34" charset="-120"/>
              </a:rPr>
              <a:t>Individuals pursuing rational self-interest produce optimal outcomes through market mechanisms — Smith's 'invisible hand.' Self-interest is the engine of social order.</a:t>
            </a:r>
            <a:endParaRPr lang="en-US" sz="1550" dirty="0"/>
          </a:p>
        </p:txBody>
      </p:sp>
      <p:sp>
        <p:nvSpPr>
          <p:cNvPr id="6" name="Text 4"/>
          <p:cNvSpPr/>
          <p:nvPr/>
        </p:nvSpPr>
        <p:spPr>
          <a:xfrm>
            <a:off x="6347162" y="2397423"/>
            <a:ext cx="3119955"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Wuwei</a:t>
            </a:r>
            <a:endParaRPr lang="en-US" sz="1950" dirty="0"/>
          </a:p>
        </p:txBody>
      </p:sp>
      <p:sp>
        <p:nvSpPr>
          <p:cNvPr id="7" name="Text 5"/>
          <p:cNvSpPr/>
          <p:nvPr/>
        </p:nvSpPr>
        <p:spPr>
          <a:xfrm>
            <a:off x="6347162" y="2881809"/>
            <a:ext cx="5189408"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Desire and self-interest are the very </a:t>
            </a:r>
            <a:r>
              <a:rPr lang="en-US" sz="1550" i="1" dirty="0">
                <a:solidFill>
                  <a:srgbClr val="3C3939"/>
                </a:solidFill>
                <a:latin typeface="Inter" pitchFamily="34" charset="0"/>
                <a:ea typeface="Inter" pitchFamily="34" charset="-122"/>
                <a:cs typeface="Inter" pitchFamily="34" charset="-120"/>
              </a:rPr>
              <a:t>sources</a:t>
            </a:r>
            <a:r>
              <a:rPr lang="en-US" sz="1550" dirty="0">
                <a:solidFill>
                  <a:srgbClr val="3C3939"/>
                </a:solidFill>
                <a:latin typeface="Inter" pitchFamily="34" charset="0"/>
                <a:ea typeface="Inter" pitchFamily="34" charset="-122"/>
                <a:cs typeface="Inter" pitchFamily="34" charset="-120"/>
              </a:rPr>
              <a:t> of social disorder. The ruler transforms the people through Virtue (de) so they no longer experience the desires that lead to contention.</a:t>
            </a:r>
            <a:endParaRPr lang="en-US" sz="1550" dirty="0"/>
          </a:p>
        </p:txBody>
      </p:sp>
      <p:sp>
        <p:nvSpPr>
          <p:cNvPr id="8" name="Shape 6"/>
          <p:cNvSpPr/>
          <p:nvPr/>
        </p:nvSpPr>
        <p:spPr>
          <a:xfrm>
            <a:off x="6347162" y="4262438"/>
            <a:ext cx="25399" cy="901502"/>
          </a:xfrm>
          <a:prstGeom prst="roundRect">
            <a:avLst>
              <a:gd name="adj" fmla="val 60001"/>
            </a:avLst>
          </a:prstGeom>
          <a:solidFill>
            <a:srgbClr val="1B1B27"/>
          </a:solidFill>
          <a:ln/>
        </p:spPr>
        <p:txBody>
          <a:bodyPr/>
          <a:lstStyle/>
          <a:p>
            <a:endParaRPr lang="en-GB"/>
          </a:p>
        </p:txBody>
      </p:sp>
      <p:sp>
        <p:nvSpPr>
          <p:cNvPr id="9" name="Text 7"/>
          <p:cNvSpPr/>
          <p:nvPr/>
        </p:nvSpPr>
        <p:spPr>
          <a:xfrm>
            <a:off x="6648383" y="4416028"/>
            <a:ext cx="4888187"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'Do not honor the worthy. This will keep the people from contention.' — Daodejing 3 (Eno trans.)</a:t>
            </a:r>
            <a:endParaRPr lang="en-US" sz="1550" dirty="0"/>
          </a:p>
        </p:txBody>
      </p:sp>
      <p:sp>
        <p:nvSpPr>
          <p:cNvPr id="10" name="Text 8"/>
          <p:cNvSpPr/>
          <p:nvPr/>
        </p:nvSpPr>
        <p:spPr>
          <a:xfrm>
            <a:off x="661475" y="5547916"/>
            <a:ext cx="10868745"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superficial similarity — both advocate minimal intervention — conceals a fundamental disagreement about human nature, social order, and the purpose of government.</a:t>
            </a:r>
            <a:endParaRPr lang="en-US" sz="15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661475" y="766762"/>
            <a:ext cx="1711580" cy="358180"/>
          </a:xfrm>
          <a:prstGeom prst="roundRect">
            <a:avLst>
              <a:gd name="adj" fmla="val 18840"/>
            </a:avLst>
          </a:prstGeom>
          <a:solidFill>
            <a:srgbClr val="E1E1EA"/>
          </a:solidFill>
          <a:ln/>
        </p:spPr>
        <p:txBody>
          <a:bodyPr/>
          <a:lstStyle/>
          <a:p>
            <a:endParaRPr lang="en-GB"/>
          </a:p>
        </p:txBody>
      </p:sp>
      <p:sp>
        <p:nvSpPr>
          <p:cNvPr id="3" name="Text 1"/>
          <p:cNvSpPr/>
          <p:nvPr/>
        </p:nvSpPr>
        <p:spPr>
          <a:xfrm>
            <a:off x="781923" y="826988"/>
            <a:ext cx="2080267" cy="237728"/>
          </a:xfrm>
          <a:prstGeom prst="rect">
            <a:avLst/>
          </a:prstGeom>
          <a:noFill/>
          <a:ln/>
        </p:spPr>
        <p:txBody>
          <a:bodyPr wrap="none" lIns="0" tIns="0" rIns="0" bIns="0" rtlCol="0" anchor="t"/>
          <a:lstStyle/>
          <a:p>
            <a:pPr marL="0" indent="0" algn="l">
              <a:lnSpc>
                <a:spcPct val="123000"/>
              </a:lnSpc>
              <a:buNone/>
            </a:pPr>
            <a:r>
              <a:rPr lang="en-US" sz="1250" dirty="0">
                <a:solidFill>
                  <a:srgbClr val="3C3939"/>
                </a:solidFill>
                <a:latin typeface="Inter" pitchFamily="34" charset="0"/>
                <a:ea typeface="Inter" pitchFamily="34" charset="-122"/>
                <a:cs typeface="Inter" pitchFamily="34" charset="-120"/>
              </a:rPr>
              <a:t>LECTURE OUTLINE</a:t>
            </a:r>
            <a:endParaRPr lang="en-US" sz="1250" dirty="0"/>
          </a:p>
        </p:txBody>
      </p:sp>
      <p:sp>
        <p:nvSpPr>
          <p:cNvPr id="4" name="Text 2"/>
          <p:cNvSpPr/>
          <p:nvPr/>
        </p:nvSpPr>
        <p:spPr>
          <a:xfrm>
            <a:off x="661475" y="1193205"/>
            <a:ext cx="7538254" cy="865981"/>
          </a:xfrm>
          <a:prstGeom prst="rect">
            <a:avLst/>
          </a:prstGeom>
          <a:noFill/>
          <a:ln/>
        </p:spPr>
        <p:txBody>
          <a:bodyPr wrap="none" lIns="0" tIns="0" rIns="0" bIns="0" rtlCol="0" anchor="t"/>
          <a:lstStyle/>
          <a:p>
            <a:pPr marL="0" indent="0" algn="l">
              <a:lnSpc>
                <a:spcPct val="104000"/>
              </a:lnSpc>
              <a:buNone/>
            </a:pPr>
            <a:r>
              <a:rPr lang="en-US" sz="5450" b="1" dirty="0">
                <a:solidFill>
                  <a:srgbClr val="1B1B27"/>
                </a:solidFill>
                <a:latin typeface="Inter Bold" pitchFamily="34" charset="0"/>
                <a:ea typeface="Inter Bold" pitchFamily="34" charset="-122"/>
                <a:cs typeface="Inter Bold" pitchFamily="34" charset="-120"/>
              </a:rPr>
              <a:t>Four Key Points</a:t>
            </a:r>
            <a:endParaRPr lang="en-US" sz="5450" dirty="0"/>
          </a:p>
        </p:txBody>
      </p:sp>
      <p:pic>
        <p:nvPicPr>
          <p:cNvPr id="5" name="Image 0" descr="preencoded.png"/>
          <p:cNvPicPr>
            <a:picLocks noChangeAspect="1"/>
          </p:cNvPicPr>
          <p:nvPr/>
        </p:nvPicPr>
        <p:blipFill>
          <a:blip r:embed="rId3"/>
          <a:stretch>
            <a:fillRect/>
          </a:stretch>
        </p:blipFill>
        <p:spPr>
          <a:xfrm>
            <a:off x="661475" y="2315170"/>
            <a:ext cx="5434373" cy="803275"/>
          </a:xfrm>
          <a:prstGeom prst="rect">
            <a:avLst/>
          </a:prstGeom>
        </p:spPr>
      </p:pic>
      <p:sp>
        <p:nvSpPr>
          <p:cNvPr id="6" name="Text 3"/>
          <p:cNvSpPr/>
          <p:nvPr/>
        </p:nvSpPr>
        <p:spPr>
          <a:xfrm>
            <a:off x="862289" y="3289102"/>
            <a:ext cx="251037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Key Point 1</a:t>
            </a:r>
            <a:endParaRPr lang="en-US" sz="1950" dirty="0"/>
          </a:p>
        </p:txBody>
      </p:sp>
      <p:sp>
        <p:nvSpPr>
          <p:cNvPr id="7" name="Text 4"/>
          <p:cNvSpPr/>
          <p:nvPr/>
        </p:nvSpPr>
        <p:spPr>
          <a:xfrm>
            <a:off x="862289" y="3705225"/>
            <a:ext cx="5032745" cy="297160"/>
          </a:xfrm>
          <a:prstGeom prst="rect">
            <a:avLst/>
          </a:prstGeom>
          <a:noFill/>
          <a:ln/>
        </p:spPr>
        <p:txBody>
          <a:bodyPr wrap="none" lIns="0" tIns="0" rIns="0" bIns="0" rtlCol="0" anchor="t"/>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Wuwei as Non-Self-Conscious Action</a:t>
            </a:r>
            <a:endParaRPr lang="en-US" sz="1550" dirty="0"/>
          </a:p>
        </p:txBody>
      </p:sp>
      <p:pic>
        <p:nvPicPr>
          <p:cNvPr id="8" name="Image 1" descr="preencoded.png"/>
          <p:cNvPicPr>
            <a:picLocks noChangeAspect="1"/>
          </p:cNvPicPr>
          <p:nvPr/>
        </p:nvPicPr>
        <p:blipFill>
          <a:blip r:embed="rId4"/>
          <a:stretch>
            <a:fillRect/>
          </a:stretch>
        </p:blipFill>
        <p:spPr>
          <a:xfrm>
            <a:off x="6095848" y="2315170"/>
            <a:ext cx="5434373" cy="803275"/>
          </a:xfrm>
          <a:prstGeom prst="rect">
            <a:avLst/>
          </a:prstGeom>
        </p:spPr>
      </p:pic>
      <p:sp>
        <p:nvSpPr>
          <p:cNvPr id="9" name="Text 5"/>
          <p:cNvSpPr/>
          <p:nvPr/>
        </p:nvSpPr>
        <p:spPr>
          <a:xfrm>
            <a:off x="6296661" y="3289102"/>
            <a:ext cx="251037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Key Point 2</a:t>
            </a:r>
            <a:endParaRPr lang="en-US" sz="1950" dirty="0"/>
          </a:p>
        </p:txBody>
      </p:sp>
      <p:sp>
        <p:nvSpPr>
          <p:cNvPr id="10" name="Text 6"/>
          <p:cNvSpPr/>
          <p:nvPr/>
        </p:nvSpPr>
        <p:spPr>
          <a:xfrm>
            <a:off x="6296661" y="3705225"/>
            <a:ext cx="5032745" cy="297160"/>
          </a:xfrm>
          <a:prstGeom prst="rect">
            <a:avLst/>
          </a:prstGeom>
          <a:noFill/>
          <a:ln/>
        </p:spPr>
        <p:txBody>
          <a:bodyPr wrap="none" lIns="0" tIns="0" rIns="0" bIns="0" rtlCol="0" anchor="t"/>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Ziran as a Value Concept</a:t>
            </a:r>
            <a:endParaRPr lang="en-US" sz="1550" dirty="0"/>
          </a:p>
        </p:txBody>
      </p:sp>
      <p:pic>
        <p:nvPicPr>
          <p:cNvPr id="11" name="Image 2" descr="preencoded.png"/>
          <p:cNvPicPr>
            <a:picLocks noChangeAspect="1"/>
          </p:cNvPicPr>
          <p:nvPr/>
        </p:nvPicPr>
        <p:blipFill>
          <a:blip r:embed="rId5"/>
          <a:stretch>
            <a:fillRect/>
          </a:stretch>
        </p:blipFill>
        <p:spPr>
          <a:xfrm>
            <a:off x="661475" y="4203204"/>
            <a:ext cx="5434373" cy="803275"/>
          </a:xfrm>
          <a:prstGeom prst="rect">
            <a:avLst/>
          </a:prstGeom>
        </p:spPr>
      </p:pic>
      <p:sp>
        <p:nvSpPr>
          <p:cNvPr id="12" name="Text 7"/>
          <p:cNvSpPr/>
          <p:nvPr/>
        </p:nvSpPr>
        <p:spPr>
          <a:xfrm>
            <a:off x="862289" y="5177135"/>
            <a:ext cx="251037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Key Point 3</a:t>
            </a:r>
            <a:endParaRPr lang="en-US" sz="1950" dirty="0"/>
          </a:p>
        </p:txBody>
      </p:sp>
      <p:sp>
        <p:nvSpPr>
          <p:cNvPr id="13" name="Text 8"/>
          <p:cNvSpPr/>
          <p:nvPr/>
        </p:nvSpPr>
        <p:spPr>
          <a:xfrm>
            <a:off x="862289" y="5593259"/>
            <a:ext cx="5032745" cy="297160"/>
          </a:xfrm>
          <a:prstGeom prst="rect">
            <a:avLst/>
          </a:prstGeom>
          <a:noFill/>
          <a:ln/>
        </p:spPr>
        <p:txBody>
          <a:bodyPr wrap="none" lIns="0" tIns="0" rIns="0" bIns="0" rtlCol="0" anchor="t"/>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Political Dimension of Wuwei</a:t>
            </a:r>
            <a:endParaRPr lang="en-US" sz="1550" dirty="0"/>
          </a:p>
        </p:txBody>
      </p:sp>
      <p:pic>
        <p:nvPicPr>
          <p:cNvPr id="14" name="Image 3" descr="preencoded.png"/>
          <p:cNvPicPr>
            <a:picLocks noChangeAspect="1"/>
          </p:cNvPicPr>
          <p:nvPr/>
        </p:nvPicPr>
        <p:blipFill>
          <a:blip r:embed="rId6"/>
          <a:stretch>
            <a:fillRect/>
          </a:stretch>
        </p:blipFill>
        <p:spPr>
          <a:xfrm>
            <a:off x="6095848" y="4203204"/>
            <a:ext cx="5434373" cy="803275"/>
          </a:xfrm>
          <a:prstGeom prst="rect">
            <a:avLst/>
          </a:prstGeom>
        </p:spPr>
      </p:pic>
      <p:sp>
        <p:nvSpPr>
          <p:cNvPr id="15" name="Text 9"/>
          <p:cNvSpPr/>
          <p:nvPr/>
        </p:nvSpPr>
        <p:spPr>
          <a:xfrm>
            <a:off x="6296661" y="5177135"/>
            <a:ext cx="251037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Key Point 4</a:t>
            </a:r>
            <a:endParaRPr lang="en-US" sz="1950" dirty="0"/>
          </a:p>
        </p:txBody>
      </p:sp>
      <p:sp>
        <p:nvSpPr>
          <p:cNvPr id="16" name="Text 10"/>
          <p:cNvSpPr/>
          <p:nvPr/>
        </p:nvSpPr>
        <p:spPr>
          <a:xfrm>
            <a:off x="6296661" y="5593259"/>
            <a:ext cx="5032745" cy="297160"/>
          </a:xfrm>
          <a:prstGeom prst="rect">
            <a:avLst/>
          </a:prstGeom>
          <a:noFill/>
          <a:ln/>
        </p:spPr>
        <p:txBody>
          <a:bodyPr wrap="none" lIns="0" tIns="0" rIns="0" bIns="0" rtlCol="0" anchor="t"/>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Wuwei vs. Laissez-Faire</a:t>
            </a:r>
            <a:endParaRPr lang="en-US" sz="15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760909"/>
            <a:ext cx="6296860" cy="1661220"/>
          </a:xfrm>
          <a:prstGeom prst="rect">
            <a:avLst/>
          </a:prstGeom>
          <a:noFill/>
          <a:ln/>
        </p:spPr>
        <p:txBody>
          <a:bodyPr wrap="square" lIns="0" tIns="0" rIns="0" bIns="0" rtlCol="0" anchor="t">
            <a:normAutofit/>
          </a:bodyPr>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Key Point 1 — Wuwei as Non-Self-Conscious Action: The Controversy</a:t>
            </a:r>
            <a:endParaRPr lang="en-US" sz="3450" dirty="0"/>
          </a:p>
        </p:txBody>
      </p:sp>
      <p:sp>
        <p:nvSpPr>
          <p:cNvPr id="4" name="Text 1"/>
          <p:cNvSpPr/>
          <p:nvPr/>
        </p:nvSpPr>
        <p:spPr>
          <a:xfrm>
            <a:off x="5233360" y="2621459"/>
            <a:ext cx="6296860" cy="1637705"/>
          </a:xfrm>
          <a:prstGeom prst="rect">
            <a:avLst/>
          </a:prstGeom>
          <a:noFill/>
          <a:ln/>
        </p:spPr>
        <p:txBody>
          <a:bodyPr wrap="square" lIns="0" tIns="0" rIns="0" bIns="0" rtlCol="0" anchor="t">
            <a:normAutofit/>
          </a:bodyPr>
          <a:lstStyle/>
          <a:p>
            <a:pPr marL="0" indent="0" algn="l">
              <a:lnSpc>
                <a:spcPct val="117000"/>
              </a:lnSpc>
              <a:spcAft>
                <a:spcPts val="1150"/>
              </a:spcAft>
              <a:buNone/>
            </a:pPr>
            <a:r>
              <a:rPr lang="en-US" sz="1350" dirty="0">
                <a:solidFill>
                  <a:srgbClr val="3C3939"/>
                </a:solidFill>
                <a:latin typeface="Inter" pitchFamily="34" charset="0"/>
                <a:ea typeface="Inter" pitchFamily="34" charset="-122"/>
                <a:cs typeface="Inter" pitchFamily="34" charset="-120"/>
              </a:rPr>
              <a:t>The central controversy: does wuwei commit the Daodejing to quietism or passivity that is politically and ethically irresponsible? If the sage 'does nothing,' how can society be governed, injustice be resisted, and suffering be alleviated?</a:t>
            </a:r>
            <a:endParaRPr lang="en-US" sz="1350" dirty="0"/>
          </a:p>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The literal meaning — 'without doing' or 'non-action' — invites this misreading. But Van Norden's decisive response is clear:</a:t>
            </a:r>
            <a:endParaRPr lang="en-US" sz="1350" dirty="0"/>
          </a:p>
        </p:txBody>
      </p:sp>
      <p:sp>
        <p:nvSpPr>
          <p:cNvPr id="5" name="Shape 2"/>
          <p:cNvSpPr/>
          <p:nvPr/>
        </p:nvSpPr>
        <p:spPr>
          <a:xfrm>
            <a:off x="5233360" y="4408587"/>
            <a:ext cx="19050" cy="1042988"/>
          </a:xfrm>
          <a:prstGeom prst="roundRect">
            <a:avLst>
              <a:gd name="adj" fmla="val 59999"/>
            </a:avLst>
          </a:prstGeom>
          <a:solidFill>
            <a:srgbClr val="1B1B27"/>
          </a:solidFill>
          <a:ln/>
        </p:spPr>
        <p:txBody>
          <a:bodyPr/>
          <a:lstStyle/>
          <a:p>
            <a:endParaRPr lang="en-GB"/>
          </a:p>
        </p:txBody>
      </p:sp>
      <p:sp>
        <p:nvSpPr>
          <p:cNvPr id="6" name="Text 3"/>
          <p:cNvSpPr/>
          <p:nvPr/>
        </p:nvSpPr>
        <p:spPr>
          <a:xfrm>
            <a:off x="5499161" y="4558010"/>
            <a:ext cx="6031059" cy="744141"/>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'Nonaction is not the same as not acting. If I slump in my chair listlessly and brood over my problems, I am not acting, but I am doing the very opposite of nonaction.' — Van Norden, p.52</a:t>
            </a:r>
            <a:endParaRPr lang="en-US" sz="1350" dirty="0"/>
          </a:p>
        </p:txBody>
      </p:sp>
      <p:sp>
        <p:nvSpPr>
          <p:cNvPr id="7" name="Text 4"/>
          <p:cNvSpPr/>
          <p:nvPr/>
        </p:nvSpPr>
        <p:spPr>
          <a:xfrm>
            <a:off x="5233360" y="5600998"/>
            <a:ext cx="6296860" cy="496094"/>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This controversy arises from the very name of the concept, not from an external objection.</a:t>
            </a:r>
            <a:endParaRPr lang="en-US" sz="13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999530"/>
            <a:ext cx="10977883"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Three Distinguishing Features of Wuwei</a:t>
            </a:r>
            <a:endParaRPr lang="en-US" sz="41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046684"/>
            <a:ext cx="531601" cy="531614"/>
          </a:xfrm>
          <a:prstGeom prst="rect">
            <a:avLst/>
          </a:prstGeom>
        </p:spPr>
      </p:pic>
      <p:sp>
        <p:nvSpPr>
          <p:cNvPr id="4" name="Text 1"/>
          <p:cNvSpPr/>
          <p:nvPr/>
        </p:nvSpPr>
        <p:spPr>
          <a:xfrm>
            <a:off x="661475" y="2817515"/>
            <a:ext cx="2664254"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Non-Self-Conscious</a:t>
            </a:r>
            <a:endParaRPr lang="en-US" sz="2050" dirty="0"/>
          </a:p>
        </p:txBody>
      </p:sp>
      <p:sp>
        <p:nvSpPr>
          <p:cNvPr id="5" name="Text 2"/>
          <p:cNvSpPr/>
          <p:nvPr/>
        </p:nvSpPr>
        <p:spPr>
          <a:xfrm>
            <a:off x="661475" y="3264495"/>
            <a:ext cx="3463441"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agent is not reflectively aware of himself as an agent. He is absorbed in the activity, not in himself as its performer.</a:t>
            </a:r>
            <a:endParaRPr lang="en-US" sz="16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64127" y="2046684"/>
            <a:ext cx="531601" cy="531614"/>
          </a:xfrm>
          <a:prstGeom prst="rect">
            <a:avLst/>
          </a:prstGeom>
        </p:spPr>
      </p:pic>
      <p:sp>
        <p:nvSpPr>
          <p:cNvPr id="7" name="Text 3"/>
          <p:cNvSpPr/>
          <p:nvPr/>
        </p:nvSpPr>
        <p:spPr>
          <a:xfrm>
            <a:off x="4364127" y="2817515"/>
            <a:ext cx="2760693"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Perfectly Responsive</a:t>
            </a:r>
            <a:endParaRPr lang="en-US" sz="2050" dirty="0"/>
          </a:p>
        </p:txBody>
      </p:sp>
      <p:sp>
        <p:nvSpPr>
          <p:cNvPr id="8" name="Text 4"/>
          <p:cNvSpPr/>
          <p:nvPr/>
        </p:nvSpPr>
        <p:spPr>
          <a:xfrm>
            <a:off x="4364127" y="3264495"/>
            <a:ext cx="3463441"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action is shaped by the demands of the situation rather than by a pre-conceived plan or fixed rule.</a:t>
            </a:r>
            <a:endParaRPr lang="en-US" sz="16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66779" y="2046684"/>
            <a:ext cx="531601" cy="531614"/>
          </a:xfrm>
          <a:prstGeom prst="rect">
            <a:avLst/>
          </a:prstGeom>
        </p:spPr>
      </p:pic>
      <p:sp>
        <p:nvSpPr>
          <p:cNvPr id="10" name="Text 5"/>
          <p:cNvSpPr/>
          <p:nvPr/>
        </p:nvSpPr>
        <p:spPr>
          <a:xfrm>
            <a:off x="8066779" y="2817515"/>
            <a:ext cx="3463441"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Without Self-Regarding Motivation</a:t>
            </a:r>
            <a:endParaRPr lang="en-US" sz="2050" dirty="0"/>
          </a:p>
        </p:txBody>
      </p:sp>
      <p:sp>
        <p:nvSpPr>
          <p:cNvPr id="11" name="Text 6"/>
          <p:cNvSpPr/>
          <p:nvPr/>
        </p:nvSpPr>
        <p:spPr>
          <a:xfrm>
            <a:off x="8066779" y="3596680"/>
            <a:ext cx="3463441"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action is not performed for credit, to demonstrate virtue, or to achieve any ulterior end.</a:t>
            </a:r>
            <a:endParaRPr lang="en-US" sz="1650" dirty="0"/>
          </a:p>
        </p:txBody>
      </p:sp>
      <p:sp>
        <p:nvSpPr>
          <p:cNvPr id="12" name="Shape 7"/>
          <p:cNvSpPr/>
          <p:nvPr/>
        </p:nvSpPr>
        <p:spPr>
          <a:xfrm>
            <a:off x="661475" y="4781451"/>
            <a:ext cx="25399" cy="1076920"/>
          </a:xfrm>
          <a:prstGeom prst="roundRect">
            <a:avLst>
              <a:gd name="adj" fmla="val 60001"/>
            </a:avLst>
          </a:prstGeom>
          <a:solidFill>
            <a:srgbClr val="1B1B27"/>
          </a:solidFill>
          <a:ln/>
        </p:spPr>
        <p:txBody>
          <a:bodyPr/>
          <a:lstStyle/>
          <a:p>
            <a:endParaRPr lang="en-GB"/>
          </a:p>
        </p:txBody>
      </p:sp>
      <p:sp>
        <p:nvSpPr>
          <p:cNvPr id="13" name="Text 8"/>
          <p:cNvSpPr/>
          <p:nvPr/>
        </p:nvSpPr>
        <p:spPr>
          <a:xfrm>
            <a:off x="980356" y="4996755"/>
            <a:ext cx="10549864"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 professional basketball player, at the top of his game, dribbling down the court… is quite active, yet he is engaging in nonaction.' — Van Norden, p.52</a:t>
            </a:r>
            <a:endParaRPr lang="en-US" sz="16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698897"/>
            <a:ext cx="10868745" cy="1308100"/>
          </a:xfrm>
          <a:prstGeom prst="rect">
            <a:avLst/>
          </a:prstGeom>
          <a:noFill/>
          <a:ln/>
        </p:spPr>
        <p:txBody>
          <a:bodyPr wrap="square" lIns="0" tIns="0" rIns="0" bIns="0" rtlCol="0" anchor="t">
            <a:normAutofit/>
          </a:bodyPr>
          <a:lstStyle/>
          <a:p>
            <a:pPr marL="0" indent="0" algn="l">
              <a:lnSpc>
                <a:spcPct val="104000"/>
              </a:lnSpc>
              <a:buNone/>
            </a:pPr>
            <a:r>
              <a:rPr lang="en-US" sz="4100" b="1" dirty="0">
                <a:solidFill>
                  <a:srgbClr val="1B1B27"/>
                </a:solidFill>
                <a:latin typeface="Inter Bold" pitchFamily="34" charset="0"/>
                <a:ea typeface="Inter Bold" pitchFamily="34" charset="-122"/>
                <a:cs typeface="Inter Bold" pitchFamily="34" charset="-120"/>
              </a:rPr>
              <a:t>The Bicycle Analogy — From Performance to Acquisition</a:t>
            </a:r>
            <a:endParaRPr lang="en-US" sz="4100" dirty="0"/>
          </a:p>
        </p:txBody>
      </p:sp>
      <p:sp>
        <p:nvSpPr>
          <p:cNvPr id="3" name="Text 1"/>
          <p:cNvSpPr/>
          <p:nvPr/>
        </p:nvSpPr>
        <p:spPr>
          <a:xfrm>
            <a:off x="661475" y="2470547"/>
            <a:ext cx="4072034" cy="327025"/>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Physicist's Knowledge</a:t>
            </a:r>
            <a:endParaRPr lang="en-US" sz="2050" dirty="0"/>
          </a:p>
        </p:txBody>
      </p:sp>
      <p:sp>
        <p:nvSpPr>
          <p:cNvPr id="4" name="Text 2"/>
          <p:cNvSpPr/>
          <p:nvPr/>
        </p:nvSpPr>
        <p:spPr>
          <a:xfrm>
            <a:off x="661475" y="2983012"/>
            <a:ext cx="5179089" cy="3009205"/>
          </a:xfrm>
          <a:prstGeom prst="rect">
            <a:avLst/>
          </a:prstGeom>
          <a:noFill/>
          <a:ln/>
        </p:spPr>
        <p:txBody>
          <a:bodyPr wrap="square" lIns="0" tIns="0" rIns="0" bIns="0" rtlCol="0" anchor="t">
            <a:normAutofit/>
          </a:bodyPr>
          <a:lstStyle/>
          <a:p>
            <a:pPr marL="0" indent="0" algn="l">
              <a:lnSpc>
                <a:spcPct val="126000"/>
              </a:lnSpc>
              <a:spcAft>
                <a:spcPts val="1300"/>
              </a:spcAft>
              <a:buNone/>
            </a:pPr>
            <a:r>
              <a:rPr lang="en-US" sz="1600" dirty="0">
                <a:solidFill>
                  <a:srgbClr val="3C3939"/>
                </a:solidFill>
                <a:latin typeface="Inter" pitchFamily="34" charset="0"/>
                <a:ea typeface="Inter" pitchFamily="34" charset="-122"/>
                <a:cs typeface="Inter" pitchFamily="34" charset="-120"/>
              </a:rPr>
              <a:t>'A physicist could tell you precisely how fast you have to go and precisely how far you need to lean… But this information is not necessary to ride a bike, and knowing it would not be sufficient to ride a bike.' — Van Norden, p.54</a:t>
            </a:r>
            <a:endParaRPr lang="en-US" sz="1600" dirty="0"/>
          </a:p>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Verbal rules are not false — they are simply inadequate. They cannot capture the fine-grained, context-sensitive know-how the experienced cyclist possesses.</a:t>
            </a:r>
            <a:endParaRPr lang="en-US" sz="1600" dirty="0"/>
          </a:p>
        </p:txBody>
      </p:sp>
      <p:sp>
        <p:nvSpPr>
          <p:cNvPr id="5" name="Shape 3"/>
          <p:cNvSpPr/>
          <p:nvPr/>
        </p:nvSpPr>
        <p:spPr>
          <a:xfrm>
            <a:off x="6206771" y="2285107"/>
            <a:ext cx="5480508" cy="3873996"/>
          </a:xfrm>
          <a:prstGeom prst="roundRect">
            <a:avLst>
              <a:gd name="adj" fmla="val 3890"/>
            </a:avLst>
          </a:prstGeom>
          <a:solidFill>
            <a:srgbClr val="1B1B27"/>
          </a:solidFill>
          <a:ln/>
        </p:spPr>
        <p:txBody>
          <a:bodyPr/>
          <a:lstStyle/>
          <a:p>
            <a:endParaRPr lang="en-GB"/>
          </a:p>
        </p:txBody>
      </p:sp>
      <p:sp>
        <p:nvSpPr>
          <p:cNvPr id="6" name="Text 4"/>
          <p:cNvSpPr/>
          <p:nvPr/>
        </p:nvSpPr>
        <p:spPr>
          <a:xfrm>
            <a:off x="6416018" y="2470547"/>
            <a:ext cx="5039889" cy="327025"/>
          </a:xfrm>
          <a:prstGeom prst="rect">
            <a:avLst/>
          </a:prstGeom>
          <a:noFill/>
          <a:ln/>
        </p:spPr>
        <p:txBody>
          <a:bodyPr wrap="none" lIns="0" tIns="0" rIns="0" bIns="0" rtlCol="0" anchor="t"/>
          <a:lstStyle/>
          <a:p>
            <a:pPr marL="0" indent="0" algn="l">
              <a:lnSpc>
                <a:spcPct val="104000"/>
              </a:lnSpc>
              <a:buNone/>
            </a:pPr>
            <a:r>
              <a:rPr lang="en-US" sz="2050" b="1" dirty="0">
                <a:solidFill>
                  <a:srgbClr val="FFFFFF"/>
                </a:solidFill>
                <a:latin typeface="Inter Bold" pitchFamily="34" charset="0"/>
                <a:ea typeface="Inter Bold" pitchFamily="34" charset="-122"/>
                <a:cs typeface="Inter Bold" pitchFamily="34" charset="-120"/>
              </a:rPr>
              <a:t>Wuwei as Knowing-How-in-Action</a:t>
            </a:r>
            <a:endParaRPr lang="en-US" sz="2050" dirty="0"/>
          </a:p>
        </p:txBody>
      </p:sp>
      <p:sp>
        <p:nvSpPr>
          <p:cNvPr id="7" name="Text 5"/>
          <p:cNvSpPr/>
          <p:nvPr/>
        </p:nvSpPr>
        <p:spPr>
          <a:xfrm>
            <a:off x="6416018" y="2983012"/>
            <a:ext cx="5062014" cy="2061766"/>
          </a:xfrm>
          <a:prstGeom prst="rect">
            <a:avLst/>
          </a:prstGeom>
          <a:noFill/>
          <a:ln/>
        </p:spPr>
        <p:txBody>
          <a:bodyPr wrap="square" lIns="0" tIns="0" rIns="0" bIns="0" rtlCol="0" anchor="t">
            <a:normAutofit/>
          </a:bodyPr>
          <a:lstStyle/>
          <a:p>
            <a:pPr marL="0" indent="0" algn="l">
              <a:lnSpc>
                <a:spcPct val="126000"/>
              </a:lnSpc>
              <a:spcAft>
                <a:spcPts val="1300"/>
              </a:spcAft>
              <a:buNone/>
            </a:pPr>
            <a:r>
              <a:rPr lang="en-US" sz="1600" dirty="0">
                <a:solidFill>
                  <a:srgbClr val="FFFFFF"/>
                </a:solidFill>
                <a:latin typeface="Inter" pitchFamily="34" charset="0"/>
                <a:ea typeface="Inter" pitchFamily="34" charset="-122"/>
                <a:cs typeface="Inter" pitchFamily="34" charset="-120"/>
              </a:rPr>
              <a:t>The transition from self-conscious rule-following to unself-conscious, fluent performance is the transition from 'knowing that' to 'knowing how.'</a:t>
            </a:r>
            <a:endParaRPr lang="en-US" sz="1600" dirty="0"/>
          </a:p>
          <a:p>
            <a:pPr marL="0" indent="0" algn="l">
              <a:lnSpc>
                <a:spcPct val="126000"/>
              </a:lnSpc>
              <a:buNone/>
            </a:pPr>
            <a:r>
              <a:rPr lang="en-US" sz="1600" dirty="0">
                <a:solidFill>
                  <a:srgbClr val="FFFFFF"/>
                </a:solidFill>
                <a:latin typeface="Inter" pitchFamily="34" charset="0"/>
                <a:ea typeface="Inter" pitchFamily="34" charset="-122"/>
                <a:cs typeface="Inter" pitchFamily="34" charset="-120"/>
              </a:rPr>
              <a:t>Wuwei is the body's intelligent responsiveness to the world, unmediated by linguistic deliberation. It is not just a state but a cultivated capacity.</a:t>
            </a:r>
            <a:endParaRPr 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661475" y="842764"/>
            <a:ext cx="788878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The Numbered Argument for Wuwei</a:t>
            </a:r>
            <a:endParaRPr lang="en-US" sz="3250" dirty="0"/>
          </a:p>
        </p:txBody>
      </p:sp>
      <p:sp>
        <p:nvSpPr>
          <p:cNvPr id="3" name="Shape 1"/>
          <p:cNvSpPr/>
          <p:nvPr/>
        </p:nvSpPr>
        <p:spPr>
          <a:xfrm>
            <a:off x="661475" y="1590973"/>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4" name="Text 2"/>
          <p:cNvSpPr/>
          <p:nvPr/>
        </p:nvSpPr>
        <p:spPr>
          <a:xfrm>
            <a:off x="723485" y="1621979"/>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1</a:t>
            </a:r>
            <a:endParaRPr lang="en-US" sz="1950" dirty="0"/>
          </a:p>
        </p:txBody>
      </p:sp>
      <p:sp>
        <p:nvSpPr>
          <p:cNvPr id="5" name="Text 3"/>
          <p:cNvSpPr/>
          <p:nvPr/>
        </p:nvSpPr>
        <p:spPr>
          <a:xfrm>
            <a:off x="1149222" y="1647825"/>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1</a:t>
            </a:r>
            <a:endParaRPr lang="en-US" sz="1600" dirty="0"/>
          </a:p>
        </p:txBody>
      </p:sp>
      <p:sp>
        <p:nvSpPr>
          <p:cNvPr id="6" name="Text 4"/>
          <p:cNvSpPr/>
          <p:nvPr/>
        </p:nvSpPr>
        <p:spPr>
          <a:xfrm>
            <a:off x="1149222" y="1975743"/>
            <a:ext cx="10380998"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Wuwei is action that is non-self-conscious, perfectly responsive, and free of self-regarding motivation (Van Norden, p.52)</a:t>
            </a:r>
            <a:endParaRPr lang="en-US" sz="1300" dirty="0"/>
          </a:p>
        </p:txBody>
      </p:sp>
      <p:sp>
        <p:nvSpPr>
          <p:cNvPr id="7" name="Shape 5"/>
          <p:cNvSpPr/>
          <p:nvPr/>
        </p:nvSpPr>
        <p:spPr>
          <a:xfrm>
            <a:off x="661475" y="2432149"/>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8" name="Text 6"/>
          <p:cNvSpPr/>
          <p:nvPr/>
        </p:nvSpPr>
        <p:spPr>
          <a:xfrm>
            <a:off x="723485" y="2463155"/>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2</a:t>
            </a:r>
            <a:endParaRPr lang="en-US" sz="1950" dirty="0"/>
          </a:p>
        </p:txBody>
      </p:sp>
      <p:sp>
        <p:nvSpPr>
          <p:cNvPr id="9" name="Text 7"/>
          <p:cNvSpPr/>
          <p:nvPr/>
        </p:nvSpPr>
        <p:spPr>
          <a:xfrm>
            <a:off x="1149222" y="2489002"/>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2</a:t>
            </a:r>
            <a:endParaRPr lang="en-US" sz="1600" dirty="0"/>
          </a:p>
        </p:txBody>
      </p:sp>
      <p:sp>
        <p:nvSpPr>
          <p:cNvPr id="10" name="Text 8"/>
          <p:cNvSpPr/>
          <p:nvPr/>
        </p:nvSpPr>
        <p:spPr>
          <a:xfrm>
            <a:off x="1149222" y="2816920"/>
            <a:ext cx="10380998"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This kind of action is manifest in domains of high skill — athletics, bicycle riding, and martial arts (Van Norden, pp.52–204)</a:t>
            </a:r>
            <a:endParaRPr lang="en-US" sz="1300" dirty="0"/>
          </a:p>
        </p:txBody>
      </p:sp>
      <p:sp>
        <p:nvSpPr>
          <p:cNvPr id="11" name="Shape 9"/>
          <p:cNvSpPr/>
          <p:nvPr/>
        </p:nvSpPr>
        <p:spPr>
          <a:xfrm>
            <a:off x="661475" y="3273326"/>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12" name="Text 10"/>
          <p:cNvSpPr/>
          <p:nvPr/>
        </p:nvSpPr>
        <p:spPr>
          <a:xfrm>
            <a:off x="723485" y="3304332"/>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3</a:t>
            </a:r>
            <a:endParaRPr lang="en-US" sz="1950" dirty="0"/>
          </a:p>
        </p:txBody>
      </p:sp>
      <p:sp>
        <p:nvSpPr>
          <p:cNvPr id="13" name="Text 11"/>
          <p:cNvSpPr/>
          <p:nvPr/>
        </p:nvSpPr>
        <p:spPr>
          <a:xfrm>
            <a:off x="1149222" y="3330178"/>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3</a:t>
            </a:r>
            <a:endParaRPr lang="en-US" sz="1600" dirty="0"/>
          </a:p>
        </p:txBody>
      </p:sp>
      <p:sp>
        <p:nvSpPr>
          <p:cNvPr id="14" name="Text 12"/>
          <p:cNvSpPr/>
          <p:nvPr/>
        </p:nvSpPr>
        <p:spPr>
          <a:xfrm>
            <a:off x="1149222" y="3658096"/>
            <a:ext cx="10380998"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In each domain, the novice-to-expert transition involves a shift from self-conscious rule-following to unself-conscious fluency — from 'knowing that' to 'knowing how' (Van Norden, pp.56–57)</a:t>
            </a:r>
            <a:endParaRPr lang="en-US" sz="1300" dirty="0"/>
          </a:p>
        </p:txBody>
      </p:sp>
      <p:sp>
        <p:nvSpPr>
          <p:cNvPr id="15" name="Shape 13"/>
          <p:cNvSpPr/>
          <p:nvPr/>
        </p:nvSpPr>
        <p:spPr>
          <a:xfrm>
            <a:off x="661475" y="4339431"/>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16" name="Text 14"/>
          <p:cNvSpPr/>
          <p:nvPr/>
        </p:nvSpPr>
        <p:spPr>
          <a:xfrm>
            <a:off x="723485" y="4370437"/>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4</a:t>
            </a:r>
            <a:endParaRPr lang="en-US" sz="1950" dirty="0"/>
          </a:p>
        </p:txBody>
      </p:sp>
      <p:sp>
        <p:nvSpPr>
          <p:cNvPr id="17" name="Text 15"/>
          <p:cNvSpPr/>
          <p:nvPr/>
        </p:nvSpPr>
        <p:spPr>
          <a:xfrm>
            <a:off x="1149222" y="4396284"/>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4</a:t>
            </a:r>
            <a:endParaRPr lang="en-US" sz="1600" dirty="0"/>
          </a:p>
        </p:txBody>
      </p:sp>
      <p:sp>
        <p:nvSpPr>
          <p:cNvPr id="18" name="Text 16"/>
          <p:cNvSpPr/>
          <p:nvPr/>
        </p:nvSpPr>
        <p:spPr>
          <a:xfrm>
            <a:off x="1149222" y="4724202"/>
            <a:ext cx="10380998"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The Daodejing applies this model beyond specialised skill to the whole of life — including ethics and governance</a:t>
            </a:r>
            <a:endParaRPr lang="en-US" sz="1300" dirty="0"/>
          </a:p>
        </p:txBody>
      </p:sp>
      <p:sp>
        <p:nvSpPr>
          <p:cNvPr id="19" name="Shape 17"/>
          <p:cNvSpPr/>
          <p:nvPr/>
        </p:nvSpPr>
        <p:spPr>
          <a:xfrm>
            <a:off x="661475" y="5180608"/>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20" name="Text 18"/>
          <p:cNvSpPr/>
          <p:nvPr/>
        </p:nvSpPr>
        <p:spPr>
          <a:xfrm>
            <a:off x="723485" y="5211614"/>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5</a:t>
            </a:r>
            <a:endParaRPr lang="en-US" sz="1950" dirty="0"/>
          </a:p>
        </p:txBody>
      </p:sp>
      <p:sp>
        <p:nvSpPr>
          <p:cNvPr id="21" name="Text 19"/>
          <p:cNvSpPr/>
          <p:nvPr/>
        </p:nvSpPr>
        <p:spPr>
          <a:xfrm>
            <a:off x="1149222" y="5237460"/>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Conclusion</a:t>
            </a:r>
            <a:endParaRPr lang="en-US" sz="1600" dirty="0"/>
          </a:p>
        </p:txBody>
      </p:sp>
      <p:sp>
        <p:nvSpPr>
          <p:cNvPr id="22" name="Text 20"/>
          <p:cNvSpPr/>
          <p:nvPr/>
        </p:nvSpPr>
        <p:spPr>
          <a:xfrm>
            <a:off x="1149222" y="5565378"/>
            <a:ext cx="10380998"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Wuwei is not the absence of action but the highest form of action — so thoroughly cultivated it no longer requires self-conscious effort or deliberate choice</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940197"/>
            <a:ext cx="6296860" cy="959842"/>
          </a:xfrm>
          <a:prstGeom prst="rect">
            <a:avLst/>
          </a:prstGeom>
          <a:noFill/>
          <a:ln/>
        </p:spPr>
        <p:txBody>
          <a:bodyPr wrap="square" lIns="0" tIns="0" rIns="0" bIns="0" rtlCol="0" anchor="t">
            <a:normAutofit/>
          </a:bodyPr>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The Wallet Example — Three Ethical Frameworks Compared</a:t>
            </a:r>
            <a:endParaRPr lang="en-US" sz="3000" dirty="0"/>
          </a:p>
        </p:txBody>
      </p:sp>
      <p:sp>
        <p:nvSpPr>
          <p:cNvPr id="4" name="Text 1"/>
          <p:cNvSpPr/>
          <p:nvPr/>
        </p:nvSpPr>
        <p:spPr>
          <a:xfrm>
            <a:off x="661475" y="2049760"/>
            <a:ext cx="6296860"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Van Norden deepens the argument by contrasting three accounts of ethical motivation through a single test case: finding and returning a lost wallet.</a:t>
            </a:r>
            <a:endParaRPr lang="en-US" sz="120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2567384"/>
            <a:ext cx="6296860" cy="1050230"/>
          </a:xfrm>
          <a:prstGeom prst="rect">
            <a:avLst/>
          </a:prstGeom>
        </p:spPr>
      </p:pic>
      <p:sp>
        <p:nvSpPr>
          <p:cNvPr id="6" name="Text 2"/>
          <p:cNvSpPr/>
          <p:nvPr/>
        </p:nvSpPr>
        <p:spPr>
          <a:xfrm>
            <a:off x="910210" y="2739926"/>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Mengzi</a:t>
            </a:r>
            <a:endParaRPr lang="en-US" sz="1500" dirty="0"/>
          </a:p>
        </p:txBody>
      </p:sp>
      <p:sp>
        <p:nvSpPr>
          <p:cNvPr id="7" name="Text 3"/>
          <p:cNvSpPr/>
          <p:nvPr/>
        </p:nvSpPr>
        <p:spPr>
          <a:xfrm>
            <a:off x="910210" y="3039666"/>
            <a:ext cx="5875587"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Return it from a 'feeling of compassion' for the owner's suffering and 'disdain' for stealing — self-conscious moral feeling</a:t>
            </a:r>
            <a:endParaRPr lang="en-US" sz="120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3717429"/>
            <a:ext cx="6296860" cy="1050230"/>
          </a:xfrm>
          <a:prstGeom prst="rect">
            <a:avLst/>
          </a:prstGeom>
        </p:spPr>
      </p:pic>
      <p:sp>
        <p:nvSpPr>
          <p:cNvPr id="9" name="Text 4"/>
          <p:cNvSpPr/>
          <p:nvPr/>
        </p:nvSpPr>
        <p:spPr>
          <a:xfrm>
            <a:off x="910210" y="3889970"/>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Kant</a:t>
            </a:r>
            <a:endParaRPr lang="en-US" sz="1500" dirty="0"/>
          </a:p>
        </p:txBody>
      </p:sp>
      <p:sp>
        <p:nvSpPr>
          <p:cNvPr id="10" name="Text 5"/>
          <p:cNvSpPr/>
          <p:nvPr/>
        </p:nvSpPr>
        <p:spPr>
          <a:xfrm>
            <a:off x="910210" y="4189710"/>
            <a:ext cx="5875587"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Return it from respect for the universalisable moral law — self-conscious moral reasoning</a:t>
            </a:r>
            <a:endParaRPr lang="en-US" sz="1200" dirty="0"/>
          </a:p>
        </p:txBody>
      </p:sp>
      <p:pic>
        <p:nvPicPr>
          <p:cNvPr id="11"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4867473"/>
            <a:ext cx="6296860" cy="1050230"/>
          </a:xfrm>
          <a:prstGeom prst="rect">
            <a:avLst/>
          </a:prstGeom>
        </p:spPr>
      </p:pic>
      <p:sp>
        <p:nvSpPr>
          <p:cNvPr id="12" name="Text 6"/>
          <p:cNvSpPr/>
          <p:nvPr/>
        </p:nvSpPr>
        <p:spPr>
          <a:xfrm>
            <a:off x="910210" y="5040015"/>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Daodejing</a:t>
            </a:r>
            <a:endParaRPr lang="en-US" sz="1500" dirty="0"/>
          </a:p>
        </p:txBody>
      </p:sp>
      <p:sp>
        <p:nvSpPr>
          <p:cNvPr id="13" name="Text 7"/>
          <p:cNvSpPr/>
          <p:nvPr/>
        </p:nvSpPr>
        <p:spPr>
          <a:xfrm>
            <a:off x="910210" y="5339755"/>
            <a:ext cx="5875587"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'It simply does not cross your mind to keep it' — the moment one asks 'should I return this?' one has already departed from wuwei (Van Norden, p.64)</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816173"/>
            <a:ext cx="10868745" cy="1255117"/>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Wuwei and the Via Negativa — Connecting Day 4 and Day 5</a:t>
            </a:r>
            <a:endParaRPr lang="en-US" sz="3950" dirty="0"/>
          </a:p>
        </p:txBody>
      </p:sp>
      <p:sp>
        <p:nvSpPr>
          <p:cNvPr id="3" name="Shape 1"/>
          <p:cNvSpPr/>
          <p:nvPr/>
        </p:nvSpPr>
        <p:spPr>
          <a:xfrm>
            <a:off x="516917" y="2327275"/>
            <a:ext cx="5478524" cy="1997273"/>
          </a:xfrm>
          <a:prstGeom prst="roundRect">
            <a:avLst>
              <a:gd name="adj" fmla="val 7240"/>
            </a:avLst>
          </a:prstGeom>
          <a:solidFill>
            <a:srgbClr val="1B1B27"/>
          </a:solidFill>
          <a:ln/>
        </p:spPr>
        <p:txBody>
          <a:bodyPr/>
          <a:lstStyle/>
          <a:p>
            <a:endParaRPr lang="en-GB"/>
          </a:p>
        </p:txBody>
      </p:sp>
      <p:sp>
        <p:nvSpPr>
          <p:cNvPr id="4" name="Text 2"/>
          <p:cNvSpPr/>
          <p:nvPr/>
        </p:nvSpPr>
        <p:spPr>
          <a:xfrm>
            <a:off x="717730" y="2497931"/>
            <a:ext cx="3146049" cy="313730"/>
          </a:xfrm>
          <a:prstGeom prst="rect">
            <a:avLst/>
          </a:prstGeom>
          <a:noFill/>
          <a:ln/>
        </p:spPr>
        <p:txBody>
          <a:bodyPr wrap="none" lIns="0" tIns="0" rIns="0" bIns="0" rtlCol="0" anchor="t"/>
          <a:lstStyle/>
          <a:p>
            <a:pPr marL="0" indent="0" algn="l">
              <a:lnSpc>
                <a:spcPct val="104000"/>
              </a:lnSpc>
              <a:buNone/>
            </a:pPr>
            <a:r>
              <a:rPr lang="en-US" sz="1950" b="1" dirty="0">
                <a:solidFill>
                  <a:srgbClr val="FFFFFF"/>
                </a:solidFill>
                <a:latin typeface="Inter Bold" pitchFamily="34" charset="0"/>
                <a:ea typeface="Inter Bold" pitchFamily="34" charset="-122"/>
                <a:cs typeface="Inter Bold" pitchFamily="34" charset="-120"/>
              </a:rPr>
              <a:t>Day 4 — Dismantling</a:t>
            </a:r>
            <a:endParaRPr lang="en-US" sz="1950" dirty="0"/>
          </a:p>
        </p:txBody>
      </p:sp>
      <p:sp>
        <p:nvSpPr>
          <p:cNvPr id="5" name="Text 3"/>
          <p:cNvSpPr/>
          <p:nvPr/>
        </p:nvSpPr>
        <p:spPr>
          <a:xfrm>
            <a:off x="717730" y="2982317"/>
            <a:ext cx="5076896"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FFFFFF"/>
                </a:solidFill>
                <a:latin typeface="Inter" pitchFamily="34" charset="0"/>
                <a:ea typeface="Inter" pitchFamily="34" charset="-122"/>
                <a:cs typeface="Inter" pitchFamily="34" charset="-120"/>
              </a:rPr>
              <a:t>The via negativa dismantles the conceptual machinery that generates moral dilemma. Value terms (beautiful/ugly, good/bad) are artificial distinctions that generate desire and contention.</a:t>
            </a:r>
            <a:endParaRPr lang="en-US" sz="1550" dirty="0"/>
          </a:p>
        </p:txBody>
      </p:sp>
      <p:sp>
        <p:nvSpPr>
          <p:cNvPr id="6" name="Text 4"/>
          <p:cNvSpPr/>
          <p:nvPr/>
        </p:nvSpPr>
        <p:spPr>
          <a:xfrm>
            <a:off x="6347162" y="2497931"/>
            <a:ext cx="3432684"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Day 5 — What Remains</a:t>
            </a:r>
            <a:endParaRPr lang="en-US" sz="1950" dirty="0"/>
          </a:p>
        </p:txBody>
      </p:sp>
      <p:sp>
        <p:nvSpPr>
          <p:cNvPr id="7" name="Text 5"/>
          <p:cNvSpPr/>
          <p:nvPr/>
        </p:nvSpPr>
        <p:spPr>
          <a:xfrm>
            <a:off x="6347162" y="2982317"/>
            <a:ext cx="5189408"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Wuwei is what remains when that machinery no longer runs. The sage has transcended the framework of moral concepts that makes deliberation necessary.</a:t>
            </a:r>
            <a:endParaRPr lang="en-US" sz="1550" dirty="0"/>
          </a:p>
        </p:txBody>
      </p:sp>
      <p:sp>
        <p:nvSpPr>
          <p:cNvPr id="8" name="Text 6"/>
          <p:cNvSpPr/>
          <p:nvPr/>
        </p:nvSpPr>
        <p:spPr>
          <a:xfrm>
            <a:off x="661475" y="4580533"/>
            <a:ext cx="4461954"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Comparison with Confucianism</a:t>
            </a:r>
            <a:endParaRPr lang="en-US" sz="1950" dirty="0"/>
          </a:p>
        </p:txBody>
      </p:sp>
      <p:sp>
        <p:nvSpPr>
          <p:cNvPr id="9" name="Text 7"/>
          <p:cNvSpPr/>
          <p:nvPr/>
        </p:nvSpPr>
        <p:spPr>
          <a:xfrm>
            <a:off x="661475" y="5150247"/>
            <a:ext cx="10868745"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Confucians also recognise nonaction as the highest embodiment of the Way (Analects 15.5). But for Confucians, spontaneous virtue is the </a:t>
            </a:r>
            <a:r>
              <a:rPr lang="en-US" sz="1550" i="1" dirty="0">
                <a:solidFill>
                  <a:srgbClr val="3C3939"/>
                </a:solidFill>
                <a:latin typeface="Inter" pitchFamily="34" charset="0"/>
                <a:ea typeface="Inter" pitchFamily="34" charset="-122"/>
                <a:cs typeface="Inter" pitchFamily="34" charset="-120"/>
              </a:rPr>
              <a:t>culmination</a:t>
            </a:r>
            <a:r>
              <a:rPr lang="en-US" sz="1550" dirty="0">
                <a:solidFill>
                  <a:srgbClr val="3C3939"/>
                </a:solidFill>
                <a:latin typeface="Inter" pitchFamily="34" charset="0"/>
                <a:ea typeface="Inter" pitchFamily="34" charset="-122"/>
                <a:cs typeface="Inter" pitchFamily="34" charset="-120"/>
              </a:rPr>
              <a:t> of deliberate cultivation through ritual and study. For the Daodejing, ritual and study are themselves </a:t>
            </a:r>
            <a:r>
              <a:rPr lang="en-US" sz="1550" i="1" dirty="0">
                <a:solidFill>
                  <a:srgbClr val="3C3939"/>
                </a:solidFill>
                <a:latin typeface="Inter" pitchFamily="34" charset="0"/>
                <a:ea typeface="Inter" pitchFamily="34" charset="-122"/>
                <a:cs typeface="Inter" pitchFamily="34" charset="-120"/>
              </a:rPr>
              <a:t>obstacles</a:t>
            </a:r>
            <a:r>
              <a:rPr lang="en-US" sz="1550" dirty="0">
                <a:solidFill>
                  <a:srgbClr val="3C3939"/>
                </a:solidFill>
                <a:latin typeface="Inter" pitchFamily="34" charset="0"/>
                <a:ea typeface="Inter" pitchFamily="34" charset="-122"/>
                <a:cs typeface="Inter" pitchFamily="34" charset="-120"/>
              </a:rPr>
              <a:t> to spontaneity.</a:t>
            </a:r>
            <a:endParaRPr lang="en-US" sz="15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818257"/>
            <a:ext cx="6296860" cy="1661220"/>
          </a:xfrm>
          <a:prstGeom prst="rect">
            <a:avLst/>
          </a:prstGeom>
          <a:noFill/>
          <a:ln/>
        </p:spPr>
        <p:txBody>
          <a:bodyPr wrap="square" lIns="0" tIns="0" rIns="0" bIns="0" rtlCol="0" anchor="t">
            <a:normAutofit/>
          </a:bodyPr>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Key Point 2 — Ziran as a Value Concept: The Controversy</a:t>
            </a:r>
            <a:endParaRPr lang="en-US" sz="3450" dirty="0"/>
          </a:p>
        </p:txBody>
      </p:sp>
      <p:sp>
        <p:nvSpPr>
          <p:cNvPr id="4" name="Text 1"/>
          <p:cNvSpPr/>
          <p:nvPr/>
        </p:nvSpPr>
        <p:spPr>
          <a:xfrm>
            <a:off x="5233360" y="2678807"/>
            <a:ext cx="6296860" cy="744141"/>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If ziran means 'being as one is naturally,' does this commit the Daodejing to ethical naturalism — the view that whatever is natural is good? Disease, predation, and cruelty are natural; does the text endorse all of these?</a:t>
            </a:r>
            <a:endParaRPr lang="en-US" sz="135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14311" y="3553321"/>
            <a:ext cx="6315909" cy="890786"/>
          </a:xfrm>
          <a:prstGeom prst="rect">
            <a:avLst/>
          </a:prstGeom>
        </p:spPr>
      </p:pic>
      <p:sp>
        <p:nvSpPr>
          <p:cNvPr id="6" name="Text 2"/>
          <p:cNvSpPr/>
          <p:nvPr/>
        </p:nvSpPr>
        <p:spPr>
          <a:xfrm>
            <a:off x="5448660" y="3572371"/>
            <a:ext cx="2726165"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Eno's Glossary Definition</a:t>
            </a:r>
            <a:endParaRPr lang="en-US" sz="1700" dirty="0"/>
          </a:p>
        </p:txBody>
      </p:sp>
      <p:sp>
        <p:nvSpPr>
          <p:cNvPr id="7" name="Text 3"/>
          <p:cNvSpPr/>
          <p:nvPr/>
        </p:nvSpPr>
        <p:spPr>
          <a:xfrm>
            <a:off x="5448660" y="3928963"/>
            <a:ext cx="6081560" cy="496094"/>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Ziran describes a thing as it is in itself, without regard for forces that may act upon it: </a:t>
            </a:r>
            <a:r>
              <a:rPr lang="en-US" sz="1350" i="1" dirty="0">
                <a:solidFill>
                  <a:srgbClr val="3C3939"/>
                </a:solidFill>
                <a:latin typeface="Inter" pitchFamily="34" charset="0"/>
                <a:ea typeface="Inter" pitchFamily="34" charset="-122"/>
                <a:cs typeface="Inter" pitchFamily="34" charset="-120"/>
              </a:rPr>
              <a:t>spontaneous</a:t>
            </a:r>
            <a:r>
              <a:rPr lang="en-US" sz="1350" dirty="0">
                <a:solidFill>
                  <a:srgbClr val="3C3939"/>
                </a:solidFill>
                <a:latin typeface="Inter" pitchFamily="34" charset="0"/>
                <a:ea typeface="Inter" pitchFamily="34" charset="-122"/>
                <a:cs typeface="Inter" pitchFamily="34" charset="-120"/>
              </a:rPr>
              <a:t>.</a:t>
            </a:r>
            <a:endParaRPr lang="en-US" sz="135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14311" y="4671814"/>
            <a:ext cx="6315909" cy="1386880"/>
          </a:xfrm>
          <a:prstGeom prst="rect">
            <a:avLst/>
          </a:prstGeom>
        </p:spPr>
      </p:pic>
      <p:sp>
        <p:nvSpPr>
          <p:cNvPr id="9" name="Text 4"/>
          <p:cNvSpPr/>
          <p:nvPr/>
        </p:nvSpPr>
        <p:spPr>
          <a:xfrm>
            <a:off x="5448660" y="4690864"/>
            <a:ext cx="2215003"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The Literal Sense</a:t>
            </a:r>
            <a:endParaRPr lang="en-US" sz="1700" dirty="0"/>
          </a:p>
        </p:txBody>
      </p:sp>
      <p:sp>
        <p:nvSpPr>
          <p:cNvPr id="10" name="Text 5"/>
          <p:cNvSpPr/>
          <p:nvPr/>
        </p:nvSpPr>
        <p:spPr>
          <a:xfrm>
            <a:off x="5448660" y="5047456"/>
            <a:ext cx="6081560" cy="992188"/>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'Self-so-ing' — built from </a:t>
            </a:r>
            <a:r>
              <a:rPr lang="en-US" sz="1350" i="1" dirty="0">
                <a:solidFill>
                  <a:srgbClr val="3C3939"/>
                </a:solidFill>
                <a:latin typeface="Inter" pitchFamily="34" charset="0"/>
                <a:ea typeface="Inter" pitchFamily="34" charset="-122"/>
                <a:cs typeface="Inter" pitchFamily="34" charset="-120"/>
              </a:rPr>
              <a:t>zi</a:t>
            </a:r>
            <a:r>
              <a:rPr lang="en-US" sz="1350" dirty="0">
                <a:solidFill>
                  <a:srgbClr val="3C3939"/>
                </a:solidFill>
                <a:latin typeface="Inter" pitchFamily="34" charset="0"/>
                <a:ea typeface="Inter" pitchFamily="34" charset="-122"/>
                <a:cs typeface="Inter" pitchFamily="34" charset="-120"/>
              </a:rPr>
              <a:t> (self) and </a:t>
            </a:r>
            <a:r>
              <a:rPr lang="en-US" sz="1350" i="1" dirty="0">
                <a:solidFill>
                  <a:srgbClr val="3C3939"/>
                </a:solidFill>
                <a:latin typeface="Inter" pitchFamily="34" charset="0"/>
                <a:ea typeface="Inter" pitchFamily="34" charset="-122"/>
                <a:cs typeface="Inter" pitchFamily="34" charset="-120"/>
              </a:rPr>
              <a:t>ran</a:t>
            </a:r>
            <a:r>
              <a:rPr lang="en-US" sz="1350" dirty="0">
                <a:solidFill>
                  <a:srgbClr val="3C3939"/>
                </a:solidFill>
                <a:latin typeface="Inter" pitchFamily="34" charset="0"/>
                <a:ea typeface="Inter" pitchFamily="34" charset="-122"/>
                <a:cs typeface="Inter" pitchFamily="34" charset="-120"/>
              </a:rPr>
              <a:t> (so, as things are). A tree is ziran when it grows according to its own nature, not when shaped into a bonsai. Water is ziran when it flows downhill, not when channelled into an irrigation system.</a:t>
            </a:r>
            <a:endParaRPr lang="en-US" sz="13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475" y="1044873"/>
            <a:ext cx="11290018"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Ziran in the Daodejing — DDJ 25 and DDJ 51</a:t>
            </a:r>
            <a:endParaRPr lang="en-US" sz="3950" dirty="0"/>
          </a:p>
        </p:txBody>
      </p:sp>
      <p:sp>
        <p:nvSpPr>
          <p:cNvPr id="3" name="Shape 1"/>
          <p:cNvSpPr/>
          <p:nvPr/>
        </p:nvSpPr>
        <p:spPr>
          <a:xfrm>
            <a:off x="661475" y="2013843"/>
            <a:ext cx="5349047" cy="3012976"/>
          </a:xfrm>
          <a:prstGeom prst="roundRect">
            <a:avLst>
              <a:gd name="adj" fmla="val 2800"/>
            </a:avLst>
          </a:prstGeom>
          <a:solidFill>
            <a:srgbClr val="F2EEEE"/>
          </a:solidFill>
          <a:ln w="6350">
            <a:solidFill>
              <a:srgbClr val="D8D4D4"/>
            </a:solidFill>
            <a:prstDash val="solid"/>
          </a:ln>
        </p:spPr>
        <p:txBody>
          <a:bodyPr/>
          <a:lstStyle/>
          <a:p>
            <a:endParaRPr lang="en-GB"/>
          </a:p>
        </p:txBody>
      </p:sp>
      <p:sp>
        <p:nvSpPr>
          <p:cNvPr id="4" name="Text 2"/>
          <p:cNvSpPr/>
          <p:nvPr/>
        </p:nvSpPr>
        <p:spPr>
          <a:xfrm>
            <a:off x="868638" y="2221012"/>
            <a:ext cx="4063204"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DDJ 25 — Characterising the Dao</a:t>
            </a:r>
            <a:endParaRPr lang="en-US" sz="1950" dirty="0"/>
          </a:p>
        </p:txBody>
      </p:sp>
      <p:sp>
        <p:nvSpPr>
          <p:cNvPr id="5" name="Text 3"/>
          <p:cNvSpPr/>
          <p:nvPr/>
        </p:nvSpPr>
        <p:spPr>
          <a:xfrm>
            <a:off x="868638" y="2637135"/>
            <a:ext cx="4934720" cy="2182515"/>
          </a:xfrm>
          <a:prstGeom prst="rect">
            <a:avLst/>
          </a:prstGeom>
          <a:noFill/>
          <a:ln/>
        </p:spPr>
        <p:txBody>
          <a:bodyPr wrap="square" lIns="0" tIns="0" rIns="0" bIns="0" rtlCol="0" anchor="t">
            <a:normAutofit/>
          </a:bodyPr>
          <a:lstStyle/>
          <a:p>
            <a:pPr marL="0" indent="0" algn="l">
              <a:lnSpc>
                <a:spcPct val="123000"/>
              </a:lnSpc>
              <a:spcAft>
                <a:spcPts val="800"/>
              </a:spcAft>
              <a:buNone/>
            </a:pPr>
            <a:r>
              <a:rPr lang="en-US" sz="1550" dirty="0">
                <a:solidFill>
                  <a:srgbClr val="3C3939"/>
                </a:solidFill>
                <a:latin typeface="Inter" pitchFamily="34" charset="0"/>
                <a:ea typeface="Inter" pitchFamily="34" charset="-122"/>
                <a:cs typeface="Inter" pitchFamily="34" charset="-120"/>
              </a:rPr>
              <a:t>'Men emulate earth; earth emulates heaven; heaven emulates the Dao; the Dao emulates spontaneity.' — Eno trans.</a:t>
            </a:r>
            <a:endParaRPr lang="en-US" sz="1550" dirty="0"/>
          </a:p>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Van Norden: 'The Way models itself on what is natural' (p.132). The Dao simply </a:t>
            </a:r>
            <a:r>
              <a:rPr lang="en-US" sz="1550" i="1" dirty="0">
                <a:solidFill>
                  <a:srgbClr val="3C3939"/>
                </a:solidFill>
                <a:latin typeface="Inter" pitchFamily="34" charset="0"/>
                <a:ea typeface="Inter" pitchFamily="34" charset="-122"/>
                <a:cs typeface="Inter" pitchFamily="34" charset="-120"/>
              </a:rPr>
              <a:t>is</a:t>
            </a:r>
            <a:r>
              <a:rPr lang="en-US" sz="1550" dirty="0">
                <a:solidFill>
                  <a:srgbClr val="3C3939"/>
                </a:solidFill>
                <a:latin typeface="Inter" pitchFamily="34" charset="0"/>
                <a:ea typeface="Inter" pitchFamily="34" charset="-122"/>
                <a:cs typeface="Inter" pitchFamily="34" charset="-120"/>
              </a:rPr>
              <a:t> what it is — its action is not caused or compelled by anything external.</a:t>
            </a:r>
            <a:endParaRPr lang="en-US" sz="1550" dirty="0"/>
          </a:p>
        </p:txBody>
      </p:sp>
      <p:sp>
        <p:nvSpPr>
          <p:cNvPr id="6" name="Shape 4"/>
          <p:cNvSpPr/>
          <p:nvPr/>
        </p:nvSpPr>
        <p:spPr>
          <a:xfrm>
            <a:off x="6181173" y="2013843"/>
            <a:ext cx="5349047" cy="3012976"/>
          </a:xfrm>
          <a:prstGeom prst="roundRect">
            <a:avLst>
              <a:gd name="adj" fmla="val 2800"/>
            </a:avLst>
          </a:prstGeom>
          <a:solidFill>
            <a:srgbClr val="F2EEEE"/>
          </a:solidFill>
          <a:ln w="6350">
            <a:solidFill>
              <a:srgbClr val="D8D4D4"/>
            </a:solidFill>
            <a:prstDash val="solid"/>
          </a:ln>
        </p:spPr>
        <p:txBody>
          <a:bodyPr/>
          <a:lstStyle/>
          <a:p>
            <a:endParaRPr lang="en-GB"/>
          </a:p>
        </p:txBody>
      </p:sp>
      <p:sp>
        <p:nvSpPr>
          <p:cNvPr id="7" name="Text 5"/>
          <p:cNvSpPr/>
          <p:nvPr/>
        </p:nvSpPr>
        <p:spPr>
          <a:xfrm>
            <a:off x="6388337" y="2221012"/>
            <a:ext cx="3124717"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DDJ 51 — Ever So of Itself</a:t>
            </a:r>
            <a:endParaRPr lang="en-US" sz="1950" dirty="0"/>
          </a:p>
        </p:txBody>
      </p:sp>
      <p:sp>
        <p:nvSpPr>
          <p:cNvPr id="8" name="Text 6"/>
          <p:cNvSpPr/>
          <p:nvPr/>
        </p:nvSpPr>
        <p:spPr>
          <a:xfrm>
            <a:off x="6388337" y="2637135"/>
            <a:ext cx="4934720" cy="1885355"/>
          </a:xfrm>
          <a:prstGeom prst="rect">
            <a:avLst/>
          </a:prstGeom>
          <a:noFill/>
          <a:ln/>
        </p:spPr>
        <p:txBody>
          <a:bodyPr wrap="square" lIns="0" tIns="0" rIns="0" bIns="0" rtlCol="0" anchor="t">
            <a:normAutofit/>
          </a:bodyPr>
          <a:lstStyle/>
          <a:p>
            <a:pPr marL="0" indent="0" algn="l">
              <a:lnSpc>
                <a:spcPct val="123000"/>
              </a:lnSpc>
              <a:spcAft>
                <a:spcPts val="800"/>
              </a:spcAft>
              <a:buNone/>
            </a:pPr>
            <a:r>
              <a:rPr lang="en-US" sz="1550" dirty="0">
                <a:solidFill>
                  <a:srgbClr val="3C3939"/>
                </a:solidFill>
                <a:latin typeface="Inter" pitchFamily="34" charset="0"/>
                <a:ea typeface="Inter" pitchFamily="34" charset="-122"/>
                <a:cs typeface="Inter" pitchFamily="34" charset="-120"/>
              </a:rPr>
              <a:t>'That the Dao is revered and virtue honored is ordained by no one; it is ever so of itself (ziran).' — Eno trans.</a:t>
            </a:r>
            <a:endParaRPr lang="en-US" sz="1550" dirty="0"/>
          </a:p>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When things are as they should be, they simply are what they are, without needing to be forced or commanded into conformity.</a:t>
            </a:r>
            <a:endParaRPr lang="en-US" sz="1550" dirty="0"/>
          </a:p>
        </p:txBody>
      </p:sp>
      <p:sp>
        <p:nvSpPr>
          <p:cNvPr id="9" name="Text 7"/>
          <p:cNvSpPr/>
          <p:nvPr/>
        </p:nvSpPr>
        <p:spPr>
          <a:xfrm>
            <a:off x="661475" y="5218807"/>
            <a:ext cx="10868745"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normative dimension: ziran is not merely descriptive but functions as the standard against which action and social order are evaluated.</a:t>
            </a:r>
            <a:endParaRPr lang="en-US" sz="15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1099145"/>
            <a:ext cx="11425745" cy="479921"/>
          </a:xfrm>
          <a:prstGeom prst="rect">
            <a:avLst/>
          </a:prstGeom>
          <a:noFill/>
          <a:ln/>
        </p:spPr>
        <p:txBody>
          <a:bodyPr wrap="none" lIns="0" tIns="0" rIns="0" bIns="0" rtlCol="0" anchor="t"/>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The Numbered Argument for Ziran as Normative Standard</a:t>
            </a:r>
            <a:endParaRPr lang="en-US" sz="3000" dirty="0"/>
          </a:p>
        </p:txBody>
      </p:sp>
      <p:sp>
        <p:nvSpPr>
          <p:cNvPr id="3" name="Shape 1"/>
          <p:cNvSpPr/>
          <p:nvPr/>
        </p:nvSpPr>
        <p:spPr>
          <a:xfrm>
            <a:off x="661475" y="1778695"/>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4" name="Text 2"/>
          <p:cNvSpPr/>
          <p:nvPr/>
        </p:nvSpPr>
        <p:spPr>
          <a:xfrm>
            <a:off x="719070" y="1807468"/>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1</a:t>
            </a:r>
            <a:endParaRPr lang="en-US" sz="1800" dirty="0"/>
          </a:p>
        </p:txBody>
      </p:sp>
      <p:sp>
        <p:nvSpPr>
          <p:cNvPr id="5" name="Text 3"/>
          <p:cNvSpPr/>
          <p:nvPr/>
        </p:nvSpPr>
        <p:spPr>
          <a:xfrm>
            <a:off x="1106757" y="1831479"/>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Premise 1</a:t>
            </a:r>
            <a:endParaRPr lang="en-US" sz="1500" dirty="0"/>
          </a:p>
        </p:txBody>
      </p:sp>
      <p:sp>
        <p:nvSpPr>
          <p:cNvPr id="6" name="Text 4"/>
          <p:cNvSpPr/>
          <p:nvPr/>
        </p:nvSpPr>
        <p:spPr>
          <a:xfrm>
            <a:off x="1106757" y="2131219"/>
            <a:ext cx="10423463" cy="202704"/>
          </a:xfrm>
          <a:prstGeom prst="rect">
            <a:avLst/>
          </a:prstGeom>
          <a:noFill/>
          <a:ln/>
        </p:spPr>
        <p:txBody>
          <a:bodyPr wrap="none" lIns="0" tIns="0" rIns="0" bIns="0" rtlCol="0" anchor="t"/>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The Dao 'emulates spontaneity' (Ch.25) — the ultimate reality operates without external causation or self-conscious intention</a:t>
            </a:r>
            <a:endParaRPr lang="en-US" sz="1200" dirty="0"/>
          </a:p>
        </p:txBody>
      </p:sp>
      <p:sp>
        <p:nvSpPr>
          <p:cNvPr id="7" name="Shape 5"/>
          <p:cNvSpPr/>
          <p:nvPr/>
        </p:nvSpPr>
        <p:spPr>
          <a:xfrm>
            <a:off x="661475" y="2533551"/>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8" name="Text 6"/>
          <p:cNvSpPr/>
          <p:nvPr/>
        </p:nvSpPr>
        <p:spPr>
          <a:xfrm>
            <a:off x="719070" y="2562324"/>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2</a:t>
            </a:r>
            <a:endParaRPr lang="en-US" sz="1800" dirty="0"/>
          </a:p>
        </p:txBody>
      </p:sp>
      <p:sp>
        <p:nvSpPr>
          <p:cNvPr id="9" name="Text 7"/>
          <p:cNvSpPr/>
          <p:nvPr/>
        </p:nvSpPr>
        <p:spPr>
          <a:xfrm>
            <a:off x="1106757" y="2586335"/>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Premise 2</a:t>
            </a:r>
            <a:endParaRPr lang="en-US" sz="1500" dirty="0"/>
          </a:p>
        </p:txBody>
      </p:sp>
      <p:sp>
        <p:nvSpPr>
          <p:cNvPr id="10" name="Text 8"/>
          <p:cNvSpPr/>
          <p:nvPr/>
        </p:nvSpPr>
        <p:spPr>
          <a:xfrm>
            <a:off x="1106757" y="2886075"/>
            <a:ext cx="10423463" cy="202704"/>
          </a:xfrm>
          <a:prstGeom prst="rect">
            <a:avLst/>
          </a:prstGeom>
          <a:noFill/>
          <a:ln/>
        </p:spPr>
        <p:txBody>
          <a:bodyPr wrap="none" lIns="0" tIns="0" rIns="0" bIns="0" rtlCol="0" anchor="t"/>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The sage, modelling himself on the Dao, acts spontaneously — not caused by external rewards or internal deliberation about virtue</a:t>
            </a:r>
            <a:endParaRPr lang="en-US" sz="1200" dirty="0"/>
          </a:p>
        </p:txBody>
      </p:sp>
      <p:sp>
        <p:nvSpPr>
          <p:cNvPr id="11" name="Shape 9"/>
          <p:cNvSpPr/>
          <p:nvPr/>
        </p:nvSpPr>
        <p:spPr>
          <a:xfrm>
            <a:off x="661475" y="3288407"/>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12" name="Text 10"/>
          <p:cNvSpPr/>
          <p:nvPr/>
        </p:nvSpPr>
        <p:spPr>
          <a:xfrm>
            <a:off x="719070" y="3317180"/>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3</a:t>
            </a:r>
            <a:endParaRPr lang="en-US" sz="1800" dirty="0"/>
          </a:p>
        </p:txBody>
      </p:sp>
      <p:sp>
        <p:nvSpPr>
          <p:cNvPr id="13" name="Text 11"/>
          <p:cNvSpPr/>
          <p:nvPr/>
        </p:nvSpPr>
        <p:spPr>
          <a:xfrm>
            <a:off x="1106757" y="3341191"/>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Premise 3</a:t>
            </a:r>
            <a:endParaRPr lang="en-US" sz="1500" dirty="0"/>
          </a:p>
        </p:txBody>
      </p:sp>
      <p:sp>
        <p:nvSpPr>
          <p:cNvPr id="14" name="Text 12"/>
          <p:cNvSpPr/>
          <p:nvPr/>
        </p:nvSpPr>
        <p:spPr>
          <a:xfrm>
            <a:off x="1106757" y="3640931"/>
            <a:ext cx="10423463"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The well-ordered society is one in which the people 'settle themselves' (Ch.37) and 'transform of themselves' (Ch.57) — order arises from spontaneous dispositions, not imposed laws</a:t>
            </a:r>
            <a:endParaRPr lang="en-US" sz="1200" dirty="0"/>
          </a:p>
        </p:txBody>
      </p:sp>
      <p:sp>
        <p:nvSpPr>
          <p:cNvPr id="15" name="Shape 13"/>
          <p:cNvSpPr/>
          <p:nvPr/>
        </p:nvSpPr>
        <p:spPr>
          <a:xfrm>
            <a:off x="661475" y="4245967"/>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16" name="Text 14"/>
          <p:cNvSpPr/>
          <p:nvPr/>
        </p:nvSpPr>
        <p:spPr>
          <a:xfrm>
            <a:off x="719070" y="4274741"/>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4</a:t>
            </a:r>
            <a:endParaRPr lang="en-US" sz="1800" dirty="0"/>
          </a:p>
        </p:txBody>
      </p:sp>
      <p:sp>
        <p:nvSpPr>
          <p:cNvPr id="17" name="Text 15"/>
          <p:cNvSpPr/>
          <p:nvPr/>
        </p:nvSpPr>
        <p:spPr>
          <a:xfrm>
            <a:off x="1106757" y="4298752"/>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Premise 4</a:t>
            </a:r>
            <a:endParaRPr lang="en-US" sz="1500" dirty="0"/>
          </a:p>
        </p:txBody>
      </p:sp>
      <p:sp>
        <p:nvSpPr>
          <p:cNvPr id="18" name="Text 16"/>
          <p:cNvSpPr/>
          <p:nvPr/>
        </p:nvSpPr>
        <p:spPr>
          <a:xfrm>
            <a:off x="1106757" y="4598491"/>
            <a:ext cx="10423463"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Therefore ziran functions as a normative standard — the quality that characterises the Dao, the sage, and the well-ordered society when each is functioning as it should</a:t>
            </a:r>
            <a:endParaRPr lang="en-US" sz="1200" dirty="0"/>
          </a:p>
        </p:txBody>
      </p:sp>
      <p:sp>
        <p:nvSpPr>
          <p:cNvPr id="19" name="Shape 17"/>
          <p:cNvSpPr/>
          <p:nvPr/>
        </p:nvSpPr>
        <p:spPr>
          <a:xfrm>
            <a:off x="661475" y="5203527"/>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20" name="Text 18"/>
          <p:cNvSpPr/>
          <p:nvPr/>
        </p:nvSpPr>
        <p:spPr>
          <a:xfrm>
            <a:off x="719070" y="5232301"/>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5</a:t>
            </a:r>
            <a:endParaRPr lang="en-US" sz="1800" dirty="0"/>
          </a:p>
        </p:txBody>
      </p:sp>
      <p:sp>
        <p:nvSpPr>
          <p:cNvPr id="21" name="Text 19"/>
          <p:cNvSpPr/>
          <p:nvPr/>
        </p:nvSpPr>
        <p:spPr>
          <a:xfrm>
            <a:off x="1106757" y="5256312"/>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Conclusion</a:t>
            </a:r>
            <a:endParaRPr lang="en-US" sz="1500" dirty="0"/>
          </a:p>
        </p:txBody>
      </p:sp>
      <p:sp>
        <p:nvSpPr>
          <p:cNvPr id="22" name="Text 20"/>
          <p:cNvSpPr/>
          <p:nvPr/>
        </p:nvSpPr>
        <p:spPr>
          <a:xfrm>
            <a:off x="1106757" y="5556052"/>
            <a:ext cx="10423463" cy="202704"/>
          </a:xfrm>
          <a:prstGeom prst="rect">
            <a:avLst/>
          </a:prstGeom>
          <a:noFill/>
          <a:ln/>
        </p:spPr>
        <p:txBody>
          <a:bodyPr wrap="none" lIns="0" tIns="0" rIns="0" bIns="0" rtlCol="0" anchor="t"/>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A life or society is good when it is 'self-so' — when its order is not imposed from without but arises from within</a:t>
            </a:r>
            <a:endParaRPr lang="en-US" sz="1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1140718"/>
            <a:ext cx="6296860" cy="1107480"/>
          </a:xfrm>
          <a:prstGeom prst="rect">
            <a:avLst/>
          </a:prstGeom>
          <a:noFill/>
          <a:ln/>
        </p:spPr>
        <p:txBody>
          <a:bodyPr wrap="square" lIns="0" tIns="0" rIns="0" bIns="0" rtlCol="0" anchor="t">
            <a:normAutofit/>
          </a:bodyPr>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Ziran vs. Ethical Naturalism — A Crucial Distinction</a:t>
            </a:r>
            <a:endParaRPr lang="en-US" sz="3450" dirty="0"/>
          </a:p>
        </p:txBody>
      </p:sp>
      <p:sp>
        <p:nvSpPr>
          <p:cNvPr id="4" name="Shape 1"/>
          <p:cNvSpPr/>
          <p:nvPr/>
        </p:nvSpPr>
        <p:spPr>
          <a:xfrm>
            <a:off x="661475" y="2447528"/>
            <a:ext cx="6296860" cy="588963"/>
          </a:xfrm>
          <a:prstGeom prst="roundRect">
            <a:avLst>
              <a:gd name="adj" fmla="val 12637"/>
            </a:avLst>
          </a:prstGeom>
          <a:solidFill>
            <a:srgbClr val="E1E1EA"/>
          </a:solidFill>
          <a:ln/>
        </p:spPr>
        <p:txBody>
          <a:bodyPr/>
          <a:lstStyle/>
          <a:p>
            <a:endParaRPr lang="en-GB"/>
          </a:p>
        </p:txBody>
      </p:sp>
      <p:pic>
        <p:nvPicPr>
          <p:cNvPr id="5" name="Image 1" descr="preencoded.png"/>
          <p:cNvPicPr>
            <a:picLocks noChangeAspect="1"/>
          </p:cNvPicPr>
          <p:nvPr/>
        </p:nvPicPr>
        <p:blipFill>
          <a:blip r:embed="rId4"/>
          <a:stretch>
            <a:fillRect/>
          </a:stretch>
        </p:blipFill>
        <p:spPr>
          <a:xfrm>
            <a:off x="838675" y="2685355"/>
            <a:ext cx="221451" cy="177205"/>
          </a:xfrm>
          <a:prstGeom prst="rect">
            <a:avLst/>
          </a:prstGeom>
        </p:spPr>
      </p:pic>
      <p:sp>
        <p:nvSpPr>
          <p:cNvPr id="6" name="Text 2"/>
          <p:cNvSpPr/>
          <p:nvPr/>
        </p:nvSpPr>
        <p:spPr>
          <a:xfrm>
            <a:off x="1237326" y="2624634"/>
            <a:ext cx="6153393" cy="248047"/>
          </a:xfrm>
          <a:prstGeom prst="rect">
            <a:avLst/>
          </a:prstGeom>
          <a:noFill/>
          <a:ln/>
        </p:spPr>
        <p:txBody>
          <a:bodyPr wrap="none" lIns="0" tIns="0" rIns="0" bIns="0" rtlCol="0" anchor="t"/>
          <a:lstStyle/>
          <a:p>
            <a:pPr marL="0" indent="0" algn="l">
              <a:lnSpc>
                <a:spcPct val="117000"/>
              </a:lnSpc>
              <a:buNone/>
            </a:pPr>
            <a:r>
              <a:rPr lang="en-US" sz="1350" dirty="0">
                <a:solidFill>
                  <a:srgbClr val="000000"/>
                </a:solidFill>
                <a:latin typeface="Inter" pitchFamily="34" charset="0"/>
                <a:ea typeface="Inter" pitchFamily="34" charset="-122"/>
                <a:cs typeface="Inter" pitchFamily="34" charset="-120"/>
              </a:rPr>
              <a:t>The Daodejing does NOT endorse 'whatever is natural is good.'</a:t>
            </a:r>
            <a:endParaRPr lang="en-US" sz="1350" dirty="0"/>
          </a:p>
        </p:txBody>
      </p:sp>
      <p:sp>
        <p:nvSpPr>
          <p:cNvPr id="7" name="Text 3"/>
          <p:cNvSpPr/>
          <p:nvPr/>
        </p:nvSpPr>
        <p:spPr>
          <a:xfrm>
            <a:off x="661475" y="3185914"/>
            <a:ext cx="6296860" cy="2531269"/>
          </a:xfrm>
          <a:prstGeom prst="rect">
            <a:avLst/>
          </a:prstGeom>
          <a:noFill/>
          <a:ln/>
        </p:spPr>
        <p:txBody>
          <a:bodyPr wrap="square" lIns="0" tIns="0" rIns="0" bIns="0" rtlCol="0" anchor="t">
            <a:normAutofit/>
          </a:bodyPr>
          <a:lstStyle/>
          <a:p>
            <a:pPr marL="0" indent="0" algn="l">
              <a:lnSpc>
                <a:spcPct val="117000"/>
              </a:lnSpc>
              <a:spcAft>
                <a:spcPts val="1150"/>
              </a:spcAft>
              <a:buNone/>
            </a:pPr>
            <a:r>
              <a:rPr lang="en-US" sz="1350" dirty="0">
                <a:solidFill>
                  <a:srgbClr val="3C3939"/>
                </a:solidFill>
                <a:latin typeface="Inter" pitchFamily="34" charset="0"/>
                <a:ea typeface="Inter" pitchFamily="34" charset="-122"/>
                <a:cs typeface="Inter" pitchFamily="34" charset="-120"/>
              </a:rPr>
              <a:t>The text is clear that human beings have developed artificial desires and self-conscious strivings contrary to the Dao: 'The court is resplendent yet the fields are overgrown' (Ch.53).</a:t>
            </a:r>
            <a:endParaRPr lang="en-US" sz="1350" dirty="0"/>
          </a:p>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There is a </a:t>
            </a:r>
            <a:r>
              <a:rPr lang="en-US" sz="1350" i="1" dirty="0">
                <a:solidFill>
                  <a:srgbClr val="3C3939"/>
                </a:solidFill>
                <a:latin typeface="Inter" pitchFamily="34" charset="0"/>
                <a:ea typeface="Inter" pitchFamily="34" charset="-122"/>
                <a:cs typeface="Inter" pitchFamily="34" charset="-120"/>
              </a:rPr>
              <a:t>deeper</a:t>
            </a:r>
            <a:r>
              <a:rPr lang="en-US" sz="1350" dirty="0">
                <a:solidFill>
                  <a:srgbClr val="3C3939"/>
                </a:solidFill>
                <a:latin typeface="Inter" pitchFamily="34" charset="0"/>
                <a:ea typeface="Inter" pitchFamily="34" charset="-122"/>
                <a:cs typeface="Inter" pitchFamily="34" charset="-120"/>
              </a:rPr>
              <a:t> level of naturalness — the naturalness of the Dao itself — from which humans have fallen away. The task of self-cultivation is to return to this deeper naturalness, not to indulge every passing impulse.</a:t>
            </a:r>
            <a:endParaRPr lang="en-US" sz="1350" dirty="0"/>
          </a:p>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The 'natural' that the Daodejing celebrates is a cultivated spontaneous alignment with the Dao that lies beyond both conventional morality and untutored instinct.</a:t>
            </a:r>
            <a:endParaRPr lang="en-US" sz="13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791468"/>
            <a:ext cx="10868745" cy="1255117"/>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Wuwei and Ziran as Complementary — The Subtraction Model</a:t>
            </a:r>
            <a:endParaRPr lang="en-US" sz="3950" dirty="0"/>
          </a:p>
        </p:txBody>
      </p:sp>
      <p:sp>
        <p:nvSpPr>
          <p:cNvPr id="3" name="Shape 1"/>
          <p:cNvSpPr/>
          <p:nvPr/>
        </p:nvSpPr>
        <p:spPr>
          <a:xfrm>
            <a:off x="661475" y="2387997"/>
            <a:ext cx="25399" cy="978198"/>
          </a:xfrm>
          <a:prstGeom prst="roundRect">
            <a:avLst>
              <a:gd name="adj" fmla="val 60001"/>
            </a:avLst>
          </a:prstGeom>
          <a:solidFill>
            <a:srgbClr val="1B1B27"/>
          </a:solidFill>
          <a:ln/>
        </p:spPr>
        <p:txBody>
          <a:bodyPr/>
          <a:lstStyle/>
          <a:p>
            <a:endParaRPr lang="en-GB"/>
          </a:p>
        </p:txBody>
      </p:sp>
      <p:sp>
        <p:nvSpPr>
          <p:cNvPr id="4" name="Text 2"/>
          <p:cNvSpPr/>
          <p:nvPr/>
        </p:nvSpPr>
        <p:spPr>
          <a:xfrm>
            <a:off x="962695" y="2579985"/>
            <a:ext cx="10567525"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'He who studies is daily enlarged; he who follows the Dao is daily diminished. Diminished and then diminished yet more, at last attaining non-action (wuwei). Never acting, nothing is undone.' — Daodejing 48 (Eno trans.)</a:t>
            </a:r>
            <a:endParaRPr lang="en-US" sz="1550" dirty="0"/>
          </a:p>
        </p:txBody>
      </p:sp>
      <p:sp>
        <p:nvSpPr>
          <p:cNvPr id="5" name="Shape 3"/>
          <p:cNvSpPr/>
          <p:nvPr/>
        </p:nvSpPr>
        <p:spPr>
          <a:xfrm>
            <a:off x="661475" y="3558282"/>
            <a:ext cx="10868745" cy="2019102"/>
          </a:xfrm>
          <a:prstGeom prst="roundRect">
            <a:avLst>
              <a:gd name="adj" fmla="val 4178"/>
            </a:avLst>
          </a:prstGeom>
          <a:solidFill>
            <a:srgbClr val="F2EEEE"/>
          </a:solidFill>
          <a:ln w="6350">
            <a:solidFill>
              <a:srgbClr val="D8D4D4"/>
            </a:solidFill>
            <a:prstDash val="solid"/>
          </a:ln>
        </p:spPr>
        <p:txBody>
          <a:bodyPr/>
          <a:lstStyle/>
          <a:p>
            <a:endParaRPr lang="en-GB"/>
          </a:p>
        </p:txBody>
      </p:sp>
      <p:sp>
        <p:nvSpPr>
          <p:cNvPr id="6" name="Shape 4"/>
          <p:cNvSpPr/>
          <p:nvPr/>
        </p:nvSpPr>
        <p:spPr>
          <a:xfrm>
            <a:off x="667825" y="3564632"/>
            <a:ext cx="5428023" cy="2006402"/>
          </a:xfrm>
          <a:prstGeom prst="rect">
            <a:avLst/>
          </a:prstGeom>
          <a:solidFill>
            <a:srgbClr val="F2EEEE"/>
          </a:solidFill>
          <a:ln/>
        </p:spPr>
        <p:txBody>
          <a:bodyPr/>
          <a:lstStyle/>
          <a:p>
            <a:endParaRPr lang="en-GB"/>
          </a:p>
        </p:txBody>
      </p:sp>
      <p:sp>
        <p:nvSpPr>
          <p:cNvPr id="7" name="Text 5"/>
          <p:cNvSpPr/>
          <p:nvPr/>
        </p:nvSpPr>
        <p:spPr>
          <a:xfrm>
            <a:off x="868638" y="3765451"/>
            <a:ext cx="3663759"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Confucian Method — Additive</a:t>
            </a:r>
            <a:endParaRPr lang="en-US" sz="1950" dirty="0"/>
          </a:p>
        </p:txBody>
      </p:sp>
      <p:sp>
        <p:nvSpPr>
          <p:cNvPr id="8" name="Text 6"/>
          <p:cNvSpPr/>
          <p:nvPr/>
        </p:nvSpPr>
        <p:spPr>
          <a:xfrm>
            <a:off x="868638" y="4181574"/>
            <a:ext cx="5026395"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Accumulate knowledge, refine ritual performance, cultivate virtues — 'as if cut, as if polished; as if carved, as if ground' (Analects 1.15). The problem is a </a:t>
            </a:r>
            <a:r>
              <a:rPr lang="en-US" sz="1550" i="1" dirty="0">
                <a:solidFill>
                  <a:srgbClr val="3C3939"/>
                </a:solidFill>
                <a:latin typeface="Inter" pitchFamily="34" charset="0"/>
                <a:ea typeface="Inter" pitchFamily="34" charset="-122"/>
                <a:cs typeface="Inter" pitchFamily="34" charset="-120"/>
              </a:rPr>
              <a:t>lack</a:t>
            </a:r>
            <a:r>
              <a:rPr lang="en-US" sz="1550" dirty="0">
                <a:solidFill>
                  <a:srgbClr val="3C3939"/>
                </a:solidFill>
                <a:latin typeface="Inter" pitchFamily="34" charset="0"/>
                <a:ea typeface="Inter" pitchFamily="34" charset="-122"/>
                <a:cs typeface="Inter" pitchFamily="34" charset="-120"/>
              </a:rPr>
              <a:t> of cultivation.</a:t>
            </a:r>
            <a:endParaRPr lang="en-US" sz="1550" dirty="0"/>
          </a:p>
        </p:txBody>
      </p:sp>
      <p:sp>
        <p:nvSpPr>
          <p:cNvPr id="9" name="Shape 7"/>
          <p:cNvSpPr/>
          <p:nvPr/>
        </p:nvSpPr>
        <p:spPr>
          <a:xfrm>
            <a:off x="6095848" y="3564632"/>
            <a:ext cx="5428023" cy="2006402"/>
          </a:xfrm>
          <a:prstGeom prst="rect">
            <a:avLst/>
          </a:prstGeom>
          <a:solidFill>
            <a:srgbClr val="F2EEEE"/>
          </a:solidFill>
          <a:ln/>
        </p:spPr>
        <p:txBody>
          <a:bodyPr/>
          <a:lstStyle/>
          <a:p>
            <a:endParaRPr lang="en-GB"/>
          </a:p>
        </p:txBody>
      </p:sp>
      <p:sp>
        <p:nvSpPr>
          <p:cNvPr id="10" name="Shape 8"/>
          <p:cNvSpPr/>
          <p:nvPr/>
        </p:nvSpPr>
        <p:spPr>
          <a:xfrm>
            <a:off x="6095848" y="3564632"/>
            <a:ext cx="25399" cy="2006402"/>
          </a:xfrm>
          <a:prstGeom prst="roundRect">
            <a:avLst>
              <a:gd name="adj" fmla="val 332099"/>
            </a:avLst>
          </a:prstGeom>
          <a:solidFill>
            <a:srgbClr val="D8D4D4"/>
          </a:solidFill>
          <a:ln/>
        </p:spPr>
        <p:txBody>
          <a:bodyPr/>
          <a:lstStyle/>
          <a:p>
            <a:endParaRPr lang="en-GB"/>
          </a:p>
        </p:txBody>
      </p:sp>
      <p:sp>
        <p:nvSpPr>
          <p:cNvPr id="11" name="Text 9"/>
          <p:cNvSpPr/>
          <p:nvPr/>
        </p:nvSpPr>
        <p:spPr>
          <a:xfrm>
            <a:off x="6296661" y="3765451"/>
            <a:ext cx="3572282"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Daoist Method — Subtractive</a:t>
            </a:r>
            <a:endParaRPr lang="en-US" sz="1950" dirty="0"/>
          </a:p>
        </p:txBody>
      </p:sp>
      <p:sp>
        <p:nvSpPr>
          <p:cNvPr id="12" name="Text 10"/>
          <p:cNvSpPr/>
          <p:nvPr/>
        </p:nvSpPr>
        <p:spPr>
          <a:xfrm>
            <a:off x="6296661" y="4181574"/>
            <a:ext cx="5026395"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Remove layers of artificial desire, self-conscious striving, and conceptual fixation that obscure original nature. The problem is an </a:t>
            </a:r>
            <a:r>
              <a:rPr lang="en-US" sz="1550" i="1" dirty="0">
                <a:solidFill>
                  <a:srgbClr val="3C3939"/>
                </a:solidFill>
                <a:latin typeface="Inter" pitchFamily="34" charset="0"/>
                <a:ea typeface="Inter" pitchFamily="34" charset="-122"/>
                <a:cs typeface="Inter" pitchFamily="34" charset="-120"/>
              </a:rPr>
              <a:t>excess</a:t>
            </a:r>
            <a:r>
              <a:rPr lang="en-US" sz="1550" dirty="0">
                <a:solidFill>
                  <a:srgbClr val="3C3939"/>
                </a:solidFill>
                <a:latin typeface="Inter" pitchFamily="34" charset="0"/>
                <a:ea typeface="Inter" pitchFamily="34" charset="-122"/>
                <a:cs typeface="Inter" pitchFamily="34" charset="-120"/>
              </a:rPr>
              <a:t> of cultivation.</a:t>
            </a:r>
            <a:endParaRPr lang="en-US" sz="1550" dirty="0"/>
          </a:p>
        </p:txBody>
      </p:sp>
      <p:sp>
        <p:nvSpPr>
          <p:cNvPr id="13" name="Text 11"/>
          <p:cNvSpPr/>
          <p:nvPr/>
        </p:nvSpPr>
        <p:spPr>
          <a:xfrm>
            <a:off x="661475" y="5769372"/>
            <a:ext cx="11478330" cy="297160"/>
          </a:xfrm>
          <a:prstGeom prst="rect">
            <a:avLst/>
          </a:prstGeom>
          <a:noFill/>
          <a:ln/>
        </p:spPr>
        <p:txBody>
          <a:bodyPr wrap="none" lIns="0" tIns="0" rIns="0" bIns="0" rtlCol="0" anchor="t"/>
          <a:lstStyle/>
          <a:p>
            <a:pPr marL="0" indent="0" algn="l">
              <a:lnSpc>
                <a:spcPct val="123000"/>
              </a:lnSpc>
              <a:buNone/>
            </a:pPr>
            <a:r>
              <a:rPr lang="en-US" sz="1550" b="1" dirty="0">
                <a:solidFill>
                  <a:srgbClr val="3C3939"/>
                </a:solidFill>
                <a:latin typeface="Inter Bold" pitchFamily="34" charset="0"/>
                <a:ea typeface="Inter Bold" pitchFamily="34" charset="-122"/>
                <a:cs typeface="Inter Bold" pitchFamily="34" charset="-120"/>
              </a:rPr>
              <a:t>Wuwei</a:t>
            </a:r>
            <a:r>
              <a:rPr lang="en-US" sz="1550" dirty="0">
                <a:solidFill>
                  <a:srgbClr val="3C3939"/>
                </a:solidFill>
                <a:latin typeface="Inter" pitchFamily="34" charset="0"/>
                <a:ea typeface="Inter" pitchFamily="34" charset="-122"/>
                <a:cs typeface="Inter" pitchFamily="34" charset="-120"/>
              </a:rPr>
              <a:t> is the practice that restores ziran; </a:t>
            </a:r>
            <a:r>
              <a:rPr lang="en-US" sz="1550" b="1" dirty="0">
                <a:solidFill>
                  <a:srgbClr val="3C3939"/>
                </a:solidFill>
                <a:latin typeface="Inter Bold" pitchFamily="34" charset="0"/>
                <a:ea typeface="Inter Bold" pitchFamily="34" charset="-122"/>
                <a:cs typeface="Inter Bold" pitchFamily="34" charset="-120"/>
              </a:rPr>
              <a:t>ziran</a:t>
            </a:r>
            <a:r>
              <a:rPr lang="en-US" sz="1550" dirty="0">
                <a:solidFill>
                  <a:srgbClr val="3C3939"/>
                </a:solidFill>
                <a:latin typeface="Inter" pitchFamily="34" charset="0"/>
                <a:ea typeface="Inter" pitchFamily="34" charset="-122"/>
                <a:cs typeface="Inter" pitchFamily="34" charset="-120"/>
              </a:rPr>
              <a:t> is the quality of being that results from wuwei.</a:t>
            </a:r>
            <a:endParaRPr lang="en-US" sz="15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877491"/>
            <a:ext cx="9083547"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The Problem of Translating Ziran</a:t>
            </a:r>
            <a:endParaRPr lang="en-US" sz="4150" dirty="0"/>
          </a:p>
        </p:txBody>
      </p:sp>
      <p:sp>
        <p:nvSpPr>
          <p:cNvPr id="3" name="Shape 1"/>
          <p:cNvSpPr/>
          <p:nvPr/>
        </p:nvSpPr>
        <p:spPr>
          <a:xfrm>
            <a:off x="661475" y="1924645"/>
            <a:ext cx="3495389" cy="2870994"/>
          </a:xfrm>
          <a:prstGeom prst="roundRect">
            <a:avLst>
              <a:gd name="adj" fmla="val 3111"/>
            </a:avLst>
          </a:prstGeom>
          <a:solidFill>
            <a:srgbClr val="FFFFFF"/>
          </a:solidFill>
          <a:ln w="25399">
            <a:solidFill>
              <a:srgbClr val="D8D4D4"/>
            </a:solidFill>
            <a:prstDash val="solid"/>
          </a:ln>
        </p:spPr>
        <p:txBody>
          <a:bodyPr/>
          <a:lstStyle/>
          <a:p>
            <a:endParaRPr lang="en-GB"/>
          </a:p>
        </p:txBody>
      </p:sp>
      <p:sp>
        <p:nvSpPr>
          <p:cNvPr id="4" name="Text 2"/>
          <p:cNvSpPr/>
          <p:nvPr/>
        </p:nvSpPr>
        <p:spPr>
          <a:xfrm>
            <a:off x="899495" y="2162671"/>
            <a:ext cx="2658004"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Eno — 'Spontaneity'</a:t>
            </a:r>
            <a:endParaRPr lang="en-US" sz="2050" dirty="0"/>
          </a:p>
        </p:txBody>
      </p:sp>
      <p:sp>
        <p:nvSpPr>
          <p:cNvPr id="5" name="Text 3"/>
          <p:cNvSpPr/>
          <p:nvPr/>
        </p:nvSpPr>
        <p:spPr>
          <a:xfrm>
            <a:off x="899495" y="2609652"/>
            <a:ext cx="3019349"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Captures unforced, self-originating action. May suggest impulsiveness — precisely what the Daodejing does not mean.</a:t>
            </a:r>
            <a:endParaRPr lang="en-US" sz="1650" dirty="0"/>
          </a:p>
        </p:txBody>
      </p:sp>
      <p:sp>
        <p:nvSpPr>
          <p:cNvPr id="6" name="Shape 4"/>
          <p:cNvSpPr/>
          <p:nvPr/>
        </p:nvSpPr>
        <p:spPr>
          <a:xfrm>
            <a:off x="4348153" y="1924645"/>
            <a:ext cx="3495389" cy="2870994"/>
          </a:xfrm>
          <a:prstGeom prst="roundRect">
            <a:avLst>
              <a:gd name="adj" fmla="val 3111"/>
            </a:avLst>
          </a:prstGeom>
          <a:solidFill>
            <a:srgbClr val="FFFFFF"/>
          </a:solidFill>
          <a:ln w="25399">
            <a:solidFill>
              <a:srgbClr val="D8D4D4"/>
            </a:solidFill>
            <a:prstDash val="solid"/>
          </a:ln>
        </p:spPr>
        <p:txBody>
          <a:bodyPr/>
          <a:lstStyle/>
          <a:p>
            <a:endParaRPr lang="en-GB"/>
          </a:p>
        </p:txBody>
      </p:sp>
      <p:sp>
        <p:nvSpPr>
          <p:cNvPr id="7" name="Text 5"/>
          <p:cNvSpPr/>
          <p:nvPr/>
        </p:nvSpPr>
        <p:spPr>
          <a:xfrm>
            <a:off x="4586173" y="2162671"/>
            <a:ext cx="3019349"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Van Norden — 'What is Natural'</a:t>
            </a:r>
            <a:endParaRPr lang="en-US" sz="2050" dirty="0"/>
          </a:p>
        </p:txBody>
      </p:sp>
      <p:sp>
        <p:nvSpPr>
          <p:cNvPr id="8" name="Text 6"/>
          <p:cNvSpPr/>
          <p:nvPr/>
        </p:nvSpPr>
        <p:spPr>
          <a:xfrm>
            <a:off x="4586173" y="2941836"/>
            <a:ext cx="3019349"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Captures the connection to the non-human world. Risks importing Western assumptions about 'nature' as opposed to 'culture.'</a:t>
            </a:r>
            <a:endParaRPr lang="en-US" sz="1650" dirty="0"/>
          </a:p>
        </p:txBody>
      </p:sp>
      <p:sp>
        <p:nvSpPr>
          <p:cNvPr id="9" name="Shape 7"/>
          <p:cNvSpPr/>
          <p:nvPr/>
        </p:nvSpPr>
        <p:spPr>
          <a:xfrm>
            <a:off x="8034831" y="1924645"/>
            <a:ext cx="3495389" cy="2870994"/>
          </a:xfrm>
          <a:prstGeom prst="roundRect">
            <a:avLst>
              <a:gd name="adj" fmla="val 3111"/>
            </a:avLst>
          </a:prstGeom>
          <a:solidFill>
            <a:srgbClr val="FFFFFF"/>
          </a:solidFill>
          <a:ln w="25399">
            <a:solidFill>
              <a:srgbClr val="D8D4D4"/>
            </a:solidFill>
            <a:prstDash val="solid"/>
          </a:ln>
        </p:spPr>
        <p:txBody>
          <a:bodyPr/>
          <a:lstStyle/>
          <a:p>
            <a:endParaRPr lang="en-GB"/>
          </a:p>
        </p:txBody>
      </p:sp>
      <p:sp>
        <p:nvSpPr>
          <p:cNvPr id="10" name="Text 8"/>
          <p:cNvSpPr/>
          <p:nvPr/>
        </p:nvSpPr>
        <p:spPr>
          <a:xfrm>
            <a:off x="8272851" y="2162671"/>
            <a:ext cx="2710390"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Original Chinese</a:t>
            </a:r>
            <a:endParaRPr lang="en-US" sz="2050" dirty="0"/>
          </a:p>
        </p:txBody>
      </p:sp>
      <p:sp>
        <p:nvSpPr>
          <p:cNvPr id="11" name="Text 9"/>
          <p:cNvSpPr/>
          <p:nvPr/>
        </p:nvSpPr>
        <p:spPr>
          <a:xfrm>
            <a:off x="8272851" y="2609652"/>
            <a:ext cx="3019349" cy="1938933"/>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Ziran has neither connotation — a purely formal term describing the self-causing, self-directing character of whatever is described. Eno renders it 'flexibly in context.'</a:t>
            </a:r>
            <a:endParaRPr lang="en-US" sz="1650" dirty="0"/>
          </a:p>
        </p:txBody>
      </p:sp>
      <p:sp>
        <p:nvSpPr>
          <p:cNvPr id="12" name="Text 10"/>
          <p:cNvSpPr/>
          <p:nvPr/>
        </p:nvSpPr>
        <p:spPr>
          <a:xfrm>
            <a:off x="661475" y="5010944"/>
            <a:ext cx="10868745"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sage is described in negative terms: 'Honest, like unhewn wood' (Ch.15), 'like a new born babe' (Ch.10), 'like one with no home' (Ch.20) — descriptions of what the sage is </a:t>
            </a:r>
            <a:r>
              <a:rPr lang="en-US" sz="1650" i="1" dirty="0">
                <a:solidFill>
                  <a:srgbClr val="3C3939"/>
                </a:solidFill>
                <a:latin typeface="Inter" pitchFamily="34" charset="0"/>
                <a:ea typeface="Inter" pitchFamily="34" charset="-122"/>
                <a:cs typeface="Inter" pitchFamily="34" charset="-120"/>
              </a:rPr>
              <a:t>not</a:t>
            </a:r>
            <a:r>
              <a:rPr lang="en-US" sz="1650" dirty="0">
                <a:solidFill>
                  <a:srgbClr val="3C3939"/>
                </a:solidFill>
                <a:latin typeface="Inter" pitchFamily="34" charset="0"/>
                <a:ea typeface="Inter" pitchFamily="34" charset="-122"/>
                <a:cs typeface="Inter" pitchFamily="34" charset="-120"/>
              </a:rPr>
              <a:t>, reflecting the broader critique of language from Day 4.</a:t>
            </a:r>
            <a:endParaRPr lang="en-US" sz="16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933648"/>
            <a:ext cx="6296860" cy="1550194"/>
          </a:xfrm>
          <a:prstGeom prst="rect">
            <a:avLst/>
          </a:prstGeom>
          <a:noFill/>
          <a:ln/>
        </p:spPr>
        <p:txBody>
          <a:bodyPr wrap="square" lIns="0" tIns="0" rIns="0" bIns="0" rtlCol="0" anchor="t">
            <a:normAutofit/>
          </a:bodyPr>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Key Point 3 — The Political Dimension of Wuwei: The Controversy</a:t>
            </a:r>
            <a:endParaRPr lang="en-US" sz="3250" dirty="0"/>
          </a:p>
        </p:txBody>
      </p:sp>
      <p:sp>
        <p:nvSpPr>
          <p:cNvPr id="4" name="Text 1"/>
          <p:cNvSpPr/>
          <p:nvPr/>
        </p:nvSpPr>
        <p:spPr>
          <a:xfrm>
            <a:off x="661475" y="2657475"/>
            <a:ext cx="6296860" cy="674787"/>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The central controversy: is the Daodejing's political vision a genuine and workable alternative, or a utopian fantasy? Can a ruler who 'takes no action' maintain order, defend the state, and provide for the people's welfare?</a:t>
            </a:r>
            <a:endParaRPr lang="en-US" sz="130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42425" y="3443387"/>
            <a:ext cx="6315909" cy="1265734"/>
          </a:xfrm>
          <a:prstGeom prst="rect">
            <a:avLst/>
          </a:prstGeom>
        </p:spPr>
      </p:pic>
      <p:sp>
        <p:nvSpPr>
          <p:cNvPr id="6" name="Text 2"/>
          <p:cNvSpPr/>
          <p:nvPr/>
        </p:nvSpPr>
        <p:spPr>
          <a:xfrm>
            <a:off x="864868" y="3462437"/>
            <a:ext cx="2140194"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Historical Scepticism</a:t>
            </a:r>
            <a:endParaRPr lang="en-US" sz="1600" dirty="0"/>
          </a:p>
        </p:txBody>
      </p:sp>
      <p:sp>
        <p:nvSpPr>
          <p:cNvPr id="7" name="Text 3"/>
          <p:cNvSpPr/>
          <p:nvPr/>
        </p:nvSpPr>
        <p:spPr>
          <a:xfrm>
            <a:off x="864868" y="3790355"/>
            <a:ext cx="6093466" cy="899716"/>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When Wang Bi presented the Daodejing's philosophy to a high government official, 'the official simply laughed at him' (Van Norden, p.222). The text anticipates this: 'If they did not laugh at it, it would not really be the Way' (Ch.41).</a:t>
            </a:r>
            <a:endParaRPr lang="en-US" sz="130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42425" y="4902498"/>
            <a:ext cx="6315909" cy="1040805"/>
          </a:xfrm>
          <a:prstGeom prst="rect">
            <a:avLst/>
          </a:prstGeom>
        </p:spPr>
      </p:pic>
      <p:sp>
        <p:nvSpPr>
          <p:cNvPr id="9" name="Text 4"/>
          <p:cNvSpPr/>
          <p:nvPr/>
        </p:nvSpPr>
        <p:spPr>
          <a:xfrm>
            <a:off x="864868" y="4921548"/>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Historical Influence</a:t>
            </a:r>
            <a:endParaRPr lang="en-US" sz="1600" dirty="0"/>
          </a:p>
        </p:txBody>
      </p:sp>
      <p:sp>
        <p:nvSpPr>
          <p:cNvPr id="10" name="Text 5"/>
          <p:cNvSpPr/>
          <p:nvPr/>
        </p:nvSpPr>
        <p:spPr>
          <a:xfrm>
            <a:off x="864868" y="5249466"/>
            <a:ext cx="6093466" cy="674787"/>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Nevertheless, the Huang-Lao school of the early Han dynasty synthesised Daoist and Legalist ideas into a practical philosophy of governance — demonstrating real political impact.</a:t>
            </a:r>
            <a:endParaRPr lang="en-US" sz="13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700584"/>
            <a:ext cx="10868745" cy="1308100"/>
          </a:xfrm>
          <a:prstGeom prst="rect">
            <a:avLst/>
          </a:prstGeom>
          <a:noFill/>
          <a:ln/>
        </p:spPr>
        <p:txBody>
          <a:bodyPr wrap="square" lIns="0" tIns="0" rIns="0" bIns="0" rtlCol="0" anchor="t">
            <a:normAutofit/>
          </a:bodyPr>
          <a:lstStyle/>
          <a:p>
            <a:pPr marL="0" indent="0" algn="l">
              <a:lnSpc>
                <a:spcPct val="104000"/>
              </a:lnSpc>
              <a:buNone/>
            </a:pPr>
            <a:r>
              <a:rPr lang="en-US" sz="4100" b="1" dirty="0">
                <a:solidFill>
                  <a:srgbClr val="1B1B27"/>
                </a:solidFill>
                <a:latin typeface="Inter Bold" pitchFamily="34" charset="0"/>
                <a:ea typeface="Inter Bold" pitchFamily="34" charset="-122"/>
                <a:cs typeface="Inter Bold" pitchFamily="34" charset="-120"/>
              </a:rPr>
              <a:t>Daodejing 57 — The Political Expression of Ziran</a:t>
            </a:r>
            <a:endParaRPr lang="en-US" sz="4100" dirty="0"/>
          </a:p>
        </p:txBody>
      </p:sp>
      <p:sp>
        <p:nvSpPr>
          <p:cNvPr id="3" name="Shape 1"/>
          <p:cNvSpPr/>
          <p:nvPr/>
        </p:nvSpPr>
        <p:spPr>
          <a:xfrm>
            <a:off x="661475" y="2379563"/>
            <a:ext cx="25399" cy="1048643"/>
          </a:xfrm>
          <a:prstGeom prst="roundRect">
            <a:avLst>
              <a:gd name="adj" fmla="val 60001"/>
            </a:avLst>
          </a:prstGeom>
          <a:solidFill>
            <a:srgbClr val="1B1B27"/>
          </a:solidFill>
          <a:ln/>
        </p:spPr>
        <p:txBody>
          <a:bodyPr/>
          <a:lstStyle/>
          <a:p>
            <a:endParaRPr lang="en-GB"/>
          </a:p>
        </p:txBody>
      </p:sp>
      <p:sp>
        <p:nvSpPr>
          <p:cNvPr id="4" name="Text 2"/>
          <p:cNvSpPr/>
          <p:nvPr/>
        </p:nvSpPr>
        <p:spPr>
          <a:xfrm>
            <a:off x="975395" y="2588121"/>
            <a:ext cx="10554825"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'To order a state use uprightness; to lead troops use stratagems; to control the world undertake nothing.' — Daodejing 57 (Eno trans.)</a:t>
            </a:r>
            <a:endParaRPr lang="en-US" sz="1600" dirty="0"/>
          </a:p>
        </p:txBody>
      </p:sp>
      <p:sp>
        <p:nvSpPr>
          <p:cNvPr id="5" name="Shape 3"/>
          <p:cNvSpPr/>
          <p:nvPr/>
        </p:nvSpPr>
        <p:spPr>
          <a:xfrm>
            <a:off x="661475" y="3636863"/>
            <a:ext cx="25399" cy="1364555"/>
          </a:xfrm>
          <a:prstGeom prst="roundRect">
            <a:avLst>
              <a:gd name="adj" fmla="val 60001"/>
            </a:avLst>
          </a:prstGeom>
          <a:solidFill>
            <a:srgbClr val="1B1B27"/>
          </a:solidFill>
          <a:ln/>
        </p:spPr>
        <p:txBody>
          <a:bodyPr/>
          <a:lstStyle/>
          <a:p>
            <a:endParaRPr lang="en-GB"/>
          </a:p>
        </p:txBody>
      </p:sp>
      <p:sp>
        <p:nvSpPr>
          <p:cNvPr id="6" name="Text 4"/>
          <p:cNvSpPr/>
          <p:nvPr/>
        </p:nvSpPr>
        <p:spPr>
          <a:xfrm>
            <a:off x="975395" y="3845421"/>
            <a:ext cx="10554825" cy="947440"/>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'If I take no action the people will transform of themselves; if I love tranquility the people will be upright of themselves; if I undertake nothing the people will create wealth of themselves; if I have no desires the people will of themselves become uncarved blocks.' — Daodejing 57 (Eno trans.)</a:t>
            </a:r>
            <a:endParaRPr lang="en-US" sz="1600" dirty="0"/>
          </a:p>
        </p:txBody>
      </p:sp>
      <p:sp>
        <p:nvSpPr>
          <p:cNvPr id="7" name="Text 5"/>
          <p:cNvSpPr/>
          <p:nvPr/>
        </p:nvSpPr>
        <p:spPr>
          <a:xfrm>
            <a:off x="661475" y="5209977"/>
            <a:ext cx="10868745" cy="947440"/>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The four 'of themselves' (zi) clauses are the political expression of ziran. The people do not need to be forced, rewarded, or instructed — they will become upright, prosperous, and simple 'of themselves' when the ruler refrains from the kind of intervention that disrupts their spontaneous order.</a:t>
            </a:r>
            <a:endParaRPr lang="en-US" sz="1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778867"/>
            <a:ext cx="8456996"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Inverting Conventional Political Theory</a:t>
            </a:r>
            <a:endParaRPr lang="en-US" sz="3250" dirty="0"/>
          </a:p>
        </p:txBody>
      </p:sp>
      <p:sp>
        <p:nvSpPr>
          <p:cNvPr id="3" name="Text 1"/>
          <p:cNvSpPr/>
          <p:nvPr/>
        </p:nvSpPr>
        <p:spPr>
          <a:xfrm>
            <a:off x="661475" y="1527076"/>
            <a:ext cx="10868745"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A direct challenge to the shared assumption of Confucians, Mohists, and Legalists: all three agree the ruler must actively shape society. The Daodejing denies this entirely — the very attempt to shape society, however well-intentioned, is what corrupts it.</a:t>
            </a:r>
            <a:endParaRPr lang="en-US" sz="1300" dirty="0"/>
          </a:p>
        </p:txBody>
      </p:sp>
      <p:sp>
        <p:nvSpPr>
          <p:cNvPr id="4" name="Shape 2"/>
          <p:cNvSpPr/>
          <p:nvPr/>
        </p:nvSpPr>
        <p:spPr>
          <a:xfrm>
            <a:off x="661475" y="2107109"/>
            <a:ext cx="19050" cy="710208"/>
          </a:xfrm>
          <a:prstGeom prst="roundRect">
            <a:avLst>
              <a:gd name="adj" fmla="val 59999"/>
            </a:avLst>
          </a:prstGeom>
          <a:solidFill>
            <a:srgbClr val="1B1B27"/>
          </a:solidFill>
          <a:ln/>
        </p:spPr>
        <p:txBody>
          <a:bodyPr/>
          <a:lstStyle/>
          <a:p>
            <a:endParaRPr lang="en-GB"/>
          </a:p>
        </p:txBody>
      </p:sp>
      <p:sp>
        <p:nvSpPr>
          <p:cNvPr id="5" name="Text 3"/>
          <p:cNvSpPr/>
          <p:nvPr/>
        </p:nvSpPr>
        <p:spPr>
          <a:xfrm>
            <a:off x="909516" y="2237284"/>
            <a:ext cx="10620705"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'As the world is filled with more taboos the people grow poorer… as laws are proclaimed with increasing clarity bandits become more common.' — Daodejing 57 (Eno trans.)</a:t>
            </a:r>
            <a:endParaRPr lang="en-US" sz="1300" dirty="0"/>
          </a:p>
        </p:txBody>
      </p:sp>
      <p:sp>
        <p:nvSpPr>
          <p:cNvPr id="6" name="Shape 4"/>
          <p:cNvSpPr/>
          <p:nvPr/>
        </p:nvSpPr>
        <p:spPr>
          <a:xfrm>
            <a:off x="661475" y="2947491"/>
            <a:ext cx="5376530" cy="1507927"/>
          </a:xfrm>
          <a:prstGeom prst="roundRect">
            <a:avLst>
              <a:gd name="adj" fmla="val 4607"/>
            </a:avLst>
          </a:prstGeom>
          <a:solidFill>
            <a:srgbClr val="F2EEEE"/>
          </a:solidFill>
          <a:ln w="6350">
            <a:solidFill>
              <a:srgbClr val="D8D4D4"/>
            </a:solidFill>
            <a:prstDash val="solid"/>
          </a:ln>
        </p:spPr>
        <p:txBody>
          <a:bodyPr/>
          <a:lstStyle/>
          <a:p>
            <a:endParaRPr lang="en-GB"/>
          </a:p>
        </p:txBody>
      </p:sp>
      <p:sp>
        <p:nvSpPr>
          <p:cNvPr id="7" name="Shape 5"/>
          <p:cNvSpPr/>
          <p:nvPr/>
        </p:nvSpPr>
        <p:spPr>
          <a:xfrm>
            <a:off x="833119" y="3119140"/>
            <a:ext cx="496081" cy="496094"/>
          </a:xfrm>
          <a:prstGeom prst="roundRect">
            <a:avLst>
              <a:gd name="adj" fmla="val 15358475"/>
            </a:avLst>
          </a:prstGeom>
          <a:solidFill>
            <a:srgbClr val="1B1B27"/>
          </a:solidFill>
          <a:ln/>
        </p:spPr>
        <p:txBody>
          <a:bodyPr/>
          <a:lstStyle/>
          <a:p>
            <a:endParaRPr lang="en-GB"/>
          </a:p>
        </p:txBody>
      </p:sp>
      <p:pic>
        <p:nvPicPr>
          <p:cNvPr id="8"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9541" y="3255466"/>
            <a:ext cx="223237" cy="223242"/>
          </a:xfrm>
          <a:prstGeom prst="rect">
            <a:avLst/>
          </a:prstGeom>
        </p:spPr>
      </p:pic>
      <p:sp>
        <p:nvSpPr>
          <p:cNvPr id="9" name="Text 6"/>
          <p:cNvSpPr/>
          <p:nvPr/>
        </p:nvSpPr>
        <p:spPr>
          <a:xfrm>
            <a:off x="833119" y="3730923"/>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More Taboos</a:t>
            </a:r>
            <a:endParaRPr lang="en-US" sz="1600" dirty="0"/>
          </a:p>
        </p:txBody>
      </p:sp>
      <p:sp>
        <p:nvSpPr>
          <p:cNvPr id="10" name="Text 7"/>
          <p:cNvSpPr/>
          <p:nvPr/>
        </p:nvSpPr>
        <p:spPr>
          <a:xfrm>
            <a:off x="833119" y="4058841"/>
            <a:ext cx="5033241"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People grow poorer</a:t>
            </a:r>
            <a:endParaRPr lang="en-US" sz="1300" dirty="0"/>
          </a:p>
        </p:txBody>
      </p:sp>
      <p:sp>
        <p:nvSpPr>
          <p:cNvPr id="11" name="Shape 8"/>
          <p:cNvSpPr/>
          <p:nvPr/>
        </p:nvSpPr>
        <p:spPr>
          <a:xfrm>
            <a:off x="6153691" y="2947491"/>
            <a:ext cx="5376530" cy="1507927"/>
          </a:xfrm>
          <a:prstGeom prst="roundRect">
            <a:avLst>
              <a:gd name="adj" fmla="val 4607"/>
            </a:avLst>
          </a:prstGeom>
          <a:solidFill>
            <a:srgbClr val="F2EEEE"/>
          </a:solidFill>
          <a:ln w="6350">
            <a:solidFill>
              <a:srgbClr val="D8D4D4"/>
            </a:solidFill>
            <a:prstDash val="solid"/>
          </a:ln>
        </p:spPr>
        <p:txBody>
          <a:bodyPr/>
          <a:lstStyle/>
          <a:p>
            <a:endParaRPr lang="en-GB"/>
          </a:p>
        </p:txBody>
      </p:sp>
      <p:sp>
        <p:nvSpPr>
          <p:cNvPr id="12" name="Shape 9"/>
          <p:cNvSpPr/>
          <p:nvPr/>
        </p:nvSpPr>
        <p:spPr>
          <a:xfrm>
            <a:off x="6325335" y="3119140"/>
            <a:ext cx="496081" cy="496094"/>
          </a:xfrm>
          <a:prstGeom prst="roundRect">
            <a:avLst>
              <a:gd name="adj" fmla="val 15358475"/>
            </a:avLst>
          </a:prstGeom>
          <a:solidFill>
            <a:srgbClr val="1B1B27"/>
          </a:solidFill>
          <a:ln/>
        </p:spPr>
        <p:txBody>
          <a:bodyPr/>
          <a:lstStyle/>
          <a:p>
            <a:endParaRPr lang="en-GB"/>
          </a:p>
        </p:txBody>
      </p:sp>
      <p:pic>
        <p:nvPicPr>
          <p:cNvPr id="13"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461757" y="3255466"/>
            <a:ext cx="223237" cy="223242"/>
          </a:xfrm>
          <a:prstGeom prst="rect">
            <a:avLst/>
          </a:prstGeom>
        </p:spPr>
      </p:pic>
      <p:sp>
        <p:nvSpPr>
          <p:cNvPr id="14" name="Text 10"/>
          <p:cNvSpPr/>
          <p:nvPr/>
        </p:nvSpPr>
        <p:spPr>
          <a:xfrm>
            <a:off x="6325335" y="3730923"/>
            <a:ext cx="2170058"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More Sharp Weapons</a:t>
            </a:r>
            <a:endParaRPr lang="en-US" sz="1600" dirty="0"/>
          </a:p>
        </p:txBody>
      </p:sp>
      <p:sp>
        <p:nvSpPr>
          <p:cNvPr id="15" name="Text 11"/>
          <p:cNvSpPr/>
          <p:nvPr/>
        </p:nvSpPr>
        <p:spPr>
          <a:xfrm>
            <a:off x="6325335" y="4058841"/>
            <a:ext cx="5033241"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State grows benighted</a:t>
            </a:r>
            <a:endParaRPr lang="en-US" sz="1300" dirty="0"/>
          </a:p>
        </p:txBody>
      </p:sp>
      <p:sp>
        <p:nvSpPr>
          <p:cNvPr id="16" name="Shape 12"/>
          <p:cNvSpPr/>
          <p:nvPr/>
        </p:nvSpPr>
        <p:spPr>
          <a:xfrm>
            <a:off x="661475" y="4571107"/>
            <a:ext cx="5376530" cy="1507927"/>
          </a:xfrm>
          <a:prstGeom prst="roundRect">
            <a:avLst>
              <a:gd name="adj" fmla="val 4607"/>
            </a:avLst>
          </a:prstGeom>
          <a:solidFill>
            <a:srgbClr val="F2EEEE"/>
          </a:solidFill>
          <a:ln w="6350">
            <a:solidFill>
              <a:srgbClr val="D8D4D4"/>
            </a:solidFill>
            <a:prstDash val="solid"/>
          </a:ln>
        </p:spPr>
        <p:txBody>
          <a:bodyPr/>
          <a:lstStyle/>
          <a:p>
            <a:endParaRPr lang="en-GB"/>
          </a:p>
        </p:txBody>
      </p:sp>
      <p:sp>
        <p:nvSpPr>
          <p:cNvPr id="17" name="Shape 13"/>
          <p:cNvSpPr/>
          <p:nvPr/>
        </p:nvSpPr>
        <p:spPr>
          <a:xfrm>
            <a:off x="833119" y="4742755"/>
            <a:ext cx="496081" cy="496094"/>
          </a:xfrm>
          <a:prstGeom prst="roundRect">
            <a:avLst>
              <a:gd name="adj" fmla="val 15358475"/>
            </a:avLst>
          </a:prstGeom>
          <a:solidFill>
            <a:srgbClr val="1B1B27"/>
          </a:solidFill>
          <a:ln/>
        </p:spPr>
        <p:txBody>
          <a:bodyPr/>
          <a:lstStyle/>
          <a:p>
            <a:endParaRPr lang="en-GB"/>
          </a:p>
        </p:txBody>
      </p:sp>
      <p:pic>
        <p:nvPicPr>
          <p:cNvPr id="1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69541" y="4879082"/>
            <a:ext cx="223237" cy="223242"/>
          </a:xfrm>
          <a:prstGeom prst="rect">
            <a:avLst/>
          </a:prstGeom>
        </p:spPr>
      </p:pic>
      <p:sp>
        <p:nvSpPr>
          <p:cNvPr id="19" name="Text 14"/>
          <p:cNvSpPr/>
          <p:nvPr/>
        </p:nvSpPr>
        <p:spPr>
          <a:xfrm>
            <a:off x="833119" y="5354538"/>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More Crafty Skills</a:t>
            </a:r>
            <a:endParaRPr lang="en-US" sz="1600" dirty="0"/>
          </a:p>
        </p:txBody>
      </p:sp>
      <p:sp>
        <p:nvSpPr>
          <p:cNvPr id="20" name="Text 15"/>
          <p:cNvSpPr/>
          <p:nvPr/>
        </p:nvSpPr>
        <p:spPr>
          <a:xfrm>
            <a:off x="833119" y="5682456"/>
            <a:ext cx="5033241"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Strange goods appear</a:t>
            </a:r>
            <a:endParaRPr lang="en-US" sz="1300" dirty="0"/>
          </a:p>
        </p:txBody>
      </p:sp>
      <p:sp>
        <p:nvSpPr>
          <p:cNvPr id="21" name="Shape 16"/>
          <p:cNvSpPr/>
          <p:nvPr/>
        </p:nvSpPr>
        <p:spPr>
          <a:xfrm>
            <a:off x="6153691" y="4571107"/>
            <a:ext cx="5376530" cy="1507927"/>
          </a:xfrm>
          <a:prstGeom prst="roundRect">
            <a:avLst>
              <a:gd name="adj" fmla="val 4607"/>
            </a:avLst>
          </a:prstGeom>
          <a:solidFill>
            <a:srgbClr val="F2EEEE"/>
          </a:solidFill>
          <a:ln w="6350">
            <a:solidFill>
              <a:srgbClr val="D8D4D4"/>
            </a:solidFill>
            <a:prstDash val="solid"/>
          </a:ln>
        </p:spPr>
        <p:txBody>
          <a:bodyPr/>
          <a:lstStyle/>
          <a:p>
            <a:endParaRPr lang="en-GB"/>
          </a:p>
        </p:txBody>
      </p:sp>
      <p:sp>
        <p:nvSpPr>
          <p:cNvPr id="22" name="Shape 17"/>
          <p:cNvSpPr/>
          <p:nvPr/>
        </p:nvSpPr>
        <p:spPr>
          <a:xfrm>
            <a:off x="6325335" y="4742755"/>
            <a:ext cx="496081" cy="496094"/>
          </a:xfrm>
          <a:prstGeom prst="roundRect">
            <a:avLst>
              <a:gd name="adj" fmla="val 15358475"/>
            </a:avLst>
          </a:prstGeom>
          <a:solidFill>
            <a:srgbClr val="1B1B27"/>
          </a:solidFill>
          <a:ln/>
        </p:spPr>
        <p:txBody>
          <a:bodyPr/>
          <a:lstStyle/>
          <a:p>
            <a:endParaRPr lang="en-GB"/>
          </a:p>
        </p:txBody>
      </p:sp>
      <p:pic>
        <p:nvPicPr>
          <p:cNvPr id="23"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61757" y="4879082"/>
            <a:ext cx="223237" cy="223242"/>
          </a:xfrm>
          <a:prstGeom prst="rect">
            <a:avLst/>
          </a:prstGeom>
        </p:spPr>
      </p:pic>
      <p:sp>
        <p:nvSpPr>
          <p:cNvPr id="24" name="Text 18"/>
          <p:cNvSpPr/>
          <p:nvPr/>
        </p:nvSpPr>
        <p:spPr>
          <a:xfrm>
            <a:off x="6325335" y="5354538"/>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Clearer Laws</a:t>
            </a:r>
            <a:endParaRPr lang="en-US" sz="1600" dirty="0"/>
          </a:p>
        </p:txBody>
      </p:sp>
      <p:sp>
        <p:nvSpPr>
          <p:cNvPr id="25" name="Text 19"/>
          <p:cNvSpPr/>
          <p:nvPr/>
        </p:nvSpPr>
        <p:spPr>
          <a:xfrm>
            <a:off x="6325335" y="5682456"/>
            <a:ext cx="5033241"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Bandits become more common</a:t>
            </a:r>
            <a:endParaRPr lang="en-US" sz="13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730250"/>
            <a:ext cx="10445489"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The Numbered Argument for Wuwei Governance</a:t>
            </a:r>
            <a:endParaRPr lang="en-US" sz="3250" dirty="0"/>
          </a:p>
        </p:txBody>
      </p:sp>
      <p:sp>
        <p:nvSpPr>
          <p:cNvPr id="3" name="Shape 1"/>
          <p:cNvSpPr/>
          <p:nvPr/>
        </p:nvSpPr>
        <p:spPr>
          <a:xfrm>
            <a:off x="661475" y="1478459"/>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4" name="Text 2"/>
          <p:cNvSpPr/>
          <p:nvPr/>
        </p:nvSpPr>
        <p:spPr>
          <a:xfrm>
            <a:off x="723485" y="1509464"/>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1</a:t>
            </a:r>
            <a:endParaRPr lang="en-US" sz="1950" dirty="0"/>
          </a:p>
        </p:txBody>
      </p:sp>
      <p:sp>
        <p:nvSpPr>
          <p:cNvPr id="5" name="Text 3"/>
          <p:cNvSpPr/>
          <p:nvPr/>
        </p:nvSpPr>
        <p:spPr>
          <a:xfrm>
            <a:off x="1149222" y="1535311"/>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1</a:t>
            </a:r>
            <a:endParaRPr lang="en-US" sz="1600" dirty="0"/>
          </a:p>
        </p:txBody>
      </p:sp>
      <p:sp>
        <p:nvSpPr>
          <p:cNvPr id="6" name="Text 4"/>
          <p:cNvSpPr/>
          <p:nvPr/>
        </p:nvSpPr>
        <p:spPr>
          <a:xfrm>
            <a:off x="1149222" y="1863229"/>
            <a:ext cx="10380998"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The more the ruler intervenes through laws and prohibitions, the more disorder increases (Ch.57: 'as laws are proclaimed with increasing clarity bandits become more common')</a:t>
            </a:r>
            <a:endParaRPr lang="en-US" sz="1300" dirty="0"/>
          </a:p>
        </p:txBody>
      </p:sp>
      <p:sp>
        <p:nvSpPr>
          <p:cNvPr id="7" name="Shape 5"/>
          <p:cNvSpPr/>
          <p:nvPr/>
        </p:nvSpPr>
        <p:spPr>
          <a:xfrm>
            <a:off x="661475" y="2544564"/>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8" name="Text 6"/>
          <p:cNvSpPr/>
          <p:nvPr/>
        </p:nvSpPr>
        <p:spPr>
          <a:xfrm>
            <a:off x="723485" y="2575570"/>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2</a:t>
            </a:r>
            <a:endParaRPr lang="en-US" sz="1950" dirty="0"/>
          </a:p>
        </p:txBody>
      </p:sp>
      <p:sp>
        <p:nvSpPr>
          <p:cNvPr id="9" name="Text 7"/>
          <p:cNvSpPr/>
          <p:nvPr/>
        </p:nvSpPr>
        <p:spPr>
          <a:xfrm>
            <a:off x="1149222" y="2601416"/>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2</a:t>
            </a:r>
            <a:endParaRPr lang="en-US" sz="1600" dirty="0"/>
          </a:p>
        </p:txBody>
      </p:sp>
      <p:sp>
        <p:nvSpPr>
          <p:cNvPr id="10" name="Text 8"/>
          <p:cNvSpPr/>
          <p:nvPr/>
        </p:nvSpPr>
        <p:spPr>
          <a:xfrm>
            <a:off x="1149222" y="2929334"/>
            <a:ext cx="10380998"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This is a structural feature of intervention: it generates resistance, cleverness, and the desire to evade or manipulate the system</a:t>
            </a:r>
            <a:endParaRPr lang="en-US" sz="1300" dirty="0"/>
          </a:p>
        </p:txBody>
      </p:sp>
      <p:sp>
        <p:nvSpPr>
          <p:cNvPr id="11" name="Shape 9"/>
          <p:cNvSpPr/>
          <p:nvPr/>
        </p:nvSpPr>
        <p:spPr>
          <a:xfrm>
            <a:off x="661475" y="3385741"/>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12" name="Text 10"/>
          <p:cNvSpPr/>
          <p:nvPr/>
        </p:nvSpPr>
        <p:spPr>
          <a:xfrm>
            <a:off x="723485" y="3416746"/>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3</a:t>
            </a:r>
            <a:endParaRPr lang="en-US" sz="1950" dirty="0"/>
          </a:p>
        </p:txBody>
      </p:sp>
      <p:sp>
        <p:nvSpPr>
          <p:cNvPr id="13" name="Text 11"/>
          <p:cNvSpPr/>
          <p:nvPr/>
        </p:nvSpPr>
        <p:spPr>
          <a:xfrm>
            <a:off x="1149222" y="3442593"/>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3</a:t>
            </a:r>
            <a:endParaRPr lang="en-US" sz="1600" dirty="0"/>
          </a:p>
        </p:txBody>
      </p:sp>
      <p:sp>
        <p:nvSpPr>
          <p:cNvPr id="14" name="Text 12"/>
          <p:cNvSpPr/>
          <p:nvPr/>
        </p:nvSpPr>
        <p:spPr>
          <a:xfrm>
            <a:off x="1149222" y="3770511"/>
            <a:ext cx="10380998" cy="224929"/>
          </a:xfrm>
          <a:prstGeom prst="rect">
            <a:avLst/>
          </a:prstGeom>
          <a:noFill/>
          <a:ln/>
        </p:spPr>
        <p:txBody>
          <a:bodyPr wrap="none" lIns="0" tIns="0" rIns="0" bIns="0" rtlCol="0" anchor="t"/>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The alternative is wuwei governance — the ruler's Virtue (de) transforms the people without coercive measures</a:t>
            </a:r>
            <a:endParaRPr lang="en-US" sz="1300" dirty="0"/>
          </a:p>
        </p:txBody>
      </p:sp>
      <p:sp>
        <p:nvSpPr>
          <p:cNvPr id="15" name="Shape 13"/>
          <p:cNvSpPr/>
          <p:nvPr/>
        </p:nvSpPr>
        <p:spPr>
          <a:xfrm>
            <a:off x="661475" y="4226917"/>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16" name="Text 14"/>
          <p:cNvSpPr/>
          <p:nvPr/>
        </p:nvSpPr>
        <p:spPr>
          <a:xfrm>
            <a:off x="723485" y="4257923"/>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4</a:t>
            </a:r>
            <a:endParaRPr lang="en-US" sz="1950" dirty="0"/>
          </a:p>
        </p:txBody>
      </p:sp>
      <p:sp>
        <p:nvSpPr>
          <p:cNvPr id="17" name="Text 15"/>
          <p:cNvSpPr/>
          <p:nvPr/>
        </p:nvSpPr>
        <p:spPr>
          <a:xfrm>
            <a:off x="1149222" y="4283770"/>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4</a:t>
            </a:r>
            <a:endParaRPr lang="en-US" sz="1600" dirty="0"/>
          </a:p>
        </p:txBody>
      </p:sp>
      <p:sp>
        <p:nvSpPr>
          <p:cNvPr id="18" name="Text 16"/>
          <p:cNvSpPr/>
          <p:nvPr/>
        </p:nvSpPr>
        <p:spPr>
          <a:xfrm>
            <a:off x="1149222" y="4611688"/>
            <a:ext cx="10380998"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The ruler's Virtue is effective precisely because it is not perceived as intervention: the people experience their transformed state as natural (Ch.17: '"This is just how we are naturally"')</a:t>
            </a:r>
            <a:endParaRPr lang="en-US" sz="1300" dirty="0"/>
          </a:p>
        </p:txBody>
      </p:sp>
      <p:sp>
        <p:nvSpPr>
          <p:cNvPr id="19" name="Shape 17"/>
          <p:cNvSpPr/>
          <p:nvPr/>
        </p:nvSpPr>
        <p:spPr>
          <a:xfrm>
            <a:off x="661475" y="5293023"/>
            <a:ext cx="372061" cy="372070"/>
          </a:xfrm>
          <a:prstGeom prst="roundRect">
            <a:avLst>
              <a:gd name="adj" fmla="val 18670"/>
            </a:avLst>
          </a:prstGeom>
          <a:solidFill>
            <a:srgbClr val="F2EEEE"/>
          </a:solidFill>
          <a:ln w="6350">
            <a:solidFill>
              <a:srgbClr val="D8D4D4"/>
            </a:solidFill>
            <a:prstDash val="solid"/>
          </a:ln>
        </p:spPr>
        <p:txBody>
          <a:bodyPr/>
          <a:lstStyle/>
          <a:p>
            <a:endParaRPr lang="en-GB"/>
          </a:p>
        </p:txBody>
      </p:sp>
      <p:sp>
        <p:nvSpPr>
          <p:cNvPr id="20" name="Text 18"/>
          <p:cNvSpPr/>
          <p:nvPr/>
        </p:nvSpPr>
        <p:spPr>
          <a:xfrm>
            <a:off x="723485" y="5324029"/>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5</a:t>
            </a:r>
            <a:endParaRPr lang="en-US" sz="1950" dirty="0"/>
          </a:p>
        </p:txBody>
      </p:sp>
      <p:sp>
        <p:nvSpPr>
          <p:cNvPr id="21" name="Text 19"/>
          <p:cNvSpPr/>
          <p:nvPr/>
        </p:nvSpPr>
        <p:spPr>
          <a:xfrm>
            <a:off x="1149222" y="5349875"/>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Conclusion</a:t>
            </a:r>
            <a:endParaRPr lang="en-US" sz="1600" dirty="0"/>
          </a:p>
        </p:txBody>
      </p:sp>
      <p:sp>
        <p:nvSpPr>
          <p:cNvPr id="22" name="Text 20"/>
          <p:cNvSpPr/>
          <p:nvPr/>
        </p:nvSpPr>
        <p:spPr>
          <a:xfrm>
            <a:off x="1149222" y="5677793"/>
            <a:ext cx="10380998"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Political order arises not from active shaping of society but from the ruler's cultivation of Virtue, which transforms the people through moral radiation rather than deliberate intervention</a:t>
            </a:r>
            <a:endParaRPr lang="en-US" sz="13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699195"/>
            <a:ext cx="10868745" cy="1380728"/>
          </a:xfrm>
          <a:prstGeom prst="rect">
            <a:avLst/>
          </a:prstGeom>
          <a:noFill/>
          <a:ln/>
        </p:spPr>
        <p:txBody>
          <a:bodyPr wrap="square" lIns="0" tIns="0" rIns="0" bIns="0" rtlCol="0" anchor="t">
            <a:normAutofit/>
          </a:bodyPr>
          <a:lstStyle/>
          <a:p>
            <a:pPr marL="0" indent="0" algn="l">
              <a:lnSpc>
                <a:spcPct val="104000"/>
              </a:lnSpc>
              <a:buNone/>
            </a:pPr>
            <a:r>
              <a:rPr lang="en-US" sz="4300" b="1" dirty="0">
                <a:solidFill>
                  <a:srgbClr val="1B1B27"/>
                </a:solidFill>
                <a:latin typeface="Inter Bold" pitchFamily="34" charset="0"/>
                <a:ea typeface="Inter Bold" pitchFamily="34" charset="-122"/>
                <a:cs typeface="Inter Bold" pitchFamily="34" charset="-120"/>
              </a:rPr>
              <a:t>De (Virtue) as the Mechanism of Social Order</a:t>
            </a:r>
            <a:endParaRPr lang="en-US" sz="4300" dirty="0"/>
          </a:p>
        </p:txBody>
      </p:sp>
      <p:sp>
        <p:nvSpPr>
          <p:cNvPr id="3" name="Text 1"/>
          <p:cNvSpPr/>
          <p:nvPr/>
        </p:nvSpPr>
        <p:spPr>
          <a:xfrm>
            <a:off x="661475" y="2493169"/>
            <a:ext cx="10868745" cy="1026021"/>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De in the Daodejing is not the conscious cultivation of specific virtues (ren, yi, li) but a charismatic power that flows from alignment with the Dao. The ruler who accumulates de does not need to issue commands or enforce laws — the ruler's very presence pacifies and orders the realm.</a:t>
            </a:r>
            <a:endParaRPr lang="en-US" sz="1700" dirty="0"/>
          </a:p>
        </p:txBody>
      </p:sp>
      <p:sp>
        <p:nvSpPr>
          <p:cNvPr id="4" name="Shape 2"/>
          <p:cNvSpPr/>
          <p:nvPr/>
        </p:nvSpPr>
        <p:spPr>
          <a:xfrm>
            <a:off x="661475" y="3751560"/>
            <a:ext cx="25399" cy="1490762"/>
          </a:xfrm>
          <a:prstGeom prst="roundRect">
            <a:avLst>
              <a:gd name="adj" fmla="val 60001"/>
            </a:avLst>
          </a:prstGeom>
          <a:solidFill>
            <a:srgbClr val="1B1B27"/>
          </a:solidFill>
          <a:ln/>
        </p:spPr>
        <p:txBody>
          <a:bodyPr/>
          <a:lstStyle/>
          <a:p>
            <a:endParaRPr lang="en-GB"/>
          </a:p>
        </p:txBody>
      </p:sp>
      <p:sp>
        <p:nvSpPr>
          <p:cNvPr id="5" name="Text 3"/>
          <p:cNvSpPr/>
          <p:nvPr/>
        </p:nvSpPr>
        <p:spPr>
          <a:xfrm>
            <a:off x="992857" y="3983930"/>
            <a:ext cx="10537363" cy="1026021"/>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'Do not honor the worthy… Do not display the desirable. The hearts of the people will not be turbulent. Hence the governance of the sage: Empty their minds and fill their bellies… Engage in non-action (wuwei) and nothing will go unruled.' — Daodejing 3 (Eno trans.)</a:t>
            </a:r>
            <a:endParaRPr lang="en-US" sz="1700" dirty="0"/>
          </a:p>
        </p:txBody>
      </p:sp>
      <p:sp>
        <p:nvSpPr>
          <p:cNvPr id="6" name="Text 4"/>
          <p:cNvSpPr/>
          <p:nvPr/>
        </p:nvSpPr>
        <p:spPr>
          <a:xfrm>
            <a:off x="661475" y="5474692"/>
            <a:ext cx="10868745" cy="684014"/>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Van Norden's reading: the sage does not 'empty' minds through force; the sage removes the stimuli that produce turbulent desires, allowing the people's natural simplicity to reassert itself.</a:t>
            </a:r>
            <a:endParaRPr lang="en-US" sz="17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671711"/>
            <a:ext cx="10868745" cy="1033463"/>
          </a:xfrm>
          <a:prstGeom prst="rect">
            <a:avLst/>
          </a:prstGeom>
          <a:noFill/>
          <a:ln/>
        </p:spPr>
        <p:txBody>
          <a:bodyPr wrap="square" lIns="0" tIns="0" rIns="0" bIns="0" rtlCol="0" anchor="t">
            <a:normAutofit/>
          </a:bodyPr>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The Ideal Ruler — Daodejing 17 and the Shadowy Presence</a:t>
            </a:r>
            <a:endParaRPr lang="en-US" sz="3250" dirty="0"/>
          </a:p>
        </p:txBody>
      </p:sp>
      <p:sp>
        <p:nvSpPr>
          <p:cNvPr id="3" name="Shape 1"/>
          <p:cNvSpPr/>
          <p:nvPr/>
        </p:nvSpPr>
        <p:spPr>
          <a:xfrm>
            <a:off x="661475" y="1936651"/>
            <a:ext cx="19050" cy="710208"/>
          </a:xfrm>
          <a:prstGeom prst="roundRect">
            <a:avLst>
              <a:gd name="adj" fmla="val 59999"/>
            </a:avLst>
          </a:prstGeom>
          <a:solidFill>
            <a:srgbClr val="1B1B27"/>
          </a:solidFill>
          <a:ln/>
        </p:spPr>
        <p:txBody>
          <a:bodyPr/>
          <a:lstStyle/>
          <a:p>
            <a:endParaRPr lang="en-GB"/>
          </a:p>
        </p:txBody>
      </p:sp>
      <p:sp>
        <p:nvSpPr>
          <p:cNvPr id="4" name="Text 2"/>
          <p:cNvSpPr/>
          <p:nvPr/>
        </p:nvSpPr>
        <p:spPr>
          <a:xfrm>
            <a:off x="909516" y="2066826"/>
            <a:ext cx="10620705"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'The best: those below are aware that he is there… When the work is accomplished and the task is complete, the people all say, "We did it of ourselves."' — Daodejing 17 (Eno trans.)</a:t>
            </a:r>
            <a:endParaRPr lang="en-US" sz="1300" dirty="0"/>
          </a:p>
        </p:txBody>
      </p:sp>
      <p:sp>
        <p:nvSpPr>
          <p:cNvPr id="5" name="Shape 3"/>
          <p:cNvSpPr/>
          <p:nvPr/>
        </p:nvSpPr>
        <p:spPr>
          <a:xfrm>
            <a:off x="661475" y="2777034"/>
            <a:ext cx="1358568" cy="589062"/>
          </a:xfrm>
          <a:prstGeom prst="roundRect">
            <a:avLst>
              <a:gd name="adj" fmla="val 11792"/>
            </a:avLst>
          </a:prstGeom>
          <a:solidFill>
            <a:srgbClr val="F2EEEE"/>
          </a:solidFill>
          <a:ln w="6350">
            <a:solidFill>
              <a:srgbClr val="D8D4D4"/>
            </a:solidFill>
            <a:prstDash val="solid"/>
          </a:ln>
        </p:spPr>
        <p:txBody>
          <a:bodyPr/>
          <a:lstStyle/>
          <a:p>
            <a:endParaRPr lang="en-GB"/>
          </a:p>
        </p:txBody>
      </p:sp>
      <p:sp>
        <p:nvSpPr>
          <p:cNvPr id="6" name="Text 4"/>
          <p:cNvSpPr/>
          <p:nvPr/>
        </p:nvSpPr>
        <p:spPr>
          <a:xfrm>
            <a:off x="1224428" y="2926159"/>
            <a:ext cx="232563" cy="290711"/>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1</a:t>
            </a:r>
            <a:endParaRPr lang="en-US" sz="1800" dirty="0"/>
          </a:p>
        </p:txBody>
      </p:sp>
      <p:sp>
        <p:nvSpPr>
          <p:cNvPr id="7" name="Text 5"/>
          <p:cNvSpPr/>
          <p:nvPr/>
        </p:nvSpPr>
        <p:spPr>
          <a:xfrm>
            <a:off x="2185338" y="2942332"/>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Lowest — Insulted</a:t>
            </a:r>
            <a:endParaRPr lang="en-US" sz="1600" dirty="0"/>
          </a:p>
        </p:txBody>
      </p:sp>
      <p:sp>
        <p:nvSpPr>
          <p:cNvPr id="8" name="Shape 6"/>
          <p:cNvSpPr/>
          <p:nvPr/>
        </p:nvSpPr>
        <p:spPr>
          <a:xfrm>
            <a:off x="2102690" y="3358158"/>
            <a:ext cx="9344883" cy="9525"/>
          </a:xfrm>
          <a:prstGeom prst="roundRect">
            <a:avLst>
              <a:gd name="adj" fmla="val 729284"/>
            </a:avLst>
          </a:prstGeom>
          <a:solidFill>
            <a:srgbClr val="D8D4D4"/>
          </a:solidFill>
          <a:ln/>
        </p:spPr>
        <p:txBody>
          <a:bodyPr/>
          <a:lstStyle/>
          <a:p>
            <a:endParaRPr lang="en-GB"/>
          </a:p>
        </p:txBody>
      </p:sp>
      <p:sp>
        <p:nvSpPr>
          <p:cNvPr id="9" name="Shape 7"/>
          <p:cNvSpPr/>
          <p:nvPr/>
        </p:nvSpPr>
        <p:spPr>
          <a:xfrm>
            <a:off x="661475" y="3448745"/>
            <a:ext cx="2717137" cy="589062"/>
          </a:xfrm>
          <a:prstGeom prst="roundRect">
            <a:avLst>
              <a:gd name="adj" fmla="val 11792"/>
            </a:avLst>
          </a:prstGeom>
          <a:solidFill>
            <a:srgbClr val="F2EEEE"/>
          </a:solidFill>
          <a:ln w="6350">
            <a:solidFill>
              <a:srgbClr val="D8D4D4"/>
            </a:solidFill>
            <a:prstDash val="solid"/>
          </a:ln>
        </p:spPr>
        <p:txBody>
          <a:bodyPr/>
          <a:lstStyle/>
          <a:p>
            <a:endParaRPr lang="en-GB"/>
          </a:p>
        </p:txBody>
      </p:sp>
      <p:sp>
        <p:nvSpPr>
          <p:cNvPr id="10" name="Text 8"/>
          <p:cNvSpPr/>
          <p:nvPr/>
        </p:nvSpPr>
        <p:spPr>
          <a:xfrm>
            <a:off x="1903762" y="3597870"/>
            <a:ext cx="232563" cy="290711"/>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2</a:t>
            </a:r>
            <a:endParaRPr lang="en-US" sz="1800" dirty="0"/>
          </a:p>
        </p:txBody>
      </p:sp>
      <p:sp>
        <p:nvSpPr>
          <p:cNvPr id="11" name="Text 9"/>
          <p:cNvSpPr/>
          <p:nvPr/>
        </p:nvSpPr>
        <p:spPr>
          <a:xfrm>
            <a:off x="3543906" y="3614043"/>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Next — Feared</a:t>
            </a:r>
            <a:endParaRPr lang="en-US" sz="1600" dirty="0"/>
          </a:p>
        </p:txBody>
      </p:sp>
      <p:sp>
        <p:nvSpPr>
          <p:cNvPr id="12" name="Shape 10"/>
          <p:cNvSpPr/>
          <p:nvPr/>
        </p:nvSpPr>
        <p:spPr>
          <a:xfrm>
            <a:off x="3461259" y="4029869"/>
            <a:ext cx="7986314" cy="9525"/>
          </a:xfrm>
          <a:prstGeom prst="roundRect">
            <a:avLst>
              <a:gd name="adj" fmla="val 729284"/>
            </a:avLst>
          </a:prstGeom>
          <a:solidFill>
            <a:srgbClr val="D8D4D4"/>
          </a:solidFill>
          <a:ln/>
        </p:spPr>
        <p:txBody>
          <a:bodyPr/>
          <a:lstStyle/>
          <a:p>
            <a:endParaRPr lang="en-GB"/>
          </a:p>
        </p:txBody>
      </p:sp>
      <p:sp>
        <p:nvSpPr>
          <p:cNvPr id="13" name="Shape 11"/>
          <p:cNvSpPr/>
          <p:nvPr/>
        </p:nvSpPr>
        <p:spPr>
          <a:xfrm>
            <a:off x="661475" y="4120455"/>
            <a:ext cx="4075705" cy="589062"/>
          </a:xfrm>
          <a:prstGeom prst="roundRect">
            <a:avLst>
              <a:gd name="adj" fmla="val 11792"/>
            </a:avLst>
          </a:prstGeom>
          <a:solidFill>
            <a:srgbClr val="F2EEEE"/>
          </a:solidFill>
          <a:ln w="6350">
            <a:solidFill>
              <a:srgbClr val="D8D4D4"/>
            </a:solidFill>
            <a:prstDash val="solid"/>
          </a:ln>
        </p:spPr>
        <p:txBody>
          <a:bodyPr/>
          <a:lstStyle/>
          <a:p>
            <a:endParaRPr lang="en-GB"/>
          </a:p>
        </p:txBody>
      </p:sp>
      <p:sp>
        <p:nvSpPr>
          <p:cNvPr id="14" name="Text 12"/>
          <p:cNvSpPr/>
          <p:nvPr/>
        </p:nvSpPr>
        <p:spPr>
          <a:xfrm>
            <a:off x="2582996" y="4269581"/>
            <a:ext cx="232563" cy="290711"/>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3</a:t>
            </a:r>
            <a:endParaRPr lang="en-US" sz="1800" dirty="0"/>
          </a:p>
        </p:txBody>
      </p:sp>
      <p:sp>
        <p:nvSpPr>
          <p:cNvPr id="15" name="Text 13"/>
          <p:cNvSpPr/>
          <p:nvPr/>
        </p:nvSpPr>
        <p:spPr>
          <a:xfrm>
            <a:off x="4902474" y="4285754"/>
            <a:ext cx="2630223"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Next — Loved and Praised</a:t>
            </a:r>
            <a:endParaRPr lang="en-US" sz="1600" dirty="0"/>
          </a:p>
        </p:txBody>
      </p:sp>
      <p:sp>
        <p:nvSpPr>
          <p:cNvPr id="16" name="Shape 14"/>
          <p:cNvSpPr/>
          <p:nvPr/>
        </p:nvSpPr>
        <p:spPr>
          <a:xfrm>
            <a:off x="4819827" y="4701580"/>
            <a:ext cx="6627746" cy="9525"/>
          </a:xfrm>
          <a:prstGeom prst="roundRect">
            <a:avLst>
              <a:gd name="adj" fmla="val 729284"/>
            </a:avLst>
          </a:prstGeom>
          <a:solidFill>
            <a:srgbClr val="D8D4D4"/>
          </a:solidFill>
          <a:ln/>
        </p:spPr>
        <p:txBody>
          <a:bodyPr/>
          <a:lstStyle/>
          <a:p>
            <a:endParaRPr lang="en-GB"/>
          </a:p>
        </p:txBody>
      </p:sp>
      <p:sp>
        <p:nvSpPr>
          <p:cNvPr id="17" name="Shape 15"/>
          <p:cNvSpPr/>
          <p:nvPr/>
        </p:nvSpPr>
        <p:spPr>
          <a:xfrm>
            <a:off x="661475" y="4792166"/>
            <a:ext cx="5434373" cy="589062"/>
          </a:xfrm>
          <a:prstGeom prst="roundRect">
            <a:avLst>
              <a:gd name="adj" fmla="val 11792"/>
            </a:avLst>
          </a:prstGeom>
          <a:solidFill>
            <a:srgbClr val="F2EEEE"/>
          </a:solidFill>
          <a:ln w="6350">
            <a:solidFill>
              <a:srgbClr val="D8D4D4"/>
            </a:solidFill>
            <a:prstDash val="solid"/>
          </a:ln>
        </p:spPr>
        <p:txBody>
          <a:bodyPr/>
          <a:lstStyle/>
          <a:p>
            <a:endParaRPr lang="en-GB"/>
          </a:p>
        </p:txBody>
      </p:sp>
      <p:sp>
        <p:nvSpPr>
          <p:cNvPr id="18" name="Text 16"/>
          <p:cNvSpPr/>
          <p:nvPr/>
        </p:nvSpPr>
        <p:spPr>
          <a:xfrm>
            <a:off x="3262330" y="4941292"/>
            <a:ext cx="232563" cy="290711"/>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4</a:t>
            </a:r>
            <a:endParaRPr lang="en-US" sz="1800" dirty="0"/>
          </a:p>
        </p:txBody>
      </p:sp>
      <p:sp>
        <p:nvSpPr>
          <p:cNvPr id="19" name="Text 17"/>
          <p:cNvSpPr/>
          <p:nvPr/>
        </p:nvSpPr>
        <p:spPr>
          <a:xfrm>
            <a:off x="6261142" y="4957465"/>
            <a:ext cx="2237228"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Best — Barely Noticed</a:t>
            </a:r>
            <a:endParaRPr lang="en-US" sz="1600" dirty="0"/>
          </a:p>
        </p:txBody>
      </p:sp>
      <p:sp>
        <p:nvSpPr>
          <p:cNvPr id="20" name="Text 18"/>
          <p:cNvSpPr/>
          <p:nvPr/>
        </p:nvSpPr>
        <p:spPr>
          <a:xfrm>
            <a:off x="661475" y="5511403"/>
            <a:ext cx="10868745" cy="674787"/>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The best ruler is one whose presence is so subtle that the people do not recognise him as the source of their well-being. The ruler is not absent — it is presence of a radically non-coercive kind. A society is well-ordered when its order is not perceived as the outcome of anyone's deliberate design.</a:t>
            </a:r>
            <a:endParaRPr lang="en-US" sz="13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707926"/>
            <a:ext cx="6296860" cy="177194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Key Point 4 — Wuwei vs. Laissez-Faire: The Controversy</a:t>
            </a:r>
            <a:endParaRPr lang="en-US" sz="3700" dirty="0"/>
          </a:p>
        </p:txBody>
      </p:sp>
      <p:sp>
        <p:nvSpPr>
          <p:cNvPr id="4" name="Text 1"/>
          <p:cNvSpPr/>
          <p:nvPr/>
        </p:nvSpPr>
        <p:spPr>
          <a:xfrm>
            <a:off x="661475" y="2706688"/>
            <a:ext cx="6296860" cy="1360785"/>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Many Western readers equate wuwei with laissez-faire economics and governance. Is this equation legitimate? Translations of the Daodejing became popular in the West during the rise of free-market ideology in the late twentieth century, and some readers found in the text a confirmation of their own political preferences.</a:t>
            </a:r>
            <a:endParaRPr lang="en-US" sz="1450" dirty="0"/>
          </a:p>
        </p:txBody>
      </p:sp>
      <p:sp>
        <p:nvSpPr>
          <p:cNvPr id="5" name="Shape 2"/>
          <p:cNvSpPr/>
          <p:nvPr/>
        </p:nvSpPr>
        <p:spPr>
          <a:xfrm>
            <a:off x="661475" y="4237534"/>
            <a:ext cx="6296860" cy="1198166"/>
          </a:xfrm>
          <a:prstGeom prst="roundRect">
            <a:avLst>
              <a:gd name="adj" fmla="val 6626"/>
            </a:avLst>
          </a:prstGeom>
          <a:solidFill>
            <a:srgbClr val="FCF2B5"/>
          </a:solidFill>
          <a:ln/>
        </p:spPr>
        <p:txBody>
          <a:bodyPr/>
          <a:lstStyle/>
          <a:p>
            <a:endParaRPr lang="en-GB"/>
          </a:p>
        </p:txBody>
      </p:sp>
      <p:pic>
        <p:nvPicPr>
          <p:cNvPr id="6" name="Image 1" descr="preencoded.png"/>
          <p:cNvPicPr>
            <a:picLocks noChangeAspect="1"/>
          </p:cNvPicPr>
          <p:nvPr/>
        </p:nvPicPr>
        <p:blipFill>
          <a:blip r:embed="rId4"/>
          <a:stretch>
            <a:fillRect/>
          </a:stretch>
        </p:blipFill>
        <p:spPr>
          <a:xfrm>
            <a:off x="850482" y="4492526"/>
            <a:ext cx="236234" cy="189012"/>
          </a:xfrm>
          <a:prstGeom prst="rect">
            <a:avLst/>
          </a:prstGeom>
        </p:spPr>
      </p:pic>
      <p:sp>
        <p:nvSpPr>
          <p:cNvPr id="7" name="Text 3"/>
          <p:cNvSpPr/>
          <p:nvPr/>
        </p:nvSpPr>
        <p:spPr>
          <a:xfrm>
            <a:off x="1275723" y="4435971"/>
            <a:ext cx="5493605"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000000"/>
                </a:solidFill>
                <a:latin typeface="Inter" pitchFamily="34" charset="0"/>
                <a:ea typeface="Inter" pitchFamily="34" charset="-122"/>
                <a:cs typeface="Inter" pitchFamily="34" charset="-120"/>
              </a:rPr>
              <a:t>The superficial similarity ('the ruler should not intervene too much') conceals deep disagreements about human nature, social order, and the purpose of government.</a:t>
            </a:r>
            <a:endParaRPr lang="en-US" sz="1450" dirty="0"/>
          </a:p>
        </p:txBody>
      </p:sp>
      <p:sp>
        <p:nvSpPr>
          <p:cNvPr id="8" name="Text 4"/>
          <p:cNvSpPr/>
          <p:nvPr/>
        </p:nvSpPr>
        <p:spPr>
          <a:xfrm>
            <a:off x="661475" y="5605760"/>
            <a:ext cx="6296860"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Wuwei is not an ancient Chinese anticipation of classical liberalism — it is something fundamentally different.</a:t>
            </a:r>
            <a:endParaRPr lang="en-US" sz="14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795139"/>
            <a:ext cx="10474956" cy="479921"/>
          </a:xfrm>
          <a:prstGeom prst="rect">
            <a:avLst/>
          </a:prstGeom>
          <a:noFill/>
          <a:ln/>
        </p:spPr>
        <p:txBody>
          <a:bodyPr wrap="none" lIns="0" tIns="0" rIns="0" bIns="0" rtlCol="0" anchor="t"/>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The Numbered Argument — Wuwei vs. Laissez-Faire</a:t>
            </a:r>
            <a:endParaRPr lang="en-US" sz="3000" dirty="0"/>
          </a:p>
        </p:txBody>
      </p:sp>
      <p:sp>
        <p:nvSpPr>
          <p:cNvPr id="3" name="Shape 1"/>
          <p:cNvSpPr/>
          <p:nvPr/>
        </p:nvSpPr>
        <p:spPr>
          <a:xfrm>
            <a:off x="661475" y="1474688"/>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4" name="Text 2"/>
          <p:cNvSpPr/>
          <p:nvPr/>
        </p:nvSpPr>
        <p:spPr>
          <a:xfrm>
            <a:off x="719070" y="1503462"/>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1</a:t>
            </a:r>
            <a:endParaRPr lang="en-US" sz="1800" dirty="0"/>
          </a:p>
        </p:txBody>
      </p:sp>
      <p:sp>
        <p:nvSpPr>
          <p:cNvPr id="5" name="Text 3"/>
          <p:cNvSpPr/>
          <p:nvPr/>
        </p:nvSpPr>
        <p:spPr>
          <a:xfrm>
            <a:off x="1106757" y="1527473"/>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Premise 1</a:t>
            </a:r>
            <a:endParaRPr lang="en-US" sz="1500" dirty="0"/>
          </a:p>
        </p:txBody>
      </p:sp>
      <p:sp>
        <p:nvSpPr>
          <p:cNvPr id="6" name="Text 4"/>
          <p:cNvSpPr/>
          <p:nvPr/>
        </p:nvSpPr>
        <p:spPr>
          <a:xfrm>
            <a:off x="1106757" y="1827212"/>
            <a:ext cx="10423463"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Laissez-faire holds that individuals pursuing rational self-interest will, through market mechanisms, produce optimal social outcomes. The ruler enforces contracts and otherwise steps aside.</a:t>
            </a:r>
            <a:endParaRPr lang="en-US" sz="1200" dirty="0"/>
          </a:p>
        </p:txBody>
      </p:sp>
      <p:sp>
        <p:nvSpPr>
          <p:cNvPr id="7" name="Shape 5"/>
          <p:cNvSpPr/>
          <p:nvPr/>
        </p:nvSpPr>
        <p:spPr>
          <a:xfrm>
            <a:off x="661475" y="2432248"/>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8" name="Text 6"/>
          <p:cNvSpPr/>
          <p:nvPr/>
        </p:nvSpPr>
        <p:spPr>
          <a:xfrm>
            <a:off x="719070" y="2461022"/>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2</a:t>
            </a:r>
            <a:endParaRPr lang="en-US" sz="1800" dirty="0"/>
          </a:p>
        </p:txBody>
      </p:sp>
      <p:sp>
        <p:nvSpPr>
          <p:cNvPr id="9" name="Text 7"/>
          <p:cNvSpPr/>
          <p:nvPr/>
        </p:nvSpPr>
        <p:spPr>
          <a:xfrm>
            <a:off x="1106757" y="2485033"/>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Premise 2</a:t>
            </a:r>
            <a:endParaRPr lang="en-US" sz="1500" dirty="0"/>
          </a:p>
        </p:txBody>
      </p:sp>
      <p:sp>
        <p:nvSpPr>
          <p:cNvPr id="10" name="Text 8"/>
          <p:cNvSpPr/>
          <p:nvPr/>
        </p:nvSpPr>
        <p:spPr>
          <a:xfrm>
            <a:off x="1106757" y="2784773"/>
            <a:ext cx="10423463"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The Daodejing holds that self-interested desire is the </a:t>
            </a:r>
            <a:r>
              <a:rPr lang="en-US" sz="1200" i="1" dirty="0">
                <a:solidFill>
                  <a:srgbClr val="3C3939"/>
                </a:solidFill>
                <a:latin typeface="Inter" pitchFamily="34" charset="0"/>
                <a:ea typeface="Inter" pitchFamily="34" charset="-122"/>
                <a:cs typeface="Inter" pitchFamily="34" charset="-120"/>
              </a:rPr>
              <a:t>source</a:t>
            </a:r>
            <a:r>
              <a:rPr lang="en-US" sz="1200" dirty="0">
                <a:solidFill>
                  <a:srgbClr val="3C3939"/>
                </a:solidFill>
                <a:latin typeface="Inter" pitchFamily="34" charset="0"/>
                <a:ea typeface="Inter" pitchFamily="34" charset="-122"/>
                <a:cs typeface="Inter" pitchFamily="34" charset="-120"/>
              </a:rPr>
              <a:t> of social disorder, not its engine. 'Not making a display of what is desirable leads their hearts away from chaos' (Ch.3).</a:t>
            </a:r>
            <a:endParaRPr lang="en-US" sz="1200" dirty="0"/>
          </a:p>
        </p:txBody>
      </p:sp>
      <p:sp>
        <p:nvSpPr>
          <p:cNvPr id="11" name="Shape 9"/>
          <p:cNvSpPr/>
          <p:nvPr/>
        </p:nvSpPr>
        <p:spPr>
          <a:xfrm>
            <a:off x="661475" y="3389809"/>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12" name="Text 10"/>
          <p:cNvSpPr/>
          <p:nvPr/>
        </p:nvSpPr>
        <p:spPr>
          <a:xfrm>
            <a:off x="719070" y="3418582"/>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3</a:t>
            </a:r>
            <a:endParaRPr lang="en-US" sz="1800" dirty="0"/>
          </a:p>
        </p:txBody>
      </p:sp>
      <p:sp>
        <p:nvSpPr>
          <p:cNvPr id="13" name="Text 11"/>
          <p:cNvSpPr/>
          <p:nvPr/>
        </p:nvSpPr>
        <p:spPr>
          <a:xfrm>
            <a:off x="1106757" y="3442593"/>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Premise 3</a:t>
            </a:r>
            <a:endParaRPr lang="en-US" sz="1500" dirty="0"/>
          </a:p>
        </p:txBody>
      </p:sp>
      <p:sp>
        <p:nvSpPr>
          <p:cNvPr id="14" name="Text 12"/>
          <p:cNvSpPr/>
          <p:nvPr/>
        </p:nvSpPr>
        <p:spPr>
          <a:xfrm>
            <a:off x="1106757" y="3742333"/>
            <a:ext cx="10423463"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Laissez-faire has no concept of the ruler's Virtue (de) as a transformative force. The ruler is a neutral umpire, not a source of moral transformation.</a:t>
            </a:r>
            <a:endParaRPr lang="en-US" sz="1200" dirty="0"/>
          </a:p>
        </p:txBody>
      </p:sp>
      <p:sp>
        <p:nvSpPr>
          <p:cNvPr id="15" name="Shape 13"/>
          <p:cNvSpPr/>
          <p:nvPr/>
        </p:nvSpPr>
        <p:spPr>
          <a:xfrm>
            <a:off x="661475" y="4347369"/>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16" name="Text 14"/>
          <p:cNvSpPr/>
          <p:nvPr/>
        </p:nvSpPr>
        <p:spPr>
          <a:xfrm>
            <a:off x="719070" y="4376142"/>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4</a:t>
            </a:r>
            <a:endParaRPr lang="en-US" sz="1800" dirty="0"/>
          </a:p>
        </p:txBody>
      </p:sp>
      <p:sp>
        <p:nvSpPr>
          <p:cNvPr id="17" name="Text 15"/>
          <p:cNvSpPr/>
          <p:nvPr/>
        </p:nvSpPr>
        <p:spPr>
          <a:xfrm>
            <a:off x="1106757" y="4400153"/>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Premise 4</a:t>
            </a:r>
            <a:endParaRPr lang="en-US" sz="1500" dirty="0"/>
          </a:p>
        </p:txBody>
      </p:sp>
      <p:sp>
        <p:nvSpPr>
          <p:cNvPr id="18" name="Text 16"/>
          <p:cNvSpPr/>
          <p:nvPr/>
        </p:nvSpPr>
        <p:spPr>
          <a:xfrm>
            <a:off x="1106757" y="4699893"/>
            <a:ext cx="10423463"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The Daodejing explicitly rejects the idea that people should pursue their interests. The solution is for the ruler to cultivate the Virtue that will transform the people's desires.</a:t>
            </a:r>
            <a:endParaRPr lang="en-US" sz="1200" dirty="0"/>
          </a:p>
        </p:txBody>
      </p:sp>
      <p:sp>
        <p:nvSpPr>
          <p:cNvPr id="19" name="Shape 17"/>
          <p:cNvSpPr/>
          <p:nvPr/>
        </p:nvSpPr>
        <p:spPr>
          <a:xfrm>
            <a:off x="661475" y="5304929"/>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20" name="Text 18"/>
          <p:cNvSpPr/>
          <p:nvPr/>
        </p:nvSpPr>
        <p:spPr>
          <a:xfrm>
            <a:off x="719070" y="5333702"/>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5</a:t>
            </a:r>
            <a:endParaRPr lang="en-US" sz="1800" dirty="0"/>
          </a:p>
        </p:txBody>
      </p:sp>
      <p:sp>
        <p:nvSpPr>
          <p:cNvPr id="21" name="Text 19"/>
          <p:cNvSpPr/>
          <p:nvPr/>
        </p:nvSpPr>
        <p:spPr>
          <a:xfrm>
            <a:off x="1106757" y="5357713"/>
            <a:ext cx="1919636"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Conclusion</a:t>
            </a:r>
            <a:endParaRPr lang="en-US" sz="1500" dirty="0"/>
          </a:p>
        </p:txBody>
      </p:sp>
      <p:sp>
        <p:nvSpPr>
          <p:cNvPr id="22" name="Text 20"/>
          <p:cNvSpPr/>
          <p:nvPr/>
        </p:nvSpPr>
        <p:spPr>
          <a:xfrm>
            <a:off x="1106757" y="5657453"/>
            <a:ext cx="10423463" cy="405408"/>
          </a:xfrm>
          <a:prstGeom prst="rect">
            <a:avLst/>
          </a:prstGeom>
          <a:noFill/>
          <a:ln/>
        </p:spPr>
        <p:txBody>
          <a:bodyPr wrap="square" lIns="0" tIns="0" rIns="0" bIns="0" rtlCol="0" anchor="t">
            <a:normAutofit/>
          </a:bodyPr>
          <a:lstStyle/>
          <a:p>
            <a:pPr marL="0" indent="0" algn="l">
              <a:lnSpc>
                <a:spcPct val="110000"/>
              </a:lnSpc>
              <a:buNone/>
            </a:pPr>
            <a:r>
              <a:rPr lang="en-US" sz="1200" dirty="0">
                <a:solidFill>
                  <a:srgbClr val="3C3939"/>
                </a:solidFill>
                <a:latin typeface="Inter" pitchFamily="34" charset="0"/>
                <a:ea typeface="Inter" pitchFamily="34" charset="-122"/>
                <a:cs typeface="Inter" pitchFamily="34" charset="-120"/>
              </a:rPr>
              <a:t>Wuwei and laissez-faire are superficially similar but fundamentally different in their accounts of human nature, the mechanism of social order, and the ruler's role.</a:t>
            </a:r>
            <a:endParaRPr lang="en-US" sz="1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814983"/>
            <a:ext cx="10868745" cy="1107480"/>
          </a:xfrm>
          <a:prstGeom prst="rect">
            <a:avLst/>
          </a:prstGeom>
          <a:noFill/>
          <a:ln/>
        </p:spPr>
        <p:txBody>
          <a:bodyPr wrap="square" lIns="0" tIns="0" rIns="0" bIns="0" rtlCol="0" anchor="t">
            <a:normAutofit/>
          </a:bodyPr>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Four Differences — Human Motivation and Mechanism of Order</a:t>
            </a:r>
            <a:endParaRPr lang="en-US" sz="3450" dirty="0"/>
          </a:p>
        </p:txBody>
      </p:sp>
      <p:sp>
        <p:nvSpPr>
          <p:cNvPr id="3" name="Shape 1"/>
          <p:cNvSpPr/>
          <p:nvPr/>
        </p:nvSpPr>
        <p:spPr>
          <a:xfrm>
            <a:off x="661475" y="2188270"/>
            <a:ext cx="5367898" cy="1715889"/>
          </a:xfrm>
          <a:prstGeom prst="roundRect">
            <a:avLst>
              <a:gd name="adj" fmla="val 4337"/>
            </a:avLst>
          </a:prstGeom>
          <a:solidFill>
            <a:srgbClr val="F2EEEE"/>
          </a:solidFill>
          <a:ln w="6350">
            <a:solidFill>
              <a:srgbClr val="D8D4D4"/>
            </a:solidFill>
            <a:prstDash val="solid"/>
          </a:ln>
        </p:spPr>
        <p:txBody>
          <a:bodyPr/>
          <a:lstStyle/>
          <a:p>
            <a:endParaRPr lang="en-GB"/>
          </a:p>
        </p:txBody>
      </p:sp>
      <p:sp>
        <p:nvSpPr>
          <p:cNvPr id="4" name="Text 2"/>
          <p:cNvSpPr/>
          <p:nvPr/>
        </p:nvSpPr>
        <p:spPr>
          <a:xfrm>
            <a:off x="845025" y="2371824"/>
            <a:ext cx="3559284"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Laissez-Faire: Human Motivation</a:t>
            </a:r>
            <a:endParaRPr lang="en-US" sz="1700" dirty="0"/>
          </a:p>
        </p:txBody>
      </p:sp>
      <p:sp>
        <p:nvSpPr>
          <p:cNvPr id="5" name="Text 3"/>
          <p:cNvSpPr/>
          <p:nvPr/>
        </p:nvSpPr>
        <p:spPr>
          <a:xfrm>
            <a:off x="845025" y="2728416"/>
            <a:ext cx="5000798" cy="992188"/>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Self-interest is a fixed and ineradicable feature of human nature. The political task is to structure institutions so that self-interest is channelled toward socially beneficial outcomes.</a:t>
            </a:r>
            <a:endParaRPr lang="en-US" sz="1350" dirty="0"/>
          </a:p>
        </p:txBody>
      </p:sp>
      <p:sp>
        <p:nvSpPr>
          <p:cNvPr id="6" name="Shape 4"/>
          <p:cNvSpPr/>
          <p:nvPr/>
        </p:nvSpPr>
        <p:spPr>
          <a:xfrm>
            <a:off x="6162223" y="2188270"/>
            <a:ext cx="5367997" cy="1715889"/>
          </a:xfrm>
          <a:prstGeom prst="roundRect">
            <a:avLst>
              <a:gd name="adj" fmla="val 4337"/>
            </a:avLst>
          </a:prstGeom>
          <a:solidFill>
            <a:srgbClr val="F2EEEE"/>
          </a:solidFill>
          <a:ln w="6350">
            <a:solidFill>
              <a:srgbClr val="D8D4D4"/>
            </a:solidFill>
            <a:prstDash val="solid"/>
          </a:ln>
        </p:spPr>
        <p:txBody>
          <a:bodyPr/>
          <a:lstStyle/>
          <a:p>
            <a:endParaRPr lang="en-GB"/>
          </a:p>
        </p:txBody>
      </p:sp>
      <p:sp>
        <p:nvSpPr>
          <p:cNvPr id="7" name="Text 5"/>
          <p:cNvSpPr/>
          <p:nvPr/>
        </p:nvSpPr>
        <p:spPr>
          <a:xfrm>
            <a:off x="6345773" y="2371824"/>
            <a:ext cx="2852765"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Wuwei: Human Motivation</a:t>
            </a:r>
            <a:endParaRPr lang="en-US" sz="1700" dirty="0"/>
          </a:p>
        </p:txBody>
      </p:sp>
      <p:sp>
        <p:nvSpPr>
          <p:cNvPr id="8" name="Text 6"/>
          <p:cNvSpPr/>
          <p:nvPr/>
        </p:nvSpPr>
        <p:spPr>
          <a:xfrm>
            <a:off x="6345773" y="2728416"/>
            <a:ext cx="5000897" cy="992188"/>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Self-interest is not fixed but a distortion produced by social conditions — by 'making a display of what is desirable' (Ch.3) and the proliferation of laws. The task is not to channel self-interest but to dissolve it.</a:t>
            </a:r>
            <a:endParaRPr lang="en-US" sz="1350" dirty="0"/>
          </a:p>
        </p:txBody>
      </p:sp>
      <p:sp>
        <p:nvSpPr>
          <p:cNvPr id="9" name="Shape 7"/>
          <p:cNvSpPr/>
          <p:nvPr/>
        </p:nvSpPr>
        <p:spPr>
          <a:xfrm>
            <a:off x="661475" y="4053582"/>
            <a:ext cx="5367898" cy="1989336"/>
          </a:xfrm>
          <a:prstGeom prst="roundRect">
            <a:avLst>
              <a:gd name="adj" fmla="val 3741"/>
            </a:avLst>
          </a:prstGeom>
          <a:solidFill>
            <a:srgbClr val="FFFFFF"/>
          </a:solidFill>
          <a:ln w="19050">
            <a:solidFill>
              <a:srgbClr val="D8D4D4"/>
            </a:solidFill>
            <a:prstDash val="solid"/>
          </a:ln>
        </p:spPr>
        <p:txBody>
          <a:bodyPr/>
          <a:lstStyle/>
          <a:p>
            <a:endParaRPr lang="en-GB"/>
          </a:p>
        </p:txBody>
      </p:sp>
      <p:sp>
        <p:nvSpPr>
          <p:cNvPr id="10" name="Text 8"/>
          <p:cNvSpPr/>
          <p:nvPr/>
        </p:nvSpPr>
        <p:spPr>
          <a:xfrm>
            <a:off x="857725" y="4249837"/>
            <a:ext cx="3782620"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Laissez-Faire: Mechanism of Order</a:t>
            </a:r>
            <a:endParaRPr lang="en-US" sz="1700" dirty="0"/>
          </a:p>
        </p:txBody>
      </p:sp>
      <p:sp>
        <p:nvSpPr>
          <p:cNvPr id="11" name="Text 9"/>
          <p:cNvSpPr/>
          <p:nvPr/>
        </p:nvSpPr>
        <p:spPr>
          <a:xfrm>
            <a:off x="857725" y="4606429"/>
            <a:ext cx="4975398" cy="744141"/>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Order emerges spontaneously from competitive interactions of self-interested agents through the market mechanism — the invisible hand.</a:t>
            </a:r>
            <a:endParaRPr lang="en-US" sz="1350" dirty="0"/>
          </a:p>
        </p:txBody>
      </p:sp>
      <p:sp>
        <p:nvSpPr>
          <p:cNvPr id="12" name="Shape 10"/>
          <p:cNvSpPr/>
          <p:nvPr/>
        </p:nvSpPr>
        <p:spPr>
          <a:xfrm>
            <a:off x="6162223" y="4053582"/>
            <a:ext cx="5367997" cy="1989336"/>
          </a:xfrm>
          <a:prstGeom prst="roundRect">
            <a:avLst>
              <a:gd name="adj" fmla="val 3741"/>
            </a:avLst>
          </a:prstGeom>
          <a:solidFill>
            <a:srgbClr val="FFFFFF"/>
          </a:solidFill>
          <a:ln w="19050">
            <a:solidFill>
              <a:srgbClr val="D8D4D4"/>
            </a:solidFill>
            <a:prstDash val="solid"/>
          </a:ln>
        </p:spPr>
        <p:txBody>
          <a:bodyPr/>
          <a:lstStyle/>
          <a:p>
            <a:endParaRPr lang="en-GB"/>
          </a:p>
        </p:txBody>
      </p:sp>
      <p:sp>
        <p:nvSpPr>
          <p:cNvPr id="13" name="Text 11"/>
          <p:cNvSpPr/>
          <p:nvPr/>
        </p:nvSpPr>
        <p:spPr>
          <a:xfrm>
            <a:off x="6358473" y="4249837"/>
            <a:ext cx="3076101" cy="276920"/>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Wuwei: Mechanism of Order</a:t>
            </a:r>
            <a:endParaRPr lang="en-US" sz="1700" dirty="0"/>
          </a:p>
        </p:txBody>
      </p:sp>
      <p:sp>
        <p:nvSpPr>
          <p:cNvPr id="14" name="Text 12"/>
          <p:cNvSpPr/>
          <p:nvPr/>
        </p:nvSpPr>
        <p:spPr>
          <a:xfrm>
            <a:off x="6358473" y="4606429"/>
            <a:ext cx="4975497" cy="1240234"/>
          </a:xfrm>
          <a:prstGeom prst="rect">
            <a:avLst/>
          </a:prstGeom>
          <a:noFill/>
          <a:ln/>
        </p:spPr>
        <p:txBody>
          <a:bodyPr wrap="square" lIns="0" tIns="0" rIns="0" bIns="0" rtlCol="0" anchor="t">
            <a:normAutofit/>
          </a:bodyPr>
          <a:lstStyle/>
          <a:p>
            <a:pPr marL="0" indent="0" algn="l">
              <a:lnSpc>
                <a:spcPct val="117000"/>
              </a:lnSpc>
              <a:buNone/>
            </a:pPr>
            <a:r>
              <a:rPr lang="en-US" sz="1350" dirty="0">
                <a:solidFill>
                  <a:srgbClr val="3C3939"/>
                </a:solidFill>
                <a:latin typeface="Inter" pitchFamily="34" charset="0"/>
                <a:ea typeface="Inter" pitchFamily="34" charset="-122"/>
                <a:cs typeface="Inter" pitchFamily="34" charset="-120"/>
              </a:rPr>
              <a:t>Order emerges from the ruler's Virtue (de). The people 'transform of themselves' because the ruler's presence attunes them to the Dao. Not competition but attunement; not the invisible hand but the silent influence of the sage's Virtue.</a:t>
            </a:r>
            <a:endParaRPr lang="en-US" sz="13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775692"/>
            <a:ext cx="10606417"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Four Differences — Ruler's Role and Goal</a:t>
            </a:r>
            <a:endParaRPr lang="en-US" sz="3950" dirty="0"/>
          </a:p>
        </p:txBody>
      </p:sp>
      <p:sp>
        <p:nvSpPr>
          <p:cNvPr id="3" name="Shape 1"/>
          <p:cNvSpPr/>
          <p:nvPr/>
        </p:nvSpPr>
        <p:spPr>
          <a:xfrm>
            <a:off x="516917" y="1659235"/>
            <a:ext cx="5478524" cy="3339505"/>
          </a:xfrm>
          <a:prstGeom prst="roundRect">
            <a:avLst>
              <a:gd name="adj" fmla="val 4330"/>
            </a:avLst>
          </a:prstGeom>
          <a:solidFill>
            <a:srgbClr val="1B1B27"/>
          </a:solidFill>
          <a:ln/>
        </p:spPr>
        <p:txBody>
          <a:bodyPr/>
          <a:lstStyle/>
          <a:p>
            <a:endParaRPr lang="en-GB"/>
          </a:p>
        </p:txBody>
      </p:sp>
      <p:sp>
        <p:nvSpPr>
          <p:cNvPr id="4" name="Text 2"/>
          <p:cNvSpPr/>
          <p:nvPr/>
        </p:nvSpPr>
        <p:spPr>
          <a:xfrm>
            <a:off x="717730" y="1829891"/>
            <a:ext cx="3119955" cy="313730"/>
          </a:xfrm>
          <a:prstGeom prst="rect">
            <a:avLst/>
          </a:prstGeom>
          <a:noFill/>
          <a:ln/>
        </p:spPr>
        <p:txBody>
          <a:bodyPr wrap="none" lIns="0" tIns="0" rIns="0" bIns="0" rtlCol="0" anchor="t"/>
          <a:lstStyle/>
          <a:p>
            <a:pPr marL="0" indent="0" algn="l">
              <a:lnSpc>
                <a:spcPct val="104000"/>
              </a:lnSpc>
              <a:buNone/>
            </a:pPr>
            <a:r>
              <a:rPr lang="en-US" sz="1950" b="1" dirty="0">
                <a:solidFill>
                  <a:srgbClr val="FFFFFF"/>
                </a:solidFill>
                <a:latin typeface="Inter Bold" pitchFamily="34" charset="0"/>
                <a:ea typeface="Inter Bold" pitchFamily="34" charset="-122"/>
                <a:cs typeface="Inter Bold" pitchFamily="34" charset="-120"/>
              </a:rPr>
              <a:t>Laissez-Faire</a:t>
            </a:r>
            <a:endParaRPr lang="en-US" sz="1950" dirty="0"/>
          </a:p>
        </p:txBody>
      </p:sp>
      <p:sp>
        <p:nvSpPr>
          <p:cNvPr id="5" name="Text 3"/>
          <p:cNvSpPr/>
          <p:nvPr/>
        </p:nvSpPr>
        <p:spPr>
          <a:xfrm>
            <a:off x="717730" y="2314277"/>
            <a:ext cx="5076896" cy="1936552"/>
          </a:xfrm>
          <a:prstGeom prst="rect">
            <a:avLst/>
          </a:prstGeom>
          <a:noFill/>
          <a:ln/>
        </p:spPr>
        <p:txBody>
          <a:bodyPr wrap="square" lIns="0" tIns="0" rIns="0" bIns="0" rtlCol="0" anchor="t">
            <a:normAutofit/>
          </a:bodyPr>
          <a:lstStyle/>
          <a:p>
            <a:pPr marL="0" indent="0" algn="l">
              <a:lnSpc>
                <a:spcPct val="123000"/>
              </a:lnSpc>
              <a:buNone/>
            </a:pPr>
            <a:r>
              <a:rPr lang="en-US" sz="1550" b="1" dirty="0">
                <a:solidFill>
                  <a:srgbClr val="FFFFFF"/>
                </a:solidFill>
                <a:latin typeface="Inter Bold" pitchFamily="34" charset="0"/>
                <a:ea typeface="Inter Bold" pitchFamily="34" charset="-122"/>
                <a:cs typeface="Inter Bold" pitchFamily="34" charset="-120"/>
              </a:rPr>
              <a:t>Ruler's Role:</a:t>
            </a:r>
            <a:r>
              <a:rPr lang="en-US" sz="1550" dirty="0">
                <a:solidFill>
                  <a:srgbClr val="FFFFFF"/>
                </a:solidFill>
                <a:latin typeface="Inter" pitchFamily="34" charset="0"/>
                <a:ea typeface="Inter" pitchFamily="34" charset="-122"/>
                <a:cs typeface="Inter" pitchFamily="34" charset="-120"/>
              </a:rPr>
              <a:t> A minimal umpire — enforce contracts, protect property, maintain national defence, and leave everything else to the market.</a:t>
            </a:r>
            <a:endParaRPr lang="en-US" sz="1550" dirty="0"/>
          </a:p>
          <a:p>
            <a:pPr marL="0" indent="0" algn="l">
              <a:lnSpc>
                <a:spcPct val="123000"/>
              </a:lnSpc>
              <a:buNone/>
            </a:pPr>
            <a:r>
              <a:rPr lang="en-US" sz="1550" b="1" dirty="0">
                <a:solidFill>
                  <a:srgbClr val="FFFFFF"/>
                </a:solidFill>
                <a:latin typeface="Inter Bold" pitchFamily="34" charset="0"/>
                <a:ea typeface="Inter Bold" pitchFamily="34" charset="-122"/>
                <a:cs typeface="Inter Bold" pitchFamily="34" charset="-120"/>
              </a:rPr>
              <a:t>Goal:</a:t>
            </a:r>
            <a:r>
              <a:rPr lang="en-US" sz="1550" dirty="0">
                <a:solidFill>
                  <a:srgbClr val="FFFFFF"/>
                </a:solidFill>
                <a:latin typeface="Inter" pitchFamily="34" charset="0"/>
                <a:ea typeface="Inter" pitchFamily="34" charset="-122"/>
                <a:cs typeface="Inter" pitchFamily="34" charset="-120"/>
              </a:rPr>
              <a:t> Material prosperity through economic growth. The 'wealth of nations' (Smith) is the measure of success.</a:t>
            </a:r>
            <a:endParaRPr lang="en-US" sz="1550" dirty="0"/>
          </a:p>
        </p:txBody>
      </p:sp>
      <p:sp>
        <p:nvSpPr>
          <p:cNvPr id="6" name="Text 4"/>
          <p:cNvSpPr/>
          <p:nvPr/>
        </p:nvSpPr>
        <p:spPr>
          <a:xfrm>
            <a:off x="6347162" y="1829891"/>
            <a:ext cx="3119955"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Wuwei</a:t>
            </a:r>
            <a:endParaRPr lang="en-US" sz="1950" dirty="0"/>
          </a:p>
        </p:txBody>
      </p:sp>
      <p:sp>
        <p:nvSpPr>
          <p:cNvPr id="7" name="Text 5"/>
          <p:cNvSpPr/>
          <p:nvPr/>
        </p:nvSpPr>
        <p:spPr>
          <a:xfrm>
            <a:off x="6347162" y="2314277"/>
            <a:ext cx="5189408" cy="2530872"/>
          </a:xfrm>
          <a:prstGeom prst="rect">
            <a:avLst/>
          </a:prstGeom>
          <a:noFill/>
          <a:ln/>
        </p:spPr>
        <p:txBody>
          <a:bodyPr wrap="square" lIns="0" tIns="0" rIns="0" bIns="0" rtlCol="0" anchor="t">
            <a:normAutofit/>
          </a:bodyPr>
          <a:lstStyle/>
          <a:p>
            <a:pPr marL="0" indent="0" algn="l">
              <a:lnSpc>
                <a:spcPct val="123000"/>
              </a:lnSpc>
              <a:buNone/>
            </a:pPr>
            <a:r>
              <a:rPr lang="en-US" sz="1550" b="1" dirty="0">
                <a:solidFill>
                  <a:srgbClr val="3C3939"/>
                </a:solidFill>
                <a:latin typeface="Inter Bold" pitchFamily="34" charset="0"/>
                <a:ea typeface="Inter Bold" pitchFamily="34" charset="-122"/>
                <a:cs typeface="Inter Bold" pitchFamily="34" charset="-120"/>
              </a:rPr>
              <a:t>Ruler's Role:</a:t>
            </a:r>
            <a:r>
              <a:rPr lang="en-US" sz="1550" dirty="0">
                <a:solidFill>
                  <a:srgbClr val="3C3939"/>
                </a:solidFill>
                <a:latin typeface="Inter" pitchFamily="34" charset="0"/>
                <a:ea typeface="Inter" pitchFamily="34" charset="-122"/>
                <a:cs typeface="Inter" pitchFamily="34" charset="-120"/>
              </a:rPr>
              <a:t> A sage whose very being is the source of social order. The ruler's nonaction is an active cultivation of Virtue that radiates outward, pacifying the realm.</a:t>
            </a:r>
            <a:endParaRPr lang="en-US" sz="1550" dirty="0"/>
          </a:p>
          <a:p>
            <a:pPr marL="0" indent="0" algn="l">
              <a:lnSpc>
                <a:spcPct val="123000"/>
              </a:lnSpc>
              <a:buNone/>
            </a:pPr>
            <a:r>
              <a:rPr lang="en-US" sz="1550" b="1" dirty="0">
                <a:solidFill>
                  <a:srgbClr val="3C3939"/>
                </a:solidFill>
                <a:latin typeface="Inter Bold" pitchFamily="34" charset="0"/>
                <a:ea typeface="Inter Bold" pitchFamily="34" charset="-122"/>
                <a:cs typeface="Inter Bold" pitchFamily="34" charset="-120"/>
              </a:rPr>
              <a:t>Goal:</a:t>
            </a:r>
            <a:r>
              <a:rPr lang="en-US" sz="1550" dirty="0">
                <a:solidFill>
                  <a:srgbClr val="3C3939"/>
                </a:solidFill>
                <a:latin typeface="Inter" pitchFamily="34" charset="0"/>
                <a:ea typeface="Inter" pitchFamily="34" charset="-122"/>
                <a:cs typeface="Inter" pitchFamily="34" charset="-120"/>
              </a:rPr>
              <a:t> Tranquillity and contentment — a state in which the people have no desire for the goods that drive economic growth. DDJ 80's ideal society repudiates commercial civilisation's values entirely.</a:t>
            </a:r>
            <a:endParaRPr lang="en-US" sz="1550" dirty="0"/>
          </a:p>
        </p:txBody>
      </p:sp>
      <p:sp>
        <p:nvSpPr>
          <p:cNvPr id="8" name="Text 6"/>
          <p:cNvSpPr/>
          <p:nvPr/>
        </p:nvSpPr>
        <p:spPr>
          <a:xfrm>
            <a:off x="661475" y="5190728"/>
            <a:ext cx="10868745"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deepest divergence: the Daodejing is not saying 'let people pursue their interests and everything will work out'; it is saying 'remove the conditions that generate interests and the very need for governance will dissolve.' This is far more radical than anything in the liberal tradition.</a:t>
            </a:r>
            <a:endParaRPr lang="en-US" sz="15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Shape 0"/>
          <p:cNvSpPr/>
          <p:nvPr/>
        </p:nvSpPr>
        <p:spPr>
          <a:xfrm>
            <a:off x="5233360" y="950615"/>
            <a:ext cx="1701658" cy="414635"/>
          </a:xfrm>
          <a:prstGeom prst="roundRect">
            <a:avLst>
              <a:gd name="adj" fmla="val 18189"/>
            </a:avLst>
          </a:prstGeom>
          <a:solidFill>
            <a:srgbClr val="E1E1EA"/>
          </a:solidFill>
          <a:ln/>
        </p:spPr>
        <p:txBody>
          <a:bodyPr/>
          <a:lstStyle/>
          <a:p>
            <a:endParaRPr lang="en-GB"/>
          </a:p>
        </p:txBody>
      </p:sp>
      <p:sp>
        <p:nvSpPr>
          <p:cNvPr id="4" name="Text 1"/>
          <p:cNvSpPr/>
          <p:nvPr/>
        </p:nvSpPr>
        <p:spPr>
          <a:xfrm>
            <a:off x="5367997" y="1017885"/>
            <a:ext cx="2041970" cy="280095"/>
          </a:xfrm>
          <a:prstGeom prst="rect">
            <a:avLst/>
          </a:prstGeom>
          <a:noFill/>
          <a:ln/>
        </p:spPr>
        <p:txBody>
          <a:bodyPr wrap="none" lIns="0" tIns="0" rIns="0" bIns="0" rtlCol="0" anchor="t"/>
          <a:lstStyle/>
          <a:p>
            <a:pPr marL="0" indent="0" algn="l">
              <a:lnSpc>
                <a:spcPct val="130000"/>
              </a:lnSpc>
              <a:buNone/>
            </a:pPr>
            <a:r>
              <a:rPr lang="en-US" sz="1400" dirty="0">
                <a:solidFill>
                  <a:srgbClr val="3C3939"/>
                </a:solidFill>
                <a:latin typeface="Inter" pitchFamily="34" charset="0"/>
                <a:ea typeface="Inter" pitchFamily="34" charset="-122"/>
                <a:cs typeface="Inter" pitchFamily="34" charset="-120"/>
              </a:rPr>
              <a:t>CLOSE READING</a:t>
            </a:r>
            <a:endParaRPr lang="en-US" sz="1400" dirty="0"/>
          </a:p>
        </p:txBody>
      </p:sp>
      <p:sp>
        <p:nvSpPr>
          <p:cNvPr id="5" name="Text 2"/>
          <p:cNvSpPr/>
          <p:nvPr/>
        </p:nvSpPr>
        <p:spPr>
          <a:xfrm>
            <a:off x="5233360" y="1450479"/>
            <a:ext cx="6906444" cy="967978"/>
          </a:xfrm>
          <a:prstGeom prst="rect">
            <a:avLst/>
          </a:prstGeom>
          <a:noFill/>
          <a:ln/>
        </p:spPr>
        <p:txBody>
          <a:bodyPr wrap="none" lIns="0" tIns="0" rIns="0" bIns="0" rtlCol="0" anchor="t"/>
          <a:lstStyle/>
          <a:p>
            <a:pPr marL="0" indent="0" algn="l">
              <a:lnSpc>
                <a:spcPct val="104000"/>
              </a:lnSpc>
              <a:buNone/>
            </a:pPr>
            <a:r>
              <a:rPr lang="en-US" sz="6050" b="1" dirty="0">
                <a:solidFill>
                  <a:srgbClr val="1B1B27"/>
                </a:solidFill>
                <a:latin typeface="Inter Bold" pitchFamily="34" charset="0"/>
                <a:ea typeface="Inter Bold" pitchFamily="34" charset="-122"/>
                <a:cs typeface="Inter Bold" pitchFamily="34" charset="-120"/>
              </a:rPr>
              <a:t>Core Chapters</a:t>
            </a:r>
            <a:endParaRPr lang="en-US" sz="6050" dirty="0"/>
          </a:p>
        </p:txBody>
      </p:sp>
      <p:sp>
        <p:nvSpPr>
          <p:cNvPr id="6" name="Shape 3"/>
          <p:cNvSpPr/>
          <p:nvPr/>
        </p:nvSpPr>
        <p:spPr>
          <a:xfrm>
            <a:off x="5233360" y="2738239"/>
            <a:ext cx="3041772" cy="1652984"/>
          </a:xfrm>
          <a:prstGeom prst="roundRect">
            <a:avLst>
              <a:gd name="adj" fmla="val 5703"/>
            </a:avLst>
          </a:prstGeom>
          <a:solidFill>
            <a:srgbClr val="F2EEEE"/>
          </a:solidFill>
          <a:ln w="12700">
            <a:solidFill>
              <a:srgbClr val="D8D4D4"/>
            </a:solidFill>
            <a:prstDash val="solid"/>
          </a:ln>
        </p:spPr>
        <p:txBody>
          <a:bodyPr/>
          <a:lstStyle/>
          <a:p>
            <a:endParaRPr lang="en-GB"/>
          </a:p>
        </p:txBody>
      </p:sp>
      <p:sp>
        <p:nvSpPr>
          <p:cNvPr id="7" name="Text 4"/>
          <p:cNvSpPr/>
          <p:nvPr/>
        </p:nvSpPr>
        <p:spPr>
          <a:xfrm>
            <a:off x="5470487" y="2975372"/>
            <a:ext cx="2567519"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Daodejing 37</a:t>
            </a:r>
            <a:endParaRPr lang="en-US" sz="2200" dirty="0"/>
          </a:p>
        </p:txBody>
      </p:sp>
      <p:sp>
        <p:nvSpPr>
          <p:cNvPr id="8" name="Text 5"/>
          <p:cNvSpPr/>
          <p:nvPr/>
        </p:nvSpPr>
        <p:spPr>
          <a:xfrm>
            <a:off x="5470487" y="3454003"/>
            <a:ext cx="2567519"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cosmic and political unity of wuwei</a:t>
            </a:r>
            <a:endParaRPr lang="en-US" sz="1750" dirty="0"/>
          </a:p>
        </p:txBody>
      </p:sp>
      <p:sp>
        <p:nvSpPr>
          <p:cNvPr id="9" name="Shape 6"/>
          <p:cNvSpPr/>
          <p:nvPr/>
        </p:nvSpPr>
        <p:spPr>
          <a:xfrm>
            <a:off x="8488349" y="2738239"/>
            <a:ext cx="3041872" cy="1652984"/>
          </a:xfrm>
          <a:prstGeom prst="roundRect">
            <a:avLst>
              <a:gd name="adj" fmla="val 5703"/>
            </a:avLst>
          </a:prstGeom>
          <a:solidFill>
            <a:srgbClr val="F2EEEE"/>
          </a:solidFill>
          <a:ln w="12700">
            <a:solidFill>
              <a:srgbClr val="D8D4D4"/>
            </a:solidFill>
            <a:prstDash val="solid"/>
          </a:ln>
        </p:spPr>
        <p:txBody>
          <a:bodyPr/>
          <a:lstStyle/>
          <a:p>
            <a:endParaRPr lang="en-GB"/>
          </a:p>
        </p:txBody>
      </p:sp>
      <p:sp>
        <p:nvSpPr>
          <p:cNvPr id="10" name="Text 7"/>
          <p:cNvSpPr/>
          <p:nvPr/>
        </p:nvSpPr>
        <p:spPr>
          <a:xfrm>
            <a:off x="8725475" y="2975372"/>
            <a:ext cx="2567618"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Daodejing 48</a:t>
            </a:r>
            <a:endParaRPr lang="en-US" sz="2200" dirty="0"/>
          </a:p>
        </p:txBody>
      </p:sp>
      <p:sp>
        <p:nvSpPr>
          <p:cNvPr id="11" name="Text 8"/>
          <p:cNvSpPr/>
          <p:nvPr/>
        </p:nvSpPr>
        <p:spPr>
          <a:xfrm>
            <a:off x="8725475" y="3454003"/>
            <a:ext cx="256761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subtraction model of self-cultivation</a:t>
            </a:r>
            <a:endParaRPr lang="en-US" sz="1750" dirty="0"/>
          </a:p>
        </p:txBody>
      </p:sp>
      <p:sp>
        <p:nvSpPr>
          <p:cNvPr id="12" name="Shape 9"/>
          <p:cNvSpPr/>
          <p:nvPr/>
        </p:nvSpPr>
        <p:spPr>
          <a:xfrm>
            <a:off x="5233360" y="4604445"/>
            <a:ext cx="6296860" cy="1302941"/>
          </a:xfrm>
          <a:prstGeom prst="roundRect">
            <a:avLst>
              <a:gd name="adj" fmla="val 7235"/>
            </a:avLst>
          </a:prstGeom>
          <a:solidFill>
            <a:srgbClr val="F2EEEE"/>
          </a:solidFill>
          <a:ln w="12700">
            <a:solidFill>
              <a:srgbClr val="D8D4D4"/>
            </a:solidFill>
            <a:prstDash val="solid"/>
          </a:ln>
        </p:spPr>
        <p:txBody>
          <a:bodyPr/>
          <a:lstStyle/>
          <a:p>
            <a:endParaRPr lang="en-GB"/>
          </a:p>
        </p:txBody>
      </p:sp>
      <p:sp>
        <p:nvSpPr>
          <p:cNvPr id="13" name="Text 10"/>
          <p:cNvSpPr/>
          <p:nvPr/>
        </p:nvSpPr>
        <p:spPr>
          <a:xfrm>
            <a:off x="5470487" y="4841577"/>
            <a:ext cx="2805737"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Daodejing 57</a:t>
            </a:r>
            <a:endParaRPr lang="en-US" sz="2200" dirty="0"/>
          </a:p>
        </p:txBody>
      </p:sp>
      <p:sp>
        <p:nvSpPr>
          <p:cNvPr id="14" name="Text 11"/>
          <p:cNvSpPr/>
          <p:nvPr/>
        </p:nvSpPr>
        <p:spPr>
          <a:xfrm>
            <a:off x="5470487" y="5320209"/>
            <a:ext cx="5822606" cy="350044"/>
          </a:xfrm>
          <a:prstGeom prst="rect">
            <a:avLst/>
          </a:prstGeom>
          <a:noFill/>
          <a:ln/>
        </p:spPr>
        <p:txBody>
          <a:bodyPr wrap="none" lIns="0" tIns="0" rIns="0" bIns="0" rtlCol="0" anchor="t"/>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political application of wuwei</a:t>
            </a:r>
            <a:endParaRPr lang="en-US" sz="17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734120"/>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Daodejing 37 — The Cosmic and Political Unity of Wuwei</a:t>
            </a:r>
            <a:endParaRPr lang="en-US" sz="4150" dirty="0"/>
          </a:p>
        </p:txBody>
      </p:sp>
      <p:sp>
        <p:nvSpPr>
          <p:cNvPr id="3" name="Shape 1"/>
          <p:cNvSpPr/>
          <p:nvPr/>
        </p:nvSpPr>
        <p:spPr>
          <a:xfrm>
            <a:off x="661475" y="2445742"/>
            <a:ext cx="25399" cy="1723231"/>
          </a:xfrm>
          <a:prstGeom prst="roundRect">
            <a:avLst>
              <a:gd name="adj" fmla="val 60001"/>
            </a:avLst>
          </a:prstGeom>
          <a:solidFill>
            <a:srgbClr val="1B1B27"/>
          </a:solidFill>
          <a:ln/>
        </p:spPr>
        <p:txBody>
          <a:bodyPr/>
          <a:lstStyle/>
          <a:p>
            <a:endParaRPr lang="en-GB"/>
          </a:p>
        </p:txBody>
      </p:sp>
      <p:sp>
        <p:nvSpPr>
          <p:cNvPr id="4" name="Text 2"/>
          <p:cNvSpPr/>
          <p:nvPr/>
        </p:nvSpPr>
        <p:spPr>
          <a:xfrm>
            <a:off x="980356" y="2661047"/>
            <a:ext cx="10549864"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Dao is ever non-acting (wuwei), yet nothing is undone. If a lord or king can preserve this the things of the world will of themselves be transformed. Transformed, should desire arise, I will press it down with the uncarved block of namelessness… Without desire and thus still, so will the world be settled of itself.' — Daodejing 37 (Eno trans.)</a:t>
            </a:r>
            <a:endParaRPr lang="en-US" sz="1650"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4358878"/>
            <a:ext cx="5340117" cy="1790402"/>
          </a:xfrm>
          <a:prstGeom prst="rect">
            <a:avLst/>
          </a:prstGeom>
        </p:spPr>
      </p:pic>
      <p:sp>
        <p:nvSpPr>
          <p:cNvPr id="6" name="Text 3"/>
          <p:cNvSpPr/>
          <p:nvPr/>
        </p:nvSpPr>
        <p:spPr>
          <a:xfrm>
            <a:off x="924894" y="4384278"/>
            <a:ext cx="279025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Opening Paradox</a:t>
            </a:r>
            <a:endParaRPr lang="en-US" sz="2050" dirty="0"/>
          </a:p>
        </p:txBody>
      </p:sp>
      <p:sp>
        <p:nvSpPr>
          <p:cNvPr id="7" name="Text 4"/>
          <p:cNvSpPr/>
          <p:nvPr/>
        </p:nvSpPr>
        <p:spPr>
          <a:xfrm>
            <a:off x="924894" y="4831259"/>
            <a:ext cx="5051299"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Dao does not act in the sense of deliberating, planning, or exerting effort — yet the entire cosmos is sustained and ordered by it.</a:t>
            </a:r>
            <a:endParaRPr lang="en-US" sz="1650" dirty="0"/>
          </a:p>
        </p:txBody>
      </p:sp>
      <p:pic>
        <p:nvPicPr>
          <p:cNvPr id="8"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90004" y="4358878"/>
            <a:ext cx="5340216" cy="1790402"/>
          </a:xfrm>
          <a:prstGeom prst="rect">
            <a:avLst/>
          </a:prstGeom>
        </p:spPr>
      </p:pic>
      <p:sp>
        <p:nvSpPr>
          <p:cNvPr id="9" name="Text 5"/>
          <p:cNvSpPr/>
          <p:nvPr/>
        </p:nvSpPr>
        <p:spPr>
          <a:xfrm>
            <a:off x="6478822" y="4384278"/>
            <a:ext cx="4302315"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Shift from Cosmic to Political</a:t>
            </a:r>
            <a:endParaRPr lang="en-US" sz="2050" dirty="0"/>
          </a:p>
        </p:txBody>
      </p:sp>
      <p:sp>
        <p:nvSpPr>
          <p:cNvPr id="10" name="Text 6"/>
          <p:cNvSpPr/>
          <p:nvPr/>
        </p:nvSpPr>
        <p:spPr>
          <a:xfrm>
            <a:off x="6478822" y="4831259"/>
            <a:ext cx="5051398"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people transform 'of themselves' (zi hua — the zi of ziran). The transformation of the people is a by-product of the ruler's self-cultivation, not the direct object of the ruler's action.</a:t>
            </a:r>
            <a:endParaRPr lang="en-US" sz="16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798711"/>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DDJ 37 — The Uncarved Block and the Self-Settling World</a:t>
            </a:r>
            <a:endParaRPr lang="en-US" sz="4150" dirty="0"/>
          </a:p>
        </p:txBody>
      </p:sp>
      <p:sp>
        <p:nvSpPr>
          <p:cNvPr id="3" name="Text 1"/>
          <p:cNvSpPr/>
          <p:nvPr/>
        </p:nvSpPr>
        <p:spPr>
          <a:xfrm>
            <a:off x="661475" y="2605980"/>
            <a:ext cx="3830244"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Uncarved Block (Pu)</a:t>
            </a:r>
            <a:endParaRPr lang="en-US" sz="2050" dirty="0"/>
          </a:p>
        </p:txBody>
      </p:sp>
      <p:sp>
        <p:nvSpPr>
          <p:cNvPr id="4" name="Text 2"/>
          <p:cNvSpPr/>
          <p:nvPr/>
        </p:nvSpPr>
        <p:spPr>
          <a:xfrm>
            <a:off x="661475" y="3129459"/>
            <a:ext cx="5175021" cy="2757488"/>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One of the Daodejing's central images, introduced in Ch.15, developed in Ch.28 and Ch.32. It represents the state of undifferentiated potential that precedes all particular forms, all names, all artificial distinctions.</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sage counters desire not with another desire but with the 'nameless' — a return to the state before naming, before differentiation.</a:t>
            </a:r>
            <a:endParaRPr lang="en-US" sz="1650" dirty="0"/>
          </a:p>
        </p:txBody>
      </p:sp>
      <p:sp>
        <p:nvSpPr>
          <p:cNvPr id="5" name="Shape 3"/>
          <p:cNvSpPr/>
          <p:nvPr/>
        </p:nvSpPr>
        <p:spPr>
          <a:xfrm>
            <a:off x="6208458" y="2414687"/>
            <a:ext cx="5481203" cy="3644503"/>
          </a:xfrm>
          <a:prstGeom prst="roundRect">
            <a:avLst>
              <a:gd name="adj" fmla="val 4201"/>
            </a:avLst>
          </a:prstGeom>
          <a:solidFill>
            <a:srgbClr val="1B1B27"/>
          </a:solidFill>
          <a:ln/>
        </p:spPr>
        <p:txBody>
          <a:bodyPr/>
          <a:lstStyle/>
          <a:p>
            <a:endParaRPr lang="en-GB"/>
          </a:p>
        </p:txBody>
      </p:sp>
      <p:sp>
        <p:nvSpPr>
          <p:cNvPr id="6" name="Text 4"/>
          <p:cNvSpPr/>
          <p:nvPr/>
        </p:nvSpPr>
        <p:spPr>
          <a:xfrm>
            <a:off x="6421078" y="2605980"/>
            <a:ext cx="3645702" cy="332184"/>
          </a:xfrm>
          <a:prstGeom prst="rect">
            <a:avLst/>
          </a:prstGeom>
          <a:noFill/>
          <a:ln/>
        </p:spPr>
        <p:txBody>
          <a:bodyPr wrap="none" lIns="0" tIns="0" rIns="0" bIns="0" rtlCol="0" anchor="t"/>
          <a:lstStyle/>
          <a:p>
            <a:pPr marL="0" indent="0" algn="l">
              <a:lnSpc>
                <a:spcPct val="104000"/>
              </a:lnSpc>
              <a:buNone/>
            </a:pPr>
            <a:r>
              <a:rPr lang="en-US" sz="2050" b="1" dirty="0">
                <a:solidFill>
                  <a:srgbClr val="FFFFFF"/>
                </a:solidFill>
                <a:latin typeface="Inter Bold" pitchFamily="34" charset="0"/>
                <a:ea typeface="Inter Bold" pitchFamily="34" charset="-122"/>
                <a:cs typeface="Inter Bold" pitchFamily="34" charset="-120"/>
              </a:rPr>
              <a:t>The Self-Settling World</a:t>
            </a:r>
            <a:endParaRPr lang="en-US" sz="2050" dirty="0"/>
          </a:p>
        </p:txBody>
      </p:sp>
      <p:sp>
        <p:nvSpPr>
          <p:cNvPr id="7" name="Text 5"/>
          <p:cNvSpPr/>
          <p:nvPr/>
        </p:nvSpPr>
        <p:spPr>
          <a:xfrm>
            <a:off x="6421078" y="3129459"/>
            <a:ext cx="5055962" cy="2757488"/>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650" dirty="0">
                <a:solidFill>
                  <a:srgbClr val="FFFFFF"/>
                </a:solidFill>
                <a:latin typeface="Inter" pitchFamily="34" charset="0"/>
                <a:ea typeface="Inter" pitchFamily="34" charset="-122"/>
                <a:cs typeface="Inter" pitchFamily="34" charset="-120"/>
              </a:rPr>
              <a:t>'Without desire and thus still, so will the world be settled of itself.'</a:t>
            </a:r>
            <a:endParaRPr lang="en-US" sz="1650" dirty="0"/>
          </a:p>
          <a:p>
            <a:pPr marL="0" indent="0" algn="l">
              <a:lnSpc>
                <a:spcPct val="127000"/>
              </a:lnSpc>
              <a:buNone/>
            </a:pPr>
            <a:r>
              <a:rPr lang="en-US" sz="1650" dirty="0">
                <a:solidFill>
                  <a:srgbClr val="FFFFFF"/>
                </a:solidFill>
                <a:latin typeface="Inter" pitchFamily="34" charset="0"/>
                <a:ea typeface="Inter" pitchFamily="34" charset="-122"/>
                <a:cs typeface="Inter" pitchFamily="34" charset="-120"/>
              </a:rPr>
              <a:t>The final phrase — 'settled of itself' (zi ding) — mirrors 'transformed of themselves' (zi hua). The repetition of zi ('self') emphasises that the process is internal and spontaneous, tying together the critique of language (Day 4) and the practice of wuwei (Day 5).</a:t>
            </a:r>
            <a:endParaRPr lang="en-US" sz="16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661475" y="718344"/>
            <a:ext cx="9321567"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DDJ 37 — Translation Verification</a:t>
            </a:r>
            <a:endParaRPr lang="en-US" sz="4150" dirty="0"/>
          </a:p>
        </p:txBody>
      </p:sp>
      <p:sp>
        <p:nvSpPr>
          <p:cNvPr id="3" name="Shape 1"/>
          <p:cNvSpPr/>
          <p:nvPr/>
        </p:nvSpPr>
        <p:spPr>
          <a:xfrm>
            <a:off x="661475" y="1765498"/>
            <a:ext cx="5338728" cy="3189287"/>
          </a:xfrm>
          <a:prstGeom prst="roundRect">
            <a:avLst>
              <a:gd name="adj" fmla="val 2800"/>
            </a:avLst>
          </a:prstGeom>
          <a:solidFill>
            <a:srgbClr val="FFFFFF"/>
          </a:solidFill>
          <a:ln w="25399">
            <a:solidFill>
              <a:srgbClr val="D8D4D4"/>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559381" y="1663402"/>
            <a:ext cx="255085" cy="255091"/>
          </a:xfrm>
          <a:prstGeom prst="rect">
            <a:avLst/>
          </a:prstGeom>
        </p:spPr>
      </p:pic>
      <p:pic>
        <p:nvPicPr>
          <p:cNvPr id="5" name="Image 1" descr="preencoded.png"/>
          <p:cNvPicPr>
            <a:picLocks noChangeAspect="1"/>
          </p:cNvPicPr>
          <p:nvPr/>
        </p:nvPicPr>
        <p:blipFill>
          <a:blip r:embed="rId4"/>
          <a:stretch>
            <a:fillRect/>
          </a:stretch>
        </p:blipFill>
        <p:spPr>
          <a:xfrm>
            <a:off x="5847212" y="4801791"/>
            <a:ext cx="255085" cy="255091"/>
          </a:xfrm>
          <a:prstGeom prst="rect">
            <a:avLst/>
          </a:prstGeom>
        </p:spPr>
      </p:pic>
      <p:sp>
        <p:nvSpPr>
          <p:cNvPr id="6" name="Text 2"/>
          <p:cNvSpPr/>
          <p:nvPr/>
        </p:nvSpPr>
        <p:spPr>
          <a:xfrm>
            <a:off x="1005755" y="2109788"/>
            <a:ext cx="2658004"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Eno</a:t>
            </a:r>
            <a:endParaRPr lang="en-US" sz="2050" dirty="0"/>
          </a:p>
        </p:txBody>
      </p:sp>
      <p:sp>
        <p:nvSpPr>
          <p:cNvPr id="7" name="Text 3"/>
          <p:cNvSpPr/>
          <p:nvPr/>
        </p:nvSpPr>
        <p:spPr>
          <a:xfrm>
            <a:off x="1005755" y="2556768"/>
            <a:ext cx="4650167" cy="1084263"/>
          </a:xfrm>
          <a:prstGeom prst="rect">
            <a:avLst/>
          </a:prstGeom>
          <a:noFill/>
          <a:ln/>
        </p:spPr>
        <p:txBody>
          <a:bodyPr wrap="square" lIns="0" tIns="0" rIns="0" bIns="0" rtlCol="0" anchor="t">
            <a:normAutofit/>
          </a:bodyPr>
          <a:lstStyle/>
          <a:p>
            <a:pPr marL="0" indent="0" algn="l">
              <a:lnSpc>
                <a:spcPct val="127000"/>
              </a:lnSpc>
              <a:spcAft>
                <a:spcPts val="900"/>
              </a:spcAft>
              <a:buNone/>
            </a:pPr>
            <a:r>
              <a:rPr lang="en-US" sz="1650" dirty="0">
                <a:solidFill>
                  <a:srgbClr val="3C3939"/>
                </a:solidFill>
                <a:latin typeface="Inter" pitchFamily="34" charset="0"/>
                <a:ea typeface="Inter" pitchFamily="34" charset="-122"/>
                <a:cs typeface="Inter" pitchFamily="34" charset="-120"/>
              </a:rPr>
              <a:t>'The Dao is ever non-acting (wuwei), yet nothing is undone.'</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Suggests a timeless, atemporal quality.</a:t>
            </a:r>
            <a:endParaRPr lang="en-US" sz="1650" dirty="0"/>
          </a:p>
        </p:txBody>
      </p:sp>
      <p:sp>
        <p:nvSpPr>
          <p:cNvPr id="8" name="Shape 4"/>
          <p:cNvSpPr/>
          <p:nvPr/>
        </p:nvSpPr>
        <p:spPr>
          <a:xfrm>
            <a:off x="6191492" y="1765498"/>
            <a:ext cx="5338728" cy="3189287"/>
          </a:xfrm>
          <a:prstGeom prst="roundRect">
            <a:avLst>
              <a:gd name="adj" fmla="val 2800"/>
            </a:avLst>
          </a:prstGeom>
          <a:solidFill>
            <a:srgbClr val="FFFFFF"/>
          </a:solidFill>
          <a:ln w="25399">
            <a:solidFill>
              <a:srgbClr val="D8D4D4"/>
            </a:solidFill>
            <a:prstDash val="solid"/>
          </a:ln>
        </p:spPr>
        <p:txBody>
          <a:bodyPr/>
          <a:lstStyle/>
          <a:p>
            <a:endParaRPr lang="en-GB"/>
          </a:p>
        </p:txBody>
      </p:sp>
      <p:pic>
        <p:nvPicPr>
          <p:cNvPr id="9" name="Image 2" descr="preencoded.png"/>
          <p:cNvPicPr>
            <a:picLocks noChangeAspect="1"/>
          </p:cNvPicPr>
          <p:nvPr/>
        </p:nvPicPr>
        <p:blipFill>
          <a:blip r:embed="rId3"/>
          <a:stretch>
            <a:fillRect/>
          </a:stretch>
        </p:blipFill>
        <p:spPr>
          <a:xfrm>
            <a:off x="6089398" y="1663402"/>
            <a:ext cx="255085" cy="255091"/>
          </a:xfrm>
          <a:prstGeom prst="rect">
            <a:avLst/>
          </a:prstGeom>
        </p:spPr>
      </p:pic>
      <p:pic>
        <p:nvPicPr>
          <p:cNvPr id="10" name="Image 3" descr="preencoded.png"/>
          <p:cNvPicPr>
            <a:picLocks noChangeAspect="1"/>
          </p:cNvPicPr>
          <p:nvPr/>
        </p:nvPicPr>
        <p:blipFill>
          <a:blip r:embed="rId4"/>
          <a:stretch>
            <a:fillRect/>
          </a:stretch>
        </p:blipFill>
        <p:spPr>
          <a:xfrm>
            <a:off x="11377229" y="4801791"/>
            <a:ext cx="255085" cy="255091"/>
          </a:xfrm>
          <a:prstGeom prst="rect">
            <a:avLst/>
          </a:prstGeom>
        </p:spPr>
      </p:pic>
      <p:sp>
        <p:nvSpPr>
          <p:cNvPr id="11" name="Text 5"/>
          <p:cNvSpPr/>
          <p:nvPr/>
        </p:nvSpPr>
        <p:spPr>
          <a:xfrm>
            <a:off x="6535772" y="2109788"/>
            <a:ext cx="2658004"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Van Norden</a:t>
            </a:r>
            <a:endParaRPr lang="en-US" sz="2050" dirty="0"/>
          </a:p>
        </p:txBody>
      </p:sp>
      <p:sp>
        <p:nvSpPr>
          <p:cNvPr id="12" name="Text 6"/>
          <p:cNvSpPr/>
          <p:nvPr/>
        </p:nvSpPr>
        <p:spPr>
          <a:xfrm>
            <a:off x="6535772" y="2556768"/>
            <a:ext cx="4650167" cy="2053729"/>
          </a:xfrm>
          <a:prstGeom prst="rect">
            <a:avLst/>
          </a:prstGeom>
          <a:noFill/>
          <a:ln/>
        </p:spPr>
        <p:txBody>
          <a:bodyPr wrap="square" lIns="0" tIns="0" rIns="0" bIns="0" rtlCol="0" anchor="t">
            <a:normAutofit/>
          </a:bodyPr>
          <a:lstStyle/>
          <a:p>
            <a:pPr marL="0" indent="0" algn="l">
              <a:lnSpc>
                <a:spcPct val="127000"/>
              </a:lnSpc>
              <a:spcAft>
                <a:spcPts val="900"/>
              </a:spcAft>
              <a:buNone/>
            </a:pPr>
            <a:r>
              <a:rPr lang="en-US" sz="1650" dirty="0">
                <a:solidFill>
                  <a:srgbClr val="3C3939"/>
                </a:solidFill>
                <a:latin typeface="Inter" pitchFamily="34" charset="0"/>
                <a:ea typeface="Inter" pitchFamily="34" charset="-122"/>
                <a:cs typeface="Inter" pitchFamily="34" charset="-120"/>
              </a:rPr>
              <a:t>'The Dao is constantly without action, yet nothing is left undone. If lords and kings could hold on to this, the ten thousand creatures would transform themselves.' (p.84)</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'Constantly' stresses the </a:t>
            </a:r>
            <a:r>
              <a:rPr lang="en-US" sz="1650" i="1" dirty="0">
                <a:solidFill>
                  <a:srgbClr val="3C3939"/>
                </a:solidFill>
                <a:latin typeface="Inter" pitchFamily="34" charset="0"/>
                <a:ea typeface="Inter" pitchFamily="34" charset="-122"/>
                <a:cs typeface="Inter" pitchFamily="34" charset="-120"/>
              </a:rPr>
              <a:t>constancy</a:t>
            </a:r>
            <a:r>
              <a:rPr lang="en-US" sz="1650" dirty="0">
                <a:solidFill>
                  <a:srgbClr val="3C3939"/>
                </a:solidFill>
                <a:latin typeface="Inter" pitchFamily="34" charset="0"/>
                <a:ea typeface="Inter" pitchFamily="34" charset="-122"/>
                <a:cs typeface="Inter" pitchFamily="34" charset="-120"/>
              </a:rPr>
              <a:t> of the Dao's nonaction.</a:t>
            </a:r>
            <a:endParaRPr lang="en-US" sz="1650" dirty="0"/>
          </a:p>
        </p:txBody>
      </p:sp>
      <p:sp>
        <p:nvSpPr>
          <p:cNvPr id="13" name="Text 7"/>
          <p:cNvSpPr/>
          <p:nvPr/>
        </p:nvSpPr>
        <p:spPr>
          <a:xfrm>
            <a:off x="661475" y="5170091"/>
            <a:ext cx="10868745"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Neither translation is incorrect, but the difference illustrates how translation choices subtly shape philosophical understanding. Close reading of multiple translations reveals that philosophical interpretation operates even at the level of word choice.</a:t>
            </a:r>
            <a:endParaRPr lang="en-US" sz="16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77664"/>
            <a:ext cx="6296860" cy="177194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Daodejing 48 — The Subtraction Model of Self-Cultivation</a:t>
            </a:r>
            <a:endParaRPr lang="en-US" sz="3700" dirty="0"/>
          </a:p>
        </p:txBody>
      </p:sp>
      <p:sp>
        <p:nvSpPr>
          <p:cNvPr id="4" name="Shape 1"/>
          <p:cNvSpPr/>
          <p:nvPr/>
        </p:nvSpPr>
        <p:spPr>
          <a:xfrm>
            <a:off x="5233360" y="2676426"/>
            <a:ext cx="25399" cy="1973064"/>
          </a:xfrm>
          <a:prstGeom prst="roundRect">
            <a:avLst>
              <a:gd name="adj" fmla="val 60001"/>
            </a:avLst>
          </a:prstGeom>
          <a:solidFill>
            <a:srgbClr val="1B1B27"/>
          </a:solidFill>
          <a:ln/>
        </p:spPr>
        <p:txBody>
          <a:bodyPr/>
          <a:lstStyle/>
          <a:p>
            <a:endParaRPr lang="en-GB"/>
          </a:p>
        </p:txBody>
      </p:sp>
      <p:sp>
        <p:nvSpPr>
          <p:cNvPr id="5" name="Text 2"/>
          <p:cNvSpPr/>
          <p:nvPr/>
        </p:nvSpPr>
        <p:spPr>
          <a:xfrm>
            <a:off x="5516821" y="2846487"/>
            <a:ext cx="6013399" cy="1632942"/>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'He who studies is daily enlarged; he who follows the Dao is daily diminished. Diminished and then diminished yet more, at last attaining non-action (wuwei). Never acting, nothing is undone. To control the world, undertake nothing. Once you undertake to do anything you are unfit to control the world.' — Daodejing 48 (Eno trans.)</a:t>
            </a:r>
            <a:endParaRPr lang="en-US" sz="1450" dirty="0"/>
          </a:p>
        </p:txBody>
      </p:sp>
      <p:sp>
        <p:nvSpPr>
          <p:cNvPr id="6" name="Text 3"/>
          <p:cNvSpPr/>
          <p:nvPr/>
        </p:nvSpPr>
        <p:spPr>
          <a:xfrm>
            <a:off x="5233360" y="4819551"/>
            <a:ext cx="6296860" cy="1360785"/>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The Daodejing does not deny that study produces enlargement — it simply denies that this enlargement leads to the Dao. The path to wuwei is subtractive: 'Diminished and then diminished yet more.' The Greek philosophical term </a:t>
            </a:r>
            <a:r>
              <a:rPr lang="en-US" sz="1450" i="1" dirty="0">
                <a:solidFill>
                  <a:srgbClr val="3C3939"/>
                </a:solidFill>
                <a:latin typeface="Inter" pitchFamily="34" charset="0"/>
                <a:ea typeface="Inter" pitchFamily="34" charset="-122"/>
                <a:cs typeface="Inter" pitchFamily="34" charset="-120"/>
              </a:rPr>
              <a:t>kenosis</a:t>
            </a:r>
            <a:r>
              <a:rPr lang="en-US" sz="1450" dirty="0">
                <a:solidFill>
                  <a:srgbClr val="3C3939"/>
                </a:solidFill>
                <a:latin typeface="Inter" pitchFamily="34" charset="0"/>
                <a:ea typeface="Inter" pitchFamily="34" charset="-122"/>
                <a:cs typeface="Inter" pitchFamily="34" charset="-120"/>
              </a:rPr>
              <a:t> (self-emptying) captures this — a letting-go that is not loss but the shedding of a burden.</a:t>
            </a:r>
            <a:endParaRPr lang="en-US" sz="14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Text 0"/>
          <p:cNvSpPr/>
          <p:nvPr/>
        </p:nvSpPr>
        <p:spPr>
          <a:xfrm>
            <a:off x="661475" y="930870"/>
            <a:ext cx="10868745" cy="1255117"/>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DDJ 48 — The Confucian-Daoist Divide on Self-Cultivation</a:t>
            </a:r>
            <a:endParaRPr lang="en-US" sz="3950" dirty="0"/>
          </a:p>
        </p:txBody>
      </p:sp>
      <p:sp>
        <p:nvSpPr>
          <p:cNvPr id="3" name="Shape 1"/>
          <p:cNvSpPr/>
          <p:nvPr/>
        </p:nvSpPr>
        <p:spPr>
          <a:xfrm>
            <a:off x="661475" y="2527399"/>
            <a:ext cx="10868745" cy="2019102"/>
          </a:xfrm>
          <a:prstGeom prst="roundRect">
            <a:avLst>
              <a:gd name="adj" fmla="val 4178"/>
            </a:avLst>
          </a:prstGeom>
          <a:solidFill>
            <a:srgbClr val="F2EEEE"/>
          </a:solidFill>
          <a:ln w="6350">
            <a:solidFill>
              <a:srgbClr val="D8D4D4"/>
            </a:solidFill>
            <a:prstDash val="solid"/>
          </a:ln>
        </p:spPr>
        <p:txBody>
          <a:bodyPr/>
          <a:lstStyle/>
          <a:p>
            <a:endParaRPr lang="en-GB"/>
          </a:p>
        </p:txBody>
      </p:sp>
      <p:sp>
        <p:nvSpPr>
          <p:cNvPr id="4" name="Shape 2"/>
          <p:cNvSpPr/>
          <p:nvPr/>
        </p:nvSpPr>
        <p:spPr>
          <a:xfrm>
            <a:off x="667825" y="2533749"/>
            <a:ext cx="5428023" cy="2006402"/>
          </a:xfrm>
          <a:prstGeom prst="rect">
            <a:avLst/>
          </a:prstGeom>
          <a:solidFill>
            <a:srgbClr val="F2EEEE"/>
          </a:solidFill>
          <a:ln/>
        </p:spPr>
        <p:txBody>
          <a:bodyPr/>
          <a:lstStyle/>
          <a:p>
            <a:endParaRPr lang="en-GB"/>
          </a:p>
        </p:txBody>
      </p:sp>
      <p:sp>
        <p:nvSpPr>
          <p:cNvPr id="5" name="Text 3"/>
          <p:cNvSpPr/>
          <p:nvPr/>
        </p:nvSpPr>
        <p:spPr>
          <a:xfrm>
            <a:off x="868638" y="2734568"/>
            <a:ext cx="4963889"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Confucian Gentleman — 'Daily Enlarged'</a:t>
            </a:r>
            <a:endParaRPr lang="en-US" sz="1950" dirty="0"/>
          </a:p>
        </p:txBody>
      </p:sp>
      <p:sp>
        <p:nvSpPr>
          <p:cNvPr id="6" name="Text 4"/>
          <p:cNvSpPr/>
          <p:nvPr/>
        </p:nvSpPr>
        <p:spPr>
          <a:xfrm>
            <a:off x="868638" y="3150691"/>
            <a:ext cx="5026395"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Learning more, refining character, extending knowledge of ritual and classical texts, cultivating virtues until they become second nature. The problem is insufficient cultivation.</a:t>
            </a:r>
            <a:endParaRPr lang="en-US" sz="1550" dirty="0"/>
          </a:p>
        </p:txBody>
      </p:sp>
      <p:sp>
        <p:nvSpPr>
          <p:cNvPr id="7" name="Shape 5"/>
          <p:cNvSpPr/>
          <p:nvPr/>
        </p:nvSpPr>
        <p:spPr>
          <a:xfrm>
            <a:off x="6095848" y="2533749"/>
            <a:ext cx="5428023" cy="2006402"/>
          </a:xfrm>
          <a:prstGeom prst="rect">
            <a:avLst/>
          </a:prstGeom>
          <a:solidFill>
            <a:srgbClr val="F2EEEE"/>
          </a:solidFill>
          <a:ln/>
        </p:spPr>
        <p:txBody>
          <a:bodyPr/>
          <a:lstStyle/>
          <a:p>
            <a:endParaRPr lang="en-GB"/>
          </a:p>
        </p:txBody>
      </p:sp>
      <p:sp>
        <p:nvSpPr>
          <p:cNvPr id="8" name="Shape 6"/>
          <p:cNvSpPr/>
          <p:nvPr/>
        </p:nvSpPr>
        <p:spPr>
          <a:xfrm>
            <a:off x="6095848" y="2533749"/>
            <a:ext cx="25399" cy="2006402"/>
          </a:xfrm>
          <a:prstGeom prst="roundRect">
            <a:avLst>
              <a:gd name="adj" fmla="val 332099"/>
            </a:avLst>
          </a:prstGeom>
          <a:solidFill>
            <a:srgbClr val="D8D4D4"/>
          </a:solidFill>
          <a:ln/>
        </p:spPr>
        <p:txBody>
          <a:bodyPr/>
          <a:lstStyle/>
          <a:p>
            <a:endParaRPr lang="en-GB"/>
          </a:p>
        </p:txBody>
      </p:sp>
      <p:sp>
        <p:nvSpPr>
          <p:cNvPr id="9" name="Text 7"/>
          <p:cNvSpPr/>
          <p:nvPr/>
        </p:nvSpPr>
        <p:spPr>
          <a:xfrm>
            <a:off x="6296661" y="2734568"/>
            <a:ext cx="4049214"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Daoist Sage — 'Daily Diminished'</a:t>
            </a:r>
            <a:endParaRPr lang="en-US" sz="1950" dirty="0"/>
          </a:p>
        </p:txBody>
      </p:sp>
      <p:sp>
        <p:nvSpPr>
          <p:cNvPr id="10" name="Text 8"/>
          <p:cNvSpPr/>
          <p:nvPr/>
        </p:nvSpPr>
        <p:spPr>
          <a:xfrm>
            <a:off x="6296661" y="3150691"/>
            <a:ext cx="5026395"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Not learning more but unlearning; not adding but subtracting. The problem is over-cultivation — burdened with artificial desires and conceptual distinctions that obscure spontaneous nature.</a:t>
            </a:r>
            <a:endParaRPr lang="en-US" sz="1550" dirty="0"/>
          </a:p>
        </p:txBody>
      </p:sp>
      <p:sp>
        <p:nvSpPr>
          <p:cNvPr id="11" name="Text 9"/>
          <p:cNvSpPr/>
          <p:nvPr/>
        </p:nvSpPr>
        <p:spPr>
          <a:xfrm>
            <a:off x="661475" y="4738489"/>
            <a:ext cx="10868745" cy="1188641"/>
          </a:xfrm>
          <a:prstGeom prst="rect">
            <a:avLst/>
          </a:prstGeom>
          <a:noFill/>
          <a:ln/>
        </p:spPr>
        <p:txBody>
          <a:bodyPr wrap="square" lIns="0" tIns="0" rIns="0" bIns="0" rtlCol="0" anchor="t">
            <a:normAutofit/>
          </a:bodyPr>
          <a:lstStyle/>
          <a:p>
            <a:pPr marL="0" indent="0" algn="l">
              <a:lnSpc>
                <a:spcPct val="123000"/>
              </a:lnSpc>
              <a:buNone/>
            </a:pPr>
            <a:r>
              <a:rPr lang="en-US" sz="1550" b="1" dirty="0">
                <a:solidFill>
                  <a:srgbClr val="3C3939"/>
                </a:solidFill>
                <a:latin typeface="Inter Bold" pitchFamily="34" charset="0"/>
                <a:ea typeface="Inter Bold" pitchFamily="34" charset="-122"/>
                <a:cs typeface="Inter Bold" pitchFamily="34" charset="-120"/>
              </a:rPr>
              <a:t>The political conclusion:</a:t>
            </a:r>
            <a:r>
              <a:rPr lang="en-US" sz="1550" dirty="0">
                <a:solidFill>
                  <a:srgbClr val="3C3939"/>
                </a:solidFill>
                <a:latin typeface="Inter" pitchFamily="34" charset="0"/>
                <a:ea typeface="Inter" pitchFamily="34" charset="-122"/>
                <a:cs typeface="Inter" pitchFamily="34" charset="-120"/>
              </a:rPr>
              <a:t> 'To control the world, undertake nothing. Once you undertake to do anything you are unfit to control the world.' The very act of undertaking to govern disqualifies one from governing. The ruler who governs through wuwei does not 'undertake' to govern; the ruler simply is what he is, and the world settles itself around him.</a:t>
            </a:r>
            <a:endParaRPr lang="en-US" sz="155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Text 0"/>
          <p:cNvSpPr/>
          <p:nvPr/>
        </p:nvSpPr>
        <p:spPr>
          <a:xfrm>
            <a:off x="661475" y="693638"/>
            <a:ext cx="10744030"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DDJ 48 — Etymological Note on Wuwei</a:t>
            </a:r>
            <a:endParaRPr lang="en-US" sz="4150" dirty="0"/>
          </a:p>
        </p:txBody>
      </p:sp>
      <p:sp>
        <p:nvSpPr>
          <p:cNvPr id="3" name="Shape 1"/>
          <p:cNvSpPr/>
          <p:nvPr/>
        </p:nvSpPr>
        <p:spPr>
          <a:xfrm>
            <a:off x="508384" y="1645146"/>
            <a:ext cx="5481203" cy="4519216"/>
          </a:xfrm>
          <a:prstGeom prst="roundRect">
            <a:avLst>
              <a:gd name="adj" fmla="val 3388"/>
            </a:avLst>
          </a:prstGeom>
          <a:solidFill>
            <a:srgbClr val="1B1B27"/>
          </a:solidFill>
          <a:ln/>
        </p:spPr>
        <p:txBody>
          <a:bodyPr/>
          <a:lstStyle/>
          <a:p>
            <a:endParaRPr lang="en-GB"/>
          </a:p>
        </p:txBody>
      </p:sp>
      <p:sp>
        <p:nvSpPr>
          <p:cNvPr id="4" name="Text 2"/>
          <p:cNvSpPr/>
          <p:nvPr/>
        </p:nvSpPr>
        <p:spPr>
          <a:xfrm>
            <a:off x="721005" y="1836440"/>
            <a:ext cx="4007841" cy="332184"/>
          </a:xfrm>
          <a:prstGeom prst="rect">
            <a:avLst/>
          </a:prstGeom>
          <a:noFill/>
          <a:ln/>
        </p:spPr>
        <p:txBody>
          <a:bodyPr wrap="none" lIns="0" tIns="0" rIns="0" bIns="0" rtlCol="0" anchor="t"/>
          <a:lstStyle/>
          <a:p>
            <a:pPr marL="0" indent="0" algn="l">
              <a:lnSpc>
                <a:spcPct val="104000"/>
              </a:lnSpc>
              <a:buNone/>
            </a:pPr>
            <a:r>
              <a:rPr lang="en-US" sz="2050" b="1" dirty="0">
                <a:solidFill>
                  <a:srgbClr val="FFFFFF"/>
                </a:solidFill>
                <a:latin typeface="Inter Bold" pitchFamily="34" charset="0"/>
                <a:ea typeface="Inter Bold" pitchFamily="34" charset="-122"/>
                <a:cs typeface="Inter Bold" pitchFamily="34" charset="-120"/>
              </a:rPr>
              <a:t>The Linguistic Connection</a:t>
            </a:r>
            <a:endParaRPr lang="en-US" sz="2050" dirty="0"/>
          </a:p>
        </p:txBody>
      </p:sp>
      <p:sp>
        <p:nvSpPr>
          <p:cNvPr id="5" name="Text 3"/>
          <p:cNvSpPr/>
          <p:nvPr/>
        </p:nvSpPr>
        <p:spPr>
          <a:xfrm>
            <a:off x="721005" y="2359918"/>
            <a:ext cx="5055962" cy="1615777"/>
          </a:xfrm>
          <a:prstGeom prst="rect">
            <a:avLst/>
          </a:prstGeom>
          <a:noFill/>
          <a:ln/>
        </p:spPr>
        <p:txBody>
          <a:bodyPr wrap="square" lIns="0" tIns="0" rIns="0" bIns="0" rtlCol="0" anchor="t">
            <a:normAutofit/>
          </a:bodyPr>
          <a:lstStyle/>
          <a:p>
            <a:pPr marL="0" indent="0" algn="l">
              <a:lnSpc>
                <a:spcPct val="127000"/>
              </a:lnSpc>
              <a:buNone/>
            </a:pPr>
            <a:r>
              <a:rPr lang="zh-CN" altLang="en-US" sz="1650" dirty="0">
                <a:solidFill>
                  <a:srgbClr val="FFFFFF"/>
                </a:solidFill>
                <a:latin typeface="Inter" pitchFamily="34" charset="0"/>
                <a:ea typeface="Inter" pitchFamily="34" charset="-122"/>
                <a:cs typeface="Inter" pitchFamily="34" charset="-120"/>
              </a:rPr>
              <a:t>Eno's Glossary: 'Wei 為 is both phonetically and graphically cognate to a word generally used pejoratively to mean "fake; phoney": wei 偽.' This etymological connection is visually apparent in Chinese characters but lost in English translation.</a:t>
            </a:r>
            <a:endParaRPr lang="zh-CN" sz="1650" dirty="0"/>
          </a:p>
        </p:txBody>
      </p:sp>
      <p:sp>
        <p:nvSpPr>
          <p:cNvPr id="6" name="Text 4"/>
          <p:cNvSpPr/>
          <p:nvPr/>
        </p:nvSpPr>
        <p:spPr>
          <a:xfrm>
            <a:off x="6361549" y="1836440"/>
            <a:ext cx="4423756"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Philosophical Implication</a:t>
            </a:r>
            <a:endParaRPr lang="en-US" sz="2050" dirty="0"/>
          </a:p>
        </p:txBody>
      </p:sp>
      <p:sp>
        <p:nvSpPr>
          <p:cNvPr id="7" name="Text 5"/>
          <p:cNvSpPr/>
          <p:nvPr/>
        </p:nvSpPr>
        <p:spPr>
          <a:xfrm>
            <a:off x="6361549" y="2359918"/>
            <a:ext cx="5175021"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Daodejing's critique of wei is not merely a critique of activity but specifically of </a:t>
            </a:r>
            <a:r>
              <a:rPr lang="en-US" sz="1650" i="1" dirty="0">
                <a:solidFill>
                  <a:srgbClr val="3C3939"/>
                </a:solidFill>
                <a:latin typeface="Inter" pitchFamily="34" charset="0"/>
                <a:ea typeface="Inter" pitchFamily="34" charset="-122"/>
                <a:cs typeface="Inter" pitchFamily="34" charset="-120"/>
              </a:rPr>
              <a:t>artificial, put-on, pretend</a:t>
            </a:r>
            <a:r>
              <a:rPr lang="en-US" sz="1650" dirty="0">
                <a:solidFill>
                  <a:srgbClr val="3C3939"/>
                </a:solidFill>
                <a:latin typeface="Inter" pitchFamily="34" charset="0"/>
                <a:ea typeface="Inter" pitchFamily="34" charset="-122"/>
                <a:cs typeface="Inter" pitchFamily="34" charset="-120"/>
              </a:rPr>
              <a:t> activity.</a:t>
            </a:r>
            <a:endParaRPr lang="en-US" sz="1650" dirty="0"/>
          </a:p>
        </p:txBody>
      </p:sp>
      <p:sp>
        <p:nvSpPr>
          <p:cNvPr id="8" name="Text 6"/>
          <p:cNvSpPr/>
          <p:nvPr/>
        </p:nvSpPr>
        <p:spPr>
          <a:xfrm>
            <a:off x="6361549" y="3520678"/>
            <a:ext cx="5175021"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Confucian Counter-Position (Xunzi)</a:t>
            </a:r>
            <a:endParaRPr lang="en-US" sz="2050" dirty="0"/>
          </a:p>
        </p:txBody>
      </p:sp>
      <p:sp>
        <p:nvSpPr>
          <p:cNvPr id="9" name="Text 7"/>
          <p:cNvSpPr/>
          <p:nvPr/>
        </p:nvSpPr>
        <p:spPr>
          <a:xfrm>
            <a:off x="6361549" y="4376341"/>
            <a:ext cx="5175021" cy="1615777"/>
          </a:xfrm>
          <a:prstGeom prst="rect">
            <a:avLst/>
          </a:prstGeom>
          <a:noFill/>
          <a:ln/>
        </p:spPr>
        <p:txBody>
          <a:bodyPr wrap="square" lIns="0" tIns="0" rIns="0" bIns="0" rtlCol="0" anchor="t">
            <a:normAutofit/>
          </a:bodyPr>
          <a:lstStyle/>
          <a:p>
            <a:pPr marL="0" indent="0" algn="l">
              <a:lnSpc>
                <a:spcPct val="127000"/>
              </a:lnSpc>
              <a:buNone/>
            </a:pPr>
            <a:r>
              <a:rPr lang="zh-CN" altLang="en-US" sz="1650" dirty="0">
                <a:solidFill>
                  <a:srgbClr val="3C3939"/>
                </a:solidFill>
                <a:latin typeface="Inter" pitchFamily="34" charset="0"/>
                <a:ea typeface="Inter" pitchFamily="34" charset="-122"/>
                <a:cs typeface="Inter" pitchFamily="34" charset="-120"/>
              </a:rPr>
              <a:t>Xunzi used wei 偽 positively to mean 'that which humans accomplish through planning and effort.' For Xunzi, conscious effort distinguishes human excellence from animal instinct — the precise opposite of the Daodejing's position.</a:t>
            </a:r>
            <a:endParaRPr lang="zh-CN" sz="165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sp>
        <p:nvSpPr>
          <p:cNvPr id="2" name="Text 0"/>
          <p:cNvSpPr/>
          <p:nvPr/>
        </p:nvSpPr>
        <p:spPr>
          <a:xfrm>
            <a:off x="661475" y="716260"/>
            <a:ext cx="10868745" cy="118129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Daodejing 57 — The Political Application of Wuwei</a:t>
            </a:r>
            <a:endParaRPr lang="en-US" sz="3700" dirty="0"/>
          </a:p>
        </p:txBody>
      </p:sp>
      <p:sp>
        <p:nvSpPr>
          <p:cNvPr id="3" name="Shape 1"/>
          <p:cNvSpPr/>
          <p:nvPr/>
        </p:nvSpPr>
        <p:spPr>
          <a:xfrm>
            <a:off x="661475" y="2199977"/>
            <a:ext cx="25399" cy="1156593"/>
          </a:xfrm>
          <a:prstGeom prst="roundRect">
            <a:avLst>
              <a:gd name="adj" fmla="val 60001"/>
            </a:avLst>
          </a:prstGeom>
          <a:solidFill>
            <a:srgbClr val="1B1B27"/>
          </a:solidFill>
          <a:ln/>
        </p:spPr>
        <p:txBody>
          <a:bodyPr/>
          <a:lstStyle/>
          <a:p>
            <a:endParaRPr lang="en-GB"/>
          </a:p>
        </p:txBody>
      </p:sp>
      <p:sp>
        <p:nvSpPr>
          <p:cNvPr id="4" name="Text 2"/>
          <p:cNvSpPr/>
          <p:nvPr/>
        </p:nvSpPr>
        <p:spPr>
          <a:xfrm>
            <a:off x="944936" y="2370038"/>
            <a:ext cx="10585284"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'To order a state use uprightness; to lead troops use stratagems; to control the world undertake nothing… As the world is filled with more taboos the people grow poorer… as laws are proclaimed with increasing clarity bandits become more common.' — Daodejing 57 (Eno trans.)</a:t>
            </a:r>
            <a:endParaRPr lang="en-US" sz="1450"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3526631"/>
            <a:ext cx="3522078" cy="1900634"/>
          </a:xfrm>
          <a:prstGeom prst="rect">
            <a:avLst/>
          </a:prstGeom>
        </p:spPr>
      </p:pic>
      <p:sp>
        <p:nvSpPr>
          <p:cNvPr id="6" name="Text 3"/>
          <p:cNvSpPr/>
          <p:nvPr/>
        </p:nvSpPr>
        <p:spPr>
          <a:xfrm>
            <a:off x="2309011" y="3668415"/>
            <a:ext cx="226808" cy="283468"/>
          </a:xfrm>
          <a:prstGeom prst="rect">
            <a:avLst/>
          </a:prstGeom>
          <a:noFill/>
          <a:ln/>
        </p:spPr>
        <p:txBody>
          <a:bodyPr wrap="none" lIns="0" tIns="0" rIns="0" bIns="0" rtlCol="0" anchor="ctr"/>
          <a:lstStyle/>
          <a:p>
            <a:pPr marL="0" indent="0" algn="ctr">
              <a:lnSpc>
                <a:spcPct val="100000"/>
              </a:lnSpc>
              <a:buNone/>
            </a:pPr>
            <a:r>
              <a:rPr lang="en-US" sz="1750" b="1" dirty="0">
                <a:solidFill>
                  <a:srgbClr val="FFFFFF"/>
                </a:solidFill>
                <a:latin typeface="Inter Bold" pitchFamily="34" charset="0"/>
                <a:ea typeface="Inter Bold" pitchFamily="34" charset="-122"/>
                <a:cs typeface="Inter Bold" pitchFamily="34" charset="-120"/>
              </a:rPr>
              <a:t>1</a:t>
            </a:r>
            <a:endParaRPr lang="en-US" sz="1750" dirty="0"/>
          </a:p>
        </p:txBody>
      </p:sp>
      <p:sp>
        <p:nvSpPr>
          <p:cNvPr id="7" name="Text 4"/>
          <p:cNvSpPr/>
          <p:nvPr/>
        </p:nvSpPr>
        <p:spPr>
          <a:xfrm>
            <a:off x="875881" y="4282579"/>
            <a:ext cx="2362637"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Ordering a State</a:t>
            </a:r>
            <a:endParaRPr lang="en-US" sz="1850" dirty="0"/>
          </a:p>
        </p:txBody>
      </p:sp>
      <p:sp>
        <p:nvSpPr>
          <p:cNvPr id="8" name="Text 5"/>
          <p:cNvSpPr/>
          <p:nvPr/>
        </p:nvSpPr>
        <p:spPr>
          <a:xfrm>
            <a:off x="875881" y="4668540"/>
            <a:ext cx="3093266" cy="272157"/>
          </a:xfrm>
          <a:prstGeom prst="rect">
            <a:avLst/>
          </a:prstGeom>
          <a:noFill/>
          <a:ln/>
        </p:spPr>
        <p:txBody>
          <a:bodyPr wrap="none" lIns="0" tIns="0" rIns="0" bIns="0" rtlCol="0" anchor="t"/>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Requires 'uprightness' (zheng)</a:t>
            </a:r>
            <a:endParaRPr lang="en-US" sz="1450" dirty="0"/>
          </a:p>
        </p:txBody>
      </p:sp>
      <p:pic>
        <p:nvPicPr>
          <p:cNvPr id="9"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34759" y="3526631"/>
            <a:ext cx="3522078" cy="1900634"/>
          </a:xfrm>
          <a:prstGeom prst="rect">
            <a:avLst/>
          </a:prstGeom>
        </p:spPr>
      </p:pic>
      <p:sp>
        <p:nvSpPr>
          <p:cNvPr id="10" name="Text 6"/>
          <p:cNvSpPr/>
          <p:nvPr/>
        </p:nvSpPr>
        <p:spPr>
          <a:xfrm>
            <a:off x="5982294" y="3668415"/>
            <a:ext cx="226808" cy="283468"/>
          </a:xfrm>
          <a:prstGeom prst="rect">
            <a:avLst/>
          </a:prstGeom>
          <a:noFill/>
          <a:ln/>
        </p:spPr>
        <p:txBody>
          <a:bodyPr wrap="none" lIns="0" tIns="0" rIns="0" bIns="0" rtlCol="0" anchor="ctr"/>
          <a:lstStyle/>
          <a:p>
            <a:pPr marL="0" indent="0" algn="ctr">
              <a:lnSpc>
                <a:spcPct val="100000"/>
              </a:lnSpc>
              <a:buNone/>
            </a:pPr>
            <a:r>
              <a:rPr lang="en-US" sz="1750" b="1" dirty="0">
                <a:solidFill>
                  <a:srgbClr val="FFFFFF"/>
                </a:solidFill>
                <a:latin typeface="Inter Bold" pitchFamily="34" charset="0"/>
                <a:ea typeface="Inter Bold" pitchFamily="34" charset="-122"/>
                <a:cs typeface="Inter Bold" pitchFamily="34" charset="-120"/>
              </a:rPr>
              <a:t>2</a:t>
            </a:r>
            <a:endParaRPr lang="en-US" sz="1750" dirty="0"/>
          </a:p>
        </p:txBody>
      </p:sp>
      <p:sp>
        <p:nvSpPr>
          <p:cNvPr id="11" name="Text 7"/>
          <p:cNvSpPr/>
          <p:nvPr/>
        </p:nvSpPr>
        <p:spPr>
          <a:xfrm>
            <a:off x="4549165" y="4282579"/>
            <a:ext cx="2362637"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Leading Troops</a:t>
            </a:r>
            <a:endParaRPr lang="en-US" sz="1850" dirty="0"/>
          </a:p>
        </p:txBody>
      </p:sp>
      <p:sp>
        <p:nvSpPr>
          <p:cNvPr id="12" name="Text 8"/>
          <p:cNvSpPr/>
          <p:nvPr/>
        </p:nvSpPr>
        <p:spPr>
          <a:xfrm>
            <a:off x="4549165" y="4668540"/>
            <a:ext cx="3093266" cy="272157"/>
          </a:xfrm>
          <a:prstGeom prst="rect">
            <a:avLst/>
          </a:prstGeom>
          <a:noFill/>
          <a:ln/>
        </p:spPr>
        <p:txBody>
          <a:bodyPr wrap="none" lIns="0" tIns="0" rIns="0" bIns="0" rtlCol="0" anchor="t"/>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Requires 'stratagems' (qi)</a:t>
            </a:r>
            <a:endParaRPr lang="en-US" sz="1450" dirty="0"/>
          </a:p>
        </p:txBody>
      </p:sp>
      <p:pic>
        <p:nvPicPr>
          <p:cNvPr id="13"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08043" y="3526631"/>
            <a:ext cx="3522178" cy="1900634"/>
          </a:xfrm>
          <a:prstGeom prst="rect">
            <a:avLst/>
          </a:prstGeom>
        </p:spPr>
      </p:pic>
      <p:sp>
        <p:nvSpPr>
          <p:cNvPr id="14" name="Text 9"/>
          <p:cNvSpPr/>
          <p:nvPr/>
        </p:nvSpPr>
        <p:spPr>
          <a:xfrm>
            <a:off x="9655678" y="3668415"/>
            <a:ext cx="226808" cy="283468"/>
          </a:xfrm>
          <a:prstGeom prst="rect">
            <a:avLst/>
          </a:prstGeom>
          <a:noFill/>
          <a:ln/>
        </p:spPr>
        <p:txBody>
          <a:bodyPr wrap="none" lIns="0" tIns="0" rIns="0" bIns="0" rtlCol="0" anchor="ctr"/>
          <a:lstStyle/>
          <a:p>
            <a:pPr marL="0" indent="0" algn="ctr">
              <a:lnSpc>
                <a:spcPct val="100000"/>
              </a:lnSpc>
              <a:buNone/>
            </a:pPr>
            <a:r>
              <a:rPr lang="en-US" sz="1750" b="1" dirty="0">
                <a:solidFill>
                  <a:srgbClr val="FFFFFF"/>
                </a:solidFill>
                <a:latin typeface="Inter Bold" pitchFamily="34" charset="0"/>
                <a:ea typeface="Inter Bold" pitchFamily="34" charset="-122"/>
                <a:cs typeface="Inter Bold" pitchFamily="34" charset="-120"/>
              </a:rPr>
              <a:t>3</a:t>
            </a:r>
            <a:endParaRPr lang="en-US" sz="1750" dirty="0"/>
          </a:p>
        </p:txBody>
      </p:sp>
      <p:sp>
        <p:nvSpPr>
          <p:cNvPr id="15" name="Text 10"/>
          <p:cNvSpPr/>
          <p:nvPr/>
        </p:nvSpPr>
        <p:spPr>
          <a:xfrm>
            <a:off x="8222449" y="4282579"/>
            <a:ext cx="245371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Controlling the World</a:t>
            </a:r>
            <a:endParaRPr lang="en-US" sz="1850" dirty="0"/>
          </a:p>
        </p:txBody>
      </p:sp>
      <p:sp>
        <p:nvSpPr>
          <p:cNvPr id="16" name="Text 11"/>
          <p:cNvSpPr/>
          <p:nvPr/>
        </p:nvSpPr>
        <p:spPr>
          <a:xfrm>
            <a:off x="8222449" y="4668540"/>
            <a:ext cx="3093365"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Requires 'undertake nothing' (wu shi)</a:t>
            </a:r>
            <a:endParaRPr lang="en-US" sz="1450" dirty="0"/>
          </a:p>
        </p:txBody>
      </p:sp>
      <p:sp>
        <p:nvSpPr>
          <p:cNvPr id="17" name="Text 12"/>
          <p:cNvSpPr/>
          <p:nvPr/>
        </p:nvSpPr>
        <p:spPr>
          <a:xfrm>
            <a:off x="661475" y="5597327"/>
            <a:ext cx="10868745"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Methods appropriate to subordinate domains are not appropriate to the highest domain of governance. The fourfold diagnosis is causal: more laws create more criminals by defining new categories of transgression.</a:t>
            </a:r>
            <a:endParaRPr lang="en-US" sz="145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73199"/>
            <a:ext cx="6296860" cy="944761"/>
          </a:xfrm>
          <a:prstGeom prst="rect">
            <a:avLst/>
          </a:prstGeom>
          <a:noFill/>
          <a:ln/>
        </p:spPr>
        <p:txBody>
          <a:bodyPr wrap="square" lIns="0" tIns="0" rIns="0" bIns="0" rtlCol="0" anchor="t">
            <a:normAutofit/>
          </a:bodyPr>
          <a:lstStyle/>
          <a:p>
            <a:pPr marL="0" indent="0" algn="l">
              <a:lnSpc>
                <a:spcPct val="104000"/>
              </a:lnSpc>
              <a:buNone/>
            </a:pPr>
            <a:r>
              <a:rPr lang="en-US" sz="2950" b="1" dirty="0">
                <a:solidFill>
                  <a:srgbClr val="1B1B27"/>
                </a:solidFill>
                <a:latin typeface="Inter Bold" pitchFamily="34" charset="0"/>
                <a:ea typeface="Inter Bold" pitchFamily="34" charset="-122"/>
                <a:cs typeface="Inter Bold" pitchFamily="34" charset="-120"/>
              </a:rPr>
              <a:t>DDJ 57 — The Four 'Of Themselves' Clauses</a:t>
            </a:r>
            <a:endParaRPr lang="en-US" sz="2950" dirty="0"/>
          </a:p>
        </p:txBody>
      </p:sp>
      <p:sp>
        <p:nvSpPr>
          <p:cNvPr id="4" name="Shape 1"/>
          <p:cNvSpPr/>
          <p:nvPr/>
        </p:nvSpPr>
        <p:spPr>
          <a:xfrm>
            <a:off x="5233360" y="1763018"/>
            <a:ext cx="6296860" cy="807442"/>
          </a:xfrm>
          <a:prstGeom prst="roundRect">
            <a:avLst>
              <a:gd name="adj" fmla="val 7864"/>
            </a:avLst>
          </a:prstGeom>
          <a:solidFill>
            <a:srgbClr val="F2EEEE"/>
          </a:solidFill>
          <a:ln w="6350">
            <a:solidFill>
              <a:srgbClr val="D8D4D4"/>
            </a:solidFill>
            <a:prstDash val="solid"/>
          </a:ln>
        </p:spPr>
        <p:txBody>
          <a:bodyPr/>
          <a:lstStyle/>
          <a:p>
            <a:endParaRPr lang="en-GB"/>
          </a:p>
        </p:txBody>
      </p:sp>
      <p:sp>
        <p:nvSpPr>
          <p:cNvPr id="5" name="Text 2"/>
          <p:cNvSpPr/>
          <p:nvPr/>
        </p:nvSpPr>
        <p:spPr>
          <a:xfrm>
            <a:off x="5390817" y="1920478"/>
            <a:ext cx="1889673" cy="23624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Zi Hua</a:t>
            </a:r>
            <a:endParaRPr lang="en-US" sz="1450" dirty="0"/>
          </a:p>
        </p:txBody>
      </p:sp>
      <p:sp>
        <p:nvSpPr>
          <p:cNvPr id="6" name="Text 3"/>
          <p:cNvSpPr/>
          <p:nvPr/>
        </p:nvSpPr>
        <p:spPr>
          <a:xfrm>
            <a:off x="5390817" y="2214662"/>
            <a:ext cx="5981947" cy="198338"/>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'If I take no action the people will </a:t>
            </a:r>
            <a:r>
              <a:rPr lang="en-US" sz="1150" i="1" dirty="0">
                <a:solidFill>
                  <a:srgbClr val="3C3939"/>
                </a:solidFill>
                <a:latin typeface="Inter" pitchFamily="34" charset="0"/>
                <a:ea typeface="Inter" pitchFamily="34" charset="-122"/>
                <a:cs typeface="Inter" pitchFamily="34" charset="-120"/>
              </a:rPr>
              <a:t>transform of themselves</a:t>
            </a:r>
            <a:r>
              <a:rPr lang="en-US" sz="1150" dirty="0">
                <a:solidFill>
                  <a:srgbClr val="3C3939"/>
                </a:solidFill>
                <a:latin typeface="Inter" pitchFamily="34" charset="0"/>
                <a:ea typeface="Inter" pitchFamily="34" charset="-122"/>
                <a:cs typeface="Inter" pitchFamily="34" charset="-120"/>
              </a:rPr>
              <a:t>'</a:t>
            </a:r>
            <a:endParaRPr lang="en-US" sz="1150" dirty="0"/>
          </a:p>
        </p:txBody>
      </p:sp>
      <p:sp>
        <p:nvSpPr>
          <p:cNvPr id="7" name="Shape 4"/>
          <p:cNvSpPr/>
          <p:nvPr/>
        </p:nvSpPr>
        <p:spPr>
          <a:xfrm>
            <a:off x="5233360" y="2667099"/>
            <a:ext cx="6296860" cy="807442"/>
          </a:xfrm>
          <a:prstGeom prst="roundRect">
            <a:avLst>
              <a:gd name="adj" fmla="val 7864"/>
            </a:avLst>
          </a:prstGeom>
          <a:solidFill>
            <a:srgbClr val="F2EEEE"/>
          </a:solidFill>
          <a:ln w="6350">
            <a:solidFill>
              <a:srgbClr val="D8D4D4"/>
            </a:solidFill>
            <a:prstDash val="solid"/>
          </a:ln>
        </p:spPr>
        <p:txBody>
          <a:bodyPr/>
          <a:lstStyle/>
          <a:p>
            <a:endParaRPr lang="en-GB"/>
          </a:p>
        </p:txBody>
      </p:sp>
      <p:sp>
        <p:nvSpPr>
          <p:cNvPr id="8" name="Text 5"/>
          <p:cNvSpPr/>
          <p:nvPr/>
        </p:nvSpPr>
        <p:spPr>
          <a:xfrm>
            <a:off x="5390817" y="2824559"/>
            <a:ext cx="1889673" cy="23624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Zi Zheng</a:t>
            </a:r>
            <a:endParaRPr lang="en-US" sz="1450" dirty="0"/>
          </a:p>
        </p:txBody>
      </p:sp>
      <p:sp>
        <p:nvSpPr>
          <p:cNvPr id="9" name="Text 6"/>
          <p:cNvSpPr/>
          <p:nvPr/>
        </p:nvSpPr>
        <p:spPr>
          <a:xfrm>
            <a:off x="5390817" y="3118743"/>
            <a:ext cx="5981947" cy="198338"/>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'If I love tranquility the people will be </a:t>
            </a:r>
            <a:r>
              <a:rPr lang="en-US" sz="1150" i="1" dirty="0">
                <a:solidFill>
                  <a:srgbClr val="3C3939"/>
                </a:solidFill>
                <a:latin typeface="Inter" pitchFamily="34" charset="0"/>
                <a:ea typeface="Inter" pitchFamily="34" charset="-122"/>
                <a:cs typeface="Inter" pitchFamily="34" charset="-120"/>
              </a:rPr>
              <a:t>upright of themselves</a:t>
            </a:r>
            <a:r>
              <a:rPr lang="en-US" sz="1150" dirty="0">
                <a:solidFill>
                  <a:srgbClr val="3C3939"/>
                </a:solidFill>
                <a:latin typeface="Inter" pitchFamily="34" charset="0"/>
                <a:ea typeface="Inter" pitchFamily="34" charset="-122"/>
                <a:cs typeface="Inter" pitchFamily="34" charset="-120"/>
              </a:rPr>
              <a:t>'</a:t>
            </a:r>
            <a:endParaRPr lang="en-US" sz="1150" dirty="0"/>
          </a:p>
        </p:txBody>
      </p:sp>
      <p:sp>
        <p:nvSpPr>
          <p:cNvPr id="10" name="Shape 7"/>
          <p:cNvSpPr/>
          <p:nvPr/>
        </p:nvSpPr>
        <p:spPr>
          <a:xfrm>
            <a:off x="5233360" y="3571180"/>
            <a:ext cx="6296860" cy="807442"/>
          </a:xfrm>
          <a:prstGeom prst="roundRect">
            <a:avLst>
              <a:gd name="adj" fmla="val 7864"/>
            </a:avLst>
          </a:prstGeom>
          <a:solidFill>
            <a:srgbClr val="F2EEEE"/>
          </a:solidFill>
          <a:ln w="6350">
            <a:solidFill>
              <a:srgbClr val="D8D4D4"/>
            </a:solidFill>
            <a:prstDash val="solid"/>
          </a:ln>
        </p:spPr>
        <p:txBody>
          <a:bodyPr/>
          <a:lstStyle/>
          <a:p>
            <a:endParaRPr lang="en-GB"/>
          </a:p>
        </p:txBody>
      </p:sp>
      <p:sp>
        <p:nvSpPr>
          <p:cNvPr id="11" name="Text 8"/>
          <p:cNvSpPr/>
          <p:nvPr/>
        </p:nvSpPr>
        <p:spPr>
          <a:xfrm>
            <a:off x="5390817" y="3728641"/>
            <a:ext cx="1889673" cy="23624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Zi Fu</a:t>
            </a:r>
            <a:endParaRPr lang="en-US" sz="1450" dirty="0"/>
          </a:p>
        </p:txBody>
      </p:sp>
      <p:sp>
        <p:nvSpPr>
          <p:cNvPr id="12" name="Text 9"/>
          <p:cNvSpPr/>
          <p:nvPr/>
        </p:nvSpPr>
        <p:spPr>
          <a:xfrm>
            <a:off x="5390817" y="4022824"/>
            <a:ext cx="5981947" cy="198338"/>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'If I undertake nothing the people will </a:t>
            </a:r>
            <a:r>
              <a:rPr lang="en-US" sz="1150" i="1" dirty="0">
                <a:solidFill>
                  <a:srgbClr val="3C3939"/>
                </a:solidFill>
                <a:latin typeface="Inter" pitchFamily="34" charset="0"/>
                <a:ea typeface="Inter" pitchFamily="34" charset="-122"/>
                <a:cs typeface="Inter" pitchFamily="34" charset="-120"/>
              </a:rPr>
              <a:t>create wealth of themselves</a:t>
            </a:r>
            <a:r>
              <a:rPr lang="en-US" sz="1150" dirty="0">
                <a:solidFill>
                  <a:srgbClr val="3C3939"/>
                </a:solidFill>
                <a:latin typeface="Inter" pitchFamily="34" charset="0"/>
                <a:ea typeface="Inter" pitchFamily="34" charset="-122"/>
                <a:cs typeface="Inter" pitchFamily="34" charset="-120"/>
              </a:rPr>
              <a:t>'</a:t>
            </a:r>
            <a:endParaRPr lang="en-US" sz="1150" dirty="0"/>
          </a:p>
        </p:txBody>
      </p:sp>
      <p:sp>
        <p:nvSpPr>
          <p:cNvPr id="13" name="Shape 10"/>
          <p:cNvSpPr/>
          <p:nvPr/>
        </p:nvSpPr>
        <p:spPr>
          <a:xfrm>
            <a:off x="5233360" y="4475262"/>
            <a:ext cx="6296860" cy="807442"/>
          </a:xfrm>
          <a:prstGeom prst="roundRect">
            <a:avLst>
              <a:gd name="adj" fmla="val 7864"/>
            </a:avLst>
          </a:prstGeom>
          <a:solidFill>
            <a:srgbClr val="F2EEEE"/>
          </a:solidFill>
          <a:ln w="6350">
            <a:solidFill>
              <a:srgbClr val="D8D4D4"/>
            </a:solidFill>
            <a:prstDash val="solid"/>
          </a:ln>
        </p:spPr>
        <p:txBody>
          <a:bodyPr/>
          <a:lstStyle/>
          <a:p>
            <a:endParaRPr lang="en-GB"/>
          </a:p>
        </p:txBody>
      </p:sp>
      <p:sp>
        <p:nvSpPr>
          <p:cNvPr id="14" name="Text 11"/>
          <p:cNvSpPr/>
          <p:nvPr/>
        </p:nvSpPr>
        <p:spPr>
          <a:xfrm>
            <a:off x="5390817" y="4632722"/>
            <a:ext cx="1927078" cy="236240"/>
          </a:xfrm>
          <a:prstGeom prst="rect">
            <a:avLst/>
          </a:prstGeom>
          <a:noFill/>
          <a:ln/>
        </p:spPr>
        <p:txBody>
          <a:bodyPr wrap="none" lIns="0" tIns="0" rIns="0" bIns="0" rtlCol="0" anchor="t"/>
          <a:lstStyle/>
          <a:p>
            <a:pPr marL="0" indent="0" algn="l">
              <a:lnSpc>
                <a:spcPct val="104000"/>
              </a:lnSpc>
              <a:buNone/>
            </a:pPr>
            <a:r>
              <a:rPr lang="en-US" sz="1450" b="1" dirty="0">
                <a:solidFill>
                  <a:srgbClr val="3C3939"/>
                </a:solidFill>
                <a:latin typeface="Inter Bold" pitchFamily="34" charset="0"/>
                <a:ea typeface="Inter Bold" pitchFamily="34" charset="-122"/>
                <a:cs typeface="Inter Bold" pitchFamily="34" charset="-120"/>
              </a:rPr>
              <a:t>Zi (Uncarved Blocks)</a:t>
            </a:r>
            <a:endParaRPr lang="en-US" sz="1450" dirty="0"/>
          </a:p>
        </p:txBody>
      </p:sp>
      <p:sp>
        <p:nvSpPr>
          <p:cNvPr id="15" name="Text 12"/>
          <p:cNvSpPr/>
          <p:nvPr/>
        </p:nvSpPr>
        <p:spPr>
          <a:xfrm>
            <a:off x="5390817" y="4926905"/>
            <a:ext cx="5981947" cy="198338"/>
          </a:xfrm>
          <a:prstGeom prst="rect">
            <a:avLst/>
          </a:prstGeom>
          <a:noFill/>
          <a:ln/>
        </p:spPr>
        <p:txBody>
          <a:bodyPr wrap="none" lIns="0" tIns="0" rIns="0" bIns="0" rtlCol="0" anchor="t"/>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'If I have no desires the people will </a:t>
            </a:r>
            <a:r>
              <a:rPr lang="en-US" sz="1150" i="1" dirty="0">
                <a:solidFill>
                  <a:srgbClr val="3C3939"/>
                </a:solidFill>
                <a:latin typeface="Inter" pitchFamily="34" charset="0"/>
                <a:ea typeface="Inter" pitchFamily="34" charset="-122"/>
                <a:cs typeface="Inter" pitchFamily="34" charset="-120"/>
              </a:rPr>
              <a:t>of themselves</a:t>
            </a:r>
            <a:r>
              <a:rPr lang="en-US" sz="1150" dirty="0">
                <a:solidFill>
                  <a:srgbClr val="3C3939"/>
                </a:solidFill>
                <a:latin typeface="Inter" pitchFamily="34" charset="0"/>
                <a:ea typeface="Inter" pitchFamily="34" charset="-122"/>
                <a:cs typeface="Inter" pitchFamily="34" charset="-120"/>
              </a:rPr>
              <a:t> become uncarved blocks'</a:t>
            </a:r>
            <a:endParaRPr lang="en-US" sz="1150" dirty="0"/>
          </a:p>
        </p:txBody>
      </p:sp>
      <p:sp>
        <p:nvSpPr>
          <p:cNvPr id="16" name="Text 13"/>
          <p:cNvSpPr/>
          <p:nvPr/>
        </p:nvSpPr>
        <p:spPr>
          <a:xfrm>
            <a:off x="5233360" y="5391448"/>
            <a:ext cx="6296860" cy="793353"/>
          </a:xfrm>
          <a:prstGeom prst="rect">
            <a:avLst/>
          </a:prstGeom>
          <a:noFill/>
          <a:ln/>
        </p:spPr>
        <p:txBody>
          <a:bodyPr wrap="square" lIns="0" tIns="0" rIns="0" bIns="0" rtlCol="0" anchor="t">
            <a:normAutofit/>
          </a:bodyPr>
          <a:lstStyle/>
          <a:p>
            <a:pPr marL="0" indent="0" algn="l">
              <a:lnSpc>
                <a:spcPct val="109000"/>
              </a:lnSpc>
              <a:buNone/>
            </a:pPr>
            <a:r>
              <a:rPr lang="en-US" sz="1150" dirty="0">
                <a:solidFill>
                  <a:srgbClr val="3C3939"/>
                </a:solidFill>
                <a:latin typeface="Inter" pitchFamily="34" charset="0"/>
                <a:ea typeface="Inter" pitchFamily="34" charset="-122"/>
                <a:cs typeface="Inter" pitchFamily="34" charset="-120"/>
              </a:rPr>
              <a:t>The repetition of zi — the same component that appears in ziran — is the chapter's central rhetorical device. Van Norden: the Daodejing 'shares with Confucianism a belief in the transformative power of a good ruler's Virtue' (p.42) but rejects cultivation through ritual and study.</a:t>
            </a:r>
            <a:endParaRPr lang="en-US" sz="115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sp>
        <p:nvSpPr>
          <p:cNvPr id="2" name="Text 0"/>
          <p:cNvSpPr/>
          <p:nvPr/>
        </p:nvSpPr>
        <p:spPr>
          <a:xfrm>
            <a:off x="661475" y="918567"/>
            <a:ext cx="9791356"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DDJ 57 — Translation Verification</a:t>
            </a:r>
            <a:endParaRPr lang="en-US" sz="4400" dirty="0"/>
          </a:p>
        </p:txBody>
      </p:sp>
      <p:sp>
        <p:nvSpPr>
          <p:cNvPr id="3" name="Shape 1"/>
          <p:cNvSpPr/>
          <p:nvPr/>
        </p:nvSpPr>
        <p:spPr>
          <a:xfrm>
            <a:off x="661475" y="2046486"/>
            <a:ext cx="5327715" cy="1902817"/>
          </a:xfrm>
          <a:prstGeom prst="roundRect">
            <a:avLst>
              <a:gd name="adj" fmla="val 4954"/>
            </a:avLst>
          </a:prstGeom>
          <a:solidFill>
            <a:srgbClr val="FFFFFF"/>
          </a:solidFill>
          <a:ln w="25399">
            <a:solidFill>
              <a:srgbClr val="D8D4D4"/>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552238" y="1937246"/>
            <a:ext cx="269273" cy="269280"/>
          </a:xfrm>
          <a:prstGeom prst="rect">
            <a:avLst/>
          </a:prstGeom>
        </p:spPr>
      </p:pic>
      <p:pic>
        <p:nvPicPr>
          <p:cNvPr id="5" name="Image 1" descr="preencoded.png"/>
          <p:cNvPicPr>
            <a:picLocks noChangeAspect="1"/>
          </p:cNvPicPr>
          <p:nvPr/>
        </p:nvPicPr>
        <p:blipFill>
          <a:blip r:embed="rId4"/>
          <a:stretch>
            <a:fillRect/>
          </a:stretch>
        </p:blipFill>
        <p:spPr>
          <a:xfrm>
            <a:off x="5829154" y="3789263"/>
            <a:ext cx="269273" cy="269280"/>
          </a:xfrm>
          <a:prstGeom prst="rect">
            <a:avLst/>
          </a:prstGeom>
        </p:spPr>
      </p:pic>
      <p:sp>
        <p:nvSpPr>
          <p:cNvPr id="6" name="Text 2"/>
          <p:cNvSpPr/>
          <p:nvPr/>
        </p:nvSpPr>
        <p:spPr>
          <a:xfrm>
            <a:off x="1023515" y="2408535"/>
            <a:ext cx="2805737"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Eno</a:t>
            </a:r>
            <a:endParaRPr lang="en-US" sz="2200" dirty="0"/>
          </a:p>
        </p:txBody>
      </p:sp>
      <p:sp>
        <p:nvSpPr>
          <p:cNvPr id="7" name="Text 3"/>
          <p:cNvSpPr/>
          <p:nvPr/>
        </p:nvSpPr>
        <p:spPr>
          <a:xfrm>
            <a:off x="1023515" y="2887166"/>
            <a:ext cx="4603635"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'take no action' / 'love tranquility' / 'undertake nothing' / 'have no desires'</a:t>
            </a:r>
            <a:endParaRPr lang="en-US" sz="1750" dirty="0"/>
          </a:p>
        </p:txBody>
      </p:sp>
      <p:sp>
        <p:nvSpPr>
          <p:cNvPr id="8" name="Shape 4"/>
          <p:cNvSpPr/>
          <p:nvPr/>
        </p:nvSpPr>
        <p:spPr>
          <a:xfrm>
            <a:off x="6202406" y="2046486"/>
            <a:ext cx="5327814" cy="1902817"/>
          </a:xfrm>
          <a:prstGeom prst="roundRect">
            <a:avLst>
              <a:gd name="adj" fmla="val 4954"/>
            </a:avLst>
          </a:prstGeom>
          <a:solidFill>
            <a:srgbClr val="FFFFFF"/>
          </a:solidFill>
          <a:ln w="25399">
            <a:solidFill>
              <a:srgbClr val="D8D4D4"/>
            </a:solidFill>
            <a:prstDash val="solid"/>
          </a:ln>
        </p:spPr>
        <p:txBody>
          <a:bodyPr/>
          <a:lstStyle/>
          <a:p>
            <a:endParaRPr lang="en-GB"/>
          </a:p>
        </p:txBody>
      </p:sp>
      <p:pic>
        <p:nvPicPr>
          <p:cNvPr id="9" name="Image 2" descr="preencoded.png"/>
          <p:cNvPicPr>
            <a:picLocks noChangeAspect="1"/>
          </p:cNvPicPr>
          <p:nvPr/>
        </p:nvPicPr>
        <p:blipFill>
          <a:blip r:embed="rId3"/>
          <a:stretch>
            <a:fillRect/>
          </a:stretch>
        </p:blipFill>
        <p:spPr>
          <a:xfrm>
            <a:off x="6093169" y="1937246"/>
            <a:ext cx="269273" cy="269280"/>
          </a:xfrm>
          <a:prstGeom prst="rect">
            <a:avLst/>
          </a:prstGeom>
        </p:spPr>
      </p:pic>
      <p:pic>
        <p:nvPicPr>
          <p:cNvPr id="10" name="Image 3" descr="preencoded.png"/>
          <p:cNvPicPr>
            <a:picLocks noChangeAspect="1"/>
          </p:cNvPicPr>
          <p:nvPr/>
        </p:nvPicPr>
        <p:blipFill>
          <a:blip r:embed="rId4"/>
          <a:stretch>
            <a:fillRect/>
          </a:stretch>
        </p:blipFill>
        <p:spPr>
          <a:xfrm>
            <a:off x="11370184" y="3789263"/>
            <a:ext cx="269273" cy="269280"/>
          </a:xfrm>
          <a:prstGeom prst="rect">
            <a:avLst/>
          </a:prstGeom>
        </p:spPr>
      </p:pic>
      <p:sp>
        <p:nvSpPr>
          <p:cNvPr id="11" name="Text 5"/>
          <p:cNvSpPr/>
          <p:nvPr/>
        </p:nvSpPr>
        <p:spPr>
          <a:xfrm>
            <a:off x="6564446" y="2408535"/>
            <a:ext cx="2805737"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Van Norden (p.84)</a:t>
            </a:r>
            <a:endParaRPr lang="en-US" sz="2200" dirty="0"/>
          </a:p>
        </p:txBody>
      </p:sp>
      <p:sp>
        <p:nvSpPr>
          <p:cNvPr id="12" name="Text 6"/>
          <p:cNvSpPr/>
          <p:nvPr/>
        </p:nvSpPr>
        <p:spPr>
          <a:xfrm>
            <a:off x="6564446" y="2887166"/>
            <a:ext cx="4603734"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'do nothing' / 'fond of keeping still' / 'do not engage in projects' / 'free of desires'</a:t>
            </a:r>
            <a:endParaRPr lang="en-US" sz="1750" dirty="0"/>
          </a:p>
        </p:txBody>
      </p:sp>
      <p:sp>
        <p:nvSpPr>
          <p:cNvPr id="13" name="Text 7"/>
          <p:cNvSpPr/>
          <p:nvPr/>
        </p:nvSpPr>
        <p:spPr>
          <a:xfrm>
            <a:off x="661475" y="4189115"/>
            <a:ext cx="10868745" cy="1750219"/>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Eno's 'undertake nothing' (wu shi) is more philosophically precise than Van Norden's 'do not engage in projects.' It is not that the ruler does literally nothing but that the ruler refrains from deliberate, project-oriented intervention. The ruler who 'undertakes nothing' operates in a different mode of agency — one that influences through presence rather than through projects. A seemingly small word choice carries major philosophical implications.</a:t>
            </a:r>
            <a:endParaRPr lang="en-US" sz="175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sp>
        <p:nvSpPr>
          <p:cNvPr id="2" name="Text 0"/>
          <p:cNvSpPr/>
          <p:nvPr/>
        </p:nvSpPr>
        <p:spPr>
          <a:xfrm>
            <a:off x="661475" y="686991"/>
            <a:ext cx="10868745" cy="1308100"/>
          </a:xfrm>
          <a:prstGeom prst="rect">
            <a:avLst/>
          </a:prstGeom>
          <a:noFill/>
          <a:ln/>
        </p:spPr>
        <p:txBody>
          <a:bodyPr wrap="square" lIns="0" tIns="0" rIns="0" bIns="0" rtlCol="0" anchor="t">
            <a:normAutofit/>
          </a:bodyPr>
          <a:lstStyle/>
          <a:p>
            <a:pPr marL="0" indent="0" algn="l">
              <a:lnSpc>
                <a:spcPct val="104000"/>
              </a:lnSpc>
              <a:buNone/>
            </a:pPr>
            <a:r>
              <a:rPr lang="en-US" sz="4100" b="1" dirty="0">
                <a:solidFill>
                  <a:srgbClr val="1B1B27"/>
                </a:solidFill>
                <a:latin typeface="Inter Bold" pitchFamily="34" charset="0"/>
                <a:ea typeface="Inter Bold" pitchFamily="34" charset="-122"/>
                <a:cs typeface="Inter Bold" pitchFamily="34" charset="-120"/>
              </a:rPr>
              <a:t>Returning to Core Question 1 — Wuwei's True Nature</a:t>
            </a:r>
            <a:endParaRPr lang="en-US" sz="4100" dirty="0"/>
          </a:p>
        </p:txBody>
      </p:sp>
      <p:sp>
        <p:nvSpPr>
          <p:cNvPr id="3" name="Text 1"/>
          <p:cNvSpPr/>
          <p:nvPr/>
        </p:nvSpPr>
        <p:spPr>
          <a:xfrm>
            <a:off x="661475" y="2365970"/>
            <a:ext cx="10868745" cy="1263253"/>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Wuwei is neither passivity nor inaction but a specific quality of action — non-self-conscious, perfectly responsive to the situation, and free of self-regarding motivation. Van Norden's examples (basketball, bicycle, wallet) demonstrate that wuwei is active in the fullest sense but transcends the dichotomy of 'doing' and 'not doing.'</a:t>
            </a:r>
            <a:endParaRPr lang="en-US" sz="160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3812381"/>
            <a:ext cx="5343887" cy="2383929"/>
          </a:xfrm>
          <a:prstGeom prst="rect">
            <a:avLst/>
          </a:prstGeom>
        </p:spPr>
      </p:pic>
      <p:sp>
        <p:nvSpPr>
          <p:cNvPr id="5" name="Text 2"/>
          <p:cNvSpPr/>
          <p:nvPr/>
        </p:nvSpPr>
        <p:spPr>
          <a:xfrm>
            <a:off x="921521" y="3837781"/>
            <a:ext cx="4698188"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Political Dimension Reconfirmed</a:t>
            </a:r>
            <a:endParaRPr lang="en-US" sz="2050" dirty="0"/>
          </a:p>
        </p:txBody>
      </p:sp>
      <p:sp>
        <p:nvSpPr>
          <p:cNvPr id="6" name="Text 3"/>
          <p:cNvSpPr/>
          <p:nvPr/>
        </p:nvSpPr>
        <p:spPr>
          <a:xfrm>
            <a:off x="921521" y="4276030"/>
            <a:ext cx="5058442" cy="1894880"/>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The ruler who practises wuwei does not abdicate responsibility. The best ruler (Ch.17) is one of whom the people are barely aware — but this is not absence; it is leadership so subtle that the people experience the resulting order as their own natural state.</a:t>
            </a:r>
            <a:endParaRPr lang="en-US" sz="16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6333" y="3812381"/>
            <a:ext cx="5343887" cy="2383929"/>
          </a:xfrm>
          <a:prstGeom prst="rect">
            <a:avLst/>
          </a:prstGeom>
        </p:spPr>
      </p:pic>
      <p:sp>
        <p:nvSpPr>
          <p:cNvPr id="8" name="Text 4"/>
          <p:cNvSpPr/>
          <p:nvPr/>
        </p:nvSpPr>
        <p:spPr>
          <a:xfrm>
            <a:off x="6471778" y="3837781"/>
            <a:ext cx="4595003"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Laissez-Faire Contrast Clarified</a:t>
            </a:r>
            <a:endParaRPr lang="en-US" sz="2050" dirty="0"/>
          </a:p>
        </p:txBody>
      </p:sp>
      <p:sp>
        <p:nvSpPr>
          <p:cNvPr id="9" name="Text 5"/>
          <p:cNvSpPr/>
          <p:nvPr/>
        </p:nvSpPr>
        <p:spPr>
          <a:xfrm>
            <a:off x="6471778" y="4276030"/>
            <a:ext cx="5058442" cy="1894880"/>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Laissez-faire also advocates minimal intervention, but it is based on a theory of human nature (self-interest as a constant) that the Daodejing explicitly rejects. Wuwei is not 'let them do what they want' — it is 'so transform them that they no longer want what is harmful.'</a:t>
            </a:r>
            <a:endParaRPr lang="en-US" sz="16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sp>
        <p:nvSpPr>
          <p:cNvPr id="2" name="Text 0"/>
          <p:cNvSpPr/>
          <p:nvPr/>
        </p:nvSpPr>
        <p:spPr>
          <a:xfrm>
            <a:off x="661475" y="707926"/>
            <a:ext cx="7046935" cy="359866"/>
          </a:xfrm>
          <a:prstGeom prst="rect">
            <a:avLst/>
          </a:prstGeom>
          <a:noFill/>
          <a:ln/>
        </p:spPr>
        <p:txBody>
          <a:bodyPr wrap="none" lIns="0" tIns="0" rIns="0" bIns="0" rtlCol="0" anchor="t"/>
          <a:lstStyle/>
          <a:p>
            <a:pPr marL="0" indent="0" algn="l">
              <a:lnSpc>
                <a:spcPct val="104000"/>
              </a:lnSpc>
              <a:buNone/>
            </a:pPr>
            <a:r>
              <a:rPr lang="en-US" sz="2250" b="1" dirty="0">
                <a:solidFill>
                  <a:srgbClr val="1B1B27"/>
                </a:solidFill>
                <a:latin typeface="Inter Bold" pitchFamily="34" charset="0"/>
                <a:ea typeface="Inter Bold" pitchFamily="34" charset="-122"/>
                <a:cs typeface="Inter Bold" pitchFamily="34" charset="-120"/>
              </a:rPr>
              <a:t>Returning to Core Question 2 — The De Factor</a:t>
            </a:r>
            <a:endParaRPr lang="en-US" sz="2250" dirty="0"/>
          </a:p>
        </p:txBody>
      </p:sp>
      <p:sp>
        <p:nvSpPr>
          <p:cNvPr id="3" name="Text 1"/>
          <p:cNvSpPr/>
          <p:nvPr/>
        </p:nvSpPr>
        <p:spPr>
          <a:xfrm>
            <a:off x="2652745" y="1928614"/>
            <a:ext cx="1416610" cy="287933"/>
          </a:xfrm>
          <a:prstGeom prst="rect">
            <a:avLst/>
          </a:prstGeom>
          <a:noFill/>
          <a:ln/>
        </p:spPr>
        <p:txBody>
          <a:bodyPr wrap="none" lIns="0" tIns="0" rIns="0" bIns="0" rtlCol="0" anchor="t"/>
          <a:lstStyle/>
          <a:p>
            <a:pPr marL="0" indent="0" algn="ctr">
              <a:lnSpc>
                <a:spcPct val="83000"/>
              </a:lnSpc>
              <a:buNone/>
            </a:pPr>
            <a:r>
              <a:rPr lang="en-US" sz="2250" b="1" dirty="0">
                <a:solidFill>
                  <a:srgbClr val="3C3939"/>
                </a:solidFill>
                <a:latin typeface="Inter Bold" pitchFamily="34" charset="0"/>
                <a:ea typeface="Inter Bold" pitchFamily="34" charset="-122"/>
                <a:cs typeface="Inter Bold" pitchFamily="34" charset="-120"/>
              </a:rPr>
              <a:t>1/4</a:t>
            </a:r>
            <a:endParaRPr lang="en-US" sz="2250" dirty="0"/>
          </a:p>
        </p:txBody>
      </p:sp>
      <p:pic>
        <p:nvPicPr>
          <p:cNvPr id="4" name="Image 0" descr="preencoded.png"/>
          <p:cNvPicPr>
            <a:picLocks noChangeAspect="1"/>
          </p:cNvPicPr>
          <p:nvPr/>
        </p:nvPicPr>
        <p:blipFill>
          <a:blip r:embed="rId3"/>
          <a:stretch>
            <a:fillRect/>
          </a:stretch>
        </p:blipFill>
        <p:spPr>
          <a:xfrm>
            <a:off x="2497273" y="1208782"/>
            <a:ext cx="1727653" cy="1727696"/>
          </a:xfrm>
          <a:prstGeom prst="rect">
            <a:avLst/>
          </a:prstGeom>
        </p:spPr>
      </p:pic>
      <p:sp>
        <p:nvSpPr>
          <p:cNvPr id="5" name="Text 2"/>
          <p:cNvSpPr/>
          <p:nvPr/>
        </p:nvSpPr>
        <p:spPr>
          <a:xfrm>
            <a:off x="2641236" y="3021310"/>
            <a:ext cx="1439727" cy="179884"/>
          </a:xfrm>
          <a:prstGeom prst="rect">
            <a:avLst/>
          </a:prstGeom>
          <a:noFill/>
          <a:ln/>
        </p:spPr>
        <p:txBody>
          <a:bodyPr wrap="none" lIns="0" tIns="0" rIns="0" bIns="0" rtlCol="0" anchor="t"/>
          <a:lstStyle/>
          <a:p>
            <a:pPr marL="0" indent="0" algn="ctr">
              <a:lnSpc>
                <a:spcPct val="104000"/>
              </a:lnSpc>
              <a:buNone/>
            </a:pPr>
            <a:r>
              <a:rPr lang="en-US" sz="1100" b="1" dirty="0">
                <a:solidFill>
                  <a:srgbClr val="3C3939"/>
                </a:solidFill>
                <a:latin typeface="Inter Bold" pitchFamily="34" charset="0"/>
                <a:ea typeface="Inter Bold" pitchFamily="34" charset="-122"/>
                <a:cs typeface="Inter Bold" pitchFamily="34" charset="-120"/>
              </a:rPr>
              <a:t>Human Motivation</a:t>
            </a:r>
            <a:endParaRPr lang="en-US" sz="1100" dirty="0"/>
          </a:p>
        </p:txBody>
      </p:sp>
      <p:sp>
        <p:nvSpPr>
          <p:cNvPr id="6" name="Text 3"/>
          <p:cNvSpPr/>
          <p:nvPr/>
        </p:nvSpPr>
        <p:spPr>
          <a:xfrm>
            <a:off x="661475" y="3234829"/>
            <a:ext cx="5399250" cy="137021"/>
          </a:xfrm>
          <a:prstGeom prst="rect">
            <a:avLst/>
          </a:prstGeom>
          <a:noFill/>
          <a:ln/>
        </p:spPr>
        <p:txBody>
          <a:bodyPr wrap="none" lIns="0" tIns="0" rIns="0" bIns="0" rtlCol="0" anchor="t"/>
          <a:lstStyle/>
          <a:p>
            <a:pPr marL="0" indent="0" algn="ctr">
              <a:lnSpc>
                <a:spcPct val="99000"/>
              </a:lnSpc>
              <a:buNone/>
            </a:pPr>
            <a:r>
              <a:rPr lang="en-US" sz="900" dirty="0">
                <a:solidFill>
                  <a:srgbClr val="3C3939"/>
                </a:solidFill>
                <a:latin typeface="Inter" pitchFamily="34" charset="0"/>
                <a:ea typeface="Inter" pitchFamily="34" charset="-122"/>
                <a:cs typeface="Inter" pitchFamily="34" charset="-120"/>
              </a:rPr>
              <a:t>Self-interest as fixed vs. self-interest as a distortion to be dissolved</a:t>
            </a:r>
            <a:endParaRPr lang="en-US" sz="900" dirty="0"/>
          </a:p>
        </p:txBody>
      </p:sp>
      <p:sp>
        <p:nvSpPr>
          <p:cNvPr id="7" name="Text 4"/>
          <p:cNvSpPr/>
          <p:nvPr/>
        </p:nvSpPr>
        <p:spPr>
          <a:xfrm>
            <a:off x="8122141" y="1928614"/>
            <a:ext cx="1416610" cy="287933"/>
          </a:xfrm>
          <a:prstGeom prst="rect">
            <a:avLst/>
          </a:prstGeom>
          <a:noFill/>
          <a:ln/>
        </p:spPr>
        <p:txBody>
          <a:bodyPr wrap="none" lIns="0" tIns="0" rIns="0" bIns="0" rtlCol="0" anchor="t"/>
          <a:lstStyle/>
          <a:p>
            <a:pPr marL="0" indent="0" algn="ctr">
              <a:lnSpc>
                <a:spcPct val="83000"/>
              </a:lnSpc>
              <a:buNone/>
            </a:pPr>
            <a:r>
              <a:rPr lang="en-US" sz="2250" b="1" dirty="0">
                <a:solidFill>
                  <a:srgbClr val="3C3939"/>
                </a:solidFill>
                <a:latin typeface="Inter Bold" pitchFamily="34" charset="0"/>
                <a:ea typeface="Inter Bold" pitchFamily="34" charset="-122"/>
                <a:cs typeface="Inter Bold" pitchFamily="34" charset="-120"/>
              </a:rPr>
              <a:t>2/4</a:t>
            </a:r>
            <a:endParaRPr lang="en-US" sz="2250" dirty="0"/>
          </a:p>
        </p:txBody>
      </p:sp>
      <p:pic>
        <p:nvPicPr>
          <p:cNvPr id="8" name="Image 1" descr="preencoded.png"/>
          <p:cNvPicPr>
            <a:picLocks noChangeAspect="1"/>
          </p:cNvPicPr>
          <p:nvPr/>
        </p:nvPicPr>
        <p:blipFill>
          <a:blip r:embed="rId4"/>
          <a:stretch>
            <a:fillRect/>
          </a:stretch>
        </p:blipFill>
        <p:spPr>
          <a:xfrm>
            <a:off x="7966669" y="1208782"/>
            <a:ext cx="1727653" cy="1727696"/>
          </a:xfrm>
          <a:prstGeom prst="rect">
            <a:avLst/>
          </a:prstGeom>
        </p:spPr>
      </p:pic>
      <p:sp>
        <p:nvSpPr>
          <p:cNvPr id="9" name="Text 5"/>
          <p:cNvSpPr/>
          <p:nvPr/>
        </p:nvSpPr>
        <p:spPr>
          <a:xfrm>
            <a:off x="8110632" y="3021310"/>
            <a:ext cx="1439727" cy="179884"/>
          </a:xfrm>
          <a:prstGeom prst="rect">
            <a:avLst/>
          </a:prstGeom>
          <a:noFill/>
          <a:ln/>
        </p:spPr>
        <p:txBody>
          <a:bodyPr wrap="none" lIns="0" tIns="0" rIns="0" bIns="0" rtlCol="0" anchor="t"/>
          <a:lstStyle/>
          <a:p>
            <a:pPr marL="0" indent="0" algn="ctr">
              <a:lnSpc>
                <a:spcPct val="104000"/>
              </a:lnSpc>
              <a:buNone/>
            </a:pPr>
            <a:r>
              <a:rPr lang="en-US" sz="1100" b="1" dirty="0">
                <a:solidFill>
                  <a:srgbClr val="3C3939"/>
                </a:solidFill>
                <a:latin typeface="Inter Bold" pitchFamily="34" charset="0"/>
                <a:ea typeface="Inter Bold" pitchFamily="34" charset="-122"/>
                <a:cs typeface="Inter Bold" pitchFamily="34" charset="-120"/>
              </a:rPr>
              <a:t>Mechanism of Order</a:t>
            </a:r>
            <a:endParaRPr lang="en-US" sz="1100" dirty="0"/>
          </a:p>
        </p:txBody>
      </p:sp>
      <p:sp>
        <p:nvSpPr>
          <p:cNvPr id="10" name="Text 6"/>
          <p:cNvSpPr/>
          <p:nvPr/>
        </p:nvSpPr>
        <p:spPr>
          <a:xfrm>
            <a:off x="6130871" y="3234829"/>
            <a:ext cx="5399349" cy="137021"/>
          </a:xfrm>
          <a:prstGeom prst="rect">
            <a:avLst/>
          </a:prstGeom>
          <a:noFill/>
          <a:ln/>
        </p:spPr>
        <p:txBody>
          <a:bodyPr wrap="none" lIns="0" tIns="0" rIns="0" bIns="0" rtlCol="0" anchor="t"/>
          <a:lstStyle/>
          <a:p>
            <a:pPr marL="0" indent="0" algn="ctr">
              <a:lnSpc>
                <a:spcPct val="99000"/>
              </a:lnSpc>
              <a:buNone/>
            </a:pPr>
            <a:r>
              <a:rPr lang="en-US" sz="900" dirty="0">
                <a:solidFill>
                  <a:srgbClr val="3C3939"/>
                </a:solidFill>
                <a:latin typeface="Inter" pitchFamily="34" charset="0"/>
                <a:ea typeface="Inter" pitchFamily="34" charset="-122"/>
                <a:cs typeface="Inter" pitchFamily="34" charset="-120"/>
              </a:rPr>
              <a:t>Market vs. Virtue (de)</a:t>
            </a:r>
            <a:endParaRPr lang="en-US" sz="900" dirty="0"/>
          </a:p>
        </p:txBody>
      </p:sp>
      <p:sp>
        <p:nvSpPr>
          <p:cNvPr id="11" name="Text 7"/>
          <p:cNvSpPr/>
          <p:nvPr/>
        </p:nvSpPr>
        <p:spPr>
          <a:xfrm>
            <a:off x="2652745" y="4232672"/>
            <a:ext cx="1416610" cy="287933"/>
          </a:xfrm>
          <a:prstGeom prst="rect">
            <a:avLst/>
          </a:prstGeom>
          <a:noFill/>
          <a:ln/>
        </p:spPr>
        <p:txBody>
          <a:bodyPr wrap="none" lIns="0" tIns="0" rIns="0" bIns="0" rtlCol="0" anchor="t"/>
          <a:lstStyle/>
          <a:p>
            <a:pPr marL="0" indent="0" algn="ctr">
              <a:lnSpc>
                <a:spcPct val="83000"/>
              </a:lnSpc>
              <a:buNone/>
            </a:pPr>
            <a:r>
              <a:rPr lang="en-US" sz="2250" b="1" dirty="0">
                <a:solidFill>
                  <a:srgbClr val="3C3939"/>
                </a:solidFill>
                <a:latin typeface="Inter Bold" pitchFamily="34" charset="0"/>
                <a:ea typeface="Inter Bold" pitchFamily="34" charset="-122"/>
                <a:cs typeface="Inter Bold" pitchFamily="34" charset="-120"/>
              </a:rPr>
              <a:t>3/4</a:t>
            </a:r>
            <a:endParaRPr lang="en-US" sz="2250" dirty="0"/>
          </a:p>
        </p:txBody>
      </p:sp>
      <p:pic>
        <p:nvPicPr>
          <p:cNvPr id="12" name="Image 2" descr="preencoded.png"/>
          <p:cNvPicPr>
            <a:picLocks noChangeAspect="1"/>
          </p:cNvPicPr>
          <p:nvPr/>
        </p:nvPicPr>
        <p:blipFill>
          <a:blip r:embed="rId5"/>
          <a:stretch>
            <a:fillRect/>
          </a:stretch>
        </p:blipFill>
        <p:spPr>
          <a:xfrm>
            <a:off x="2497273" y="3512840"/>
            <a:ext cx="1727653" cy="1727696"/>
          </a:xfrm>
          <a:prstGeom prst="rect">
            <a:avLst/>
          </a:prstGeom>
        </p:spPr>
      </p:pic>
      <p:sp>
        <p:nvSpPr>
          <p:cNvPr id="13" name="Text 8"/>
          <p:cNvSpPr/>
          <p:nvPr/>
        </p:nvSpPr>
        <p:spPr>
          <a:xfrm>
            <a:off x="2641236" y="5325368"/>
            <a:ext cx="1439727" cy="179884"/>
          </a:xfrm>
          <a:prstGeom prst="rect">
            <a:avLst/>
          </a:prstGeom>
          <a:noFill/>
          <a:ln/>
        </p:spPr>
        <p:txBody>
          <a:bodyPr wrap="none" lIns="0" tIns="0" rIns="0" bIns="0" rtlCol="0" anchor="t"/>
          <a:lstStyle/>
          <a:p>
            <a:pPr marL="0" indent="0" algn="ctr">
              <a:lnSpc>
                <a:spcPct val="104000"/>
              </a:lnSpc>
              <a:buNone/>
            </a:pPr>
            <a:r>
              <a:rPr lang="en-US" sz="1100" b="1" dirty="0">
                <a:solidFill>
                  <a:srgbClr val="3C3939"/>
                </a:solidFill>
                <a:latin typeface="Inter Bold" pitchFamily="34" charset="0"/>
                <a:ea typeface="Inter Bold" pitchFamily="34" charset="-122"/>
                <a:cs typeface="Inter Bold" pitchFamily="34" charset="-120"/>
              </a:rPr>
              <a:t>Ruler's Role</a:t>
            </a:r>
            <a:endParaRPr lang="en-US" sz="1100" dirty="0"/>
          </a:p>
        </p:txBody>
      </p:sp>
      <p:sp>
        <p:nvSpPr>
          <p:cNvPr id="14" name="Text 9"/>
          <p:cNvSpPr/>
          <p:nvPr/>
        </p:nvSpPr>
        <p:spPr>
          <a:xfrm>
            <a:off x="661475" y="5538887"/>
            <a:ext cx="5399250" cy="137021"/>
          </a:xfrm>
          <a:prstGeom prst="rect">
            <a:avLst/>
          </a:prstGeom>
          <a:noFill/>
          <a:ln/>
        </p:spPr>
        <p:txBody>
          <a:bodyPr wrap="none" lIns="0" tIns="0" rIns="0" bIns="0" rtlCol="0" anchor="t"/>
          <a:lstStyle/>
          <a:p>
            <a:pPr marL="0" indent="0" algn="ctr">
              <a:lnSpc>
                <a:spcPct val="99000"/>
              </a:lnSpc>
              <a:buNone/>
            </a:pPr>
            <a:r>
              <a:rPr lang="en-US" sz="900" dirty="0">
                <a:solidFill>
                  <a:srgbClr val="3C3939"/>
                </a:solidFill>
                <a:latin typeface="Inter" pitchFamily="34" charset="0"/>
                <a:ea typeface="Inter" pitchFamily="34" charset="-122"/>
                <a:cs typeface="Inter" pitchFamily="34" charset="-120"/>
              </a:rPr>
              <a:t>Umpire vs. sage</a:t>
            </a:r>
            <a:endParaRPr lang="en-US" sz="900" dirty="0"/>
          </a:p>
        </p:txBody>
      </p:sp>
      <p:sp>
        <p:nvSpPr>
          <p:cNvPr id="15" name="Text 10"/>
          <p:cNvSpPr/>
          <p:nvPr/>
        </p:nvSpPr>
        <p:spPr>
          <a:xfrm>
            <a:off x="8122141" y="4232672"/>
            <a:ext cx="1416610" cy="287933"/>
          </a:xfrm>
          <a:prstGeom prst="rect">
            <a:avLst/>
          </a:prstGeom>
          <a:noFill/>
          <a:ln/>
        </p:spPr>
        <p:txBody>
          <a:bodyPr wrap="none" lIns="0" tIns="0" rIns="0" bIns="0" rtlCol="0" anchor="t"/>
          <a:lstStyle/>
          <a:p>
            <a:pPr marL="0" indent="0" algn="ctr">
              <a:lnSpc>
                <a:spcPct val="83000"/>
              </a:lnSpc>
              <a:buNone/>
            </a:pPr>
            <a:r>
              <a:rPr lang="en-US" sz="2250" b="1" dirty="0">
                <a:solidFill>
                  <a:srgbClr val="3C3939"/>
                </a:solidFill>
                <a:latin typeface="Inter Bold" pitchFamily="34" charset="0"/>
                <a:ea typeface="Inter Bold" pitchFamily="34" charset="-122"/>
                <a:cs typeface="Inter Bold" pitchFamily="34" charset="-120"/>
              </a:rPr>
              <a:t>4/4</a:t>
            </a:r>
            <a:endParaRPr lang="en-US" sz="2250" dirty="0"/>
          </a:p>
        </p:txBody>
      </p:sp>
      <p:pic>
        <p:nvPicPr>
          <p:cNvPr id="16" name="Image 3" descr="preencoded.png"/>
          <p:cNvPicPr>
            <a:picLocks noChangeAspect="1"/>
          </p:cNvPicPr>
          <p:nvPr/>
        </p:nvPicPr>
        <p:blipFill>
          <a:blip r:embed="rId6"/>
          <a:stretch>
            <a:fillRect/>
          </a:stretch>
        </p:blipFill>
        <p:spPr>
          <a:xfrm>
            <a:off x="7966669" y="3512840"/>
            <a:ext cx="1727653" cy="1727696"/>
          </a:xfrm>
          <a:prstGeom prst="rect">
            <a:avLst/>
          </a:prstGeom>
        </p:spPr>
      </p:pic>
      <p:sp>
        <p:nvSpPr>
          <p:cNvPr id="17" name="Text 11"/>
          <p:cNvSpPr/>
          <p:nvPr/>
        </p:nvSpPr>
        <p:spPr>
          <a:xfrm>
            <a:off x="8110632" y="5325368"/>
            <a:ext cx="1439727" cy="179884"/>
          </a:xfrm>
          <a:prstGeom prst="rect">
            <a:avLst/>
          </a:prstGeom>
          <a:noFill/>
          <a:ln/>
        </p:spPr>
        <p:txBody>
          <a:bodyPr wrap="none" lIns="0" tIns="0" rIns="0" bIns="0" rtlCol="0" anchor="t"/>
          <a:lstStyle/>
          <a:p>
            <a:pPr marL="0" indent="0" algn="ctr">
              <a:lnSpc>
                <a:spcPct val="104000"/>
              </a:lnSpc>
              <a:buNone/>
            </a:pPr>
            <a:r>
              <a:rPr lang="en-US" sz="1100" b="1" dirty="0">
                <a:solidFill>
                  <a:srgbClr val="3C3939"/>
                </a:solidFill>
                <a:latin typeface="Inter Bold" pitchFamily="34" charset="0"/>
                <a:ea typeface="Inter Bold" pitchFamily="34" charset="-122"/>
                <a:cs typeface="Inter Bold" pitchFamily="34" charset="-120"/>
              </a:rPr>
              <a:t>Ultimate Goal</a:t>
            </a:r>
            <a:endParaRPr lang="en-US" sz="1100" dirty="0"/>
          </a:p>
        </p:txBody>
      </p:sp>
      <p:sp>
        <p:nvSpPr>
          <p:cNvPr id="18" name="Text 12"/>
          <p:cNvSpPr/>
          <p:nvPr/>
        </p:nvSpPr>
        <p:spPr>
          <a:xfrm>
            <a:off x="6130871" y="5538887"/>
            <a:ext cx="5399349" cy="137021"/>
          </a:xfrm>
          <a:prstGeom prst="rect">
            <a:avLst/>
          </a:prstGeom>
          <a:noFill/>
          <a:ln/>
        </p:spPr>
        <p:txBody>
          <a:bodyPr wrap="none" lIns="0" tIns="0" rIns="0" bIns="0" rtlCol="0" anchor="t"/>
          <a:lstStyle/>
          <a:p>
            <a:pPr marL="0" indent="0" algn="ctr">
              <a:lnSpc>
                <a:spcPct val="99000"/>
              </a:lnSpc>
              <a:buNone/>
            </a:pPr>
            <a:r>
              <a:rPr lang="en-US" sz="900" dirty="0">
                <a:solidFill>
                  <a:srgbClr val="3C3939"/>
                </a:solidFill>
                <a:latin typeface="Inter" pitchFamily="34" charset="0"/>
                <a:ea typeface="Inter" pitchFamily="34" charset="-122"/>
                <a:cs typeface="Inter" pitchFamily="34" charset="-120"/>
              </a:rPr>
              <a:t>Material prosperity vs. tranquillity and contentment</a:t>
            </a:r>
            <a:endParaRPr lang="en-US" sz="900" dirty="0"/>
          </a:p>
        </p:txBody>
      </p:sp>
      <p:sp>
        <p:nvSpPr>
          <p:cNvPr id="19" name="Text 13"/>
          <p:cNvSpPr/>
          <p:nvPr/>
        </p:nvSpPr>
        <p:spPr>
          <a:xfrm>
            <a:off x="661475" y="5739011"/>
            <a:ext cx="10868745" cy="411063"/>
          </a:xfrm>
          <a:prstGeom prst="rect">
            <a:avLst/>
          </a:prstGeom>
          <a:noFill/>
          <a:ln/>
        </p:spPr>
        <p:txBody>
          <a:bodyPr wrap="square" lIns="0" tIns="0" rIns="0" bIns="0" rtlCol="0" anchor="t">
            <a:normAutofit/>
          </a:bodyPr>
          <a:lstStyle/>
          <a:p>
            <a:pPr marL="0" indent="0" algn="l">
              <a:lnSpc>
                <a:spcPct val="99000"/>
              </a:lnSpc>
              <a:buNone/>
            </a:pPr>
            <a:r>
              <a:rPr lang="en-US" sz="900" dirty="0">
                <a:solidFill>
                  <a:srgbClr val="3C3939"/>
                </a:solidFill>
                <a:latin typeface="Inter" pitchFamily="34" charset="0"/>
                <a:ea typeface="Inter" pitchFamily="34" charset="-122"/>
                <a:cs typeface="Inter" pitchFamily="34" charset="-120"/>
              </a:rPr>
              <a:t>The most important difference is the role of de. Laissez-faire requires no particular qualities in the ruler beyond competence. For the Daodejing, the ruler's character is everything — the ruler's Virtue is the very mechanism of social order. If wuwei is assimilated to laissez-faire, the text's challenge is missed: it asks whether social problems can be solved by any institutional mechanism at all, or whether they require the transformation of the human heart.</a:t>
            </a:r>
            <a:endParaRPr lang="en-US" sz="9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sp>
        <p:nvSpPr>
          <p:cNvPr id="2" name="Text 0"/>
          <p:cNvSpPr/>
          <p:nvPr/>
        </p:nvSpPr>
        <p:spPr>
          <a:xfrm>
            <a:off x="661475" y="841772"/>
            <a:ext cx="4744323"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Study Guide</a:t>
            </a:r>
            <a:endParaRPr lang="en-US" sz="32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589980"/>
            <a:ext cx="5376530" cy="2042815"/>
          </a:xfrm>
          <a:prstGeom prst="rect">
            <a:avLst/>
          </a:prstGeom>
        </p:spPr>
      </p:pic>
      <p:sp>
        <p:nvSpPr>
          <p:cNvPr id="4" name="Text 1"/>
          <p:cNvSpPr/>
          <p:nvPr/>
        </p:nvSpPr>
        <p:spPr>
          <a:xfrm>
            <a:off x="3225719" y="1698823"/>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1</a:t>
            </a:r>
            <a:endParaRPr lang="en-US" sz="1950" dirty="0"/>
          </a:p>
        </p:txBody>
      </p:sp>
      <p:sp>
        <p:nvSpPr>
          <p:cNvPr id="5" name="Text 2"/>
          <p:cNvSpPr/>
          <p:nvPr/>
        </p:nvSpPr>
        <p:spPr>
          <a:xfrm>
            <a:off x="845819" y="2220813"/>
            <a:ext cx="3358669"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Reading — Van Norden Chapter 8</a:t>
            </a:r>
            <a:endParaRPr lang="en-US" sz="1600" dirty="0"/>
          </a:p>
        </p:txBody>
      </p:sp>
      <p:sp>
        <p:nvSpPr>
          <p:cNvPr id="6" name="Text 3"/>
          <p:cNvSpPr/>
          <p:nvPr/>
        </p:nvSpPr>
        <p:spPr>
          <a:xfrm>
            <a:off x="845819" y="2548731"/>
            <a:ext cx="5007842" cy="899716"/>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Sections II.2 ('Nonaction'), II.4 ('The Way'), and II.5 ('Mysticism'). Focus on the nonaction/not-acting distinction, the knowing-how/knowing-that distinction, the wallet example, and the contrast between Daoist and Christian mysticism.</a:t>
            </a:r>
            <a:endParaRPr lang="en-US" sz="13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53691" y="1589980"/>
            <a:ext cx="5376530" cy="2042815"/>
          </a:xfrm>
          <a:prstGeom prst="rect">
            <a:avLst/>
          </a:prstGeom>
        </p:spPr>
      </p:pic>
      <p:sp>
        <p:nvSpPr>
          <p:cNvPr id="8" name="Text 4"/>
          <p:cNvSpPr/>
          <p:nvPr/>
        </p:nvSpPr>
        <p:spPr>
          <a:xfrm>
            <a:off x="8717935" y="1698823"/>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2</a:t>
            </a:r>
            <a:endParaRPr lang="en-US" sz="1950" dirty="0"/>
          </a:p>
        </p:txBody>
      </p:sp>
      <p:sp>
        <p:nvSpPr>
          <p:cNvPr id="9" name="Text 5"/>
          <p:cNvSpPr/>
          <p:nvPr/>
        </p:nvSpPr>
        <p:spPr>
          <a:xfrm>
            <a:off x="6338034" y="2220813"/>
            <a:ext cx="3595498"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Reading — Daodejing 37, 48, and 57</a:t>
            </a:r>
            <a:endParaRPr lang="en-US" sz="1600" dirty="0"/>
          </a:p>
        </p:txBody>
      </p:sp>
      <p:sp>
        <p:nvSpPr>
          <p:cNvPr id="10" name="Text 6"/>
          <p:cNvSpPr/>
          <p:nvPr/>
        </p:nvSpPr>
        <p:spPr>
          <a:xfrm>
            <a:off x="6338034" y="2548731"/>
            <a:ext cx="5007842" cy="899716"/>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Read each chapter at least twice. Identify the central claim about wuwei or ziran; note how each connects the cosmic dimension (the Dao) with the human dimension (the sage/ruler); ask what it would mean to put this teaching into practice.</a:t>
            </a:r>
            <a:endParaRPr lang="en-US" sz="130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3748484"/>
            <a:ext cx="5376530" cy="2267744"/>
          </a:xfrm>
          <a:prstGeom prst="rect">
            <a:avLst/>
          </a:prstGeom>
        </p:spPr>
      </p:pic>
      <p:sp>
        <p:nvSpPr>
          <p:cNvPr id="12" name="Text 7"/>
          <p:cNvSpPr/>
          <p:nvPr/>
        </p:nvSpPr>
        <p:spPr>
          <a:xfrm>
            <a:off x="3225719" y="3857327"/>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3</a:t>
            </a:r>
            <a:endParaRPr lang="en-US" sz="1950" dirty="0"/>
          </a:p>
        </p:txBody>
      </p:sp>
      <p:sp>
        <p:nvSpPr>
          <p:cNvPr id="13" name="Text 8"/>
          <p:cNvSpPr/>
          <p:nvPr/>
        </p:nvSpPr>
        <p:spPr>
          <a:xfrm>
            <a:off x="845819" y="4379317"/>
            <a:ext cx="4080071"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Written Questions (One Paragraph Each)</a:t>
            </a:r>
            <a:endParaRPr lang="en-US" sz="1600" dirty="0"/>
          </a:p>
        </p:txBody>
      </p:sp>
      <p:sp>
        <p:nvSpPr>
          <p:cNvPr id="14" name="Text 9"/>
          <p:cNvSpPr/>
          <p:nvPr/>
        </p:nvSpPr>
        <p:spPr>
          <a:xfrm>
            <a:off x="845819" y="4707235"/>
            <a:ext cx="5007842" cy="1124645"/>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1. What is the difference between wuwei and ordinary inaction? Give an example of each. 2. What does 'the Dao emulates spontaneity (ziran)' (Ch.25) mean? How does ziran function as a standard of value? 3. How does DDJ 57's claim differ from the principle of laissez-faire?</a:t>
            </a:r>
            <a:endParaRPr lang="en-US" sz="1300" dirty="0"/>
          </a:p>
        </p:txBody>
      </p:sp>
      <p:pic>
        <p:nvPicPr>
          <p:cNvPr id="15"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3691" y="3748484"/>
            <a:ext cx="5376530" cy="2267744"/>
          </a:xfrm>
          <a:prstGeom prst="rect">
            <a:avLst/>
          </a:prstGeom>
        </p:spPr>
      </p:pic>
      <p:sp>
        <p:nvSpPr>
          <p:cNvPr id="16" name="Text 10"/>
          <p:cNvSpPr/>
          <p:nvPr/>
        </p:nvSpPr>
        <p:spPr>
          <a:xfrm>
            <a:off x="8717935" y="3857327"/>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3C3939"/>
                </a:solidFill>
                <a:latin typeface="Inter Bold" pitchFamily="34" charset="0"/>
                <a:ea typeface="Inter Bold" pitchFamily="34" charset="-122"/>
                <a:cs typeface="Inter Bold" pitchFamily="34" charset="-120"/>
              </a:rPr>
              <a:t>4</a:t>
            </a:r>
            <a:endParaRPr lang="en-US" sz="1950" dirty="0"/>
          </a:p>
        </p:txBody>
      </p:sp>
      <p:sp>
        <p:nvSpPr>
          <p:cNvPr id="17" name="Text 11"/>
          <p:cNvSpPr/>
          <p:nvPr/>
        </p:nvSpPr>
        <p:spPr>
          <a:xfrm>
            <a:off x="6338034" y="4379317"/>
            <a:ext cx="3750176"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Key Terms to Define (Eno's Glossary)</a:t>
            </a:r>
            <a:endParaRPr lang="en-US" sz="1600" dirty="0"/>
          </a:p>
        </p:txBody>
      </p:sp>
      <p:sp>
        <p:nvSpPr>
          <p:cNvPr id="18" name="Text 12"/>
          <p:cNvSpPr/>
          <p:nvPr/>
        </p:nvSpPr>
        <p:spPr>
          <a:xfrm>
            <a:off x="6338034" y="4707235"/>
            <a:ext cx="5007842" cy="674787"/>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Wuwei (non-action) · Ziran (spontaneity / self-so-ness) · De (virtue / power) · Pu (uncarved wood) · Zi (self; the reflexive prefix appearing in ziran, zihua, ziding)</a:t>
            </a:r>
            <a:endParaRPr lang="en-US" sz="13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sp>
        <p:nvSpPr>
          <p:cNvPr id="2" name="Text 0"/>
          <p:cNvSpPr/>
          <p:nvPr/>
        </p:nvSpPr>
        <p:spPr>
          <a:xfrm>
            <a:off x="661475" y="723305"/>
            <a:ext cx="7356291"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Summary &amp; Key Takeaways</a:t>
            </a:r>
            <a:endParaRPr lang="en-US" sz="39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6780" y="1698427"/>
            <a:ext cx="301221" cy="301228"/>
          </a:xfrm>
          <a:prstGeom prst="rect">
            <a:avLst/>
          </a:prstGeom>
        </p:spPr>
      </p:pic>
      <p:sp>
        <p:nvSpPr>
          <p:cNvPr id="4" name="Text 1"/>
          <p:cNvSpPr/>
          <p:nvPr/>
        </p:nvSpPr>
        <p:spPr>
          <a:xfrm>
            <a:off x="1314119" y="1692275"/>
            <a:ext cx="3669117"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Wuwei Is Not Passive Inaction</a:t>
            </a:r>
            <a:endParaRPr lang="en-US" sz="1950" dirty="0"/>
          </a:p>
        </p:txBody>
      </p:sp>
      <p:sp>
        <p:nvSpPr>
          <p:cNvPr id="5" name="Text 2"/>
          <p:cNvSpPr/>
          <p:nvPr/>
        </p:nvSpPr>
        <p:spPr>
          <a:xfrm>
            <a:off x="1314119" y="2108398"/>
            <a:ext cx="4675071"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It is a sophisticated mode of non-self-conscious, perfectly responsive action — the highest form of skilled performance, as illustrated by Van Norden's analogies of the basketball player and the bicycle rider.</a:t>
            </a:r>
            <a:endParaRPr lang="en-US" sz="15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77810" y="1698427"/>
            <a:ext cx="301221" cy="301228"/>
          </a:xfrm>
          <a:prstGeom prst="rect">
            <a:avLst/>
          </a:prstGeom>
        </p:spPr>
      </p:pic>
      <p:sp>
        <p:nvSpPr>
          <p:cNvPr id="7" name="Text 3"/>
          <p:cNvSpPr/>
          <p:nvPr/>
        </p:nvSpPr>
        <p:spPr>
          <a:xfrm>
            <a:off x="6855150" y="1692275"/>
            <a:ext cx="4544601"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Ziran Functions as a Normative Value</a:t>
            </a:r>
            <a:endParaRPr lang="en-US" sz="1950" dirty="0"/>
          </a:p>
        </p:txBody>
      </p:sp>
      <p:sp>
        <p:nvSpPr>
          <p:cNvPr id="8" name="Text 4"/>
          <p:cNvSpPr/>
          <p:nvPr/>
        </p:nvSpPr>
        <p:spPr>
          <a:xfrm>
            <a:off x="6855150" y="2108398"/>
            <a:ext cx="4675071"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Dao 'emulates spontaneity' (Ch.25), making ziran the standard against which both human action and social order are evaluated — distinct from the Western notion of 'nature.'</a:t>
            </a:r>
            <a:endParaRPr lang="en-US" sz="15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6780" y="3941763"/>
            <a:ext cx="301221" cy="301228"/>
          </a:xfrm>
          <a:prstGeom prst="rect">
            <a:avLst/>
          </a:prstGeom>
        </p:spPr>
      </p:pic>
      <p:sp>
        <p:nvSpPr>
          <p:cNvPr id="10" name="Text 5"/>
          <p:cNvSpPr/>
          <p:nvPr/>
        </p:nvSpPr>
        <p:spPr>
          <a:xfrm>
            <a:off x="1314119" y="3935611"/>
            <a:ext cx="3624668"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Wuwei Governance Is Radical</a:t>
            </a:r>
            <a:endParaRPr lang="en-US" sz="1950" dirty="0"/>
          </a:p>
        </p:txBody>
      </p:sp>
      <p:sp>
        <p:nvSpPr>
          <p:cNvPr id="11" name="Text 6"/>
          <p:cNvSpPr/>
          <p:nvPr/>
        </p:nvSpPr>
        <p:spPr>
          <a:xfrm>
            <a:off x="1314119" y="4351734"/>
            <a:ext cx="4675071" cy="178296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DDJ 57 holds that the ruler's Virtue (de) transforms the people non-coercively — the people 'transform of themselves' (zihua) — offering a radical alternative to Confucian cultivation, Mohist institutional design, and Legalist coercion.</a:t>
            </a:r>
            <a:endParaRPr lang="en-US" sz="15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77810" y="3941763"/>
            <a:ext cx="301221" cy="301228"/>
          </a:xfrm>
          <a:prstGeom prst="rect">
            <a:avLst/>
          </a:prstGeom>
        </p:spPr>
      </p:pic>
      <p:sp>
        <p:nvSpPr>
          <p:cNvPr id="13" name="Text 7"/>
          <p:cNvSpPr/>
          <p:nvPr/>
        </p:nvSpPr>
        <p:spPr>
          <a:xfrm>
            <a:off x="6855150" y="3935611"/>
            <a:ext cx="4675071" cy="627459"/>
          </a:xfrm>
          <a:prstGeom prst="rect">
            <a:avLst/>
          </a:prstGeom>
          <a:noFill/>
          <a:ln/>
        </p:spPr>
        <p:txBody>
          <a:bodyPr wrap="square" lIns="0" tIns="0" rIns="0" bIns="0" rtlCol="0" anchor="t">
            <a:normAutofit/>
          </a:bodyPr>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Wuwei/Laissez-Faire Distinction Is Fundamental</a:t>
            </a:r>
            <a:endParaRPr lang="en-US" sz="1950" dirty="0"/>
          </a:p>
        </p:txBody>
      </p:sp>
      <p:sp>
        <p:nvSpPr>
          <p:cNvPr id="14" name="Text 8"/>
          <p:cNvSpPr/>
          <p:nvPr/>
        </p:nvSpPr>
        <p:spPr>
          <a:xfrm>
            <a:off x="6855150" y="4665464"/>
            <a:ext cx="4675071"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Laissez-faire harnesses self-interest through market mechanisms; wuwei aims to dissolve self-interest altogether by removing the social stimuli that generate artificial desires.</a:t>
            </a:r>
            <a:endParaRPr lang="en-US" sz="15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6167</Words>
  <Application>Microsoft Office PowerPoint</Application>
  <PresentationFormat>Widescreen</PresentationFormat>
  <Paragraphs>449</Paragraphs>
  <Slides>47</Slides>
  <Notes>47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Inter</vt:lpstr>
      <vt:lpstr>Inter Light</vt:lpstr>
      <vt:lpstr>Inter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Xicheng Liu</cp:lastModifiedBy>
  <cp:revision>2</cp:revision>
  <dcterms:created xsi:type="dcterms:W3CDTF">2026-06-28T15:34:19Z</dcterms:created>
  <dcterms:modified xsi:type="dcterms:W3CDTF">2026-06-29T01:27:58Z</dcterms:modified>
</cp:coreProperties>
</file>