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60" r:id="rId5"/>
    <p:sldId id="261" r:id="rId6"/>
    <p:sldId id="259" r:id="rId7"/>
    <p:sldId id="262" r:id="rId8"/>
    <p:sldId id="266" r:id="rId9"/>
    <p:sldId id="264" r:id="rId10"/>
    <p:sldId id="269" r:id="rId11"/>
    <p:sldId id="270" r:id="rId12"/>
    <p:sldId id="271" r:id="rId13"/>
    <p:sldId id="267" r:id="rId14"/>
    <p:sldId id="272" r:id="rId15"/>
    <p:sldId id="273" r:id="rId16"/>
    <p:sldId id="274" r:id="rId17"/>
    <p:sldId id="27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55" autoAdjust="0"/>
    <p:restoredTop sz="94717" autoAdjust="0"/>
  </p:normalViewPr>
  <p:slideViewPr>
    <p:cSldViewPr>
      <p:cViewPr varScale="1">
        <p:scale>
          <a:sx n="88" d="100"/>
          <a:sy n="88" d="100"/>
        </p:scale>
        <p:origin x="-96" y="-372"/>
      </p:cViewPr>
      <p:guideLst>
        <p:guide orient="horz" pos="2160"/>
        <p:guide pos="2880"/>
      </p:guideLst>
    </p:cSldViewPr>
  </p:slideViewPr>
  <p:outlineViewPr>
    <p:cViewPr>
      <p:scale>
        <a:sx n="33" d="100"/>
        <a:sy n="33" d="100"/>
      </p:scale>
      <p:origin x="0" y="4194"/>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1A5EC53-09E6-4C92-B21D-4F62232A4008}" type="datetimeFigureOut">
              <a:rPr lang="en-US" smtClean="0"/>
              <a:t>6/16/2014</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ECFD681-5C60-46AB-8796-F4C675010E50}"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1A5EC53-09E6-4C92-B21D-4F62232A4008}" type="datetimeFigureOut">
              <a:rPr lang="en-US" smtClean="0"/>
              <a:t>6/16/2014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0ECFD681-5C60-46AB-8796-F4C675010E50}" type="slidenum">
              <a:rPr lang="en-US" smtClean="0"/>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1A5EC53-09E6-4C92-B21D-4F62232A4008}" type="datetimeFigureOut">
              <a:rPr lang="en-US" smtClean="0"/>
              <a:t>6/16/2014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0ECFD681-5C60-46AB-8796-F4C675010E50}"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1A5EC53-09E6-4C92-B21D-4F62232A4008}" type="datetimeFigureOut">
              <a:rPr lang="en-US" smtClean="0"/>
              <a:t>6/16/2014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0ECFD681-5C60-46AB-8796-F4C675010E50}" type="slidenum">
              <a:rPr lang="en-US" smtClean="0"/>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1A5EC53-09E6-4C92-B21D-4F62232A4008}" type="datetimeFigureOut">
              <a:rPr lang="en-US" smtClean="0"/>
              <a:t>6/16/2014</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0ECFD681-5C60-46AB-8796-F4C675010E50}"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61A5EC53-09E6-4C92-B21D-4F62232A4008}" type="datetimeFigureOut">
              <a:rPr lang="en-US" smtClean="0"/>
              <a:t>6/16/2014</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0ECFD681-5C60-46AB-8796-F4C675010E50}" type="slidenum">
              <a:rPr lang="en-US" smtClean="0"/>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61A5EC53-09E6-4C92-B21D-4F62232A4008}" type="datetimeFigureOut">
              <a:rPr lang="en-US" smtClean="0"/>
              <a:t>6/16/2014</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0ECFD681-5C60-46AB-8796-F4C675010E5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61A5EC53-09E6-4C92-B21D-4F62232A4008}" type="datetimeFigureOut">
              <a:rPr lang="en-US" smtClean="0"/>
              <a:t>6/16/2014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0ECFD681-5C60-46AB-8796-F4C675010E50}"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1A5EC53-09E6-4C92-B21D-4F62232A4008}" type="datetimeFigureOut">
              <a:rPr lang="en-US" smtClean="0"/>
              <a:t>6/16/2014</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ECFD681-5C60-46AB-8796-F4C675010E50}"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1A5EC53-09E6-4C92-B21D-4F62232A4008}" type="datetimeFigureOut">
              <a:rPr lang="en-US" smtClean="0"/>
              <a:t>6/16/2014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0ECFD681-5C60-46AB-8796-F4C675010E5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1A5EC53-09E6-4C92-B21D-4F62232A4008}" type="datetimeFigureOut">
              <a:rPr lang="en-US" smtClean="0"/>
              <a:t>6/16/2014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0ECFD681-5C60-46AB-8796-F4C675010E5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1A5EC53-09E6-4C92-B21D-4F62232A4008}" type="datetimeFigureOut">
              <a:rPr lang="en-US" smtClean="0"/>
              <a:t>6/16/2014</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ECFD681-5C60-46AB-8796-F4C675010E5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Actuators</a:t>
            </a:r>
            <a:endParaRPr lang="en-US" dirty="0"/>
          </a:p>
        </p:txBody>
      </p:sp>
      <p:sp>
        <p:nvSpPr>
          <p:cNvPr id="3" name="Subtitle 2"/>
          <p:cNvSpPr>
            <a:spLocks noGrp="1"/>
          </p:cNvSpPr>
          <p:nvPr>
            <p:ph type="subTitle" idx="1"/>
          </p:nvPr>
        </p:nvSpPr>
        <p:spPr/>
        <p:txBody>
          <a:bodyPr/>
          <a:lstStyle/>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smtClean="0"/>
              <a:t>Actuator - Dictionary definition</a:t>
            </a:r>
          </a:p>
          <a:p>
            <a:endParaRPr lang="en-US" sz="2400" dirty="0" smtClean="0"/>
          </a:p>
          <a:p>
            <a:pPr lvl="1"/>
            <a:r>
              <a:rPr lang="en-US" sz="2000" dirty="0" smtClean="0"/>
              <a:t>noun</a:t>
            </a:r>
          </a:p>
          <a:p>
            <a:pPr lvl="1" algn="just"/>
            <a:r>
              <a:rPr lang="en-US" sz="2000" dirty="0" smtClean="0"/>
              <a:t>1.	a </a:t>
            </a:r>
            <a:r>
              <a:rPr lang="en-US" sz="2000" dirty="0" smtClean="0"/>
              <a:t>person or thing that actuates</a:t>
            </a:r>
            <a:r>
              <a:rPr lang="en-US" sz="2000" dirty="0" smtClean="0"/>
              <a:t>.</a:t>
            </a:r>
            <a:endParaRPr lang="en-US" sz="2000" dirty="0" smtClean="0"/>
          </a:p>
          <a:p>
            <a:pPr lvl="1" algn="just"/>
            <a:r>
              <a:rPr lang="en-US" sz="2000" dirty="0" smtClean="0"/>
              <a:t>2.	a </a:t>
            </a:r>
            <a:r>
              <a:rPr lang="en-US" sz="2000" dirty="0" smtClean="0"/>
              <a:t>servomechanism that supplies and transmits a measured amount of energy for the operation of another mechanism or system</a:t>
            </a:r>
            <a:endParaRPr lang="en-US" sz="2000" dirty="0"/>
          </a:p>
        </p:txBody>
      </p:sp>
      <p:sp>
        <p:nvSpPr>
          <p:cNvPr id="3" name="Title 2"/>
          <p:cNvSpPr>
            <a:spLocks noGrp="1"/>
          </p:cNvSpPr>
          <p:nvPr>
            <p:ph type="title"/>
          </p:nvPr>
        </p:nvSpPr>
        <p:spPr/>
        <p:txBody>
          <a:bodyPr>
            <a:normAutofit/>
          </a:bodyPr>
          <a:lstStyle/>
          <a:p>
            <a:r>
              <a:rPr lang="en-US" sz="2400" dirty="0" smtClean="0"/>
              <a:t>What is an actuator</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algn="just"/>
            <a:r>
              <a:rPr lang="en-US" sz="2400" dirty="0" smtClean="0"/>
              <a:t>An </a:t>
            </a:r>
            <a:r>
              <a:rPr lang="en-US" sz="2400" dirty="0" smtClean="0"/>
              <a:t>actuator is something that converts energy into motion. It </a:t>
            </a:r>
            <a:r>
              <a:rPr lang="en-US" sz="2400" dirty="0" smtClean="0"/>
              <a:t>can </a:t>
            </a:r>
            <a:r>
              <a:rPr lang="en-US" sz="2400" dirty="0" smtClean="0"/>
              <a:t>be used to apply a force. </a:t>
            </a:r>
            <a:endParaRPr lang="en-US" sz="2400" dirty="0" smtClean="0"/>
          </a:p>
          <a:p>
            <a:pPr algn="just"/>
            <a:endParaRPr lang="en-US" sz="2400" dirty="0" smtClean="0"/>
          </a:p>
          <a:p>
            <a:pPr algn="just"/>
            <a:r>
              <a:rPr lang="en-US" sz="2400" dirty="0" smtClean="0"/>
              <a:t>An </a:t>
            </a:r>
            <a:r>
              <a:rPr lang="en-US" sz="2400" dirty="0" smtClean="0"/>
              <a:t>actuator typically is a mechanical device that takes energy — usually energy that is created by air, electricity or liquid — and converts it into some kind of motion. That motion can be in virtually any form, such as blocking, clamping or ejecting. </a:t>
            </a:r>
            <a:endParaRPr lang="en-US" sz="2400" dirty="0" smtClean="0"/>
          </a:p>
          <a:p>
            <a:pPr algn="just"/>
            <a:endParaRPr lang="en-US" sz="2400" dirty="0" smtClean="0"/>
          </a:p>
          <a:p>
            <a:pPr algn="just"/>
            <a:r>
              <a:rPr lang="en-US" sz="2400" dirty="0" smtClean="0"/>
              <a:t>Actuators </a:t>
            </a:r>
            <a:r>
              <a:rPr lang="en-US" sz="2400" dirty="0" smtClean="0"/>
              <a:t>typically are used in manufacturing or industrial applications and might be used in devices such as motors, pumps, switches and valves. </a:t>
            </a:r>
            <a:endParaRPr lang="en-US" sz="2400" dirty="0"/>
          </a:p>
        </p:txBody>
      </p:sp>
      <p:sp>
        <p:nvSpPr>
          <p:cNvPr id="3" name="Title 2"/>
          <p:cNvSpPr>
            <a:spLocks noGrp="1"/>
          </p:cNvSpPr>
          <p:nvPr>
            <p:ph type="title"/>
          </p:nvPr>
        </p:nvSpPr>
        <p:spPr/>
        <p:txBody>
          <a:bodyPr>
            <a:normAutofit/>
          </a:bodyPr>
          <a:lstStyle/>
          <a:p>
            <a:r>
              <a:rPr lang="en-US" sz="2400" dirty="0" smtClean="0"/>
              <a:t>What is an actuator cont:</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algn="just"/>
            <a:r>
              <a:rPr lang="en-US" sz="2400" dirty="0" smtClean="0"/>
              <a:t>Actuators can create a linear motion, rotary motion or oscillatory motion</a:t>
            </a:r>
            <a:r>
              <a:rPr lang="en-US" sz="2400" dirty="0" smtClean="0"/>
              <a:t>.</a:t>
            </a:r>
          </a:p>
          <a:p>
            <a:pPr algn="just"/>
            <a:r>
              <a:rPr lang="en-US" sz="2400" dirty="0" smtClean="0"/>
              <a:t>They </a:t>
            </a:r>
            <a:r>
              <a:rPr lang="en-US" sz="2400" dirty="0" smtClean="0"/>
              <a:t>can create motion in one direction, </a:t>
            </a:r>
            <a:r>
              <a:rPr lang="en-US" sz="2400" dirty="0" smtClean="0"/>
              <a:t>in </a:t>
            </a:r>
            <a:r>
              <a:rPr lang="en-US" sz="2400" dirty="0" smtClean="0"/>
              <a:t>a circular motion or in opposite directions at regular intervals. </a:t>
            </a:r>
            <a:endParaRPr lang="en-US" sz="2400" dirty="0" smtClean="0"/>
          </a:p>
          <a:p>
            <a:pPr algn="just"/>
            <a:r>
              <a:rPr lang="en-US" sz="2400" dirty="0" smtClean="0"/>
              <a:t>Hydraulic </a:t>
            </a:r>
            <a:r>
              <a:rPr lang="en-US" sz="2400" dirty="0" smtClean="0"/>
              <a:t>and air cylinders can be classified as single-acting cylinders, meaning that the energy source causes movement in one direction and a spring is used for the other direction</a:t>
            </a:r>
            <a:r>
              <a:rPr lang="en-US" sz="2400" dirty="0" smtClean="0"/>
              <a:t>.</a:t>
            </a:r>
          </a:p>
          <a:p>
            <a:pPr algn="just"/>
            <a:r>
              <a:rPr lang="en-US" sz="2400" dirty="0" smtClean="0"/>
              <a:t>Or, double-acting </a:t>
            </a:r>
            <a:r>
              <a:rPr lang="en-US" sz="2400" dirty="0" smtClean="0"/>
              <a:t>cylinders, meaning that </a:t>
            </a:r>
            <a:r>
              <a:rPr lang="en-US" sz="2400" dirty="0" smtClean="0"/>
              <a:t>energy </a:t>
            </a:r>
            <a:r>
              <a:rPr lang="en-US" sz="2400" dirty="0" smtClean="0"/>
              <a:t>is used </a:t>
            </a:r>
            <a:r>
              <a:rPr lang="en-US" sz="2400" dirty="0" smtClean="0"/>
              <a:t>to drive in both </a:t>
            </a:r>
            <a:r>
              <a:rPr lang="en-US" sz="2400" dirty="0" smtClean="0"/>
              <a:t>directions.</a:t>
            </a:r>
            <a:endParaRPr lang="en-US" sz="2400" dirty="0"/>
          </a:p>
        </p:txBody>
      </p:sp>
      <p:sp>
        <p:nvSpPr>
          <p:cNvPr id="3" name="Title 2"/>
          <p:cNvSpPr>
            <a:spLocks noGrp="1"/>
          </p:cNvSpPr>
          <p:nvPr>
            <p:ph type="title"/>
          </p:nvPr>
        </p:nvSpPr>
        <p:spPr/>
        <p:txBody>
          <a:bodyPr>
            <a:normAutofit/>
          </a:bodyPr>
          <a:lstStyle/>
          <a:p>
            <a:r>
              <a:rPr lang="en-US" sz="2400" dirty="0" smtClean="0"/>
              <a:t>Forms of actuator movement</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r>
              <a:rPr lang="en-US" sz="2400" dirty="0" smtClean="0"/>
              <a:t>Although actuators typically are discussed in terms of mechanical implements, muscles are </a:t>
            </a:r>
            <a:r>
              <a:rPr lang="en-US" sz="2400" dirty="0" smtClean="0"/>
              <a:t>also an </a:t>
            </a:r>
            <a:r>
              <a:rPr lang="en-US" sz="2400" dirty="0" smtClean="0"/>
              <a:t>example of actuators. </a:t>
            </a:r>
            <a:endParaRPr lang="en-US" sz="2400" dirty="0" smtClean="0"/>
          </a:p>
          <a:p>
            <a:pPr algn="just"/>
            <a:endParaRPr lang="en-US" sz="2400" dirty="0" smtClean="0"/>
          </a:p>
          <a:p>
            <a:pPr algn="just"/>
            <a:r>
              <a:rPr lang="en-US" sz="2400" dirty="0" smtClean="0"/>
              <a:t>Energy </a:t>
            </a:r>
            <a:r>
              <a:rPr lang="en-US" sz="2400" dirty="0" smtClean="0"/>
              <a:t>is converted by the muscle into motion</a:t>
            </a:r>
            <a:r>
              <a:rPr lang="en-US" dirty="0" smtClean="0"/>
              <a:t>. </a:t>
            </a:r>
            <a:endParaRPr lang="en-US" dirty="0" smtClean="0"/>
          </a:p>
          <a:p>
            <a:pPr lvl="1" algn="just"/>
            <a:r>
              <a:rPr lang="en-US" sz="2000" dirty="0" smtClean="0"/>
              <a:t>For </a:t>
            </a:r>
            <a:r>
              <a:rPr lang="en-US" sz="2000" dirty="0" smtClean="0"/>
              <a:t>example, the calories that are in food that a person consumes represent energy that can be used by his or her muscles — which act as actuators — to create motion, such as </a:t>
            </a:r>
            <a:r>
              <a:rPr lang="en-US" sz="2000" dirty="0" smtClean="0"/>
              <a:t>walking, running</a:t>
            </a:r>
            <a:r>
              <a:rPr lang="en-US" sz="2000" dirty="0" smtClean="0"/>
              <a:t> </a:t>
            </a:r>
            <a:r>
              <a:rPr lang="en-US" sz="2000" dirty="0" smtClean="0"/>
              <a:t>or </a:t>
            </a:r>
            <a:r>
              <a:rPr lang="en-US" sz="2000" dirty="0" smtClean="0"/>
              <a:t>kicking a </a:t>
            </a:r>
            <a:r>
              <a:rPr lang="en-US" sz="2000" dirty="0" smtClean="0"/>
              <a:t>ball.</a:t>
            </a:r>
            <a:endParaRPr lang="en-US" sz="2000" dirty="0"/>
          </a:p>
        </p:txBody>
      </p:sp>
      <p:sp>
        <p:nvSpPr>
          <p:cNvPr id="3" name="Title 2"/>
          <p:cNvSpPr>
            <a:spLocks noGrp="1"/>
          </p:cNvSpPr>
          <p:nvPr>
            <p:ph type="title"/>
          </p:nvPr>
        </p:nvSpPr>
        <p:spPr/>
        <p:txBody>
          <a:bodyPr>
            <a:normAutofit/>
          </a:bodyPr>
          <a:lstStyle/>
          <a:p>
            <a:r>
              <a:rPr lang="en-US" sz="2400" dirty="0" smtClean="0"/>
              <a:t>Biological Actuators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r>
              <a:rPr lang="en-US" sz="2400" dirty="0" smtClean="0"/>
              <a:t>Many actuators have more than one type of power source. </a:t>
            </a:r>
            <a:endParaRPr lang="en-US" sz="2400" dirty="0" smtClean="0"/>
          </a:p>
          <a:p>
            <a:pPr algn="just"/>
            <a:endParaRPr lang="en-US" sz="2400" dirty="0" smtClean="0"/>
          </a:p>
          <a:p>
            <a:pPr algn="just"/>
            <a:r>
              <a:rPr lang="en-US" sz="2400" dirty="0" smtClean="0"/>
              <a:t>Solenoid </a:t>
            </a:r>
            <a:r>
              <a:rPr lang="en-US" sz="2400" dirty="0" smtClean="0"/>
              <a:t>valves, for example, can be powered by both air and electricity</a:t>
            </a:r>
            <a:r>
              <a:rPr lang="en-US" sz="2400" dirty="0" smtClean="0"/>
              <a:t>.</a:t>
            </a:r>
          </a:p>
          <a:p>
            <a:pPr algn="just"/>
            <a:endParaRPr lang="en-US" sz="2400" dirty="0" smtClean="0"/>
          </a:p>
          <a:p>
            <a:pPr algn="just"/>
            <a:r>
              <a:rPr lang="en-US" sz="2400" dirty="0" smtClean="0"/>
              <a:t> </a:t>
            </a:r>
            <a:r>
              <a:rPr lang="en-US" sz="2400" dirty="0" smtClean="0"/>
              <a:t>Alternatively, a solenoid can be powered by both hydraulics and electricity.</a:t>
            </a:r>
            <a:endParaRPr lang="en-US" sz="2400" dirty="0"/>
          </a:p>
        </p:txBody>
      </p:sp>
      <p:sp>
        <p:nvSpPr>
          <p:cNvPr id="3" name="Title 2"/>
          <p:cNvSpPr>
            <a:spLocks noGrp="1"/>
          </p:cNvSpPr>
          <p:nvPr>
            <p:ph type="title"/>
          </p:nvPr>
        </p:nvSpPr>
        <p:spPr/>
        <p:txBody>
          <a:bodyPr>
            <a:normAutofit/>
          </a:bodyPr>
          <a:lstStyle/>
          <a:p>
            <a:r>
              <a:rPr lang="en-US" sz="2400" dirty="0" smtClean="0"/>
              <a:t>Multi power source actuators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anim calcmode="lin" valueType="num">
                                      <p:cBhvr additive="base">
                                        <p:cTn id="1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lgn="just"/>
            <a:r>
              <a:rPr lang="en-US" dirty="0" smtClean="0"/>
              <a:t>A linear actuator is an actuator that creates motion in a straight </a:t>
            </a:r>
            <a:r>
              <a:rPr lang="en-US" dirty="0" smtClean="0"/>
              <a:t>line.</a:t>
            </a:r>
          </a:p>
          <a:p>
            <a:pPr algn="just"/>
            <a:endParaRPr lang="en-US" dirty="0" smtClean="0"/>
          </a:p>
          <a:p>
            <a:pPr algn="just"/>
            <a:r>
              <a:rPr lang="en-US" dirty="0" smtClean="0"/>
              <a:t>Linear </a:t>
            </a:r>
            <a:r>
              <a:rPr lang="en-US" dirty="0" smtClean="0"/>
              <a:t>actuators are used in machine tools and industrial machinery, in computer peripherals such as disk drives and printers, in valves and dampers, and in many other places where linear motion is required. </a:t>
            </a:r>
            <a:endParaRPr lang="en-US" dirty="0" smtClean="0"/>
          </a:p>
          <a:p>
            <a:pPr algn="just"/>
            <a:endParaRPr lang="en-US" dirty="0" smtClean="0"/>
          </a:p>
          <a:p>
            <a:pPr algn="just"/>
            <a:r>
              <a:rPr lang="en-US" dirty="0" smtClean="0"/>
              <a:t>Hydraulic </a:t>
            </a:r>
            <a:r>
              <a:rPr lang="en-US" dirty="0" smtClean="0"/>
              <a:t>or pneumatic cylinders inherently produce linear motion. Many other mechanisms are used to generate linear motion from a rotating </a:t>
            </a:r>
            <a:r>
              <a:rPr lang="en-US" dirty="0" smtClean="0"/>
              <a:t>motor.</a:t>
            </a:r>
            <a:endParaRPr lang="en-US" dirty="0"/>
          </a:p>
        </p:txBody>
      </p:sp>
      <p:sp>
        <p:nvSpPr>
          <p:cNvPr id="3" name="Title 2"/>
          <p:cNvSpPr>
            <a:spLocks noGrp="1"/>
          </p:cNvSpPr>
          <p:nvPr>
            <p:ph type="title"/>
          </p:nvPr>
        </p:nvSpPr>
        <p:spPr/>
        <p:txBody>
          <a:bodyPr>
            <a:normAutofit/>
          </a:bodyPr>
          <a:lstStyle/>
          <a:p>
            <a:r>
              <a:rPr lang="en-US" sz="2400" dirty="0" smtClean="0"/>
              <a:t>Linear Actuators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943600" cy="4525963"/>
          </a:xfrm>
        </p:spPr>
        <p:txBody>
          <a:bodyPr>
            <a:normAutofit fontScale="70000" lnSpcReduction="20000"/>
          </a:bodyPr>
          <a:lstStyle/>
          <a:p>
            <a:r>
              <a:rPr lang="en-US" sz="2400" u="sng" dirty="0" smtClean="0"/>
              <a:t>Hydraulic </a:t>
            </a:r>
            <a:r>
              <a:rPr lang="en-US" sz="2400" u="sng" dirty="0" smtClean="0"/>
              <a:t>actuators</a:t>
            </a:r>
          </a:p>
          <a:p>
            <a:pPr algn="just"/>
            <a:endParaRPr lang="en-US" sz="2400" dirty="0" smtClean="0"/>
          </a:p>
          <a:p>
            <a:pPr algn="just"/>
            <a:r>
              <a:rPr lang="en-US" sz="2400" dirty="0" smtClean="0"/>
              <a:t>Hydraulic </a:t>
            </a:r>
            <a:r>
              <a:rPr lang="en-US" sz="2400" dirty="0" smtClean="0"/>
              <a:t>actuators or hydraulic cylinders typically involve a hollow cylinder having a piston inserted in it. </a:t>
            </a:r>
            <a:endParaRPr lang="en-US" sz="2400" dirty="0" smtClean="0"/>
          </a:p>
          <a:p>
            <a:pPr algn="just"/>
            <a:endParaRPr lang="en-US" sz="2400" dirty="0" smtClean="0"/>
          </a:p>
          <a:p>
            <a:pPr algn="just"/>
            <a:r>
              <a:rPr lang="en-US" sz="2400" dirty="0" smtClean="0"/>
              <a:t>An </a:t>
            </a:r>
            <a:r>
              <a:rPr lang="en-US" sz="2400" dirty="0" smtClean="0"/>
              <a:t>unbalanced pressure applied to the piston generates force that can move an external object. Since liquids are nearly incompressible, a hydraulic cylinder can provide controlled precise linear displacement of the piston. The displacement is only along the axis of the piston. </a:t>
            </a:r>
            <a:endParaRPr lang="en-US" sz="2400" dirty="0" smtClean="0"/>
          </a:p>
          <a:p>
            <a:pPr algn="just"/>
            <a:endParaRPr lang="en-US" sz="2400" dirty="0" smtClean="0"/>
          </a:p>
          <a:p>
            <a:pPr algn="just"/>
            <a:r>
              <a:rPr lang="en-US" sz="2400" dirty="0" smtClean="0"/>
              <a:t>A </a:t>
            </a:r>
            <a:r>
              <a:rPr lang="en-US" sz="2400" dirty="0" smtClean="0"/>
              <a:t>familiar example of a manually operated hydraulic actuator is a hydraulic car jack. Typically though, the term "hydraulic actuator" refers to a device controlled by a hydraulic pump.</a:t>
            </a:r>
            <a:endParaRPr lang="en-US" sz="2400" dirty="0"/>
          </a:p>
        </p:txBody>
      </p:sp>
      <p:sp>
        <p:nvSpPr>
          <p:cNvPr id="3" name="Title 2"/>
          <p:cNvSpPr>
            <a:spLocks noGrp="1"/>
          </p:cNvSpPr>
          <p:nvPr>
            <p:ph type="title"/>
          </p:nvPr>
        </p:nvSpPr>
        <p:spPr/>
        <p:txBody>
          <a:bodyPr>
            <a:normAutofit/>
          </a:bodyPr>
          <a:lstStyle/>
          <a:p>
            <a:r>
              <a:rPr lang="en-US" sz="2400" dirty="0" smtClean="0"/>
              <a:t>Linear actuators</a:t>
            </a:r>
            <a:r>
              <a:rPr lang="en-US" sz="2400" dirty="0" smtClean="0"/>
              <a:t> </a:t>
            </a:r>
            <a:r>
              <a:rPr lang="en-US" sz="2400" dirty="0" smtClean="0"/>
              <a:t>cont: </a:t>
            </a:r>
            <a:endParaRPr lang="en-US" sz="2400" dirty="0"/>
          </a:p>
        </p:txBody>
      </p:sp>
      <p:pic>
        <p:nvPicPr>
          <p:cNvPr id="6146" name="Picture 2" descr="http://forums.hydraulicspneumatics.com/eve/forums/a/ga/ul/2671003762/inlineimg/Y/cylDA.GIF"/>
          <p:cNvPicPr>
            <a:picLocks noChangeAspect="1" noChangeArrowheads="1" noCrop="1"/>
          </p:cNvPicPr>
          <p:nvPr/>
        </p:nvPicPr>
        <p:blipFill>
          <a:blip r:embed="rId2"/>
          <a:srcRect/>
          <a:stretch>
            <a:fillRect/>
          </a:stretch>
        </p:blipFill>
        <p:spPr bwMode="auto">
          <a:xfrm>
            <a:off x="5486400" y="2514600"/>
            <a:ext cx="4314825" cy="2414656"/>
          </a:xfrm>
          <a:prstGeom prst="rect">
            <a:avLst/>
          </a:prstGeom>
          <a:noFill/>
          <a:scene3d>
            <a:camera prst="orthographicFront">
              <a:rot lat="0" lon="0" rev="16200000"/>
            </a:camera>
            <a:lightRig rig="threePt" dir="t"/>
          </a:scene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146"/>
                                        </p:tgtEl>
                                        <p:attrNameLst>
                                          <p:attrName>style.visibility</p:attrName>
                                        </p:attrNameLst>
                                      </p:cBhvr>
                                      <p:to>
                                        <p:strVal val="visible"/>
                                      </p:to>
                                    </p:set>
                                    <p:anim calcmode="lin" valueType="num">
                                      <p:cBhvr additive="base">
                                        <p:cTn id="17" dur="500" fill="hold"/>
                                        <p:tgtEl>
                                          <p:spTgt spid="6146"/>
                                        </p:tgtEl>
                                        <p:attrNameLst>
                                          <p:attrName>ppt_x</p:attrName>
                                        </p:attrNameLst>
                                      </p:cBhvr>
                                      <p:tavLst>
                                        <p:tav tm="0">
                                          <p:val>
                                            <p:strVal val="#ppt_x"/>
                                          </p:val>
                                        </p:tav>
                                        <p:tav tm="100000">
                                          <p:val>
                                            <p:strVal val="#ppt_x"/>
                                          </p:val>
                                        </p:tav>
                                      </p:tavLst>
                                    </p:anim>
                                    <p:anim calcmode="lin" valueType="num">
                                      <p:cBhvr additive="base">
                                        <p:cTn id="18"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additive="base">
                                        <p:cTn id="2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si30047.swp0001-006nlv.server-web.com/sites/default/files/.images/Nordon%20Cylinder%20components%20diagram_0.jpg"/>
          <p:cNvPicPr>
            <a:picLocks noChangeAspect="1" noChangeArrowheads="1"/>
          </p:cNvPicPr>
          <p:nvPr/>
        </p:nvPicPr>
        <p:blipFill>
          <a:blip r:embed="rId2"/>
          <a:srcRect/>
          <a:stretch>
            <a:fillRect/>
          </a:stretch>
        </p:blipFill>
        <p:spPr bwMode="auto">
          <a:xfrm>
            <a:off x="4495800" y="4191000"/>
            <a:ext cx="4505565" cy="2476500"/>
          </a:xfrm>
          <a:prstGeom prst="rect">
            <a:avLst/>
          </a:prstGeom>
          <a:noFill/>
        </p:spPr>
      </p:pic>
      <p:sp>
        <p:nvSpPr>
          <p:cNvPr id="2" name="Content Placeholder 1"/>
          <p:cNvSpPr>
            <a:spLocks noGrp="1"/>
          </p:cNvSpPr>
          <p:nvPr>
            <p:ph idx="1"/>
          </p:nvPr>
        </p:nvSpPr>
        <p:spPr>
          <a:xfrm>
            <a:off x="457200" y="1481329"/>
            <a:ext cx="8077200" cy="3014472"/>
          </a:xfrm>
        </p:spPr>
        <p:txBody>
          <a:bodyPr>
            <a:normAutofit fontScale="47500" lnSpcReduction="20000"/>
          </a:bodyPr>
          <a:lstStyle/>
          <a:p>
            <a:r>
              <a:rPr lang="en-US" sz="3400" u="sng" dirty="0" smtClean="0"/>
              <a:t>Pneumatic actuators</a:t>
            </a:r>
          </a:p>
          <a:p>
            <a:endParaRPr lang="en-US" dirty="0" smtClean="0"/>
          </a:p>
          <a:p>
            <a:pPr algn="just"/>
            <a:r>
              <a:rPr lang="en-US" dirty="0" smtClean="0"/>
              <a:t>Pneumatic actuators, or pneumatic cylinders, are similar to hydraulic actuators except they use compressed gas to generate force instead of a liquid. </a:t>
            </a:r>
            <a:endParaRPr lang="en-US" dirty="0" smtClean="0"/>
          </a:p>
          <a:p>
            <a:pPr algn="just"/>
            <a:r>
              <a:rPr lang="en-US" dirty="0" smtClean="0"/>
              <a:t>They </a:t>
            </a:r>
            <a:r>
              <a:rPr lang="en-US" dirty="0" smtClean="0"/>
              <a:t>work similarly to a piston in which air is pumped inside a chamber and pushed out of the other side of the chamber. </a:t>
            </a:r>
            <a:endParaRPr lang="en-US" dirty="0" smtClean="0"/>
          </a:p>
          <a:p>
            <a:pPr algn="just"/>
            <a:r>
              <a:rPr lang="en-US" dirty="0" smtClean="0"/>
              <a:t>Air </a:t>
            </a:r>
            <a:r>
              <a:rPr lang="en-US" dirty="0" smtClean="0"/>
              <a:t>actuators are not </a:t>
            </a:r>
            <a:r>
              <a:rPr lang="en-US" dirty="0" smtClean="0"/>
              <a:t>generally </a:t>
            </a:r>
            <a:r>
              <a:rPr lang="en-US" dirty="0" smtClean="0"/>
              <a:t>used for heavy duty machinery and instances where large amounts of weight are present. </a:t>
            </a:r>
            <a:endParaRPr lang="en-US" dirty="0" smtClean="0"/>
          </a:p>
          <a:p>
            <a:pPr algn="just"/>
            <a:r>
              <a:rPr lang="en-US" dirty="0" smtClean="0"/>
              <a:t>The main reasons </a:t>
            </a:r>
            <a:r>
              <a:rPr lang="en-US" dirty="0" smtClean="0"/>
              <a:t>pneumatic linear actuators are preferred to other types is the fact that the power source is simply an air compressor. Because air is the input source, pneumatic actuators are able to be used in many places of mechanical activity</a:t>
            </a:r>
            <a:r>
              <a:rPr lang="en-US" dirty="0" smtClean="0"/>
              <a:t>.</a:t>
            </a:r>
          </a:p>
          <a:p>
            <a:pPr algn="just"/>
            <a:r>
              <a:rPr lang="en-US" dirty="0" smtClean="0"/>
              <a:t>The </a:t>
            </a:r>
            <a:r>
              <a:rPr lang="en-US" dirty="0" smtClean="0"/>
              <a:t>downside is, most air compressors are large, bulky, and loud. They are hard to transport to other areas once installed</a:t>
            </a:r>
            <a:r>
              <a:rPr lang="en-US" dirty="0" smtClean="0"/>
              <a:t>.</a:t>
            </a:r>
          </a:p>
          <a:p>
            <a:pPr algn="just"/>
            <a:r>
              <a:rPr lang="en-US" dirty="0" smtClean="0"/>
              <a:t>Pneumatic </a:t>
            </a:r>
            <a:r>
              <a:rPr lang="en-US" dirty="0" smtClean="0"/>
              <a:t>linear actuators are likely to leak and this makes them less efficient than mechanical linear actuators.</a:t>
            </a:r>
            <a:endParaRPr lang="en-US" dirty="0"/>
          </a:p>
        </p:txBody>
      </p:sp>
      <p:sp>
        <p:nvSpPr>
          <p:cNvPr id="3" name="Title 2"/>
          <p:cNvSpPr>
            <a:spLocks noGrp="1"/>
          </p:cNvSpPr>
          <p:nvPr>
            <p:ph type="title"/>
          </p:nvPr>
        </p:nvSpPr>
        <p:spPr/>
        <p:txBody>
          <a:bodyPr>
            <a:normAutofit/>
          </a:bodyPr>
          <a:lstStyle/>
          <a:p>
            <a:r>
              <a:rPr lang="en-US" sz="2400" dirty="0" smtClean="0"/>
              <a:t>Linear actuators cont: </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194"/>
                                        </p:tgtEl>
                                        <p:attrNameLst>
                                          <p:attrName>style.visibility</p:attrName>
                                        </p:attrNameLst>
                                      </p:cBhvr>
                                      <p:to>
                                        <p:strVal val="visible"/>
                                      </p:to>
                                    </p:set>
                                    <p:anim calcmode="lin" valueType="num">
                                      <p:cBhvr additive="base">
                                        <p:cTn id="11" dur="500" fill="hold"/>
                                        <p:tgtEl>
                                          <p:spTgt spid="8194"/>
                                        </p:tgtEl>
                                        <p:attrNameLst>
                                          <p:attrName>ppt_x</p:attrName>
                                        </p:attrNameLst>
                                      </p:cBhvr>
                                      <p:tavLst>
                                        <p:tav tm="0">
                                          <p:val>
                                            <p:strVal val="#ppt_x"/>
                                          </p:val>
                                        </p:tav>
                                        <p:tav tm="100000">
                                          <p:val>
                                            <p:strVal val="#ppt_x"/>
                                          </p:val>
                                        </p:tav>
                                      </p:tavLst>
                                    </p:anim>
                                    <p:anim calcmode="lin" valueType="num">
                                      <p:cBhvr additive="base">
                                        <p:cTn id="12" dur="500" fill="hold"/>
                                        <p:tgtEl>
                                          <p:spTgt spid="819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additive="base">
                                        <p:cTn id="2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 calcmode="lin" valueType="num">
                                      <p:cBhvr additive="base">
                                        <p:cTn id="3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638800" cy="4525963"/>
          </a:xfrm>
        </p:spPr>
        <p:txBody>
          <a:bodyPr>
            <a:normAutofit/>
          </a:bodyPr>
          <a:lstStyle/>
          <a:p>
            <a:r>
              <a:rPr lang="en-US" sz="2400" u="sng" dirty="0" smtClean="0"/>
              <a:t>Electro-mechanical </a:t>
            </a:r>
            <a:r>
              <a:rPr lang="en-US" sz="2400" u="sng" dirty="0" smtClean="0"/>
              <a:t>actuators</a:t>
            </a:r>
          </a:p>
          <a:p>
            <a:pPr algn="just"/>
            <a:endParaRPr lang="en-US" sz="2400" u="sng" dirty="0" smtClean="0"/>
          </a:p>
          <a:p>
            <a:pPr algn="just"/>
            <a:r>
              <a:rPr lang="en-US" sz="2000" dirty="0" smtClean="0"/>
              <a:t>Electro-mechanical actuators are similar to mechanical actuators except that the control knob or handle is replaced with an electric </a:t>
            </a:r>
            <a:r>
              <a:rPr lang="en-US" sz="2000" dirty="0" smtClean="0"/>
              <a:t>motor.</a:t>
            </a:r>
          </a:p>
          <a:p>
            <a:pPr algn="just"/>
            <a:r>
              <a:rPr lang="en-US" sz="2000" dirty="0" smtClean="0"/>
              <a:t>Rotary </a:t>
            </a:r>
            <a:r>
              <a:rPr lang="en-US" sz="2000" dirty="0" smtClean="0"/>
              <a:t>motion of the motor is converted to linear displacement. There are many designs of modern linear actuators and every company that manufactures them tends to have a proprietary method. </a:t>
            </a:r>
            <a:endParaRPr lang="en-US" sz="2000" dirty="0"/>
          </a:p>
        </p:txBody>
      </p:sp>
      <p:sp>
        <p:nvSpPr>
          <p:cNvPr id="3" name="Title 2"/>
          <p:cNvSpPr>
            <a:spLocks noGrp="1"/>
          </p:cNvSpPr>
          <p:nvPr>
            <p:ph type="title"/>
          </p:nvPr>
        </p:nvSpPr>
        <p:spPr/>
        <p:txBody>
          <a:bodyPr>
            <a:normAutofit/>
          </a:bodyPr>
          <a:lstStyle/>
          <a:p>
            <a:r>
              <a:rPr lang="en-US" sz="2400" dirty="0" smtClean="0"/>
              <a:t>Linear actuators cont: </a:t>
            </a:r>
            <a:endParaRPr lang="en-US" sz="2400" dirty="0"/>
          </a:p>
        </p:txBody>
      </p:sp>
      <p:pic>
        <p:nvPicPr>
          <p:cNvPr id="4" name="Content Placeholder 5" descr="Roller_Screw.gif"/>
          <p:cNvPicPr>
            <a:picLocks noChangeAspect="1"/>
          </p:cNvPicPr>
          <p:nvPr/>
        </p:nvPicPr>
        <p:blipFill>
          <a:blip r:embed="rId2"/>
          <a:stretch>
            <a:fillRect/>
          </a:stretch>
        </p:blipFill>
        <p:spPr>
          <a:xfrm>
            <a:off x="6172200" y="1524000"/>
            <a:ext cx="2759733" cy="45259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638800" cy="4525963"/>
          </a:xfrm>
        </p:spPr>
        <p:txBody>
          <a:bodyPr>
            <a:normAutofit lnSpcReduction="10000"/>
          </a:bodyPr>
          <a:lstStyle/>
          <a:p>
            <a:pPr algn="just"/>
            <a:r>
              <a:rPr lang="en-US" sz="2000" u="sng" dirty="0" smtClean="0"/>
              <a:t>Linear Motor</a:t>
            </a:r>
          </a:p>
          <a:p>
            <a:pPr algn="just"/>
            <a:endParaRPr lang="en-US" sz="1400" u="sng" dirty="0" smtClean="0"/>
          </a:p>
          <a:p>
            <a:pPr algn="just"/>
            <a:r>
              <a:rPr lang="en-US" sz="1400" dirty="0" smtClean="0"/>
              <a:t>A </a:t>
            </a:r>
            <a:r>
              <a:rPr lang="en-US" sz="1400" dirty="0" smtClean="0"/>
              <a:t>linear motor is functionally the same as a rotary electric motor with the rotor and stator circular magnetic field components laid out in a straight line. </a:t>
            </a:r>
            <a:endParaRPr lang="en-US" sz="1400" dirty="0" smtClean="0"/>
          </a:p>
          <a:p>
            <a:pPr algn="just"/>
            <a:r>
              <a:rPr lang="en-US" sz="1400" dirty="0" smtClean="0"/>
              <a:t>Where </a:t>
            </a:r>
            <a:r>
              <a:rPr lang="en-US" sz="1400" dirty="0" smtClean="0"/>
              <a:t>a rotary motor would spin around and re-use the same magnetic pole faces again, the magnetic field structures of a linear motor are physically repeated across the length of the actuator</a:t>
            </a:r>
            <a:r>
              <a:rPr lang="en-US" sz="1400" dirty="0" smtClean="0"/>
              <a:t>.</a:t>
            </a:r>
          </a:p>
          <a:p>
            <a:pPr algn="just"/>
            <a:r>
              <a:rPr lang="en-US" sz="1400" dirty="0" smtClean="0"/>
              <a:t>Since the motor moves in a linear fashion, no lead screw is needed to convert rotary motion to linear. While high capacity is possible, the material and/or motor limitations on most designs are surpassed relatively quickly due to a reliance solely on magnetic attraction and repulsion forces. Most linear motors have a low load capacity compared to other types of linear actuators.</a:t>
            </a:r>
          </a:p>
          <a:p>
            <a:pPr algn="just"/>
            <a:r>
              <a:rPr lang="en-US" sz="1400" dirty="0" smtClean="0"/>
              <a:t>Linear motors have an advantage in outdoor or dirty environments in that the two halves do not need to contact each other, and so the electromagnetic drive coils can be waterproofed and sealed against moisture and corrosion, allowing for a very long service life</a:t>
            </a:r>
            <a:r>
              <a:rPr lang="en-US" sz="1400" dirty="0" smtClean="0"/>
              <a:t>.</a:t>
            </a:r>
            <a:endParaRPr lang="en-US" sz="1400" b="1" dirty="0" smtClean="0"/>
          </a:p>
        </p:txBody>
      </p:sp>
      <p:sp>
        <p:nvSpPr>
          <p:cNvPr id="3" name="Title 2"/>
          <p:cNvSpPr>
            <a:spLocks noGrp="1"/>
          </p:cNvSpPr>
          <p:nvPr>
            <p:ph type="title"/>
          </p:nvPr>
        </p:nvSpPr>
        <p:spPr/>
        <p:txBody>
          <a:bodyPr>
            <a:normAutofit/>
          </a:bodyPr>
          <a:lstStyle/>
          <a:p>
            <a:r>
              <a:rPr lang="en-US" sz="2400" dirty="0" smtClean="0"/>
              <a:t>Linear actuators cont: </a:t>
            </a:r>
            <a:endParaRPr lang="en-US" sz="2400" dirty="0"/>
          </a:p>
        </p:txBody>
      </p:sp>
      <p:pic>
        <p:nvPicPr>
          <p:cNvPr id="2050" name="Picture 2" descr="http://upload.wikimedia.org/wikipedia/commons/f/f6/Linearmotorprinzip.png"/>
          <p:cNvPicPr>
            <a:picLocks noChangeAspect="1" noChangeArrowheads="1"/>
          </p:cNvPicPr>
          <p:nvPr/>
        </p:nvPicPr>
        <p:blipFill>
          <a:blip r:embed="rId2"/>
          <a:srcRect/>
          <a:stretch>
            <a:fillRect/>
          </a:stretch>
        </p:blipFill>
        <p:spPr bwMode="auto">
          <a:xfrm>
            <a:off x="6096000" y="2133600"/>
            <a:ext cx="2785624" cy="359360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638800" cy="4525963"/>
          </a:xfrm>
        </p:spPr>
        <p:txBody>
          <a:bodyPr>
            <a:normAutofit/>
          </a:bodyPr>
          <a:lstStyle/>
          <a:p>
            <a:r>
              <a:rPr lang="en-US" sz="2000" u="sng" dirty="0" smtClean="0"/>
              <a:t>Piezoelectric actuators</a:t>
            </a:r>
          </a:p>
          <a:p>
            <a:pPr algn="just"/>
            <a:endParaRPr lang="en-US" sz="1400" u="sng" dirty="0" smtClean="0"/>
          </a:p>
          <a:p>
            <a:pPr algn="just"/>
            <a:r>
              <a:rPr lang="en-US" sz="1400" dirty="0" smtClean="0"/>
              <a:t>The piezoelectric effect is a property of certain materials in which application of a voltage to the material causes it to expand. </a:t>
            </a:r>
            <a:endParaRPr lang="en-US" sz="1400" dirty="0" smtClean="0"/>
          </a:p>
          <a:p>
            <a:pPr algn="just"/>
            <a:endParaRPr lang="en-US" sz="1400" dirty="0" smtClean="0"/>
          </a:p>
          <a:p>
            <a:pPr algn="just"/>
            <a:r>
              <a:rPr lang="en-US" sz="1400" dirty="0" smtClean="0"/>
              <a:t>Very </a:t>
            </a:r>
            <a:r>
              <a:rPr lang="en-US" sz="1400" dirty="0" smtClean="0"/>
              <a:t>high voltages correspond to only tiny expansions. </a:t>
            </a:r>
            <a:endParaRPr lang="en-US" sz="1400" dirty="0" smtClean="0"/>
          </a:p>
          <a:p>
            <a:pPr algn="just"/>
            <a:endParaRPr lang="en-US" sz="1400" dirty="0" smtClean="0"/>
          </a:p>
          <a:p>
            <a:pPr algn="just"/>
            <a:r>
              <a:rPr lang="en-US" sz="1400" dirty="0" smtClean="0"/>
              <a:t>As </a:t>
            </a:r>
            <a:r>
              <a:rPr lang="en-US" sz="1400" dirty="0" smtClean="0"/>
              <a:t>a result, piezoelectric actuators can achieve extremely fine positioning resolution, but </a:t>
            </a:r>
            <a:r>
              <a:rPr lang="en-US" sz="1400" dirty="0" smtClean="0"/>
              <a:t>have </a:t>
            </a:r>
            <a:r>
              <a:rPr lang="en-US" sz="1400" dirty="0" smtClean="0"/>
              <a:t>a very short range of </a:t>
            </a:r>
            <a:r>
              <a:rPr lang="en-US" sz="1400" dirty="0" smtClean="0"/>
              <a:t>motion.</a:t>
            </a:r>
          </a:p>
          <a:p>
            <a:pPr algn="just"/>
            <a:endParaRPr lang="en-US" sz="1400" dirty="0" smtClean="0"/>
          </a:p>
          <a:p>
            <a:pPr algn="just"/>
            <a:r>
              <a:rPr lang="en-US" sz="1400" dirty="0" smtClean="0"/>
              <a:t>In </a:t>
            </a:r>
            <a:r>
              <a:rPr lang="en-US" sz="1400" dirty="0" smtClean="0"/>
              <a:t>addition, piezoelectric materials exhibit hysteresis which makes it difficult to control their expansion in a repeatable manner.</a:t>
            </a:r>
            <a:endParaRPr lang="en-US" sz="1400" dirty="0"/>
          </a:p>
        </p:txBody>
      </p:sp>
      <p:sp>
        <p:nvSpPr>
          <p:cNvPr id="3" name="Title 2"/>
          <p:cNvSpPr>
            <a:spLocks noGrp="1"/>
          </p:cNvSpPr>
          <p:nvPr>
            <p:ph type="title"/>
          </p:nvPr>
        </p:nvSpPr>
        <p:spPr/>
        <p:txBody>
          <a:bodyPr>
            <a:normAutofit/>
          </a:bodyPr>
          <a:lstStyle/>
          <a:p>
            <a:r>
              <a:rPr lang="en-US" sz="2400" dirty="0" smtClean="0"/>
              <a:t>Linear actuators cont: </a:t>
            </a:r>
            <a:endParaRPr lang="en-US" sz="2400" dirty="0"/>
          </a:p>
        </p:txBody>
      </p:sp>
      <p:pic>
        <p:nvPicPr>
          <p:cNvPr id="1026" name="Picture 2" descr="http://upload.wikimedia.org/wikipedia/commons/thumb/c/c4/SchemaPiezo.gif/220px-SchemaPiezo.gif"/>
          <p:cNvPicPr>
            <a:picLocks noChangeAspect="1" noChangeArrowheads="1"/>
          </p:cNvPicPr>
          <p:nvPr/>
        </p:nvPicPr>
        <p:blipFill>
          <a:blip r:embed="rId2"/>
          <a:srcRect/>
          <a:stretch>
            <a:fillRect/>
          </a:stretch>
        </p:blipFill>
        <p:spPr bwMode="auto">
          <a:xfrm>
            <a:off x="6172201" y="2057400"/>
            <a:ext cx="2971799" cy="29718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26"/>
                                        </p:tgtEl>
                                        <p:attrNameLst>
                                          <p:attrName>style.visibility</p:attrName>
                                        </p:attrNameLst>
                                      </p:cBhvr>
                                      <p:to>
                                        <p:strVal val="visible"/>
                                      </p:to>
                                    </p:set>
                                    <p:anim calcmode="lin" valueType="num">
                                      <p:cBhvr additive="base">
                                        <p:cTn id="17" dur="500" fill="hold"/>
                                        <p:tgtEl>
                                          <p:spTgt spid="1026"/>
                                        </p:tgtEl>
                                        <p:attrNameLst>
                                          <p:attrName>ppt_x</p:attrName>
                                        </p:attrNameLst>
                                      </p:cBhvr>
                                      <p:tavLst>
                                        <p:tav tm="0">
                                          <p:val>
                                            <p:strVal val="#ppt_x"/>
                                          </p:val>
                                        </p:tav>
                                        <p:tav tm="100000">
                                          <p:val>
                                            <p:strVal val="#ppt_x"/>
                                          </p:val>
                                        </p:tav>
                                      </p:tavLst>
                                    </p:anim>
                                    <p:anim calcmode="lin" valueType="num">
                                      <p:cBhvr additive="base">
                                        <p:cTn id="1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additive="base">
                                        <p:cTn id="2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2800" dirty="0" smtClean="0"/>
              <a:t>Rotary actuators</a:t>
            </a:r>
            <a:endParaRPr lang="en-US" sz="2800" dirty="0"/>
          </a:p>
        </p:txBody>
      </p:sp>
      <p:sp>
        <p:nvSpPr>
          <p:cNvPr id="7" name="Content Placeholder 6"/>
          <p:cNvSpPr>
            <a:spLocks noGrp="1"/>
          </p:cNvSpPr>
          <p:nvPr>
            <p:ph idx="1"/>
          </p:nvPr>
        </p:nvSpPr>
        <p:spPr/>
        <p:txBody>
          <a:bodyPr>
            <a:normAutofit fontScale="55000" lnSpcReduction="20000"/>
          </a:bodyPr>
          <a:lstStyle/>
          <a:p>
            <a:pPr algn="just"/>
            <a:r>
              <a:rPr lang="en-US" dirty="0" smtClean="0"/>
              <a:t>A </a:t>
            </a:r>
            <a:r>
              <a:rPr lang="en-US" sz="3300" dirty="0" smtClean="0"/>
              <a:t>rotary actuator is an actuator that produces a rotary motion or torque</a:t>
            </a:r>
            <a:r>
              <a:rPr lang="en-US" dirty="0" smtClean="0"/>
              <a:t>.</a:t>
            </a:r>
          </a:p>
          <a:p>
            <a:pPr algn="just"/>
            <a:endParaRPr lang="en-US" dirty="0" smtClean="0"/>
          </a:p>
          <a:p>
            <a:pPr algn="just"/>
            <a:r>
              <a:rPr lang="en-US" sz="2900" dirty="0" smtClean="0"/>
              <a:t>The simplest actuator is purely mechanical, where linear motion in one direction gives rise to rotation. The most common actuators though are electrically powered. Other actuators may be powered by pneumatic or hydraulic power, or may use energy stored internally through springs.</a:t>
            </a:r>
          </a:p>
          <a:p>
            <a:pPr algn="just"/>
            <a:endParaRPr lang="en-US" sz="2900" dirty="0" smtClean="0"/>
          </a:p>
          <a:p>
            <a:pPr algn="just"/>
            <a:r>
              <a:rPr lang="en-US" sz="2900" dirty="0" smtClean="0"/>
              <a:t>The motion produced by an actuator may be either continuous rotation, as for an electric motor, or movement to a fixed angular position as for servos and stepper motors. A further form, the torque motor, does not necessarily produce any rotation but merely generates a precise torque which then either causes rotation, or is balanced by some opposing torque</a:t>
            </a:r>
            <a:r>
              <a:rPr lang="en-US" sz="2900" dirty="0" smtClean="0"/>
              <a:t>.</a:t>
            </a:r>
          </a:p>
          <a:p>
            <a:pPr algn="just"/>
            <a:endParaRPr lang="en-US" sz="2900" dirty="0" smtClean="0"/>
          </a:p>
          <a:p>
            <a:pPr algn="just"/>
            <a:r>
              <a:rPr lang="en-US" sz="2900" dirty="0" smtClean="0"/>
              <a:t>Rotary actuators are used in a vast range of applications. These require actuators of all sizes, power and operating speed. These can range from zero power </a:t>
            </a:r>
            <a:r>
              <a:rPr lang="en-US" sz="2900" dirty="0" smtClean="0"/>
              <a:t>actuators that </a:t>
            </a:r>
            <a:r>
              <a:rPr lang="en-US" sz="2900" dirty="0" smtClean="0"/>
              <a:t>are only used as display devices, such as air core gauges. Others include valve actuators that operate pipeline and process valves in the petrochemical industry, through to actuators for large civil engineering projects such as sluice gates and dams.</a:t>
            </a:r>
            <a:endParaRPr lang="en-US" sz="29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 calcmode="lin" valueType="num">
                                      <p:cBhvr additive="base">
                                        <p:cTn id="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4" end="4"/>
                                            </p:txEl>
                                          </p:spTgt>
                                        </p:tgtEl>
                                        <p:attrNameLst>
                                          <p:attrName>style.visibility</p:attrName>
                                        </p:attrNameLst>
                                      </p:cBhvr>
                                      <p:to>
                                        <p:strVal val="visible"/>
                                      </p:to>
                                    </p:set>
                                    <p:anim calcmode="lin" valueType="num">
                                      <p:cBhvr additive="base">
                                        <p:cTn id="13"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anim calcmode="lin" valueType="num">
                                      <p:cBhvr additive="base">
                                        <p:cTn id="19"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2800" dirty="0" smtClean="0"/>
              <a:t>Rotary actuators cont:</a:t>
            </a:r>
            <a:endParaRPr lang="en-US" sz="2800" dirty="0"/>
          </a:p>
        </p:txBody>
      </p:sp>
      <p:sp>
        <p:nvSpPr>
          <p:cNvPr id="7" name="Content Placeholder 6"/>
          <p:cNvSpPr>
            <a:spLocks noGrp="1"/>
          </p:cNvSpPr>
          <p:nvPr>
            <p:ph idx="1"/>
          </p:nvPr>
        </p:nvSpPr>
        <p:spPr>
          <a:xfrm>
            <a:off x="457200" y="1481328"/>
            <a:ext cx="5181600" cy="4525963"/>
          </a:xfrm>
        </p:spPr>
        <p:txBody>
          <a:bodyPr>
            <a:normAutofit fontScale="92500" lnSpcReduction="20000"/>
          </a:bodyPr>
          <a:lstStyle/>
          <a:p>
            <a:r>
              <a:rPr lang="en-US" sz="2400" u="sng" dirty="0" smtClean="0"/>
              <a:t>Stepper </a:t>
            </a:r>
            <a:r>
              <a:rPr lang="en-US" sz="2400" u="sng" dirty="0" smtClean="0"/>
              <a:t>motors</a:t>
            </a:r>
          </a:p>
          <a:p>
            <a:endParaRPr lang="en-US" u="sng" dirty="0" smtClean="0"/>
          </a:p>
          <a:p>
            <a:pPr algn="just"/>
            <a:r>
              <a:rPr lang="en-US" sz="2000" dirty="0" smtClean="0"/>
              <a:t>Stepper motors are a form of electric motor that has the ability to move in discrete steps of a fixed </a:t>
            </a:r>
            <a:r>
              <a:rPr lang="en-US" sz="2000" dirty="0" smtClean="0"/>
              <a:t>size.</a:t>
            </a:r>
          </a:p>
          <a:p>
            <a:pPr algn="just"/>
            <a:endParaRPr lang="en-US" sz="2000" dirty="0" smtClean="0"/>
          </a:p>
          <a:p>
            <a:pPr algn="just"/>
            <a:r>
              <a:rPr lang="en-US" sz="2000" dirty="0" smtClean="0"/>
              <a:t>This </a:t>
            </a:r>
            <a:r>
              <a:rPr lang="en-US" sz="2000" dirty="0" smtClean="0"/>
              <a:t>can be used either to produce continuous rotation at a controlled speed or to move by a controlled angular amount. </a:t>
            </a:r>
            <a:endParaRPr lang="en-US" sz="2000" dirty="0" smtClean="0"/>
          </a:p>
          <a:p>
            <a:pPr algn="just"/>
            <a:endParaRPr lang="en-US" sz="2000" dirty="0" smtClean="0"/>
          </a:p>
          <a:p>
            <a:pPr algn="just"/>
            <a:r>
              <a:rPr lang="en-US" sz="2000" dirty="0" smtClean="0"/>
              <a:t>If </a:t>
            </a:r>
            <a:r>
              <a:rPr lang="en-US" sz="2000" dirty="0" smtClean="0"/>
              <a:t>the stepper is combined with either a position encoder or at least a single datum sensor at the zero position, it is possible to move the motor to any angular position and so to act as a rotary </a:t>
            </a:r>
            <a:r>
              <a:rPr lang="en-US" sz="2000" dirty="0" smtClean="0"/>
              <a:t>actuator.</a:t>
            </a:r>
            <a:endParaRPr lang="en-US" sz="2000" dirty="0" smtClean="0"/>
          </a:p>
          <a:p>
            <a:endParaRPr lang="en-US" dirty="0"/>
          </a:p>
        </p:txBody>
      </p:sp>
      <p:pic>
        <p:nvPicPr>
          <p:cNvPr id="29698" name="Picture 2" descr="http://upload.wikimedia.org/wikipedia/commons/6/67/StepperMotor.gif"/>
          <p:cNvPicPr>
            <a:picLocks noChangeAspect="1" noChangeArrowheads="1" noCrop="1"/>
          </p:cNvPicPr>
          <p:nvPr/>
        </p:nvPicPr>
        <p:blipFill>
          <a:blip r:embed="rId2"/>
          <a:srcRect/>
          <a:stretch>
            <a:fillRect/>
          </a:stretch>
        </p:blipFill>
        <p:spPr bwMode="auto">
          <a:xfrm>
            <a:off x="5867400" y="2514600"/>
            <a:ext cx="2971800" cy="29718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4" end="4"/>
                                            </p:txEl>
                                          </p:spTgt>
                                        </p:tgtEl>
                                        <p:attrNameLst>
                                          <p:attrName>style.visibility</p:attrName>
                                        </p:attrNameLst>
                                      </p:cBhvr>
                                      <p:to>
                                        <p:strVal val="visible"/>
                                      </p:to>
                                    </p:set>
                                    <p:anim calcmode="lin" valueType="num">
                                      <p:cBhvr additive="base">
                                        <p:cTn id="7"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9698"/>
                                        </p:tgtEl>
                                        <p:attrNameLst>
                                          <p:attrName>style.visibility</p:attrName>
                                        </p:attrNameLst>
                                      </p:cBhvr>
                                      <p:to>
                                        <p:strVal val="visible"/>
                                      </p:to>
                                    </p:set>
                                    <p:anim calcmode="lin" valueType="num">
                                      <p:cBhvr additive="base">
                                        <p:cTn id="11" dur="500" fill="hold"/>
                                        <p:tgtEl>
                                          <p:spTgt spid="29698"/>
                                        </p:tgtEl>
                                        <p:attrNameLst>
                                          <p:attrName>ppt_x</p:attrName>
                                        </p:attrNameLst>
                                      </p:cBhvr>
                                      <p:tavLst>
                                        <p:tav tm="0">
                                          <p:val>
                                            <p:strVal val="#ppt_x"/>
                                          </p:val>
                                        </p:tav>
                                        <p:tav tm="100000">
                                          <p:val>
                                            <p:strVal val="#ppt_x"/>
                                          </p:val>
                                        </p:tav>
                                      </p:tavLst>
                                    </p:anim>
                                    <p:anim calcmode="lin" valueType="num">
                                      <p:cBhvr additive="base">
                                        <p:cTn id="12" dur="500" fill="hold"/>
                                        <p:tgtEl>
                                          <p:spTgt spid="2969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xEl>
                                              <p:pRg st="6" end="6"/>
                                            </p:txEl>
                                          </p:spTgt>
                                        </p:tgtEl>
                                        <p:attrNameLst>
                                          <p:attrName>style.visibility</p:attrName>
                                        </p:attrNameLst>
                                      </p:cBhvr>
                                      <p:to>
                                        <p:strVal val="visible"/>
                                      </p:to>
                                    </p:set>
                                    <p:anim calcmode="lin" valueType="num">
                                      <p:cBhvr additive="base">
                                        <p:cTn id="17"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http://upload.wikimedia.org/wikipedia/commons/thumb/d/d3/Micro_servo.jpg/220px-Micro_servo.jpg"/>
          <p:cNvPicPr>
            <a:picLocks noChangeAspect="1" noChangeArrowheads="1"/>
          </p:cNvPicPr>
          <p:nvPr/>
        </p:nvPicPr>
        <p:blipFill>
          <a:blip r:embed="rId2"/>
          <a:srcRect/>
          <a:stretch>
            <a:fillRect/>
          </a:stretch>
        </p:blipFill>
        <p:spPr bwMode="auto">
          <a:xfrm>
            <a:off x="5257800" y="2667000"/>
            <a:ext cx="3649306" cy="2438400"/>
          </a:xfrm>
          <a:prstGeom prst="rect">
            <a:avLst/>
          </a:prstGeom>
          <a:noFill/>
        </p:spPr>
      </p:pic>
      <p:sp>
        <p:nvSpPr>
          <p:cNvPr id="3" name="Title 2"/>
          <p:cNvSpPr>
            <a:spLocks noGrp="1"/>
          </p:cNvSpPr>
          <p:nvPr>
            <p:ph type="title"/>
          </p:nvPr>
        </p:nvSpPr>
        <p:spPr/>
        <p:txBody>
          <a:bodyPr>
            <a:normAutofit/>
          </a:bodyPr>
          <a:lstStyle/>
          <a:p>
            <a:r>
              <a:rPr lang="en-US" sz="2800" dirty="0" smtClean="0"/>
              <a:t>Rotary actuators cont:</a:t>
            </a:r>
            <a:endParaRPr lang="en-US" sz="2800" dirty="0"/>
          </a:p>
        </p:txBody>
      </p:sp>
      <p:sp>
        <p:nvSpPr>
          <p:cNvPr id="7" name="Content Placeholder 6"/>
          <p:cNvSpPr>
            <a:spLocks noGrp="1"/>
          </p:cNvSpPr>
          <p:nvPr>
            <p:ph idx="1"/>
          </p:nvPr>
        </p:nvSpPr>
        <p:spPr>
          <a:xfrm>
            <a:off x="457200" y="1481328"/>
            <a:ext cx="5181600" cy="4525963"/>
          </a:xfrm>
        </p:spPr>
        <p:txBody>
          <a:bodyPr>
            <a:normAutofit fontScale="92500" lnSpcReduction="20000"/>
          </a:bodyPr>
          <a:lstStyle/>
          <a:p>
            <a:r>
              <a:rPr lang="en-US" sz="2200" u="sng" dirty="0" smtClean="0"/>
              <a:t>Servo motors</a:t>
            </a:r>
          </a:p>
          <a:p>
            <a:endParaRPr lang="en-US" sz="2200" u="sng" dirty="0" smtClean="0"/>
          </a:p>
          <a:p>
            <a:pPr algn="just"/>
            <a:r>
              <a:rPr lang="en-US" sz="1900" dirty="0" smtClean="0"/>
              <a:t>A </a:t>
            </a:r>
            <a:r>
              <a:rPr lang="en-US" sz="1900" dirty="0" smtClean="0"/>
              <a:t>servomotor is a packaged combination of several components: </a:t>
            </a:r>
            <a:endParaRPr lang="en-US" sz="1900" dirty="0" smtClean="0"/>
          </a:p>
          <a:p>
            <a:pPr lvl="1" algn="just"/>
            <a:r>
              <a:rPr lang="en-US" sz="1500" dirty="0" smtClean="0"/>
              <a:t>a motor (usually electric, although fluid power motors may also be used); </a:t>
            </a:r>
          </a:p>
          <a:p>
            <a:pPr lvl="1" algn="just"/>
            <a:r>
              <a:rPr lang="en-US" sz="1500" dirty="0" smtClean="0"/>
              <a:t>a gear train to reduce the many rotations of the motor to a higher torque rotation;</a:t>
            </a:r>
          </a:p>
          <a:p>
            <a:pPr lvl="1" algn="just"/>
            <a:r>
              <a:rPr lang="en-US" sz="1500" dirty="0" smtClean="0"/>
              <a:t>a position encoder that identifies the position of the output shaft and an inbuilt control system. </a:t>
            </a:r>
          </a:p>
          <a:p>
            <a:pPr lvl="1" algn="just"/>
            <a:endParaRPr lang="en-US" sz="1500" dirty="0" smtClean="0"/>
          </a:p>
          <a:p>
            <a:pPr algn="just"/>
            <a:r>
              <a:rPr lang="en-US" sz="1900" dirty="0" smtClean="0"/>
              <a:t>The </a:t>
            </a:r>
            <a:r>
              <a:rPr lang="en-US" sz="1900" dirty="0" smtClean="0"/>
              <a:t>input control signal to the servo indicates the desired output position. Any difference between the position commanded and the position of the encoder gives rise to an error signal that causes the motor and </a:t>
            </a:r>
            <a:r>
              <a:rPr lang="en-US" sz="1900" dirty="0" smtClean="0"/>
              <a:t>gear train </a:t>
            </a:r>
            <a:r>
              <a:rPr lang="en-US" sz="1900" dirty="0" smtClean="0"/>
              <a:t>to rotate until the encoder reflects a position matching that commanded.</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 calcmode="lin" valueType="num">
                                      <p:cBhvr additive="base">
                                        <p:cTn id="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anim calcmode="lin" valueType="num">
                                      <p:cBhvr additive="base">
                                        <p:cTn id="1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5" end="5"/>
                                            </p:txEl>
                                          </p:spTgt>
                                        </p:tgtEl>
                                        <p:attrNameLst>
                                          <p:attrName>style.visibility</p:attrName>
                                        </p:attrNameLst>
                                      </p:cBhvr>
                                      <p:to>
                                        <p:strVal val="visible"/>
                                      </p:to>
                                    </p:set>
                                    <p:anim calcmode="lin" valueType="num">
                                      <p:cBhvr additive="base">
                                        <p:cTn id="25"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anim calcmode="lin" valueType="num">
                                      <p:cBhvr additive="base">
                                        <p:cTn id="3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2800" dirty="0" smtClean="0"/>
              <a:t>Rotary actuators cont:</a:t>
            </a:r>
            <a:endParaRPr lang="en-US" sz="2800" dirty="0"/>
          </a:p>
        </p:txBody>
      </p:sp>
      <p:sp>
        <p:nvSpPr>
          <p:cNvPr id="7" name="Content Placeholder 6"/>
          <p:cNvSpPr>
            <a:spLocks noGrp="1"/>
          </p:cNvSpPr>
          <p:nvPr>
            <p:ph idx="1"/>
          </p:nvPr>
        </p:nvSpPr>
        <p:spPr>
          <a:xfrm>
            <a:off x="457200" y="1481328"/>
            <a:ext cx="5181600" cy="4525963"/>
          </a:xfrm>
        </p:spPr>
        <p:txBody>
          <a:bodyPr>
            <a:normAutofit lnSpcReduction="10000"/>
          </a:bodyPr>
          <a:lstStyle/>
          <a:p>
            <a:r>
              <a:rPr lang="en-US" sz="2000" u="sng" dirty="0" smtClean="0"/>
              <a:t>Electric motors</a:t>
            </a:r>
          </a:p>
          <a:p>
            <a:endParaRPr lang="en-US" sz="2000" u="sng" dirty="0" smtClean="0"/>
          </a:p>
          <a:p>
            <a:pPr algn="just"/>
            <a:r>
              <a:rPr lang="en-US" sz="1700" dirty="0" smtClean="0"/>
              <a:t>An electric motor is an electric machine that converts electrical energy into mechanical energy.</a:t>
            </a:r>
          </a:p>
          <a:p>
            <a:pPr algn="just"/>
            <a:endParaRPr lang="en-US" sz="1700" dirty="0" smtClean="0"/>
          </a:p>
          <a:p>
            <a:pPr algn="just"/>
            <a:r>
              <a:rPr lang="en-US" sz="1700" dirty="0" smtClean="0"/>
              <a:t>In normal motoring mode, most electric motors operate through the interaction between an electric motor's magnetic field and winding currents to generate force within the motor. In certain applications, such as in the transportation industry with traction motors, electric motors can operate in both motoring and generating or braking modes to also produce electrical energy from mechanical energy.</a:t>
            </a:r>
          </a:p>
          <a:p>
            <a:endParaRPr lang="en-US" dirty="0"/>
          </a:p>
        </p:txBody>
      </p:sp>
      <p:pic>
        <p:nvPicPr>
          <p:cNvPr id="31746" name="Picture 2" descr="http://upload.wikimedia.org/wikipedia/commons/thumb/a/a9/Rotterdam_Ahoy_Europort_2011_%2814%29.JPG/1280px-Rotterdam_Ahoy_Europort_2011_%2814%29.JPG"/>
          <p:cNvPicPr>
            <a:picLocks noChangeAspect="1" noChangeArrowheads="1"/>
          </p:cNvPicPr>
          <p:nvPr/>
        </p:nvPicPr>
        <p:blipFill>
          <a:blip r:embed="rId2" cstate="print"/>
          <a:srcRect/>
          <a:stretch>
            <a:fillRect/>
          </a:stretch>
        </p:blipFill>
        <p:spPr bwMode="auto">
          <a:xfrm>
            <a:off x="5668043" y="2438400"/>
            <a:ext cx="3125765" cy="23622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4" end="4"/>
                                            </p:txEl>
                                          </p:spTgt>
                                        </p:tgtEl>
                                        <p:attrNameLst>
                                          <p:attrName>style.visibility</p:attrName>
                                        </p:attrNameLst>
                                      </p:cBhvr>
                                      <p:to>
                                        <p:strVal val="visible"/>
                                      </p:to>
                                    </p:set>
                                    <p:anim calcmode="lin" valueType="num">
                                      <p:cBhvr additive="base">
                                        <p:cTn id="7"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2800" dirty="0" smtClean="0"/>
              <a:t>Rotary actuators cont:</a:t>
            </a:r>
            <a:endParaRPr lang="en-US" sz="2800" dirty="0"/>
          </a:p>
        </p:txBody>
      </p:sp>
      <p:sp>
        <p:nvSpPr>
          <p:cNvPr id="7" name="Content Placeholder 6"/>
          <p:cNvSpPr>
            <a:spLocks noGrp="1"/>
          </p:cNvSpPr>
          <p:nvPr>
            <p:ph idx="1"/>
          </p:nvPr>
        </p:nvSpPr>
        <p:spPr>
          <a:xfrm>
            <a:off x="457200" y="1481328"/>
            <a:ext cx="5181600" cy="4525963"/>
          </a:xfrm>
        </p:spPr>
        <p:txBody>
          <a:bodyPr>
            <a:normAutofit fontScale="92500" lnSpcReduction="20000"/>
          </a:bodyPr>
          <a:lstStyle/>
          <a:p>
            <a:r>
              <a:rPr lang="en-US" sz="2000" u="sng" dirty="0" smtClean="0"/>
              <a:t>Hydraulic motors</a:t>
            </a:r>
          </a:p>
          <a:p>
            <a:endParaRPr lang="en-US" sz="2000" u="sng" dirty="0" smtClean="0"/>
          </a:p>
          <a:p>
            <a:pPr algn="just"/>
            <a:r>
              <a:rPr lang="en-US" sz="1700" dirty="0" smtClean="0"/>
              <a:t>The hydraulic motor is the rotary counterpart of the hydraulic cylinder. </a:t>
            </a:r>
          </a:p>
          <a:p>
            <a:pPr algn="just"/>
            <a:r>
              <a:rPr lang="en-US" sz="1700" dirty="0" smtClean="0"/>
              <a:t>Conceptually</a:t>
            </a:r>
            <a:r>
              <a:rPr lang="en-US" sz="1700" dirty="0" smtClean="0"/>
              <a:t>, a hydraulic motor should be interchangeable with the hydraulic pump, due to the fact it performs the opposite function. However, most hydraulic pumps cannot be used as hydraulic motors because they cannot be </a:t>
            </a:r>
            <a:r>
              <a:rPr lang="en-US" sz="1700" dirty="0" smtClean="0"/>
              <a:t>back driven</a:t>
            </a:r>
            <a:r>
              <a:rPr lang="en-US" sz="1700" dirty="0" smtClean="0"/>
              <a:t>. </a:t>
            </a:r>
            <a:endParaRPr lang="en-US" sz="1700" dirty="0" smtClean="0"/>
          </a:p>
          <a:p>
            <a:pPr lvl="1" algn="just"/>
            <a:r>
              <a:rPr lang="en-US" sz="1300" dirty="0" smtClean="0"/>
              <a:t>Also</a:t>
            </a:r>
            <a:r>
              <a:rPr lang="en-US" sz="1300" dirty="0" smtClean="0"/>
              <a:t>, a hydraulic motor is usually designed for the working pressure at both sides of the </a:t>
            </a:r>
            <a:r>
              <a:rPr lang="en-US" sz="1300" dirty="0" smtClean="0"/>
              <a:t>motor.</a:t>
            </a:r>
          </a:p>
          <a:p>
            <a:pPr lvl="1" algn="just"/>
            <a:r>
              <a:rPr lang="en-US" sz="1300" dirty="0" smtClean="0"/>
              <a:t>Another </a:t>
            </a:r>
            <a:r>
              <a:rPr lang="en-US" sz="1300" dirty="0" smtClean="0"/>
              <a:t>difference is that a motor can be reversed by a reversing valve.</a:t>
            </a:r>
          </a:p>
          <a:p>
            <a:pPr algn="just"/>
            <a:endParaRPr lang="en-US" sz="1700" dirty="0" smtClean="0"/>
          </a:p>
          <a:p>
            <a:pPr algn="just"/>
            <a:r>
              <a:rPr lang="en-US" sz="1700" dirty="0" smtClean="0"/>
              <a:t>Pressure in a hydraulic system is like the voltage in an electrical system and fluid flow rate is the equivalent of current. </a:t>
            </a:r>
            <a:endParaRPr lang="en-US" sz="1700" dirty="0" smtClean="0"/>
          </a:p>
          <a:p>
            <a:pPr lvl="1" algn="just"/>
            <a:r>
              <a:rPr lang="en-US" sz="1300" dirty="0" smtClean="0"/>
              <a:t>The </a:t>
            </a:r>
            <a:r>
              <a:rPr lang="en-US" sz="1300" dirty="0" smtClean="0"/>
              <a:t>size and speed of the pump determines the flow rate, the load at the motor determines the pressure.</a:t>
            </a:r>
            <a:endParaRPr lang="en-US" dirty="0"/>
          </a:p>
        </p:txBody>
      </p:sp>
      <p:pic>
        <p:nvPicPr>
          <p:cNvPr id="32770" name="Picture 2" descr="http://upload.wikimedia.org/wikipedia/commons/thumb/d/de/Gerotor_anm.gif/220px-Gerotor_anm.gif"/>
          <p:cNvPicPr>
            <a:picLocks noChangeAspect="1" noChangeArrowheads="1" noCrop="1"/>
          </p:cNvPicPr>
          <p:nvPr/>
        </p:nvPicPr>
        <p:blipFill>
          <a:blip r:embed="rId2"/>
          <a:srcRect/>
          <a:stretch>
            <a:fillRect/>
          </a:stretch>
        </p:blipFill>
        <p:spPr bwMode="auto">
          <a:xfrm>
            <a:off x="5930902" y="2514600"/>
            <a:ext cx="3060698" cy="229552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3" end="3"/>
                                            </p:txEl>
                                          </p:spTgt>
                                        </p:tgtEl>
                                        <p:attrNameLst>
                                          <p:attrName>style.visibility</p:attrName>
                                        </p:attrNameLst>
                                      </p:cBhvr>
                                      <p:to>
                                        <p:strVal val="visible"/>
                                      </p:to>
                                    </p:set>
                                    <p:anim calcmode="lin" valueType="num">
                                      <p:cBhvr additive="base">
                                        <p:cTn id="7"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anim calcmode="lin" valueType="num">
                                      <p:cBhvr additive="base">
                                        <p:cTn id="1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anim calcmode="lin" valueType="num">
                                      <p:cBhvr additive="base">
                                        <p:cTn id="15"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2770"/>
                                        </p:tgtEl>
                                        <p:attrNameLst>
                                          <p:attrName>style.visibility</p:attrName>
                                        </p:attrNameLst>
                                      </p:cBhvr>
                                      <p:to>
                                        <p:strVal val="visible"/>
                                      </p:to>
                                    </p:set>
                                    <p:anim calcmode="lin" valueType="num">
                                      <p:cBhvr additive="base">
                                        <p:cTn id="21" dur="500" fill="hold"/>
                                        <p:tgtEl>
                                          <p:spTgt spid="32770"/>
                                        </p:tgtEl>
                                        <p:attrNameLst>
                                          <p:attrName>ppt_x</p:attrName>
                                        </p:attrNameLst>
                                      </p:cBhvr>
                                      <p:tavLst>
                                        <p:tav tm="0">
                                          <p:val>
                                            <p:strVal val="#ppt_x"/>
                                          </p:val>
                                        </p:tav>
                                        <p:tav tm="100000">
                                          <p:val>
                                            <p:strVal val="#ppt_x"/>
                                          </p:val>
                                        </p:tav>
                                      </p:tavLst>
                                    </p:anim>
                                    <p:anim calcmode="lin" valueType="num">
                                      <p:cBhvr additive="base">
                                        <p:cTn id="22" dur="500" fill="hold"/>
                                        <p:tgtEl>
                                          <p:spTgt spid="32770"/>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anim calcmode="lin" valueType="num">
                                      <p:cBhvr additive="base">
                                        <p:cTn id="27"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anim calcmode="lin" valueType="num">
                                      <p:cBhvr additive="base">
                                        <p:cTn id="31"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1482</TotalTime>
  <Words>1608</Words>
  <Application>Microsoft Office PowerPoint</Application>
  <PresentationFormat>On-screen Show (4:3)</PresentationFormat>
  <Paragraphs>115</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Concourse</vt:lpstr>
      <vt:lpstr>Actuators</vt:lpstr>
      <vt:lpstr>What is an actuator</vt:lpstr>
      <vt:lpstr>What is an actuator cont:</vt:lpstr>
      <vt:lpstr>Forms of actuator movement</vt:lpstr>
      <vt:lpstr>Biological Actuators</vt:lpstr>
      <vt:lpstr>Multi power source actuators</vt:lpstr>
      <vt:lpstr>Linear Actuators</vt:lpstr>
      <vt:lpstr>Linear actuators cont: </vt:lpstr>
      <vt:lpstr>Linear actuators cont: </vt:lpstr>
      <vt:lpstr>Linear actuators cont: </vt:lpstr>
      <vt:lpstr>Linear actuators cont: </vt:lpstr>
      <vt:lpstr>Linear actuators cont: </vt:lpstr>
      <vt:lpstr>Rotary actuators</vt:lpstr>
      <vt:lpstr>Rotary actuators cont:</vt:lpstr>
      <vt:lpstr>Rotary actuators cont:</vt:lpstr>
      <vt:lpstr>Rotary actuators cont:</vt:lpstr>
      <vt:lpstr>Rotary actuators cont:</vt:lpstr>
    </vt:vector>
  </TitlesOfParts>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Actuators</dc:title>
  <dc:creator>gary</dc:creator>
  <cp:lastModifiedBy>gary</cp:lastModifiedBy>
  <cp:revision>146</cp:revision>
  <dcterms:created xsi:type="dcterms:W3CDTF">2014-06-16T11:17:58Z</dcterms:created>
  <dcterms:modified xsi:type="dcterms:W3CDTF">2014-06-17T12:00:14Z</dcterms:modified>
</cp:coreProperties>
</file>