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1"/>
  </p:notesMasterIdLst>
  <p:sldIdLst>
    <p:sldId id="256" r:id="rId2"/>
    <p:sldId id="257" r:id="rId3"/>
    <p:sldId id="258" r:id="rId4"/>
    <p:sldId id="265" r:id="rId5"/>
    <p:sldId id="266" r:id="rId6"/>
    <p:sldId id="259" r:id="rId7"/>
    <p:sldId id="267" r:id="rId8"/>
    <p:sldId id="268" r:id="rId9"/>
    <p:sldId id="402" r:id="rId10"/>
    <p:sldId id="454" r:id="rId11"/>
    <p:sldId id="455" r:id="rId12"/>
    <p:sldId id="465" r:id="rId13"/>
    <p:sldId id="492" r:id="rId14"/>
    <p:sldId id="456" r:id="rId15"/>
    <p:sldId id="461" r:id="rId16"/>
    <p:sldId id="462" r:id="rId17"/>
    <p:sldId id="463" r:id="rId18"/>
    <p:sldId id="469" r:id="rId19"/>
    <p:sldId id="471" r:id="rId20"/>
    <p:sldId id="470" r:id="rId21"/>
    <p:sldId id="475" r:id="rId22"/>
    <p:sldId id="270" r:id="rId23"/>
    <p:sldId id="493" r:id="rId24"/>
    <p:sldId id="494" r:id="rId25"/>
    <p:sldId id="495" r:id="rId26"/>
    <p:sldId id="261" r:id="rId27"/>
    <p:sldId id="496" r:id="rId28"/>
    <p:sldId id="262" r:id="rId29"/>
    <p:sldId id="499" r:id="rId30"/>
    <p:sldId id="497" r:id="rId31"/>
    <p:sldId id="498" r:id="rId32"/>
    <p:sldId id="500" r:id="rId33"/>
    <p:sldId id="501" r:id="rId34"/>
    <p:sldId id="502" r:id="rId35"/>
    <p:sldId id="263" r:id="rId36"/>
    <p:sldId id="503" r:id="rId37"/>
    <p:sldId id="504" r:id="rId38"/>
    <p:sldId id="505" r:id="rId39"/>
    <p:sldId id="50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B2CDED-8517-C5A6-1A17-4EFD40FC44E7}" v="296" dt="2025-01-09T15:31:37.621"/>
    <p1510:client id="{0D7CBA4D-A9C6-05A9-40C3-17EFE1C60F86}" v="146" dt="2025-01-09T15:15:42.192"/>
    <p1510:client id="{27BBDDD4-7A47-D118-2B53-3E894DE25C26}" v="216" dt="2025-01-08T12:12:33.265"/>
    <p1510:client id="{E0BB3CCB-8C28-481C-6939-47BB632347EF}" v="940" dt="2025-01-10T09:32:38.2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_rels/data3.xml.rels><?xml version="1.0" encoding="UTF-8" standalone="yes"?>
<Relationships xmlns="http://schemas.openxmlformats.org/package/2006/relationships"><Relationship Id="rId1" Type="http://schemas.openxmlformats.org/officeDocument/2006/relationships/hyperlink" Target="https://www.unicef.org.uk/wp-content/uploads/2021/06/Closing-the-Digital-Divide-for-Good_FINAL.pdf" TargetMode="External"/></Relationships>
</file>

<file path=ppt/diagrams/_rels/data5.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ata7.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8.svg"/><Relationship Id="rId5" Type="http://schemas.openxmlformats.org/officeDocument/2006/relationships/image" Target="../media/image37.png"/><Relationship Id="rId10" Type="http://schemas.openxmlformats.org/officeDocument/2006/relationships/image" Target="../media/image42.svg"/><Relationship Id="rId4" Type="http://schemas.openxmlformats.org/officeDocument/2006/relationships/image" Target="../media/image36.svg"/><Relationship Id="rId9" Type="http://schemas.openxmlformats.org/officeDocument/2006/relationships/image" Target="../media/image41.png"/></Relationships>
</file>

<file path=ppt/diagrams/_rels/drawing3.xml.rels><?xml version="1.0" encoding="UTF-8" standalone="yes"?>
<Relationships xmlns="http://schemas.openxmlformats.org/package/2006/relationships"><Relationship Id="rId1" Type="http://schemas.openxmlformats.org/officeDocument/2006/relationships/hyperlink" Target="https://www.unicef.org.uk/wp-content/uploads/2021/06/Closing-the-Digital-Divide-for-Good_FINAL.pdf" TargetMode="External"/></Relationships>
</file>

<file path=ppt/diagrams/_rels/drawing5.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7.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8.svg"/><Relationship Id="rId5" Type="http://schemas.openxmlformats.org/officeDocument/2006/relationships/image" Target="../media/image37.png"/><Relationship Id="rId10" Type="http://schemas.openxmlformats.org/officeDocument/2006/relationships/image" Target="../media/image42.svg"/><Relationship Id="rId4" Type="http://schemas.openxmlformats.org/officeDocument/2006/relationships/image" Target="../media/image36.svg"/><Relationship Id="rId9" Type="http://schemas.openxmlformats.org/officeDocument/2006/relationships/image" Target="../media/image41.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67B456-0F11-44E5-9DA0-8AB10F2450C0}"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562EA0B3-9BEE-4A26-8758-1E7235134FD8}">
      <dgm:prSet/>
      <dgm:spPr/>
      <dgm:t>
        <a:bodyPr/>
        <a:lstStyle/>
        <a:p>
          <a:r>
            <a:rPr lang="en-GB"/>
            <a:t>We often refer to social inequality or health inequality here.</a:t>
          </a:r>
          <a:endParaRPr lang="en-US"/>
        </a:p>
      </dgm:t>
    </dgm:pt>
    <dgm:pt modelId="{CA7A3CE1-A477-4022-B808-1AED2D90B067}" type="parTrans" cxnId="{0027985F-3B9C-4617-B620-CFF88F9C5B56}">
      <dgm:prSet/>
      <dgm:spPr/>
      <dgm:t>
        <a:bodyPr/>
        <a:lstStyle/>
        <a:p>
          <a:endParaRPr lang="en-US"/>
        </a:p>
      </dgm:t>
    </dgm:pt>
    <dgm:pt modelId="{E8A3FED8-9F92-4752-99CC-BC4C1547B313}" type="sibTrans" cxnId="{0027985F-3B9C-4617-B620-CFF88F9C5B56}">
      <dgm:prSet/>
      <dgm:spPr/>
      <dgm:t>
        <a:bodyPr/>
        <a:lstStyle/>
        <a:p>
          <a:endParaRPr lang="en-US"/>
        </a:p>
      </dgm:t>
    </dgm:pt>
    <dgm:pt modelId="{A5516225-9AA5-4B62-B89A-844A2BD4CE6E}">
      <dgm:prSet/>
      <dgm:spPr/>
      <dgm:t>
        <a:bodyPr/>
        <a:lstStyle/>
        <a:p>
          <a:r>
            <a:rPr lang="en-GB"/>
            <a:t>Social – uneven distribution of resources.</a:t>
          </a:r>
          <a:endParaRPr lang="en-US"/>
        </a:p>
      </dgm:t>
    </dgm:pt>
    <dgm:pt modelId="{14CA838D-386C-4758-A480-B39A9AA22D73}" type="parTrans" cxnId="{F9FF9694-9828-4CD1-A72F-DB3EAF3C73DC}">
      <dgm:prSet/>
      <dgm:spPr/>
      <dgm:t>
        <a:bodyPr/>
        <a:lstStyle/>
        <a:p>
          <a:endParaRPr lang="en-US"/>
        </a:p>
      </dgm:t>
    </dgm:pt>
    <dgm:pt modelId="{BBE210AD-CA37-4F14-8A8E-DB9E8B8B4172}" type="sibTrans" cxnId="{F9FF9694-9828-4CD1-A72F-DB3EAF3C73DC}">
      <dgm:prSet/>
      <dgm:spPr/>
      <dgm:t>
        <a:bodyPr/>
        <a:lstStyle/>
        <a:p>
          <a:endParaRPr lang="en-US"/>
        </a:p>
      </dgm:t>
    </dgm:pt>
    <dgm:pt modelId="{0165E2C7-6435-4079-B2B5-C884EA4C3880}">
      <dgm:prSet/>
      <dgm:spPr/>
      <dgm:t>
        <a:bodyPr/>
        <a:lstStyle/>
        <a:p>
          <a:r>
            <a:rPr lang="en-GB"/>
            <a:t>Health - unfair, avoidable differences in health</a:t>
          </a:r>
          <a:endParaRPr lang="en-US"/>
        </a:p>
      </dgm:t>
    </dgm:pt>
    <dgm:pt modelId="{A153B7CE-72CD-4A73-824E-CF3BCC5E356A}" type="parTrans" cxnId="{86F77FDD-149F-4B5A-A664-B983529572D6}">
      <dgm:prSet/>
      <dgm:spPr/>
      <dgm:t>
        <a:bodyPr/>
        <a:lstStyle/>
        <a:p>
          <a:endParaRPr lang="en-US"/>
        </a:p>
      </dgm:t>
    </dgm:pt>
    <dgm:pt modelId="{EAA0A1BC-1FD2-4651-B3CA-919F4469C9F3}" type="sibTrans" cxnId="{86F77FDD-149F-4B5A-A664-B983529572D6}">
      <dgm:prSet/>
      <dgm:spPr/>
      <dgm:t>
        <a:bodyPr/>
        <a:lstStyle/>
        <a:p>
          <a:endParaRPr lang="en-US"/>
        </a:p>
      </dgm:t>
    </dgm:pt>
    <dgm:pt modelId="{24CBCE78-BE94-4B57-B7F2-240EAA1A82C1}" type="pres">
      <dgm:prSet presAssocID="{8F67B456-0F11-44E5-9DA0-8AB10F2450C0}" presName="outerComposite" presStyleCnt="0">
        <dgm:presLayoutVars>
          <dgm:chMax val="5"/>
          <dgm:dir/>
          <dgm:resizeHandles val="exact"/>
        </dgm:presLayoutVars>
      </dgm:prSet>
      <dgm:spPr/>
    </dgm:pt>
    <dgm:pt modelId="{CAA2A88E-A3CE-4449-A6A9-D347C5776FED}" type="pres">
      <dgm:prSet presAssocID="{8F67B456-0F11-44E5-9DA0-8AB10F2450C0}" presName="dummyMaxCanvas" presStyleCnt="0">
        <dgm:presLayoutVars/>
      </dgm:prSet>
      <dgm:spPr/>
    </dgm:pt>
    <dgm:pt modelId="{ADC26922-4D16-4495-8AB4-BA342B80D6E5}" type="pres">
      <dgm:prSet presAssocID="{8F67B456-0F11-44E5-9DA0-8AB10F2450C0}" presName="ThreeNodes_1" presStyleLbl="node1" presStyleIdx="0" presStyleCnt="3">
        <dgm:presLayoutVars>
          <dgm:bulletEnabled val="1"/>
        </dgm:presLayoutVars>
      </dgm:prSet>
      <dgm:spPr/>
    </dgm:pt>
    <dgm:pt modelId="{348E263D-BB17-4D7E-8977-2D4D9323E7D9}" type="pres">
      <dgm:prSet presAssocID="{8F67B456-0F11-44E5-9DA0-8AB10F2450C0}" presName="ThreeNodes_2" presStyleLbl="node1" presStyleIdx="1" presStyleCnt="3">
        <dgm:presLayoutVars>
          <dgm:bulletEnabled val="1"/>
        </dgm:presLayoutVars>
      </dgm:prSet>
      <dgm:spPr/>
    </dgm:pt>
    <dgm:pt modelId="{46073381-E695-4F1D-90D0-6023F81F9237}" type="pres">
      <dgm:prSet presAssocID="{8F67B456-0F11-44E5-9DA0-8AB10F2450C0}" presName="ThreeNodes_3" presStyleLbl="node1" presStyleIdx="2" presStyleCnt="3">
        <dgm:presLayoutVars>
          <dgm:bulletEnabled val="1"/>
        </dgm:presLayoutVars>
      </dgm:prSet>
      <dgm:spPr/>
    </dgm:pt>
    <dgm:pt modelId="{CB89D27E-9F87-4E5F-A69B-0DD8F3D35592}" type="pres">
      <dgm:prSet presAssocID="{8F67B456-0F11-44E5-9DA0-8AB10F2450C0}" presName="ThreeConn_1-2" presStyleLbl="fgAccFollowNode1" presStyleIdx="0" presStyleCnt="2">
        <dgm:presLayoutVars>
          <dgm:bulletEnabled val="1"/>
        </dgm:presLayoutVars>
      </dgm:prSet>
      <dgm:spPr/>
    </dgm:pt>
    <dgm:pt modelId="{7693B8FB-5271-4ED3-A602-29B1E3C26240}" type="pres">
      <dgm:prSet presAssocID="{8F67B456-0F11-44E5-9DA0-8AB10F2450C0}" presName="ThreeConn_2-3" presStyleLbl="fgAccFollowNode1" presStyleIdx="1" presStyleCnt="2">
        <dgm:presLayoutVars>
          <dgm:bulletEnabled val="1"/>
        </dgm:presLayoutVars>
      </dgm:prSet>
      <dgm:spPr/>
    </dgm:pt>
    <dgm:pt modelId="{DEF11646-6709-4636-AB4C-B9742B1FE99D}" type="pres">
      <dgm:prSet presAssocID="{8F67B456-0F11-44E5-9DA0-8AB10F2450C0}" presName="ThreeNodes_1_text" presStyleLbl="node1" presStyleIdx="2" presStyleCnt="3">
        <dgm:presLayoutVars>
          <dgm:bulletEnabled val="1"/>
        </dgm:presLayoutVars>
      </dgm:prSet>
      <dgm:spPr/>
    </dgm:pt>
    <dgm:pt modelId="{FE8A192A-D7A9-42A7-BBD8-1313CC306B58}" type="pres">
      <dgm:prSet presAssocID="{8F67B456-0F11-44E5-9DA0-8AB10F2450C0}" presName="ThreeNodes_2_text" presStyleLbl="node1" presStyleIdx="2" presStyleCnt="3">
        <dgm:presLayoutVars>
          <dgm:bulletEnabled val="1"/>
        </dgm:presLayoutVars>
      </dgm:prSet>
      <dgm:spPr/>
    </dgm:pt>
    <dgm:pt modelId="{0EAE6AF6-3903-435C-B123-CC9E2FEB7A4E}" type="pres">
      <dgm:prSet presAssocID="{8F67B456-0F11-44E5-9DA0-8AB10F2450C0}" presName="ThreeNodes_3_text" presStyleLbl="node1" presStyleIdx="2" presStyleCnt="3">
        <dgm:presLayoutVars>
          <dgm:bulletEnabled val="1"/>
        </dgm:presLayoutVars>
      </dgm:prSet>
      <dgm:spPr/>
    </dgm:pt>
  </dgm:ptLst>
  <dgm:cxnLst>
    <dgm:cxn modelId="{1A80FA07-E844-4699-B2A8-6F52861A048D}" type="presOf" srcId="{0165E2C7-6435-4079-B2B5-C884EA4C3880}" destId="{46073381-E695-4F1D-90D0-6023F81F9237}" srcOrd="0" destOrd="0" presId="urn:microsoft.com/office/officeart/2005/8/layout/vProcess5"/>
    <dgm:cxn modelId="{A403DE2C-21AD-4D08-BB73-B951D50979C2}" type="presOf" srcId="{8F67B456-0F11-44E5-9DA0-8AB10F2450C0}" destId="{24CBCE78-BE94-4B57-B7F2-240EAA1A82C1}" srcOrd="0" destOrd="0" presId="urn:microsoft.com/office/officeart/2005/8/layout/vProcess5"/>
    <dgm:cxn modelId="{C480AC3D-409C-4ABD-A010-ADA67FE95F59}" type="presOf" srcId="{E8A3FED8-9F92-4752-99CC-BC4C1547B313}" destId="{CB89D27E-9F87-4E5F-A69B-0DD8F3D35592}" srcOrd="0" destOrd="0" presId="urn:microsoft.com/office/officeart/2005/8/layout/vProcess5"/>
    <dgm:cxn modelId="{60FDB83F-80F9-42B6-A50A-2399D9D5A298}" type="presOf" srcId="{A5516225-9AA5-4B62-B89A-844A2BD4CE6E}" destId="{FE8A192A-D7A9-42A7-BBD8-1313CC306B58}" srcOrd="1" destOrd="0" presId="urn:microsoft.com/office/officeart/2005/8/layout/vProcess5"/>
    <dgm:cxn modelId="{0027985F-3B9C-4617-B620-CFF88F9C5B56}" srcId="{8F67B456-0F11-44E5-9DA0-8AB10F2450C0}" destId="{562EA0B3-9BEE-4A26-8758-1E7235134FD8}" srcOrd="0" destOrd="0" parTransId="{CA7A3CE1-A477-4022-B808-1AED2D90B067}" sibTransId="{E8A3FED8-9F92-4752-99CC-BC4C1547B313}"/>
    <dgm:cxn modelId="{C0E0C74F-72B8-447C-9666-7C59E454C774}" type="presOf" srcId="{BBE210AD-CA37-4F14-8A8E-DB9E8B8B4172}" destId="{7693B8FB-5271-4ED3-A602-29B1E3C26240}" srcOrd="0" destOrd="0" presId="urn:microsoft.com/office/officeart/2005/8/layout/vProcess5"/>
    <dgm:cxn modelId="{F9FF9694-9828-4CD1-A72F-DB3EAF3C73DC}" srcId="{8F67B456-0F11-44E5-9DA0-8AB10F2450C0}" destId="{A5516225-9AA5-4B62-B89A-844A2BD4CE6E}" srcOrd="1" destOrd="0" parTransId="{14CA838D-386C-4758-A480-B39A9AA22D73}" sibTransId="{BBE210AD-CA37-4F14-8A8E-DB9E8B8B4172}"/>
    <dgm:cxn modelId="{65FFE094-A25B-4E30-8B88-DECB9F82B26A}" type="presOf" srcId="{562EA0B3-9BEE-4A26-8758-1E7235134FD8}" destId="{ADC26922-4D16-4495-8AB4-BA342B80D6E5}" srcOrd="0" destOrd="0" presId="urn:microsoft.com/office/officeart/2005/8/layout/vProcess5"/>
    <dgm:cxn modelId="{DBF175A9-580C-4769-AA97-9C61FFC5FCC0}" type="presOf" srcId="{0165E2C7-6435-4079-B2B5-C884EA4C3880}" destId="{0EAE6AF6-3903-435C-B123-CC9E2FEB7A4E}" srcOrd="1" destOrd="0" presId="urn:microsoft.com/office/officeart/2005/8/layout/vProcess5"/>
    <dgm:cxn modelId="{D01166AE-4732-4E27-9F89-6B77CA6B600D}" type="presOf" srcId="{A5516225-9AA5-4B62-B89A-844A2BD4CE6E}" destId="{348E263D-BB17-4D7E-8977-2D4D9323E7D9}" srcOrd="0" destOrd="0" presId="urn:microsoft.com/office/officeart/2005/8/layout/vProcess5"/>
    <dgm:cxn modelId="{86F77FDD-149F-4B5A-A664-B983529572D6}" srcId="{8F67B456-0F11-44E5-9DA0-8AB10F2450C0}" destId="{0165E2C7-6435-4079-B2B5-C884EA4C3880}" srcOrd="2" destOrd="0" parTransId="{A153B7CE-72CD-4A73-824E-CF3BCC5E356A}" sibTransId="{EAA0A1BC-1FD2-4651-B3CA-919F4469C9F3}"/>
    <dgm:cxn modelId="{C817DCED-6128-4211-B407-819EBA1440BB}" type="presOf" srcId="{562EA0B3-9BEE-4A26-8758-1E7235134FD8}" destId="{DEF11646-6709-4636-AB4C-B9742B1FE99D}" srcOrd="1" destOrd="0" presId="urn:microsoft.com/office/officeart/2005/8/layout/vProcess5"/>
    <dgm:cxn modelId="{4158BBDC-5DFA-4984-9AB0-88BE6C9C6A0C}" type="presParOf" srcId="{24CBCE78-BE94-4B57-B7F2-240EAA1A82C1}" destId="{CAA2A88E-A3CE-4449-A6A9-D347C5776FED}" srcOrd="0" destOrd="0" presId="urn:microsoft.com/office/officeart/2005/8/layout/vProcess5"/>
    <dgm:cxn modelId="{5ECF9C0A-7387-40E5-ACB8-815923263CA6}" type="presParOf" srcId="{24CBCE78-BE94-4B57-B7F2-240EAA1A82C1}" destId="{ADC26922-4D16-4495-8AB4-BA342B80D6E5}" srcOrd="1" destOrd="0" presId="urn:microsoft.com/office/officeart/2005/8/layout/vProcess5"/>
    <dgm:cxn modelId="{A4B1766E-2ABF-4C3B-BE5A-2233B1B8AF95}" type="presParOf" srcId="{24CBCE78-BE94-4B57-B7F2-240EAA1A82C1}" destId="{348E263D-BB17-4D7E-8977-2D4D9323E7D9}" srcOrd="2" destOrd="0" presId="urn:microsoft.com/office/officeart/2005/8/layout/vProcess5"/>
    <dgm:cxn modelId="{40CAF540-BB34-4A18-AAF1-DE54B0D35B74}" type="presParOf" srcId="{24CBCE78-BE94-4B57-B7F2-240EAA1A82C1}" destId="{46073381-E695-4F1D-90D0-6023F81F9237}" srcOrd="3" destOrd="0" presId="urn:microsoft.com/office/officeart/2005/8/layout/vProcess5"/>
    <dgm:cxn modelId="{F1C79406-51F9-4FC7-86F0-DF4D019A60F2}" type="presParOf" srcId="{24CBCE78-BE94-4B57-B7F2-240EAA1A82C1}" destId="{CB89D27E-9F87-4E5F-A69B-0DD8F3D35592}" srcOrd="4" destOrd="0" presId="urn:microsoft.com/office/officeart/2005/8/layout/vProcess5"/>
    <dgm:cxn modelId="{3472527A-B4ED-4BE6-8180-3EF594823D4B}" type="presParOf" srcId="{24CBCE78-BE94-4B57-B7F2-240EAA1A82C1}" destId="{7693B8FB-5271-4ED3-A602-29B1E3C26240}" srcOrd="5" destOrd="0" presId="urn:microsoft.com/office/officeart/2005/8/layout/vProcess5"/>
    <dgm:cxn modelId="{5CBB3B51-3D7F-4FFE-BCEE-C5283CEC7F89}" type="presParOf" srcId="{24CBCE78-BE94-4B57-B7F2-240EAA1A82C1}" destId="{DEF11646-6709-4636-AB4C-B9742B1FE99D}" srcOrd="6" destOrd="0" presId="urn:microsoft.com/office/officeart/2005/8/layout/vProcess5"/>
    <dgm:cxn modelId="{B97558A3-CB2A-45AD-9853-256A884CF892}" type="presParOf" srcId="{24CBCE78-BE94-4B57-B7F2-240EAA1A82C1}" destId="{FE8A192A-D7A9-42A7-BBD8-1313CC306B58}" srcOrd="7" destOrd="0" presId="urn:microsoft.com/office/officeart/2005/8/layout/vProcess5"/>
    <dgm:cxn modelId="{E73E7915-109B-4183-96B6-001D11B82C39}" type="presParOf" srcId="{24CBCE78-BE94-4B57-B7F2-240EAA1A82C1}" destId="{0EAE6AF6-3903-435C-B123-CC9E2FEB7A4E}"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66300A-9B45-4856-A149-B62B37C7397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D96A6023-47E5-4656-AC15-C3D3C23400D7}">
      <dgm:prSet/>
      <dgm:spPr/>
      <dgm:t>
        <a:bodyPr/>
        <a:lstStyle/>
        <a:p>
          <a:r>
            <a:rPr lang="en-GB"/>
            <a:t>Inequality of outcome </a:t>
          </a:r>
          <a:endParaRPr lang="en-US"/>
        </a:p>
      </dgm:t>
    </dgm:pt>
    <dgm:pt modelId="{02FEBDB0-B9D5-43ED-BBA9-622086547CEC}" type="parTrans" cxnId="{26B7E61C-CE73-43E5-B916-D73056032ABD}">
      <dgm:prSet/>
      <dgm:spPr/>
      <dgm:t>
        <a:bodyPr/>
        <a:lstStyle/>
        <a:p>
          <a:endParaRPr lang="en-US"/>
        </a:p>
      </dgm:t>
    </dgm:pt>
    <dgm:pt modelId="{4A8A2F11-D127-4CBF-83C6-06DF9FD32D74}" type="sibTrans" cxnId="{26B7E61C-CE73-43E5-B916-D73056032ABD}">
      <dgm:prSet/>
      <dgm:spPr/>
      <dgm:t>
        <a:bodyPr/>
        <a:lstStyle/>
        <a:p>
          <a:endParaRPr lang="en-US"/>
        </a:p>
      </dgm:t>
    </dgm:pt>
    <dgm:pt modelId="{FD280542-6F0C-4B29-B47B-FB073D3D7861}">
      <dgm:prSet/>
      <dgm:spPr/>
      <dgm:t>
        <a:bodyPr/>
        <a:lstStyle/>
        <a:p>
          <a:r>
            <a:rPr lang="en-GB"/>
            <a:t>Inequality of access </a:t>
          </a:r>
          <a:endParaRPr lang="en-US"/>
        </a:p>
      </dgm:t>
    </dgm:pt>
    <dgm:pt modelId="{B9B5D187-AE3A-48FE-A655-80EDA0704A04}" type="parTrans" cxnId="{B885A126-266E-4286-AD78-0518868672DA}">
      <dgm:prSet/>
      <dgm:spPr/>
      <dgm:t>
        <a:bodyPr/>
        <a:lstStyle/>
        <a:p>
          <a:endParaRPr lang="en-US"/>
        </a:p>
      </dgm:t>
    </dgm:pt>
    <dgm:pt modelId="{15076B5C-2D02-488C-8371-3ACEF522D25D}" type="sibTrans" cxnId="{B885A126-266E-4286-AD78-0518868672DA}">
      <dgm:prSet/>
      <dgm:spPr/>
      <dgm:t>
        <a:bodyPr/>
        <a:lstStyle/>
        <a:p>
          <a:endParaRPr lang="en-US"/>
        </a:p>
      </dgm:t>
    </dgm:pt>
    <dgm:pt modelId="{9DEB9068-9F0D-4B40-8359-A7DEA48A3F3A}">
      <dgm:prSet/>
      <dgm:spPr/>
      <dgm:t>
        <a:bodyPr/>
        <a:lstStyle/>
        <a:p>
          <a:r>
            <a:rPr lang="en-GB"/>
            <a:t>Inequality of use </a:t>
          </a:r>
          <a:endParaRPr lang="en-US"/>
        </a:p>
      </dgm:t>
    </dgm:pt>
    <dgm:pt modelId="{5B47FBB5-13F1-4F96-8D08-44ECEB0B7BDF}" type="parTrans" cxnId="{3984EDC3-A28C-4E84-86B8-E13160A34CD4}">
      <dgm:prSet/>
      <dgm:spPr/>
      <dgm:t>
        <a:bodyPr/>
        <a:lstStyle/>
        <a:p>
          <a:endParaRPr lang="en-US"/>
        </a:p>
      </dgm:t>
    </dgm:pt>
    <dgm:pt modelId="{1AC1D77E-932C-49DC-A5F8-BBFDEEE56E7D}" type="sibTrans" cxnId="{3984EDC3-A28C-4E84-86B8-E13160A34CD4}">
      <dgm:prSet/>
      <dgm:spPr/>
      <dgm:t>
        <a:bodyPr/>
        <a:lstStyle/>
        <a:p>
          <a:endParaRPr lang="en-US"/>
        </a:p>
      </dgm:t>
    </dgm:pt>
    <dgm:pt modelId="{C1C2F4E0-CAE9-491A-B678-E4705FF30B30}">
      <dgm:prSet/>
      <dgm:spPr/>
      <dgm:t>
        <a:bodyPr/>
        <a:lstStyle/>
        <a:p>
          <a:r>
            <a:rPr lang="en-GB"/>
            <a:t>Inequalities in service provision</a:t>
          </a:r>
          <a:endParaRPr lang="en-US"/>
        </a:p>
      </dgm:t>
    </dgm:pt>
    <dgm:pt modelId="{29A3D059-4D82-4ECA-B28F-D2E05C0986DC}" type="parTrans" cxnId="{9560F8C6-807E-403C-A2FB-2BAF8FDF4E2E}">
      <dgm:prSet/>
      <dgm:spPr/>
      <dgm:t>
        <a:bodyPr/>
        <a:lstStyle/>
        <a:p>
          <a:endParaRPr lang="en-US"/>
        </a:p>
      </dgm:t>
    </dgm:pt>
    <dgm:pt modelId="{2DAFF4F6-9B11-4B17-B032-6589C87E6FE7}" type="sibTrans" cxnId="{9560F8C6-807E-403C-A2FB-2BAF8FDF4E2E}">
      <dgm:prSet/>
      <dgm:spPr/>
      <dgm:t>
        <a:bodyPr/>
        <a:lstStyle/>
        <a:p>
          <a:endParaRPr lang="en-US"/>
        </a:p>
      </dgm:t>
    </dgm:pt>
    <dgm:pt modelId="{89A79260-CFE5-4883-BB5A-5E75C16831F4}" type="pres">
      <dgm:prSet presAssocID="{F566300A-9B45-4856-A149-B62B37C73970}" presName="linear" presStyleCnt="0">
        <dgm:presLayoutVars>
          <dgm:animLvl val="lvl"/>
          <dgm:resizeHandles val="exact"/>
        </dgm:presLayoutVars>
      </dgm:prSet>
      <dgm:spPr/>
    </dgm:pt>
    <dgm:pt modelId="{3DD5D137-443F-4DA6-AA4C-9086F1C735D6}" type="pres">
      <dgm:prSet presAssocID="{D96A6023-47E5-4656-AC15-C3D3C23400D7}" presName="parentText" presStyleLbl="node1" presStyleIdx="0" presStyleCnt="4">
        <dgm:presLayoutVars>
          <dgm:chMax val="0"/>
          <dgm:bulletEnabled val="1"/>
        </dgm:presLayoutVars>
      </dgm:prSet>
      <dgm:spPr/>
    </dgm:pt>
    <dgm:pt modelId="{6E275B86-CC6C-4591-ACDA-AA4849EA590A}" type="pres">
      <dgm:prSet presAssocID="{4A8A2F11-D127-4CBF-83C6-06DF9FD32D74}" presName="spacer" presStyleCnt="0"/>
      <dgm:spPr/>
    </dgm:pt>
    <dgm:pt modelId="{6C8C0B23-F8F2-49FF-A1D0-CE20FBE28D54}" type="pres">
      <dgm:prSet presAssocID="{FD280542-6F0C-4B29-B47B-FB073D3D7861}" presName="parentText" presStyleLbl="node1" presStyleIdx="1" presStyleCnt="4">
        <dgm:presLayoutVars>
          <dgm:chMax val="0"/>
          <dgm:bulletEnabled val="1"/>
        </dgm:presLayoutVars>
      </dgm:prSet>
      <dgm:spPr/>
    </dgm:pt>
    <dgm:pt modelId="{B1872F1A-9445-40A8-8762-F5AB7D544BFE}" type="pres">
      <dgm:prSet presAssocID="{15076B5C-2D02-488C-8371-3ACEF522D25D}" presName="spacer" presStyleCnt="0"/>
      <dgm:spPr/>
    </dgm:pt>
    <dgm:pt modelId="{BC9FBC5E-C6F1-4FE0-A4FB-97EE16AE4DE0}" type="pres">
      <dgm:prSet presAssocID="{9DEB9068-9F0D-4B40-8359-A7DEA48A3F3A}" presName="parentText" presStyleLbl="node1" presStyleIdx="2" presStyleCnt="4">
        <dgm:presLayoutVars>
          <dgm:chMax val="0"/>
          <dgm:bulletEnabled val="1"/>
        </dgm:presLayoutVars>
      </dgm:prSet>
      <dgm:spPr/>
    </dgm:pt>
    <dgm:pt modelId="{483B8B57-0560-4D36-943C-FEE2A1968BC6}" type="pres">
      <dgm:prSet presAssocID="{1AC1D77E-932C-49DC-A5F8-BBFDEEE56E7D}" presName="spacer" presStyleCnt="0"/>
      <dgm:spPr/>
    </dgm:pt>
    <dgm:pt modelId="{D86BBA4F-A601-4D7B-9854-0F70199592B9}" type="pres">
      <dgm:prSet presAssocID="{C1C2F4E0-CAE9-491A-B678-E4705FF30B30}" presName="parentText" presStyleLbl="node1" presStyleIdx="3" presStyleCnt="4">
        <dgm:presLayoutVars>
          <dgm:chMax val="0"/>
          <dgm:bulletEnabled val="1"/>
        </dgm:presLayoutVars>
      </dgm:prSet>
      <dgm:spPr/>
    </dgm:pt>
  </dgm:ptLst>
  <dgm:cxnLst>
    <dgm:cxn modelId="{26B7E61C-CE73-43E5-B916-D73056032ABD}" srcId="{F566300A-9B45-4856-A149-B62B37C73970}" destId="{D96A6023-47E5-4656-AC15-C3D3C23400D7}" srcOrd="0" destOrd="0" parTransId="{02FEBDB0-B9D5-43ED-BBA9-622086547CEC}" sibTransId="{4A8A2F11-D127-4CBF-83C6-06DF9FD32D74}"/>
    <dgm:cxn modelId="{B885A126-266E-4286-AD78-0518868672DA}" srcId="{F566300A-9B45-4856-A149-B62B37C73970}" destId="{FD280542-6F0C-4B29-B47B-FB073D3D7861}" srcOrd="1" destOrd="0" parTransId="{B9B5D187-AE3A-48FE-A655-80EDA0704A04}" sibTransId="{15076B5C-2D02-488C-8371-3ACEF522D25D}"/>
    <dgm:cxn modelId="{F9B8D43C-7BD7-49A2-9937-A9F358AF5C76}" type="presOf" srcId="{FD280542-6F0C-4B29-B47B-FB073D3D7861}" destId="{6C8C0B23-F8F2-49FF-A1D0-CE20FBE28D54}" srcOrd="0" destOrd="0" presId="urn:microsoft.com/office/officeart/2005/8/layout/vList2"/>
    <dgm:cxn modelId="{C1439A73-1D6D-40B9-9444-1E65445B22BE}" type="presOf" srcId="{F566300A-9B45-4856-A149-B62B37C73970}" destId="{89A79260-CFE5-4883-BB5A-5E75C16831F4}" srcOrd="0" destOrd="0" presId="urn:microsoft.com/office/officeart/2005/8/layout/vList2"/>
    <dgm:cxn modelId="{2F4E0354-2A45-4B63-B6FD-0154E8148499}" type="presOf" srcId="{C1C2F4E0-CAE9-491A-B678-E4705FF30B30}" destId="{D86BBA4F-A601-4D7B-9854-0F70199592B9}" srcOrd="0" destOrd="0" presId="urn:microsoft.com/office/officeart/2005/8/layout/vList2"/>
    <dgm:cxn modelId="{65F19956-E707-4CC8-A8BC-3DC5AB8D147C}" type="presOf" srcId="{D96A6023-47E5-4656-AC15-C3D3C23400D7}" destId="{3DD5D137-443F-4DA6-AA4C-9086F1C735D6}" srcOrd="0" destOrd="0" presId="urn:microsoft.com/office/officeart/2005/8/layout/vList2"/>
    <dgm:cxn modelId="{189CD19E-9E81-487B-A63D-970988B83F25}" type="presOf" srcId="{9DEB9068-9F0D-4B40-8359-A7DEA48A3F3A}" destId="{BC9FBC5E-C6F1-4FE0-A4FB-97EE16AE4DE0}" srcOrd="0" destOrd="0" presId="urn:microsoft.com/office/officeart/2005/8/layout/vList2"/>
    <dgm:cxn modelId="{3984EDC3-A28C-4E84-86B8-E13160A34CD4}" srcId="{F566300A-9B45-4856-A149-B62B37C73970}" destId="{9DEB9068-9F0D-4B40-8359-A7DEA48A3F3A}" srcOrd="2" destOrd="0" parTransId="{5B47FBB5-13F1-4F96-8D08-44ECEB0B7BDF}" sibTransId="{1AC1D77E-932C-49DC-A5F8-BBFDEEE56E7D}"/>
    <dgm:cxn modelId="{9560F8C6-807E-403C-A2FB-2BAF8FDF4E2E}" srcId="{F566300A-9B45-4856-A149-B62B37C73970}" destId="{C1C2F4E0-CAE9-491A-B678-E4705FF30B30}" srcOrd="3" destOrd="0" parTransId="{29A3D059-4D82-4ECA-B28F-D2E05C0986DC}" sibTransId="{2DAFF4F6-9B11-4B17-B032-6589C87E6FE7}"/>
    <dgm:cxn modelId="{29242EBD-C7A3-47E6-8FED-4F6617556037}" type="presParOf" srcId="{89A79260-CFE5-4883-BB5A-5E75C16831F4}" destId="{3DD5D137-443F-4DA6-AA4C-9086F1C735D6}" srcOrd="0" destOrd="0" presId="urn:microsoft.com/office/officeart/2005/8/layout/vList2"/>
    <dgm:cxn modelId="{AE2A25B5-0602-44B1-A2FB-25B9FC0314C7}" type="presParOf" srcId="{89A79260-CFE5-4883-BB5A-5E75C16831F4}" destId="{6E275B86-CC6C-4591-ACDA-AA4849EA590A}" srcOrd="1" destOrd="0" presId="urn:microsoft.com/office/officeart/2005/8/layout/vList2"/>
    <dgm:cxn modelId="{E462BC7A-7C71-410A-AD81-8E33DC8DF157}" type="presParOf" srcId="{89A79260-CFE5-4883-BB5A-5E75C16831F4}" destId="{6C8C0B23-F8F2-49FF-A1D0-CE20FBE28D54}" srcOrd="2" destOrd="0" presId="urn:microsoft.com/office/officeart/2005/8/layout/vList2"/>
    <dgm:cxn modelId="{81942B88-0424-44CF-9812-F02102337217}" type="presParOf" srcId="{89A79260-CFE5-4883-BB5A-5E75C16831F4}" destId="{B1872F1A-9445-40A8-8762-F5AB7D544BFE}" srcOrd="3" destOrd="0" presId="urn:microsoft.com/office/officeart/2005/8/layout/vList2"/>
    <dgm:cxn modelId="{00C4E407-A5BD-4785-90B0-2E565E5ABAC0}" type="presParOf" srcId="{89A79260-CFE5-4883-BB5A-5E75C16831F4}" destId="{BC9FBC5E-C6F1-4FE0-A4FB-97EE16AE4DE0}" srcOrd="4" destOrd="0" presId="urn:microsoft.com/office/officeart/2005/8/layout/vList2"/>
    <dgm:cxn modelId="{58AF299E-1765-4A2B-847C-433041772B5D}" type="presParOf" srcId="{89A79260-CFE5-4883-BB5A-5E75C16831F4}" destId="{483B8B57-0560-4D36-943C-FEE2A1968BC6}" srcOrd="5" destOrd="0" presId="urn:microsoft.com/office/officeart/2005/8/layout/vList2"/>
    <dgm:cxn modelId="{4C2D9EB7-D01C-4308-8779-0D482BF69AF2}" type="presParOf" srcId="{89A79260-CFE5-4883-BB5A-5E75C16831F4}" destId="{D86BBA4F-A601-4D7B-9854-0F70199592B9}"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8FAE518-8155-41C6-B5A8-16F4F109E1B6}" type="doc">
      <dgm:prSet loTypeId="urn:microsoft.com/office/officeart/2008/layout/LinedList" loCatId="list" qsTypeId="urn:microsoft.com/office/officeart/2005/8/quickstyle/simple1" qsCatId="simple" csTypeId="urn:microsoft.com/office/officeart/2005/8/colors/accent0_3" csCatId="mainScheme"/>
      <dgm:spPr/>
      <dgm:t>
        <a:bodyPr/>
        <a:lstStyle/>
        <a:p>
          <a:endParaRPr lang="en-US"/>
        </a:p>
      </dgm:t>
    </dgm:pt>
    <dgm:pt modelId="{F69DF3D7-906D-4417-9892-AD5011DC557D}">
      <dgm:prSet/>
      <dgm:spPr/>
      <dgm:t>
        <a:bodyPr/>
        <a:lstStyle/>
        <a:p>
          <a:r>
            <a:rPr lang="en-GB"/>
            <a:t>Up to 20% of children in the UK lack access to necessary tools. </a:t>
          </a:r>
          <a:endParaRPr lang="en-US"/>
        </a:p>
      </dgm:t>
    </dgm:pt>
    <dgm:pt modelId="{F28E2483-40DF-4337-90CC-76CF642AF0B4}" type="parTrans" cxnId="{8E3C54EC-2F05-41F3-8203-900D571A3526}">
      <dgm:prSet/>
      <dgm:spPr/>
      <dgm:t>
        <a:bodyPr/>
        <a:lstStyle/>
        <a:p>
          <a:endParaRPr lang="en-US"/>
        </a:p>
      </dgm:t>
    </dgm:pt>
    <dgm:pt modelId="{82714A42-FB59-4463-9EAA-15AF9813841F}" type="sibTrans" cxnId="{8E3C54EC-2F05-41F3-8203-900D571A3526}">
      <dgm:prSet/>
      <dgm:spPr/>
      <dgm:t>
        <a:bodyPr/>
        <a:lstStyle/>
        <a:p>
          <a:endParaRPr lang="en-US"/>
        </a:p>
      </dgm:t>
    </dgm:pt>
    <dgm:pt modelId="{51663AC6-9468-48FD-AB16-3B238504DD49}">
      <dgm:prSet/>
      <dgm:spPr/>
      <dgm:t>
        <a:bodyPr/>
        <a:lstStyle/>
        <a:p>
          <a:r>
            <a:rPr lang="en-GB"/>
            <a:t>This also includes a lack of digital literacy skills and broadband access. </a:t>
          </a:r>
          <a:endParaRPr lang="en-US"/>
        </a:p>
      </dgm:t>
    </dgm:pt>
    <dgm:pt modelId="{85F3C8DB-DCA9-4437-8B0B-580401B25456}" type="parTrans" cxnId="{E9AA8367-8F47-4654-8288-74D1379A250C}">
      <dgm:prSet/>
      <dgm:spPr/>
      <dgm:t>
        <a:bodyPr/>
        <a:lstStyle/>
        <a:p>
          <a:endParaRPr lang="en-US"/>
        </a:p>
      </dgm:t>
    </dgm:pt>
    <dgm:pt modelId="{6B869345-F4FE-49B5-9F42-23E4051F2CAA}" type="sibTrans" cxnId="{E9AA8367-8F47-4654-8288-74D1379A250C}">
      <dgm:prSet/>
      <dgm:spPr/>
      <dgm:t>
        <a:bodyPr/>
        <a:lstStyle/>
        <a:p>
          <a:endParaRPr lang="en-US"/>
        </a:p>
      </dgm:t>
    </dgm:pt>
    <dgm:pt modelId="{069DDBD3-68A7-4295-B168-BF6A7CD43927}">
      <dgm:prSet/>
      <dgm:spPr/>
      <dgm:t>
        <a:bodyPr/>
        <a:lstStyle/>
        <a:p>
          <a:r>
            <a:rPr lang="en-GB"/>
            <a:t>UNICEF has set out a </a:t>
          </a:r>
          <a:r>
            <a:rPr lang="en-GB">
              <a:hlinkClick xmlns:r="http://schemas.openxmlformats.org/officeDocument/2006/relationships" r:id="rId1"/>
            </a:rPr>
            <a:t>10-point plan</a:t>
          </a:r>
          <a:r>
            <a:rPr lang="en-GB"/>
            <a:t> to close this divide. </a:t>
          </a:r>
          <a:endParaRPr lang="en-US"/>
        </a:p>
      </dgm:t>
    </dgm:pt>
    <dgm:pt modelId="{E54077EC-4013-435E-A8FA-9691825FF04D}" type="parTrans" cxnId="{0F3D205C-1EE5-4C38-81DC-C5084C133185}">
      <dgm:prSet/>
      <dgm:spPr/>
      <dgm:t>
        <a:bodyPr/>
        <a:lstStyle/>
        <a:p>
          <a:endParaRPr lang="en-US"/>
        </a:p>
      </dgm:t>
    </dgm:pt>
    <dgm:pt modelId="{1291AEF9-F4FF-422D-B221-30B44C858351}" type="sibTrans" cxnId="{0F3D205C-1EE5-4C38-81DC-C5084C133185}">
      <dgm:prSet/>
      <dgm:spPr/>
      <dgm:t>
        <a:bodyPr/>
        <a:lstStyle/>
        <a:p>
          <a:endParaRPr lang="en-US"/>
        </a:p>
      </dgm:t>
    </dgm:pt>
    <dgm:pt modelId="{28897BD7-A313-4CCE-8DE9-C2FB0D1A309E}" type="pres">
      <dgm:prSet presAssocID="{08FAE518-8155-41C6-B5A8-16F4F109E1B6}" presName="vert0" presStyleCnt="0">
        <dgm:presLayoutVars>
          <dgm:dir/>
          <dgm:animOne val="branch"/>
          <dgm:animLvl val="lvl"/>
        </dgm:presLayoutVars>
      </dgm:prSet>
      <dgm:spPr/>
    </dgm:pt>
    <dgm:pt modelId="{4C4DD539-B8BE-4425-9591-23BB96D1BCF0}" type="pres">
      <dgm:prSet presAssocID="{F69DF3D7-906D-4417-9892-AD5011DC557D}" presName="thickLine" presStyleLbl="alignNode1" presStyleIdx="0" presStyleCnt="3"/>
      <dgm:spPr/>
    </dgm:pt>
    <dgm:pt modelId="{FB44630A-EC55-4577-899E-5F4BABC688B8}" type="pres">
      <dgm:prSet presAssocID="{F69DF3D7-906D-4417-9892-AD5011DC557D}" presName="horz1" presStyleCnt="0"/>
      <dgm:spPr/>
    </dgm:pt>
    <dgm:pt modelId="{4C154107-E114-40DA-8D5A-49BB4E7F96E7}" type="pres">
      <dgm:prSet presAssocID="{F69DF3D7-906D-4417-9892-AD5011DC557D}" presName="tx1" presStyleLbl="revTx" presStyleIdx="0" presStyleCnt="3"/>
      <dgm:spPr/>
    </dgm:pt>
    <dgm:pt modelId="{3368C882-71EA-4862-B7C7-8D7665DE6050}" type="pres">
      <dgm:prSet presAssocID="{F69DF3D7-906D-4417-9892-AD5011DC557D}" presName="vert1" presStyleCnt="0"/>
      <dgm:spPr/>
    </dgm:pt>
    <dgm:pt modelId="{7AEC9F5E-4921-4022-8541-FB15878EE9F4}" type="pres">
      <dgm:prSet presAssocID="{51663AC6-9468-48FD-AB16-3B238504DD49}" presName="thickLine" presStyleLbl="alignNode1" presStyleIdx="1" presStyleCnt="3"/>
      <dgm:spPr/>
    </dgm:pt>
    <dgm:pt modelId="{1D0D0358-D20C-402A-9456-4C285CD57AB4}" type="pres">
      <dgm:prSet presAssocID="{51663AC6-9468-48FD-AB16-3B238504DD49}" presName="horz1" presStyleCnt="0"/>
      <dgm:spPr/>
    </dgm:pt>
    <dgm:pt modelId="{ECD3D43D-7B69-4AFB-B77F-E09ABF03DB9A}" type="pres">
      <dgm:prSet presAssocID="{51663AC6-9468-48FD-AB16-3B238504DD49}" presName="tx1" presStyleLbl="revTx" presStyleIdx="1" presStyleCnt="3"/>
      <dgm:spPr/>
    </dgm:pt>
    <dgm:pt modelId="{209F7A1F-4BEF-4C84-8131-A95AA95B1AD3}" type="pres">
      <dgm:prSet presAssocID="{51663AC6-9468-48FD-AB16-3B238504DD49}" presName="vert1" presStyleCnt="0"/>
      <dgm:spPr/>
    </dgm:pt>
    <dgm:pt modelId="{381266FC-58E1-4977-A694-9CB05E838D4C}" type="pres">
      <dgm:prSet presAssocID="{069DDBD3-68A7-4295-B168-BF6A7CD43927}" presName="thickLine" presStyleLbl="alignNode1" presStyleIdx="2" presStyleCnt="3"/>
      <dgm:spPr/>
    </dgm:pt>
    <dgm:pt modelId="{53F220A6-F423-41B6-AEB2-C5252232E0E5}" type="pres">
      <dgm:prSet presAssocID="{069DDBD3-68A7-4295-B168-BF6A7CD43927}" presName="horz1" presStyleCnt="0"/>
      <dgm:spPr/>
    </dgm:pt>
    <dgm:pt modelId="{54CB8CBE-096A-436F-BA3E-6A7BCC87F778}" type="pres">
      <dgm:prSet presAssocID="{069DDBD3-68A7-4295-B168-BF6A7CD43927}" presName="tx1" presStyleLbl="revTx" presStyleIdx="2" presStyleCnt="3"/>
      <dgm:spPr/>
    </dgm:pt>
    <dgm:pt modelId="{9DC133CA-F4EA-4B8E-8383-8D8C13C0CD7D}" type="pres">
      <dgm:prSet presAssocID="{069DDBD3-68A7-4295-B168-BF6A7CD43927}" presName="vert1" presStyleCnt="0"/>
      <dgm:spPr/>
    </dgm:pt>
  </dgm:ptLst>
  <dgm:cxnLst>
    <dgm:cxn modelId="{2FEC2508-9734-41E3-98F3-F1986F13DB15}" type="presOf" srcId="{51663AC6-9468-48FD-AB16-3B238504DD49}" destId="{ECD3D43D-7B69-4AFB-B77F-E09ABF03DB9A}" srcOrd="0" destOrd="0" presId="urn:microsoft.com/office/officeart/2008/layout/LinedList"/>
    <dgm:cxn modelId="{EF127B22-860F-4592-9EE8-BE7D61BA41A4}" type="presOf" srcId="{08FAE518-8155-41C6-B5A8-16F4F109E1B6}" destId="{28897BD7-A313-4CCE-8DE9-C2FB0D1A309E}" srcOrd="0" destOrd="0" presId="urn:microsoft.com/office/officeart/2008/layout/LinedList"/>
    <dgm:cxn modelId="{0F3D205C-1EE5-4C38-81DC-C5084C133185}" srcId="{08FAE518-8155-41C6-B5A8-16F4F109E1B6}" destId="{069DDBD3-68A7-4295-B168-BF6A7CD43927}" srcOrd="2" destOrd="0" parTransId="{E54077EC-4013-435E-A8FA-9691825FF04D}" sibTransId="{1291AEF9-F4FF-422D-B221-30B44C858351}"/>
    <dgm:cxn modelId="{E9AA8367-8F47-4654-8288-74D1379A250C}" srcId="{08FAE518-8155-41C6-B5A8-16F4F109E1B6}" destId="{51663AC6-9468-48FD-AB16-3B238504DD49}" srcOrd="1" destOrd="0" parTransId="{85F3C8DB-DCA9-4437-8B0B-580401B25456}" sibTransId="{6B869345-F4FE-49B5-9F42-23E4051F2CAA}"/>
    <dgm:cxn modelId="{D21D74CE-B439-42A2-B808-D1C6A241C9B7}" type="presOf" srcId="{F69DF3D7-906D-4417-9892-AD5011DC557D}" destId="{4C154107-E114-40DA-8D5A-49BB4E7F96E7}" srcOrd="0" destOrd="0" presId="urn:microsoft.com/office/officeart/2008/layout/LinedList"/>
    <dgm:cxn modelId="{8E3C54EC-2F05-41F3-8203-900D571A3526}" srcId="{08FAE518-8155-41C6-B5A8-16F4F109E1B6}" destId="{F69DF3D7-906D-4417-9892-AD5011DC557D}" srcOrd="0" destOrd="0" parTransId="{F28E2483-40DF-4337-90CC-76CF642AF0B4}" sibTransId="{82714A42-FB59-4463-9EAA-15AF9813841F}"/>
    <dgm:cxn modelId="{C46255F4-DB7C-41F3-AF85-F417A1EE5ACD}" type="presOf" srcId="{069DDBD3-68A7-4295-B168-BF6A7CD43927}" destId="{54CB8CBE-096A-436F-BA3E-6A7BCC87F778}" srcOrd="0" destOrd="0" presId="urn:microsoft.com/office/officeart/2008/layout/LinedList"/>
    <dgm:cxn modelId="{3764298A-77AB-46D4-8018-E0B8C29286B0}" type="presParOf" srcId="{28897BD7-A313-4CCE-8DE9-C2FB0D1A309E}" destId="{4C4DD539-B8BE-4425-9591-23BB96D1BCF0}" srcOrd="0" destOrd="0" presId="urn:microsoft.com/office/officeart/2008/layout/LinedList"/>
    <dgm:cxn modelId="{3EDF7B48-20DE-4D9A-8E90-CE92CA439409}" type="presParOf" srcId="{28897BD7-A313-4CCE-8DE9-C2FB0D1A309E}" destId="{FB44630A-EC55-4577-899E-5F4BABC688B8}" srcOrd="1" destOrd="0" presId="urn:microsoft.com/office/officeart/2008/layout/LinedList"/>
    <dgm:cxn modelId="{896EC12D-017C-4158-ABAD-07A84193C865}" type="presParOf" srcId="{FB44630A-EC55-4577-899E-5F4BABC688B8}" destId="{4C154107-E114-40DA-8D5A-49BB4E7F96E7}" srcOrd="0" destOrd="0" presId="urn:microsoft.com/office/officeart/2008/layout/LinedList"/>
    <dgm:cxn modelId="{BB0F01F0-CB6D-4A03-9F91-CB527AE2B297}" type="presParOf" srcId="{FB44630A-EC55-4577-899E-5F4BABC688B8}" destId="{3368C882-71EA-4862-B7C7-8D7665DE6050}" srcOrd="1" destOrd="0" presId="urn:microsoft.com/office/officeart/2008/layout/LinedList"/>
    <dgm:cxn modelId="{48F010A2-1833-448F-9525-A80E31A7146E}" type="presParOf" srcId="{28897BD7-A313-4CCE-8DE9-C2FB0D1A309E}" destId="{7AEC9F5E-4921-4022-8541-FB15878EE9F4}" srcOrd="2" destOrd="0" presId="urn:microsoft.com/office/officeart/2008/layout/LinedList"/>
    <dgm:cxn modelId="{3037D3A6-715B-43E3-81C7-E09475137264}" type="presParOf" srcId="{28897BD7-A313-4CCE-8DE9-C2FB0D1A309E}" destId="{1D0D0358-D20C-402A-9456-4C285CD57AB4}" srcOrd="3" destOrd="0" presId="urn:microsoft.com/office/officeart/2008/layout/LinedList"/>
    <dgm:cxn modelId="{8AE3D052-FEF2-4496-9486-1901E688FA11}" type="presParOf" srcId="{1D0D0358-D20C-402A-9456-4C285CD57AB4}" destId="{ECD3D43D-7B69-4AFB-B77F-E09ABF03DB9A}" srcOrd="0" destOrd="0" presId="urn:microsoft.com/office/officeart/2008/layout/LinedList"/>
    <dgm:cxn modelId="{BA3DD67D-B350-4ADA-8E1E-F8194B81E34D}" type="presParOf" srcId="{1D0D0358-D20C-402A-9456-4C285CD57AB4}" destId="{209F7A1F-4BEF-4C84-8131-A95AA95B1AD3}" srcOrd="1" destOrd="0" presId="urn:microsoft.com/office/officeart/2008/layout/LinedList"/>
    <dgm:cxn modelId="{DF14C8FF-6E97-44D6-95B1-C7E8C80F7973}" type="presParOf" srcId="{28897BD7-A313-4CCE-8DE9-C2FB0D1A309E}" destId="{381266FC-58E1-4977-A694-9CB05E838D4C}" srcOrd="4" destOrd="0" presId="urn:microsoft.com/office/officeart/2008/layout/LinedList"/>
    <dgm:cxn modelId="{E5B5BB00-EF30-4E91-9B0F-12F6A8C2716D}" type="presParOf" srcId="{28897BD7-A313-4CCE-8DE9-C2FB0D1A309E}" destId="{53F220A6-F423-41B6-AEB2-C5252232E0E5}" srcOrd="5" destOrd="0" presId="urn:microsoft.com/office/officeart/2008/layout/LinedList"/>
    <dgm:cxn modelId="{C2DEAA9A-BA36-4AEF-8C52-4654B80E8FB7}" type="presParOf" srcId="{53F220A6-F423-41B6-AEB2-C5252232E0E5}" destId="{54CB8CBE-096A-436F-BA3E-6A7BCC87F778}" srcOrd="0" destOrd="0" presId="urn:microsoft.com/office/officeart/2008/layout/LinedList"/>
    <dgm:cxn modelId="{46C8C1BD-9347-45FF-95A2-62CE059EC6DC}" type="presParOf" srcId="{53F220A6-F423-41B6-AEB2-C5252232E0E5}" destId="{9DC133CA-F4EA-4B8E-8383-8D8C13C0CD7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03CD252-2980-4C31-878B-5B21EE1BDF7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E6EF510-FF46-4326-A3FD-B9EAC706D63A}">
      <dgm:prSet/>
      <dgm:spPr/>
      <dgm:t>
        <a:bodyPr/>
        <a:lstStyle/>
        <a:p>
          <a:r>
            <a:rPr lang="en-GB"/>
            <a:t>Lower socioeconomic backgrounds</a:t>
          </a:r>
          <a:endParaRPr lang="en-US"/>
        </a:p>
      </dgm:t>
    </dgm:pt>
    <dgm:pt modelId="{E98094C9-F50C-496D-A7F1-0A6004375390}" type="parTrans" cxnId="{6D353BAB-9792-4FC4-90C0-030F3FC8ED0C}">
      <dgm:prSet/>
      <dgm:spPr/>
      <dgm:t>
        <a:bodyPr/>
        <a:lstStyle/>
        <a:p>
          <a:endParaRPr lang="en-US"/>
        </a:p>
      </dgm:t>
    </dgm:pt>
    <dgm:pt modelId="{FF3FA034-7629-4EB3-B6BC-8D37D30AE2F7}" type="sibTrans" cxnId="{6D353BAB-9792-4FC4-90C0-030F3FC8ED0C}">
      <dgm:prSet/>
      <dgm:spPr/>
      <dgm:t>
        <a:bodyPr/>
        <a:lstStyle/>
        <a:p>
          <a:endParaRPr lang="en-US"/>
        </a:p>
      </dgm:t>
    </dgm:pt>
    <dgm:pt modelId="{8ECC73C9-DF4E-46FA-ACBD-D608D4E698DE}">
      <dgm:prSet/>
      <dgm:spPr/>
      <dgm:t>
        <a:bodyPr/>
        <a:lstStyle/>
        <a:p>
          <a:r>
            <a:rPr lang="en-GB"/>
            <a:t>Social norms</a:t>
          </a:r>
          <a:endParaRPr lang="en-US"/>
        </a:p>
      </dgm:t>
    </dgm:pt>
    <dgm:pt modelId="{C29CCC62-8462-4590-8970-DC774D5E3F5D}" type="parTrans" cxnId="{B2A280B7-A6AE-47ED-92BC-30912F96342C}">
      <dgm:prSet/>
      <dgm:spPr/>
      <dgm:t>
        <a:bodyPr/>
        <a:lstStyle/>
        <a:p>
          <a:endParaRPr lang="en-US"/>
        </a:p>
      </dgm:t>
    </dgm:pt>
    <dgm:pt modelId="{96B1F2A1-D47D-4510-A069-2148DE80915E}" type="sibTrans" cxnId="{B2A280B7-A6AE-47ED-92BC-30912F96342C}">
      <dgm:prSet/>
      <dgm:spPr/>
      <dgm:t>
        <a:bodyPr/>
        <a:lstStyle/>
        <a:p>
          <a:endParaRPr lang="en-US"/>
        </a:p>
      </dgm:t>
    </dgm:pt>
    <dgm:pt modelId="{FBF130D6-1526-4317-A98E-B23037AFCFB4}">
      <dgm:prSet/>
      <dgm:spPr/>
      <dgm:t>
        <a:bodyPr/>
        <a:lstStyle/>
        <a:p>
          <a:r>
            <a:rPr lang="en-GB"/>
            <a:t>Technological progression</a:t>
          </a:r>
          <a:endParaRPr lang="en-US"/>
        </a:p>
      </dgm:t>
    </dgm:pt>
    <dgm:pt modelId="{13F03383-F47A-4554-B674-729F0EB9805D}" type="parTrans" cxnId="{99750214-D769-4280-BDF6-0AD85C5D9EB9}">
      <dgm:prSet/>
      <dgm:spPr/>
      <dgm:t>
        <a:bodyPr/>
        <a:lstStyle/>
        <a:p>
          <a:endParaRPr lang="en-US"/>
        </a:p>
      </dgm:t>
    </dgm:pt>
    <dgm:pt modelId="{2F4CE2C1-FD47-4A60-BE97-7B66789FC035}" type="sibTrans" cxnId="{99750214-D769-4280-BDF6-0AD85C5D9EB9}">
      <dgm:prSet/>
      <dgm:spPr/>
      <dgm:t>
        <a:bodyPr/>
        <a:lstStyle/>
        <a:p>
          <a:endParaRPr lang="en-US"/>
        </a:p>
      </dgm:t>
    </dgm:pt>
    <dgm:pt modelId="{C299C40D-8BF2-4920-96A4-EAA2620FA463}">
      <dgm:prSet/>
      <dgm:spPr/>
      <dgm:t>
        <a:bodyPr/>
        <a:lstStyle/>
        <a:p>
          <a:r>
            <a:rPr lang="en-GB"/>
            <a:t>Automation</a:t>
          </a:r>
          <a:endParaRPr lang="en-US"/>
        </a:p>
      </dgm:t>
    </dgm:pt>
    <dgm:pt modelId="{B089B124-9D3F-4D1D-9D98-45FBA9EE1810}" type="parTrans" cxnId="{45DC736F-F654-432B-BDD6-1ED9B9F3E8CC}">
      <dgm:prSet/>
      <dgm:spPr/>
      <dgm:t>
        <a:bodyPr/>
        <a:lstStyle/>
        <a:p>
          <a:endParaRPr lang="en-US"/>
        </a:p>
      </dgm:t>
    </dgm:pt>
    <dgm:pt modelId="{080C9834-D82B-4338-88C6-81DF6B2D43D9}" type="sibTrans" cxnId="{45DC736F-F654-432B-BDD6-1ED9B9F3E8CC}">
      <dgm:prSet/>
      <dgm:spPr/>
      <dgm:t>
        <a:bodyPr/>
        <a:lstStyle/>
        <a:p>
          <a:endParaRPr lang="en-US"/>
        </a:p>
      </dgm:t>
    </dgm:pt>
    <dgm:pt modelId="{C818FAA1-7A92-4E2C-8CAA-B4264B01F04F}">
      <dgm:prSet/>
      <dgm:spPr/>
      <dgm:t>
        <a:bodyPr/>
        <a:lstStyle/>
        <a:p>
          <a:r>
            <a:rPr lang="en-GB"/>
            <a:t>Unemployment</a:t>
          </a:r>
          <a:endParaRPr lang="en-US"/>
        </a:p>
      </dgm:t>
    </dgm:pt>
    <dgm:pt modelId="{4A24402A-B033-47B0-BCD0-AB50C7D06BF2}" type="parTrans" cxnId="{4D532144-CDFE-4E58-B0DB-4EABCA441975}">
      <dgm:prSet/>
      <dgm:spPr/>
      <dgm:t>
        <a:bodyPr/>
        <a:lstStyle/>
        <a:p>
          <a:endParaRPr lang="en-US"/>
        </a:p>
      </dgm:t>
    </dgm:pt>
    <dgm:pt modelId="{5F390C11-9576-416C-AD5C-9BCEDB494B94}" type="sibTrans" cxnId="{4D532144-CDFE-4E58-B0DB-4EABCA441975}">
      <dgm:prSet/>
      <dgm:spPr/>
      <dgm:t>
        <a:bodyPr/>
        <a:lstStyle/>
        <a:p>
          <a:endParaRPr lang="en-US"/>
        </a:p>
      </dgm:t>
    </dgm:pt>
    <dgm:pt modelId="{F333BC7F-7374-4709-AA91-E389DB1D1142}">
      <dgm:prSet/>
      <dgm:spPr/>
      <dgm:t>
        <a:bodyPr/>
        <a:lstStyle/>
        <a:p>
          <a:r>
            <a:rPr lang="en-GB"/>
            <a:t>Lack of education</a:t>
          </a:r>
          <a:endParaRPr lang="en-US"/>
        </a:p>
      </dgm:t>
    </dgm:pt>
    <dgm:pt modelId="{E4716C87-5947-40B2-8760-1D0C72E7D5F9}" type="parTrans" cxnId="{DB37CEE1-27AF-4CA6-979B-2BE8F760BA4D}">
      <dgm:prSet/>
      <dgm:spPr/>
      <dgm:t>
        <a:bodyPr/>
        <a:lstStyle/>
        <a:p>
          <a:endParaRPr lang="en-US"/>
        </a:p>
      </dgm:t>
    </dgm:pt>
    <dgm:pt modelId="{67FEF3B5-31A1-4D06-A69F-56A0AE593CA1}" type="sibTrans" cxnId="{DB37CEE1-27AF-4CA6-979B-2BE8F760BA4D}">
      <dgm:prSet/>
      <dgm:spPr/>
      <dgm:t>
        <a:bodyPr/>
        <a:lstStyle/>
        <a:p>
          <a:endParaRPr lang="en-US"/>
        </a:p>
      </dgm:t>
    </dgm:pt>
    <dgm:pt modelId="{7F48E86D-90F9-4CE2-92EA-320D4B260BB7}" type="pres">
      <dgm:prSet presAssocID="{103CD252-2980-4C31-878B-5B21EE1BDF70}" presName="linear" presStyleCnt="0">
        <dgm:presLayoutVars>
          <dgm:animLvl val="lvl"/>
          <dgm:resizeHandles val="exact"/>
        </dgm:presLayoutVars>
      </dgm:prSet>
      <dgm:spPr/>
    </dgm:pt>
    <dgm:pt modelId="{C2445FA6-5BD9-4EA5-A3BF-F1A079CD03B8}" type="pres">
      <dgm:prSet presAssocID="{9E6EF510-FF46-4326-A3FD-B9EAC706D63A}" presName="parentText" presStyleLbl="node1" presStyleIdx="0" presStyleCnt="6">
        <dgm:presLayoutVars>
          <dgm:chMax val="0"/>
          <dgm:bulletEnabled val="1"/>
        </dgm:presLayoutVars>
      </dgm:prSet>
      <dgm:spPr/>
    </dgm:pt>
    <dgm:pt modelId="{C696AA77-F5E9-4A4E-A757-4283D96BF7EB}" type="pres">
      <dgm:prSet presAssocID="{FF3FA034-7629-4EB3-B6BC-8D37D30AE2F7}" presName="spacer" presStyleCnt="0"/>
      <dgm:spPr/>
    </dgm:pt>
    <dgm:pt modelId="{4E2D40FB-40BA-4676-8456-E741A749D7DA}" type="pres">
      <dgm:prSet presAssocID="{8ECC73C9-DF4E-46FA-ACBD-D608D4E698DE}" presName="parentText" presStyleLbl="node1" presStyleIdx="1" presStyleCnt="6">
        <dgm:presLayoutVars>
          <dgm:chMax val="0"/>
          <dgm:bulletEnabled val="1"/>
        </dgm:presLayoutVars>
      </dgm:prSet>
      <dgm:spPr/>
    </dgm:pt>
    <dgm:pt modelId="{3DA4B567-94CE-41C6-AE0A-6D0F445C445C}" type="pres">
      <dgm:prSet presAssocID="{96B1F2A1-D47D-4510-A069-2148DE80915E}" presName="spacer" presStyleCnt="0"/>
      <dgm:spPr/>
    </dgm:pt>
    <dgm:pt modelId="{5B7DF6E8-EBCD-4670-80C0-07C9938B8F0C}" type="pres">
      <dgm:prSet presAssocID="{FBF130D6-1526-4317-A98E-B23037AFCFB4}" presName="parentText" presStyleLbl="node1" presStyleIdx="2" presStyleCnt="6">
        <dgm:presLayoutVars>
          <dgm:chMax val="0"/>
          <dgm:bulletEnabled val="1"/>
        </dgm:presLayoutVars>
      </dgm:prSet>
      <dgm:spPr/>
    </dgm:pt>
    <dgm:pt modelId="{0EC6A855-8646-4AE2-B2FC-5B4AAEA88AAD}" type="pres">
      <dgm:prSet presAssocID="{2F4CE2C1-FD47-4A60-BE97-7B66789FC035}" presName="spacer" presStyleCnt="0"/>
      <dgm:spPr/>
    </dgm:pt>
    <dgm:pt modelId="{5EA8E2D4-F5FC-4DD2-9CBB-895DC474A242}" type="pres">
      <dgm:prSet presAssocID="{C299C40D-8BF2-4920-96A4-EAA2620FA463}" presName="parentText" presStyleLbl="node1" presStyleIdx="3" presStyleCnt="6">
        <dgm:presLayoutVars>
          <dgm:chMax val="0"/>
          <dgm:bulletEnabled val="1"/>
        </dgm:presLayoutVars>
      </dgm:prSet>
      <dgm:spPr/>
    </dgm:pt>
    <dgm:pt modelId="{4116FF0C-59F0-438E-832A-BDB6DA36F4B7}" type="pres">
      <dgm:prSet presAssocID="{080C9834-D82B-4338-88C6-81DF6B2D43D9}" presName="spacer" presStyleCnt="0"/>
      <dgm:spPr/>
    </dgm:pt>
    <dgm:pt modelId="{8F6CC508-5A98-43C9-B34B-5F866FE78B41}" type="pres">
      <dgm:prSet presAssocID="{C818FAA1-7A92-4E2C-8CAA-B4264B01F04F}" presName="parentText" presStyleLbl="node1" presStyleIdx="4" presStyleCnt="6">
        <dgm:presLayoutVars>
          <dgm:chMax val="0"/>
          <dgm:bulletEnabled val="1"/>
        </dgm:presLayoutVars>
      </dgm:prSet>
      <dgm:spPr/>
    </dgm:pt>
    <dgm:pt modelId="{42F84A8B-C8C2-45B0-9711-5B7751E43EAA}" type="pres">
      <dgm:prSet presAssocID="{5F390C11-9576-416C-AD5C-9BCEDB494B94}" presName="spacer" presStyleCnt="0"/>
      <dgm:spPr/>
    </dgm:pt>
    <dgm:pt modelId="{A14F1E41-65A6-47F3-9906-1B4C81C3BB1F}" type="pres">
      <dgm:prSet presAssocID="{F333BC7F-7374-4709-AA91-E389DB1D1142}" presName="parentText" presStyleLbl="node1" presStyleIdx="5" presStyleCnt="6">
        <dgm:presLayoutVars>
          <dgm:chMax val="0"/>
          <dgm:bulletEnabled val="1"/>
        </dgm:presLayoutVars>
      </dgm:prSet>
      <dgm:spPr/>
    </dgm:pt>
  </dgm:ptLst>
  <dgm:cxnLst>
    <dgm:cxn modelId="{BEDB6809-21CC-4AF5-927C-04268F7E1ABC}" type="presOf" srcId="{103CD252-2980-4C31-878B-5B21EE1BDF70}" destId="{7F48E86D-90F9-4CE2-92EA-320D4B260BB7}" srcOrd="0" destOrd="0" presId="urn:microsoft.com/office/officeart/2005/8/layout/vList2"/>
    <dgm:cxn modelId="{99750214-D769-4280-BDF6-0AD85C5D9EB9}" srcId="{103CD252-2980-4C31-878B-5B21EE1BDF70}" destId="{FBF130D6-1526-4317-A98E-B23037AFCFB4}" srcOrd="2" destOrd="0" parTransId="{13F03383-F47A-4554-B674-729F0EB9805D}" sibTransId="{2F4CE2C1-FD47-4A60-BE97-7B66789FC035}"/>
    <dgm:cxn modelId="{0CCA161D-E3D8-41B4-BBC9-ED9D40A8C410}" type="presOf" srcId="{8ECC73C9-DF4E-46FA-ACBD-D608D4E698DE}" destId="{4E2D40FB-40BA-4676-8456-E741A749D7DA}" srcOrd="0" destOrd="0" presId="urn:microsoft.com/office/officeart/2005/8/layout/vList2"/>
    <dgm:cxn modelId="{4D532144-CDFE-4E58-B0DB-4EABCA441975}" srcId="{103CD252-2980-4C31-878B-5B21EE1BDF70}" destId="{C818FAA1-7A92-4E2C-8CAA-B4264B01F04F}" srcOrd="4" destOrd="0" parTransId="{4A24402A-B033-47B0-BCD0-AB50C7D06BF2}" sibTransId="{5F390C11-9576-416C-AD5C-9BCEDB494B94}"/>
    <dgm:cxn modelId="{45DC736F-F654-432B-BDD6-1ED9B9F3E8CC}" srcId="{103CD252-2980-4C31-878B-5B21EE1BDF70}" destId="{C299C40D-8BF2-4920-96A4-EAA2620FA463}" srcOrd="3" destOrd="0" parTransId="{B089B124-9D3F-4D1D-9D98-45FBA9EE1810}" sibTransId="{080C9834-D82B-4338-88C6-81DF6B2D43D9}"/>
    <dgm:cxn modelId="{9E4EAD89-6C26-4398-B49D-A299C82B3861}" type="presOf" srcId="{FBF130D6-1526-4317-A98E-B23037AFCFB4}" destId="{5B7DF6E8-EBCD-4670-80C0-07C9938B8F0C}" srcOrd="0" destOrd="0" presId="urn:microsoft.com/office/officeart/2005/8/layout/vList2"/>
    <dgm:cxn modelId="{FBB0A78B-3677-4CEA-83DD-5BFA851257C7}" type="presOf" srcId="{C299C40D-8BF2-4920-96A4-EAA2620FA463}" destId="{5EA8E2D4-F5FC-4DD2-9CBB-895DC474A242}" srcOrd="0" destOrd="0" presId="urn:microsoft.com/office/officeart/2005/8/layout/vList2"/>
    <dgm:cxn modelId="{81ADCDA3-7347-4176-A9A6-657CEAB3CA21}" type="presOf" srcId="{C818FAA1-7A92-4E2C-8CAA-B4264B01F04F}" destId="{8F6CC508-5A98-43C9-B34B-5F866FE78B41}" srcOrd="0" destOrd="0" presId="urn:microsoft.com/office/officeart/2005/8/layout/vList2"/>
    <dgm:cxn modelId="{9AA6CBA6-D3BD-4D77-96D2-BC7C907F1FF3}" type="presOf" srcId="{9E6EF510-FF46-4326-A3FD-B9EAC706D63A}" destId="{C2445FA6-5BD9-4EA5-A3BF-F1A079CD03B8}" srcOrd="0" destOrd="0" presId="urn:microsoft.com/office/officeart/2005/8/layout/vList2"/>
    <dgm:cxn modelId="{6D353BAB-9792-4FC4-90C0-030F3FC8ED0C}" srcId="{103CD252-2980-4C31-878B-5B21EE1BDF70}" destId="{9E6EF510-FF46-4326-A3FD-B9EAC706D63A}" srcOrd="0" destOrd="0" parTransId="{E98094C9-F50C-496D-A7F1-0A6004375390}" sibTransId="{FF3FA034-7629-4EB3-B6BC-8D37D30AE2F7}"/>
    <dgm:cxn modelId="{B2A280B7-A6AE-47ED-92BC-30912F96342C}" srcId="{103CD252-2980-4C31-878B-5B21EE1BDF70}" destId="{8ECC73C9-DF4E-46FA-ACBD-D608D4E698DE}" srcOrd="1" destOrd="0" parTransId="{C29CCC62-8462-4590-8970-DC774D5E3F5D}" sibTransId="{96B1F2A1-D47D-4510-A069-2148DE80915E}"/>
    <dgm:cxn modelId="{47FDBAD8-AFAB-4157-BB5F-11F01FC3072A}" type="presOf" srcId="{F333BC7F-7374-4709-AA91-E389DB1D1142}" destId="{A14F1E41-65A6-47F3-9906-1B4C81C3BB1F}" srcOrd="0" destOrd="0" presId="urn:microsoft.com/office/officeart/2005/8/layout/vList2"/>
    <dgm:cxn modelId="{DB37CEE1-27AF-4CA6-979B-2BE8F760BA4D}" srcId="{103CD252-2980-4C31-878B-5B21EE1BDF70}" destId="{F333BC7F-7374-4709-AA91-E389DB1D1142}" srcOrd="5" destOrd="0" parTransId="{E4716C87-5947-40B2-8760-1D0C72E7D5F9}" sibTransId="{67FEF3B5-31A1-4D06-A69F-56A0AE593CA1}"/>
    <dgm:cxn modelId="{4936C513-0AA8-4845-93CA-050937251349}" type="presParOf" srcId="{7F48E86D-90F9-4CE2-92EA-320D4B260BB7}" destId="{C2445FA6-5BD9-4EA5-A3BF-F1A079CD03B8}" srcOrd="0" destOrd="0" presId="urn:microsoft.com/office/officeart/2005/8/layout/vList2"/>
    <dgm:cxn modelId="{58D3639E-3278-4C93-96CB-AE018FC92D4F}" type="presParOf" srcId="{7F48E86D-90F9-4CE2-92EA-320D4B260BB7}" destId="{C696AA77-F5E9-4A4E-A757-4283D96BF7EB}" srcOrd="1" destOrd="0" presId="urn:microsoft.com/office/officeart/2005/8/layout/vList2"/>
    <dgm:cxn modelId="{B4DC5563-163F-4484-8C88-4D7C6FF8CFEF}" type="presParOf" srcId="{7F48E86D-90F9-4CE2-92EA-320D4B260BB7}" destId="{4E2D40FB-40BA-4676-8456-E741A749D7DA}" srcOrd="2" destOrd="0" presId="urn:microsoft.com/office/officeart/2005/8/layout/vList2"/>
    <dgm:cxn modelId="{31760B98-E4D3-42D6-BC52-AC9962EB6774}" type="presParOf" srcId="{7F48E86D-90F9-4CE2-92EA-320D4B260BB7}" destId="{3DA4B567-94CE-41C6-AE0A-6D0F445C445C}" srcOrd="3" destOrd="0" presId="urn:microsoft.com/office/officeart/2005/8/layout/vList2"/>
    <dgm:cxn modelId="{72B14BE9-491C-4D40-98D8-9DE31633E8C3}" type="presParOf" srcId="{7F48E86D-90F9-4CE2-92EA-320D4B260BB7}" destId="{5B7DF6E8-EBCD-4670-80C0-07C9938B8F0C}" srcOrd="4" destOrd="0" presId="urn:microsoft.com/office/officeart/2005/8/layout/vList2"/>
    <dgm:cxn modelId="{7A1A60C5-77F3-418D-982A-C75586AF3AB5}" type="presParOf" srcId="{7F48E86D-90F9-4CE2-92EA-320D4B260BB7}" destId="{0EC6A855-8646-4AE2-B2FC-5B4AAEA88AAD}" srcOrd="5" destOrd="0" presId="urn:microsoft.com/office/officeart/2005/8/layout/vList2"/>
    <dgm:cxn modelId="{6CE301D5-27C4-4F2B-9DA8-3B001150C0CD}" type="presParOf" srcId="{7F48E86D-90F9-4CE2-92EA-320D4B260BB7}" destId="{5EA8E2D4-F5FC-4DD2-9CBB-895DC474A242}" srcOrd="6" destOrd="0" presId="urn:microsoft.com/office/officeart/2005/8/layout/vList2"/>
    <dgm:cxn modelId="{CE36BC94-5936-4AAE-9B6F-F7EC5FCDD03E}" type="presParOf" srcId="{7F48E86D-90F9-4CE2-92EA-320D4B260BB7}" destId="{4116FF0C-59F0-438E-832A-BDB6DA36F4B7}" srcOrd="7" destOrd="0" presId="urn:microsoft.com/office/officeart/2005/8/layout/vList2"/>
    <dgm:cxn modelId="{5F6BFFCB-21F4-4D8B-B0F8-454DB8B3CBAC}" type="presParOf" srcId="{7F48E86D-90F9-4CE2-92EA-320D4B260BB7}" destId="{8F6CC508-5A98-43C9-B34B-5F866FE78B41}" srcOrd="8" destOrd="0" presId="urn:microsoft.com/office/officeart/2005/8/layout/vList2"/>
    <dgm:cxn modelId="{957847C8-2D38-45FE-9B5A-3B17A4B5578B}" type="presParOf" srcId="{7F48E86D-90F9-4CE2-92EA-320D4B260BB7}" destId="{42F84A8B-C8C2-45B0-9711-5B7751E43EAA}" srcOrd="9" destOrd="0" presId="urn:microsoft.com/office/officeart/2005/8/layout/vList2"/>
    <dgm:cxn modelId="{42CD495E-4774-4350-963C-AABB07161D18}" type="presParOf" srcId="{7F48E86D-90F9-4CE2-92EA-320D4B260BB7}" destId="{A14F1E41-65A6-47F3-9906-1B4C81C3BB1F}"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C9CBB8E-F16E-4A10-BEE8-E13712D5218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DDEFE7C-313E-4B13-BC84-5D48E5474DF1}">
      <dgm:prSet/>
      <dgm:spPr/>
      <dgm:t>
        <a:bodyPr/>
        <a:lstStyle/>
        <a:p>
          <a:r>
            <a:rPr lang="en-US"/>
            <a:t>Social impacts</a:t>
          </a:r>
        </a:p>
      </dgm:t>
    </dgm:pt>
    <dgm:pt modelId="{1F25D46E-9F72-4A73-AB43-D4CB8C3EECE9}" type="parTrans" cxnId="{BCD2CAD6-1DCF-4AC8-AD47-B89CA8FEFA79}">
      <dgm:prSet/>
      <dgm:spPr/>
      <dgm:t>
        <a:bodyPr/>
        <a:lstStyle/>
        <a:p>
          <a:endParaRPr lang="en-US"/>
        </a:p>
      </dgm:t>
    </dgm:pt>
    <dgm:pt modelId="{AD5A44BC-F59A-412A-ABCE-266BB0E12092}" type="sibTrans" cxnId="{BCD2CAD6-1DCF-4AC8-AD47-B89CA8FEFA79}">
      <dgm:prSet/>
      <dgm:spPr/>
      <dgm:t>
        <a:bodyPr/>
        <a:lstStyle/>
        <a:p>
          <a:endParaRPr lang="en-US"/>
        </a:p>
      </dgm:t>
    </dgm:pt>
    <dgm:pt modelId="{8A9CC6D5-14B6-43CF-86A0-ADB73D0D3E37}">
      <dgm:prSet/>
      <dgm:spPr/>
      <dgm:t>
        <a:bodyPr/>
        <a:lstStyle/>
        <a:p>
          <a:r>
            <a:rPr lang="en-US"/>
            <a:t>Economic impacts</a:t>
          </a:r>
        </a:p>
      </dgm:t>
    </dgm:pt>
    <dgm:pt modelId="{D744A97A-94C0-44AA-8F71-22649496DE69}" type="parTrans" cxnId="{6B0D817F-4B41-4CA0-BC0E-00E038605975}">
      <dgm:prSet/>
      <dgm:spPr/>
      <dgm:t>
        <a:bodyPr/>
        <a:lstStyle/>
        <a:p>
          <a:endParaRPr lang="en-US"/>
        </a:p>
      </dgm:t>
    </dgm:pt>
    <dgm:pt modelId="{1F58034F-AA9A-4B7B-87A4-8EC6859A7577}" type="sibTrans" cxnId="{6B0D817F-4B41-4CA0-BC0E-00E038605975}">
      <dgm:prSet/>
      <dgm:spPr/>
      <dgm:t>
        <a:bodyPr/>
        <a:lstStyle/>
        <a:p>
          <a:endParaRPr lang="en-US"/>
        </a:p>
      </dgm:t>
    </dgm:pt>
    <dgm:pt modelId="{FE6DDAD6-CCE0-4D9E-B086-7C5C9637D6CA}">
      <dgm:prSet/>
      <dgm:spPr/>
      <dgm:t>
        <a:bodyPr/>
        <a:lstStyle/>
        <a:p>
          <a:r>
            <a:rPr lang="en-US"/>
            <a:t>Health impacts</a:t>
          </a:r>
        </a:p>
      </dgm:t>
    </dgm:pt>
    <dgm:pt modelId="{CB7F7562-78EE-4A70-BA83-831A3E15A056}" type="parTrans" cxnId="{3F31CC48-3A6E-49C2-9524-3179C8118413}">
      <dgm:prSet/>
      <dgm:spPr/>
      <dgm:t>
        <a:bodyPr/>
        <a:lstStyle/>
        <a:p>
          <a:endParaRPr lang="en-US"/>
        </a:p>
      </dgm:t>
    </dgm:pt>
    <dgm:pt modelId="{95044601-21DD-484C-80E7-4CC5C819432C}" type="sibTrans" cxnId="{3F31CC48-3A6E-49C2-9524-3179C8118413}">
      <dgm:prSet/>
      <dgm:spPr/>
      <dgm:t>
        <a:bodyPr/>
        <a:lstStyle/>
        <a:p>
          <a:endParaRPr lang="en-US"/>
        </a:p>
      </dgm:t>
    </dgm:pt>
    <dgm:pt modelId="{33C50E58-59B0-477D-9072-C86E3E1A3D40}">
      <dgm:prSet/>
      <dgm:spPr/>
      <dgm:t>
        <a:bodyPr/>
        <a:lstStyle/>
        <a:p>
          <a:r>
            <a:rPr lang="en-US"/>
            <a:t>Climate impacts</a:t>
          </a:r>
        </a:p>
      </dgm:t>
    </dgm:pt>
    <dgm:pt modelId="{952CE0D8-2934-4753-9BE5-08F158FFB39D}" type="parTrans" cxnId="{2491413C-96EC-4E3D-AFA1-C9A939161E0D}">
      <dgm:prSet/>
      <dgm:spPr/>
      <dgm:t>
        <a:bodyPr/>
        <a:lstStyle/>
        <a:p>
          <a:endParaRPr lang="en-US"/>
        </a:p>
      </dgm:t>
    </dgm:pt>
    <dgm:pt modelId="{80C982B6-9F4D-41BE-91F7-3547BE0E4F84}" type="sibTrans" cxnId="{2491413C-96EC-4E3D-AFA1-C9A939161E0D}">
      <dgm:prSet/>
      <dgm:spPr/>
      <dgm:t>
        <a:bodyPr/>
        <a:lstStyle/>
        <a:p>
          <a:endParaRPr lang="en-US"/>
        </a:p>
      </dgm:t>
    </dgm:pt>
    <dgm:pt modelId="{95FD8774-099F-4FAF-BE1B-1F38D2C51BB1}" type="pres">
      <dgm:prSet presAssocID="{0C9CBB8E-F16E-4A10-BEE8-E13712D5218B}" presName="root" presStyleCnt="0">
        <dgm:presLayoutVars>
          <dgm:dir/>
          <dgm:resizeHandles val="exact"/>
        </dgm:presLayoutVars>
      </dgm:prSet>
      <dgm:spPr/>
    </dgm:pt>
    <dgm:pt modelId="{B9851CA5-DC93-40B6-BA8B-123FEAB20ECE}" type="pres">
      <dgm:prSet presAssocID="{FDDEFE7C-313E-4B13-BC84-5D48E5474DF1}" presName="compNode" presStyleCnt="0"/>
      <dgm:spPr/>
    </dgm:pt>
    <dgm:pt modelId="{66EF6806-493A-4A3A-8D3B-B67D517FF378}" type="pres">
      <dgm:prSet presAssocID="{FDDEFE7C-313E-4B13-BC84-5D48E5474DF1}" presName="bgRect" presStyleLbl="bgShp" presStyleIdx="0" presStyleCnt="4"/>
      <dgm:spPr/>
    </dgm:pt>
    <dgm:pt modelId="{4DF10373-D028-43DD-8E74-DFC614A5D46C}" type="pres">
      <dgm:prSet presAssocID="{FDDEFE7C-313E-4B13-BC84-5D48E5474DF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a:ext>
      </dgm:extLst>
    </dgm:pt>
    <dgm:pt modelId="{7EF24920-57BD-4865-9566-EB56F7F40E6B}" type="pres">
      <dgm:prSet presAssocID="{FDDEFE7C-313E-4B13-BC84-5D48E5474DF1}" presName="spaceRect" presStyleCnt="0"/>
      <dgm:spPr/>
    </dgm:pt>
    <dgm:pt modelId="{DC93FEF1-89B4-4D16-8E92-74D2BAAAA778}" type="pres">
      <dgm:prSet presAssocID="{FDDEFE7C-313E-4B13-BC84-5D48E5474DF1}" presName="parTx" presStyleLbl="revTx" presStyleIdx="0" presStyleCnt="4">
        <dgm:presLayoutVars>
          <dgm:chMax val="0"/>
          <dgm:chPref val="0"/>
        </dgm:presLayoutVars>
      </dgm:prSet>
      <dgm:spPr/>
    </dgm:pt>
    <dgm:pt modelId="{5EACF6C5-ED38-489E-BC9F-961CEDC9B079}" type="pres">
      <dgm:prSet presAssocID="{AD5A44BC-F59A-412A-ABCE-266BB0E12092}" presName="sibTrans" presStyleCnt="0"/>
      <dgm:spPr/>
    </dgm:pt>
    <dgm:pt modelId="{D0005017-6E66-4E48-B744-335600D44C6D}" type="pres">
      <dgm:prSet presAssocID="{8A9CC6D5-14B6-43CF-86A0-ADB73D0D3E37}" presName="compNode" presStyleCnt="0"/>
      <dgm:spPr/>
    </dgm:pt>
    <dgm:pt modelId="{210F6110-C348-41F6-90B7-A223017E168B}" type="pres">
      <dgm:prSet presAssocID="{8A9CC6D5-14B6-43CF-86A0-ADB73D0D3E37}" presName="bgRect" presStyleLbl="bgShp" presStyleIdx="1" presStyleCnt="4"/>
      <dgm:spPr/>
    </dgm:pt>
    <dgm:pt modelId="{C6A3D1E5-9FF9-49E3-B8B1-86A75F49A879}" type="pres">
      <dgm:prSet presAssocID="{8A9CC6D5-14B6-43CF-86A0-ADB73D0D3E3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ins"/>
        </a:ext>
      </dgm:extLst>
    </dgm:pt>
    <dgm:pt modelId="{008CEAB6-5091-47D4-8D7E-391F8A4F69D5}" type="pres">
      <dgm:prSet presAssocID="{8A9CC6D5-14B6-43CF-86A0-ADB73D0D3E37}" presName="spaceRect" presStyleCnt="0"/>
      <dgm:spPr/>
    </dgm:pt>
    <dgm:pt modelId="{2D439F7F-5C2D-427A-B246-FA4C388ED83C}" type="pres">
      <dgm:prSet presAssocID="{8A9CC6D5-14B6-43CF-86A0-ADB73D0D3E37}" presName="parTx" presStyleLbl="revTx" presStyleIdx="1" presStyleCnt="4">
        <dgm:presLayoutVars>
          <dgm:chMax val="0"/>
          <dgm:chPref val="0"/>
        </dgm:presLayoutVars>
      </dgm:prSet>
      <dgm:spPr/>
    </dgm:pt>
    <dgm:pt modelId="{0EFF1A63-AD9D-44F0-B668-FCEE3903E663}" type="pres">
      <dgm:prSet presAssocID="{1F58034F-AA9A-4B7B-87A4-8EC6859A7577}" presName="sibTrans" presStyleCnt="0"/>
      <dgm:spPr/>
    </dgm:pt>
    <dgm:pt modelId="{6F624589-FE7A-4BF4-B24F-30B3D5B1D89E}" type="pres">
      <dgm:prSet presAssocID="{FE6DDAD6-CCE0-4D9E-B086-7C5C9637D6CA}" presName="compNode" presStyleCnt="0"/>
      <dgm:spPr/>
    </dgm:pt>
    <dgm:pt modelId="{B719B522-0015-4208-85C7-5C31EA5A602D}" type="pres">
      <dgm:prSet presAssocID="{FE6DDAD6-CCE0-4D9E-B086-7C5C9637D6CA}" presName="bgRect" presStyleLbl="bgShp" presStyleIdx="2" presStyleCnt="4"/>
      <dgm:spPr/>
    </dgm:pt>
    <dgm:pt modelId="{DFDDE226-9D7A-4FEF-A941-5D264A600175}" type="pres">
      <dgm:prSet presAssocID="{FE6DDAD6-CCE0-4D9E-B086-7C5C9637D6C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dical"/>
        </a:ext>
      </dgm:extLst>
    </dgm:pt>
    <dgm:pt modelId="{C6344C0E-EE93-40A2-879D-2C8B5F6680E6}" type="pres">
      <dgm:prSet presAssocID="{FE6DDAD6-CCE0-4D9E-B086-7C5C9637D6CA}" presName="spaceRect" presStyleCnt="0"/>
      <dgm:spPr/>
    </dgm:pt>
    <dgm:pt modelId="{717A3232-975E-43E5-93C8-95A3114DDA97}" type="pres">
      <dgm:prSet presAssocID="{FE6DDAD6-CCE0-4D9E-B086-7C5C9637D6CA}" presName="parTx" presStyleLbl="revTx" presStyleIdx="2" presStyleCnt="4">
        <dgm:presLayoutVars>
          <dgm:chMax val="0"/>
          <dgm:chPref val="0"/>
        </dgm:presLayoutVars>
      </dgm:prSet>
      <dgm:spPr/>
    </dgm:pt>
    <dgm:pt modelId="{64749C62-FD51-4247-8525-D344466E2E4C}" type="pres">
      <dgm:prSet presAssocID="{95044601-21DD-484C-80E7-4CC5C819432C}" presName="sibTrans" presStyleCnt="0"/>
      <dgm:spPr/>
    </dgm:pt>
    <dgm:pt modelId="{8D8C714E-F8C5-449A-BE0B-0E83DC422C8F}" type="pres">
      <dgm:prSet presAssocID="{33C50E58-59B0-477D-9072-C86E3E1A3D40}" presName="compNode" presStyleCnt="0"/>
      <dgm:spPr/>
    </dgm:pt>
    <dgm:pt modelId="{1E08366F-341E-4CC4-807F-4ED445B735F4}" type="pres">
      <dgm:prSet presAssocID="{33C50E58-59B0-477D-9072-C86E3E1A3D40}" presName="bgRect" presStyleLbl="bgShp" presStyleIdx="3" presStyleCnt="4"/>
      <dgm:spPr/>
    </dgm:pt>
    <dgm:pt modelId="{7FAF4BA1-FC87-4146-BB1C-A676E4C747FA}" type="pres">
      <dgm:prSet presAssocID="{33C50E58-59B0-477D-9072-C86E3E1A3D4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hermometer"/>
        </a:ext>
      </dgm:extLst>
    </dgm:pt>
    <dgm:pt modelId="{5D7E01BF-81EF-41E5-9774-3C1D379FAE54}" type="pres">
      <dgm:prSet presAssocID="{33C50E58-59B0-477D-9072-C86E3E1A3D40}" presName="spaceRect" presStyleCnt="0"/>
      <dgm:spPr/>
    </dgm:pt>
    <dgm:pt modelId="{015B223D-C693-4C5E-A6A7-74F19AA23722}" type="pres">
      <dgm:prSet presAssocID="{33C50E58-59B0-477D-9072-C86E3E1A3D40}" presName="parTx" presStyleLbl="revTx" presStyleIdx="3" presStyleCnt="4">
        <dgm:presLayoutVars>
          <dgm:chMax val="0"/>
          <dgm:chPref val="0"/>
        </dgm:presLayoutVars>
      </dgm:prSet>
      <dgm:spPr/>
    </dgm:pt>
  </dgm:ptLst>
  <dgm:cxnLst>
    <dgm:cxn modelId="{C6BB5821-91E9-4AE9-93AA-53775461C08B}" type="presOf" srcId="{0C9CBB8E-F16E-4A10-BEE8-E13712D5218B}" destId="{95FD8774-099F-4FAF-BE1B-1F38D2C51BB1}" srcOrd="0" destOrd="0" presId="urn:microsoft.com/office/officeart/2018/2/layout/IconVerticalSolidList"/>
    <dgm:cxn modelId="{E348622E-3D66-48EA-8032-55A0F388E0DE}" type="presOf" srcId="{FE6DDAD6-CCE0-4D9E-B086-7C5C9637D6CA}" destId="{717A3232-975E-43E5-93C8-95A3114DDA97}" srcOrd="0" destOrd="0" presId="urn:microsoft.com/office/officeart/2018/2/layout/IconVerticalSolidList"/>
    <dgm:cxn modelId="{2491413C-96EC-4E3D-AFA1-C9A939161E0D}" srcId="{0C9CBB8E-F16E-4A10-BEE8-E13712D5218B}" destId="{33C50E58-59B0-477D-9072-C86E3E1A3D40}" srcOrd="3" destOrd="0" parTransId="{952CE0D8-2934-4753-9BE5-08F158FFB39D}" sibTransId="{80C982B6-9F4D-41BE-91F7-3547BE0E4F84}"/>
    <dgm:cxn modelId="{30274C46-5BC7-40D0-98D7-BB51D6460904}" type="presOf" srcId="{FDDEFE7C-313E-4B13-BC84-5D48E5474DF1}" destId="{DC93FEF1-89B4-4D16-8E92-74D2BAAAA778}" srcOrd="0" destOrd="0" presId="urn:microsoft.com/office/officeart/2018/2/layout/IconVerticalSolidList"/>
    <dgm:cxn modelId="{3F31CC48-3A6E-49C2-9524-3179C8118413}" srcId="{0C9CBB8E-F16E-4A10-BEE8-E13712D5218B}" destId="{FE6DDAD6-CCE0-4D9E-B086-7C5C9637D6CA}" srcOrd="2" destOrd="0" parTransId="{CB7F7562-78EE-4A70-BA83-831A3E15A056}" sibTransId="{95044601-21DD-484C-80E7-4CC5C819432C}"/>
    <dgm:cxn modelId="{6B0D817F-4B41-4CA0-BC0E-00E038605975}" srcId="{0C9CBB8E-F16E-4A10-BEE8-E13712D5218B}" destId="{8A9CC6D5-14B6-43CF-86A0-ADB73D0D3E37}" srcOrd="1" destOrd="0" parTransId="{D744A97A-94C0-44AA-8F71-22649496DE69}" sibTransId="{1F58034F-AA9A-4B7B-87A4-8EC6859A7577}"/>
    <dgm:cxn modelId="{94B0529D-9125-45FF-8599-8DE629BFD4E8}" type="presOf" srcId="{8A9CC6D5-14B6-43CF-86A0-ADB73D0D3E37}" destId="{2D439F7F-5C2D-427A-B246-FA4C388ED83C}" srcOrd="0" destOrd="0" presId="urn:microsoft.com/office/officeart/2018/2/layout/IconVerticalSolidList"/>
    <dgm:cxn modelId="{2B3F71AB-132B-4105-B851-3500F48FD288}" type="presOf" srcId="{33C50E58-59B0-477D-9072-C86E3E1A3D40}" destId="{015B223D-C693-4C5E-A6A7-74F19AA23722}" srcOrd="0" destOrd="0" presId="urn:microsoft.com/office/officeart/2018/2/layout/IconVerticalSolidList"/>
    <dgm:cxn modelId="{BCD2CAD6-1DCF-4AC8-AD47-B89CA8FEFA79}" srcId="{0C9CBB8E-F16E-4A10-BEE8-E13712D5218B}" destId="{FDDEFE7C-313E-4B13-BC84-5D48E5474DF1}" srcOrd="0" destOrd="0" parTransId="{1F25D46E-9F72-4A73-AB43-D4CB8C3EECE9}" sibTransId="{AD5A44BC-F59A-412A-ABCE-266BB0E12092}"/>
    <dgm:cxn modelId="{D558047F-61A5-4819-852F-AEBA5F14A679}" type="presParOf" srcId="{95FD8774-099F-4FAF-BE1B-1F38D2C51BB1}" destId="{B9851CA5-DC93-40B6-BA8B-123FEAB20ECE}" srcOrd="0" destOrd="0" presId="urn:microsoft.com/office/officeart/2018/2/layout/IconVerticalSolidList"/>
    <dgm:cxn modelId="{A2C6CF00-EF70-4191-B181-5D1DF66D7651}" type="presParOf" srcId="{B9851CA5-DC93-40B6-BA8B-123FEAB20ECE}" destId="{66EF6806-493A-4A3A-8D3B-B67D517FF378}" srcOrd="0" destOrd="0" presId="urn:microsoft.com/office/officeart/2018/2/layout/IconVerticalSolidList"/>
    <dgm:cxn modelId="{AA2CA6AC-D2CB-4670-8F46-36CC3EB518A5}" type="presParOf" srcId="{B9851CA5-DC93-40B6-BA8B-123FEAB20ECE}" destId="{4DF10373-D028-43DD-8E74-DFC614A5D46C}" srcOrd="1" destOrd="0" presId="urn:microsoft.com/office/officeart/2018/2/layout/IconVerticalSolidList"/>
    <dgm:cxn modelId="{1DC3B3F2-C3B9-4082-B80E-7BBBC62E1532}" type="presParOf" srcId="{B9851CA5-DC93-40B6-BA8B-123FEAB20ECE}" destId="{7EF24920-57BD-4865-9566-EB56F7F40E6B}" srcOrd="2" destOrd="0" presId="urn:microsoft.com/office/officeart/2018/2/layout/IconVerticalSolidList"/>
    <dgm:cxn modelId="{2C87784B-23E7-4A70-93FB-6AD0D9ADC514}" type="presParOf" srcId="{B9851CA5-DC93-40B6-BA8B-123FEAB20ECE}" destId="{DC93FEF1-89B4-4D16-8E92-74D2BAAAA778}" srcOrd="3" destOrd="0" presId="urn:microsoft.com/office/officeart/2018/2/layout/IconVerticalSolidList"/>
    <dgm:cxn modelId="{2BE93CFB-D1A2-4682-8314-7C70609715DB}" type="presParOf" srcId="{95FD8774-099F-4FAF-BE1B-1F38D2C51BB1}" destId="{5EACF6C5-ED38-489E-BC9F-961CEDC9B079}" srcOrd="1" destOrd="0" presId="urn:microsoft.com/office/officeart/2018/2/layout/IconVerticalSolidList"/>
    <dgm:cxn modelId="{97CAEA50-6D53-4B26-AAAC-CD79B58D5961}" type="presParOf" srcId="{95FD8774-099F-4FAF-BE1B-1F38D2C51BB1}" destId="{D0005017-6E66-4E48-B744-335600D44C6D}" srcOrd="2" destOrd="0" presId="urn:microsoft.com/office/officeart/2018/2/layout/IconVerticalSolidList"/>
    <dgm:cxn modelId="{7D8C2EFC-A58A-411F-B581-8F456E223E11}" type="presParOf" srcId="{D0005017-6E66-4E48-B744-335600D44C6D}" destId="{210F6110-C348-41F6-90B7-A223017E168B}" srcOrd="0" destOrd="0" presId="urn:microsoft.com/office/officeart/2018/2/layout/IconVerticalSolidList"/>
    <dgm:cxn modelId="{E3AB78AB-161E-4752-8F9C-F12081AF6591}" type="presParOf" srcId="{D0005017-6E66-4E48-B744-335600D44C6D}" destId="{C6A3D1E5-9FF9-49E3-B8B1-86A75F49A879}" srcOrd="1" destOrd="0" presId="urn:microsoft.com/office/officeart/2018/2/layout/IconVerticalSolidList"/>
    <dgm:cxn modelId="{0F8B93A7-A55F-4BB5-B1EB-BEA68C8FEEC1}" type="presParOf" srcId="{D0005017-6E66-4E48-B744-335600D44C6D}" destId="{008CEAB6-5091-47D4-8D7E-391F8A4F69D5}" srcOrd="2" destOrd="0" presId="urn:microsoft.com/office/officeart/2018/2/layout/IconVerticalSolidList"/>
    <dgm:cxn modelId="{A29C86A9-E738-4C86-9AE2-1452AF3C0503}" type="presParOf" srcId="{D0005017-6E66-4E48-B744-335600D44C6D}" destId="{2D439F7F-5C2D-427A-B246-FA4C388ED83C}" srcOrd="3" destOrd="0" presId="urn:microsoft.com/office/officeart/2018/2/layout/IconVerticalSolidList"/>
    <dgm:cxn modelId="{C2550E66-54CC-43AE-AC7C-3DF72B8F0491}" type="presParOf" srcId="{95FD8774-099F-4FAF-BE1B-1F38D2C51BB1}" destId="{0EFF1A63-AD9D-44F0-B668-FCEE3903E663}" srcOrd="3" destOrd="0" presId="urn:microsoft.com/office/officeart/2018/2/layout/IconVerticalSolidList"/>
    <dgm:cxn modelId="{2FE7DC07-E7F9-4AA2-8103-D08A1525E51E}" type="presParOf" srcId="{95FD8774-099F-4FAF-BE1B-1F38D2C51BB1}" destId="{6F624589-FE7A-4BF4-B24F-30B3D5B1D89E}" srcOrd="4" destOrd="0" presId="urn:microsoft.com/office/officeart/2018/2/layout/IconVerticalSolidList"/>
    <dgm:cxn modelId="{A16B4004-504D-44AF-B1CA-49B367F268FC}" type="presParOf" srcId="{6F624589-FE7A-4BF4-B24F-30B3D5B1D89E}" destId="{B719B522-0015-4208-85C7-5C31EA5A602D}" srcOrd="0" destOrd="0" presId="urn:microsoft.com/office/officeart/2018/2/layout/IconVerticalSolidList"/>
    <dgm:cxn modelId="{B873291D-8489-4779-98EB-3A7F3D6ADE7E}" type="presParOf" srcId="{6F624589-FE7A-4BF4-B24F-30B3D5B1D89E}" destId="{DFDDE226-9D7A-4FEF-A941-5D264A600175}" srcOrd="1" destOrd="0" presId="urn:microsoft.com/office/officeart/2018/2/layout/IconVerticalSolidList"/>
    <dgm:cxn modelId="{E43B523C-588E-4450-BB2D-5A7DF9789D01}" type="presParOf" srcId="{6F624589-FE7A-4BF4-B24F-30B3D5B1D89E}" destId="{C6344C0E-EE93-40A2-879D-2C8B5F6680E6}" srcOrd="2" destOrd="0" presId="urn:microsoft.com/office/officeart/2018/2/layout/IconVerticalSolidList"/>
    <dgm:cxn modelId="{37B1AE44-A464-4C80-A1E0-C40EBFE00903}" type="presParOf" srcId="{6F624589-FE7A-4BF4-B24F-30B3D5B1D89E}" destId="{717A3232-975E-43E5-93C8-95A3114DDA97}" srcOrd="3" destOrd="0" presId="urn:microsoft.com/office/officeart/2018/2/layout/IconVerticalSolidList"/>
    <dgm:cxn modelId="{72A891A1-5E18-43D0-A66E-54BEA1291648}" type="presParOf" srcId="{95FD8774-099F-4FAF-BE1B-1F38D2C51BB1}" destId="{64749C62-FD51-4247-8525-D344466E2E4C}" srcOrd="5" destOrd="0" presId="urn:microsoft.com/office/officeart/2018/2/layout/IconVerticalSolidList"/>
    <dgm:cxn modelId="{27B0E716-0446-4181-A79B-0BE6C04A09C2}" type="presParOf" srcId="{95FD8774-099F-4FAF-BE1B-1F38D2C51BB1}" destId="{8D8C714E-F8C5-449A-BE0B-0E83DC422C8F}" srcOrd="6" destOrd="0" presId="urn:microsoft.com/office/officeart/2018/2/layout/IconVerticalSolidList"/>
    <dgm:cxn modelId="{8744BA90-BD86-4992-B906-B4EFAAE5CF8E}" type="presParOf" srcId="{8D8C714E-F8C5-449A-BE0B-0E83DC422C8F}" destId="{1E08366F-341E-4CC4-807F-4ED445B735F4}" srcOrd="0" destOrd="0" presId="urn:microsoft.com/office/officeart/2018/2/layout/IconVerticalSolidList"/>
    <dgm:cxn modelId="{555B295F-DC57-4D27-9E79-0BCD971DB68F}" type="presParOf" srcId="{8D8C714E-F8C5-449A-BE0B-0E83DC422C8F}" destId="{7FAF4BA1-FC87-4146-BB1C-A676E4C747FA}" srcOrd="1" destOrd="0" presId="urn:microsoft.com/office/officeart/2018/2/layout/IconVerticalSolidList"/>
    <dgm:cxn modelId="{F13329FA-B8D8-4C1E-98B0-86EF0FF66C82}" type="presParOf" srcId="{8D8C714E-F8C5-449A-BE0B-0E83DC422C8F}" destId="{5D7E01BF-81EF-41E5-9774-3C1D379FAE54}" srcOrd="2" destOrd="0" presId="urn:microsoft.com/office/officeart/2018/2/layout/IconVerticalSolidList"/>
    <dgm:cxn modelId="{C1F52544-1265-4337-A764-0F6C8EE84437}" type="presParOf" srcId="{8D8C714E-F8C5-449A-BE0B-0E83DC422C8F}" destId="{015B223D-C693-4C5E-A6A7-74F19AA2372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2C19E92-3D23-4767-B993-BA087DDB32D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C20B0DF-EEEF-4A47-9D0C-BB5417055FBD}">
      <dgm:prSet/>
      <dgm:spPr/>
      <dgm:t>
        <a:bodyPr/>
        <a:lstStyle/>
        <a:p>
          <a:r>
            <a:rPr lang="en-US"/>
            <a:t>Social instability</a:t>
          </a:r>
        </a:p>
      </dgm:t>
    </dgm:pt>
    <dgm:pt modelId="{1D44C13E-1C7C-4A01-8F81-C47D77376203}" type="parTrans" cxnId="{168F8279-7BFE-4317-BB22-1D0EB35A4203}">
      <dgm:prSet/>
      <dgm:spPr/>
      <dgm:t>
        <a:bodyPr/>
        <a:lstStyle/>
        <a:p>
          <a:endParaRPr lang="en-US"/>
        </a:p>
      </dgm:t>
    </dgm:pt>
    <dgm:pt modelId="{944D8855-78F6-49BD-9823-287B9143B2A8}" type="sibTrans" cxnId="{168F8279-7BFE-4317-BB22-1D0EB35A4203}">
      <dgm:prSet/>
      <dgm:spPr/>
      <dgm:t>
        <a:bodyPr/>
        <a:lstStyle/>
        <a:p>
          <a:endParaRPr lang="en-US"/>
        </a:p>
      </dgm:t>
    </dgm:pt>
    <dgm:pt modelId="{F662AF23-96C1-4575-A1B0-B6389E704A8E}">
      <dgm:prSet/>
      <dgm:spPr/>
      <dgm:t>
        <a:bodyPr/>
        <a:lstStyle/>
        <a:p>
          <a:r>
            <a:rPr lang="en-US"/>
            <a:t>Unrest</a:t>
          </a:r>
        </a:p>
      </dgm:t>
    </dgm:pt>
    <dgm:pt modelId="{CF81CEB2-6A82-4F8D-9411-441677824346}" type="parTrans" cxnId="{2BF9277C-F56E-467A-8B66-3E9ECE0AA0A7}">
      <dgm:prSet/>
      <dgm:spPr/>
      <dgm:t>
        <a:bodyPr/>
        <a:lstStyle/>
        <a:p>
          <a:endParaRPr lang="en-US"/>
        </a:p>
      </dgm:t>
    </dgm:pt>
    <dgm:pt modelId="{90E1DA80-B63C-4BAD-84C5-3BFCC85EBCF1}" type="sibTrans" cxnId="{2BF9277C-F56E-467A-8B66-3E9ECE0AA0A7}">
      <dgm:prSet/>
      <dgm:spPr/>
      <dgm:t>
        <a:bodyPr/>
        <a:lstStyle/>
        <a:p>
          <a:endParaRPr lang="en-US"/>
        </a:p>
      </dgm:t>
    </dgm:pt>
    <dgm:pt modelId="{6E3A64DC-2584-4689-9AF7-0AC95C5B8860}">
      <dgm:prSet/>
      <dgm:spPr/>
      <dgm:t>
        <a:bodyPr/>
        <a:lstStyle/>
        <a:p>
          <a:r>
            <a:rPr lang="en-US"/>
            <a:t>Riots</a:t>
          </a:r>
        </a:p>
      </dgm:t>
    </dgm:pt>
    <dgm:pt modelId="{93AC4F66-E0AD-4A90-B28C-420AD69441C7}" type="parTrans" cxnId="{4B81C318-4E52-4C4C-83AF-2F152982D848}">
      <dgm:prSet/>
      <dgm:spPr/>
      <dgm:t>
        <a:bodyPr/>
        <a:lstStyle/>
        <a:p>
          <a:endParaRPr lang="en-US"/>
        </a:p>
      </dgm:t>
    </dgm:pt>
    <dgm:pt modelId="{76C9C1CF-3D61-41C9-AD00-B94A8F62BAFE}" type="sibTrans" cxnId="{4B81C318-4E52-4C4C-83AF-2F152982D848}">
      <dgm:prSet/>
      <dgm:spPr/>
      <dgm:t>
        <a:bodyPr/>
        <a:lstStyle/>
        <a:p>
          <a:endParaRPr lang="en-US"/>
        </a:p>
      </dgm:t>
    </dgm:pt>
    <dgm:pt modelId="{3E1F5AFF-AF29-4799-A27A-2F6B348431C2}">
      <dgm:prSet/>
      <dgm:spPr/>
      <dgm:t>
        <a:bodyPr/>
        <a:lstStyle/>
        <a:p>
          <a:r>
            <a:rPr lang="en-US"/>
            <a:t>Protests</a:t>
          </a:r>
        </a:p>
      </dgm:t>
    </dgm:pt>
    <dgm:pt modelId="{603017FC-EE72-46E3-89AC-41D59782D33B}" type="parTrans" cxnId="{27A6CD59-E134-4575-B15D-4D13D5AEB3E3}">
      <dgm:prSet/>
      <dgm:spPr/>
      <dgm:t>
        <a:bodyPr/>
        <a:lstStyle/>
        <a:p>
          <a:endParaRPr lang="en-US"/>
        </a:p>
      </dgm:t>
    </dgm:pt>
    <dgm:pt modelId="{4D520C2B-BFF2-4CC4-A517-EB96F45A6CE8}" type="sibTrans" cxnId="{27A6CD59-E134-4575-B15D-4D13D5AEB3E3}">
      <dgm:prSet/>
      <dgm:spPr/>
      <dgm:t>
        <a:bodyPr/>
        <a:lstStyle/>
        <a:p>
          <a:endParaRPr lang="en-US"/>
        </a:p>
      </dgm:t>
    </dgm:pt>
    <dgm:pt modelId="{A9926464-F125-45AB-88EF-E82B4E1C2952}" type="pres">
      <dgm:prSet presAssocID="{32C19E92-3D23-4767-B993-BA087DDB32D2}" presName="linear" presStyleCnt="0">
        <dgm:presLayoutVars>
          <dgm:animLvl val="lvl"/>
          <dgm:resizeHandles val="exact"/>
        </dgm:presLayoutVars>
      </dgm:prSet>
      <dgm:spPr/>
    </dgm:pt>
    <dgm:pt modelId="{B069B4B9-273D-4294-A601-CDD697E07164}" type="pres">
      <dgm:prSet presAssocID="{4C20B0DF-EEEF-4A47-9D0C-BB5417055FBD}" presName="parentText" presStyleLbl="node1" presStyleIdx="0" presStyleCnt="4">
        <dgm:presLayoutVars>
          <dgm:chMax val="0"/>
          <dgm:bulletEnabled val="1"/>
        </dgm:presLayoutVars>
      </dgm:prSet>
      <dgm:spPr/>
    </dgm:pt>
    <dgm:pt modelId="{7484B235-2C4E-439F-9762-6CEF075246C5}" type="pres">
      <dgm:prSet presAssocID="{944D8855-78F6-49BD-9823-287B9143B2A8}" presName="spacer" presStyleCnt="0"/>
      <dgm:spPr/>
    </dgm:pt>
    <dgm:pt modelId="{7F80EFA2-529B-4710-B535-F9FE82059A2C}" type="pres">
      <dgm:prSet presAssocID="{F662AF23-96C1-4575-A1B0-B6389E704A8E}" presName="parentText" presStyleLbl="node1" presStyleIdx="1" presStyleCnt="4">
        <dgm:presLayoutVars>
          <dgm:chMax val="0"/>
          <dgm:bulletEnabled val="1"/>
        </dgm:presLayoutVars>
      </dgm:prSet>
      <dgm:spPr/>
    </dgm:pt>
    <dgm:pt modelId="{B35A40C6-C634-4222-93F9-87034A0AD198}" type="pres">
      <dgm:prSet presAssocID="{90E1DA80-B63C-4BAD-84C5-3BFCC85EBCF1}" presName="spacer" presStyleCnt="0"/>
      <dgm:spPr/>
    </dgm:pt>
    <dgm:pt modelId="{8A9FE341-BEC6-4817-8101-A01F781E04CB}" type="pres">
      <dgm:prSet presAssocID="{6E3A64DC-2584-4689-9AF7-0AC95C5B8860}" presName="parentText" presStyleLbl="node1" presStyleIdx="2" presStyleCnt="4">
        <dgm:presLayoutVars>
          <dgm:chMax val="0"/>
          <dgm:bulletEnabled val="1"/>
        </dgm:presLayoutVars>
      </dgm:prSet>
      <dgm:spPr/>
    </dgm:pt>
    <dgm:pt modelId="{CAD843B6-09F8-486D-85F4-8BFF6C43A97C}" type="pres">
      <dgm:prSet presAssocID="{76C9C1CF-3D61-41C9-AD00-B94A8F62BAFE}" presName="spacer" presStyleCnt="0"/>
      <dgm:spPr/>
    </dgm:pt>
    <dgm:pt modelId="{F0D24235-AD94-4E10-BAE2-942A44C4BD38}" type="pres">
      <dgm:prSet presAssocID="{3E1F5AFF-AF29-4799-A27A-2F6B348431C2}" presName="parentText" presStyleLbl="node1" presStyleIdx="3" presStyleCnt="4">
        <dgm:presLayoutVars>
          <dgm:chMax val="0"/>
          <dgm:bulletEnabled val="1"/>
        </dgm:presLayoutVars>
      </dgm:prSet>
      <dgm:spPr/>
    </dgm:pt>
  </dgm:ptLst>
  <dgm:cxnLst>
    <dgm:cxn modelId="{4B81C318-4E52-4C4C-83AF-2F152982D848}" srcId="{32C19E92-3D23-4767-B993-BA087DDB32D2}" destId="{6E3A64DC-2584-4689-9AF7-0AC95C5B8860}" srcOrd="2" destOrd="0" parTransId="{93AC4F66-E0AD-4A90-B28C-420AD69441C7}" sibTransId="{76C9C1CF-3D61-41C9-AD00-B94A8F62BAFE}"/>
    <dgm:cxn modelId="{F5050727-DA30-4EA0-9394-63EFA4BD1DA1}" type="presOf" srcId="{F662AF23-96C1-4575-A1B0-B6389E704A8E}" destId="{7F80EFA2-529B-4710-B535-F9FE82059A2C}" srcOrd="0" destOrd="0" presId="urn:microsoft.com/office/officeart/2005/8/layout/vList2"/>
    <dgm:cxn modelId="{FD989E3D-5697-4AB0-9AB6-014ECC6260D7}" type="presOf" srcId="{6E3A64DC-2584-4689-9AF7-0AC95C5B8860}" destId="{8A9FE341-BEC6-4817-8101-A01F781E04CB}" srcOrd="0" destOrd="0" presId="urn:microsoft.com/office/officeart/2005/8/layout/vList2"/>
    <dgm:cxn modelId="{B1FF3945-5942-4FE8-BB7C-2E06C831437A}" type="presOf" srcId="{3E1F5AFF-AF29-4799-A27A-2F6B348431C2}" destId="{F0D24235-AD94-4E10-BAE2-942A44C4BD38}" srcOrd="0" destOrd="0" presId="urn:microsoft.com/office/officeart/2005/8/layout/vList2"/>
    <dgm:cxn modelId="{168F8279-7BFE-4317-BB22-1D0EB35A4203}" srcId="{32C19E92-3D23-4767-B993-BA087DDB32D2}" destId="{4C20B0DF-EEEF-4A47-9D0C-BB5417055FBD}" srcOrd="0" destOrd="0" parTransId="{1D44C13E-1C7C-4A01-8F81-C47D77376203}" sibTransId="{944D8855-78F6-49BD-9823-287B9143B2A8}"/>
    <dgm:cxn modelId="{27A6CD59-E134-4575-B15D-4D13D5AEB3E3}" srcId="{32C19E92-3D23-4767-B993-BA087DDB32D2}" destId="{3E1F5AFF-AF29-4799-A27A-2F6B348431C2}" srcOrd="3" destOrd="0" parTransId="{603017FC-EE72-46E3-89AC-41D59782D33B}" sibTransId="{4D520C2B-BFF2-4CC4-A517-EB96F45A6CE8}"/>
    <dgm:cxn modelId="{2BF9277C-F56E-467A-8B66-3E9ECE0AA0A7}" srcId="{32C19E92-3D23-4767-B993-BA087DDB32D2}" destId="{F662AF23-96C1-4575-A1B0-B6389E704A8E}" srcOrd="1" destOrd="0" parTransId="{CF81CEB2-6A82-4F8D-9411-441677824346}" sibTransId="{90E1DA80-B63C-4BAD-84C5-3BFCC85EBCF1}"/>
    <dgm:cxn modelId="{415E3B92-A88A-43A6-94F2-DE5B6B25B7FA}" type="presOf" srcId="{4C20B0DF-EEEF-4A47-9D0C-BB5417055FBD}" destId="{B069B4B9-273D-4294-A601-CDD697E07164}" srcOrd="0" destOrd="0" presId="urn:microsoft.com/office/officeart/2005/8/layout/vList2"/>
    <dgm:cxn modelId="{29B880B5-E8BF-42F4-87F1-5D1A3FEA3861}" type="presOf" srcId="{32C19E92-3D23-4767-B993-BA087DDB32D2}" destId="{A9926464-F125-45AB-88EF-E82B4E1C2952}" srcOrd="0" destOrd="0" presId="urn:microsoft.com/office/officeart/2005/8/layout/vList2"/>
    <dgm:cxn modelId="{52B4A818-FDB4-4C48-9553-973630656512}" type="presParOf" srcId="{A9926464-F125-45AB-88EF-E82B4E1C2952}" destId="{B069B4B9-273D-4294-A601-CDD697E07164}" srcOrd="0" destOrd="0" presId="urn:microsoft.com/office/officeart/2005/8/layout/vList2"/>
    <dgm:cxn modelId="{48C8DA7D-91DF-45F8-9F76-8E95A76367C4}" type="presParOf" srcId="{A9926464-F125-45AB-88EF-E82B4E1C2952}" destId="{7484B235-2C4E-439F-9762-6CEF075246C5}" srcOrd="1" destOrd="0" presId="urn:microsoft.com/office/officeart/2005/8/layout/vList2"/>
    <dgm:cxn modelId="{3D3B31AB-7907-41D6-A445-A418F8235C11}" type="presParOf" srcId="{A9926464-F125-45AB-88EF-E82B4E1C2952}" destId="{7F80EFA2-529B-4710-B535-F9FE82059A2C}" srcOrd="2" destOrd="0" presId="urn:microsoft.com/office/officeart/2005/8/layout/vList2"/>
    <dgm:cxn modelId="{4DA861AB-08BE-4758-BE85-C4D9D0698853}" type="presParOf" srcId="{A9926464-F125-45AB-88EF-E82B4E1C2952}" destId="{B35A40C6-C634-4222-93F9-87034A0AD198}" srcOrd="3" destOrd="0" presId="urn:microsoft.com/office/officeart/2005/8/layout/vList2"/>
    <dgm:cxn modelId="{AB8E1C0C-D87C-47CD-8C0A-AC5AF91F69BE}" type="presParOf" srcId="{A9926464-F125-45AB-88EF-E82B4E1C2952}" destId="{8A9FE341-BEC6-4817-8101-A01F781E04CB}" srcOrd="4" destOrd="0" presId="urn:microsoft.com/office/officeart/2005/8/layout/vList2"/>
    <dgm:cxn modelId="{B40D097D-5105-4703-B5D1-77A42AF6CDA7}" type="presParOf" srcId="{A9926464-F125-45AB-88EF-E82B4E1C2952}" destId="{CAD843B6-09F8-486D-85F4-8BFF6C43A97C}" srcOrd="5" destOrd="0" presId="urn:microsoft.com/office/officeart/2005/8/layout/vList2"/>
    <dgm:cxn modelId="{8EBA6A61-20F9-4FA2-AAA4-F7100A734A99}" type="presParOf" srcId="{A9926464-F125-45AB-88EF-E82B4E1C2952}" destId="{F0D24235-AD94-4E10-BAE2-942A44C4BD3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63A0612-C0A8-48E6-B7C4-EA9A2AE8D52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7ECE6E4-EF90-4151-865E-DB8A0009F186}">
      <dgm:prSet/>
      <dgm:spPr/>
      <dgm:t>
        <a:bodyPr/>
        <a:lstStyle/>
        <a:p>
          <a:r>
            <a:rPr lang="en-US"/>
            <a:t>Social stratification</a:t>
          </a:r>
        </a:p>
      </dgm:t>
    </dgm:pt>
    <dgm:pt modelId="{530A37F4-C739-4293-9216-EB421A0B6D8A}" type="parTrans" cxnId="{CEADD630-1288-45CF-AD86-E05A5626EF7C}">
      <dgm:prSet/>
      <dgm:spPr/>
      <dgm:t>
        <a:bodyPr/>
        <a:lstStyle/>
        <a:p>
          <a:endParaRPr lang="en-US"/>
        </a:p>
      </dgm:t>
    </dgm:pt>
    <dgm:pt modelId="{0DB6D1F2-D6B1-4746-9A8D-D3BA71FAA538}" type="sibTrans" cxnId="{CEADD630-1288-45CF-AD86-E05A5626EF7C}">
      <dgm:prSet/>
      <dgm:spPr/>
      <dgm:t>
        <a:bodyPr/>
        <a:lstStyle/>
        <a:p>
          <a:endParaRPr lang="en-US"/>
        </a:p>
      </dgm:t>
    </dgm:pt>
    <dgm:pt modelId="{88E15AF8-F619-473C-B561-65BFD222D8EC}">
      <dgm:prSet/>
      <dgm:spPr/>
      <dgm:t>
        <a:bodyPr/>
        <a:lstStyle/>
        <a:p>
          <a:r>
            <a:rPr lang="en-US"/>
            <a:t>Residential segregation</a:t>
          </a:r>
        </a:p>
      </dgm:t>
    </dgm:pt>
    <dgm:pt modelId="{CDDF66F0-FFF0-4F88-AC7F-5F5894AFD485}" type="parTrans" cxnId="{DF851BDF-54C9-4AF9-B2AD-B1CB6D4C623C}">
      <dgm:prSet/>
      <dgm:spPr/>
      <dgm:t>
        <a:bodyPr/>
        <a:lstStyle/>
        <a:p>
          <a:endParaRPr lang="en-US"/>
        </a:p>
      </dgm:t>
    </dgm:pt>
    <dgm:pt modelId="{6B11E1AA-89C8-47BD-99EA-76B9B473D971}" type="sibTrans" cxnId="{DF851BDF-54C9-4AF9-B2AD-B1CB6D4C623C}">
      <dgm:prSet/>
      <dgm:spPr/>
      <dgm:t>
        <a:bodyPr/>
        <a:lstStyle/>
        <a:p>
          <a:endParaRPr lang="en-US"/>
        </a:p>
      </dgm:t>
    </dgm:pt>
    <dgm:pt modelId="{B4C9525A-141E-4DAB-8A5F-9B5B9C346693}">
      <dgm:prSet/>
      <dgm:spPr/>
      <dgm:t>
        <a:bodyPr/>
        <a:lstStyle/>
        <a:p>
          <a:r>
            <a:rPr lang="en-US"/>
            <a:t>Undermined institutional trust</a:t>
          </a:r>
        </a:p>
      </dgm:t>
    </dgm:pt>
    <dgm:pt modelId="{93F69E2D-8972-4181-A665-C8D79D01CEC9}" type="parTrans" cxnId="{1BCB9638-35EA-4AF3-9BB1-120B9C76067E}">
      <dgm:prSet/>
      <dgm:spPr/>
      <dgm:t>
        <a:bodyPr/>
        <a:lstStyle/>
        <a:p>
          <a:endParaRPr lang="en-US"/>
        </a:p>
      </dgm:t>
    </dgm:pt>
    <dgm:pt modelId="{8D1068DE-7675-4F21-B715-3C4678E2B4D9}" type="sibTrans" cxnId="{1BCB9638-35EA-4AF3-9BB1-120B9C76067E}">
      <dgm:prSet/>
      <dgm:spPr/>
      <dgm:t>
        <a:bodyPr/>
        <a:lstStyle/>
        <a:p>
          <a:endParaRPr lang="en-US"/>
        </a:p>
      </dgm:t>
    </dgm:pt>
    <dgm:pt modelId="{011B0D69-1B82-42E3-A234-3B754C362914}">
      <dgm:prSet/>
      <dgm:spPr/>
      <dgm:t>
        <a:bodyPr/>
        <a:lstStyle/>
        <a:p>
          <a:r>
            <a:rPr lang="en-US"/>
            <a:t>Political polarisation</a:t>
          </a:r>
        </a:p>
      </dgm:t>
    </dgm:pt>
    <dgm:pt modelId="{DD47D861-376B-4D4A-BA3D-7F04C40AE5EB}" type="parTrans" cxnId="{4E9584F5-A5E3-4B93-91C1-0E989B430C7B}">
      <dgm:prSet/>
      <dgm:spPr/>
      <dgm:t>
        <a:bodyPr/>
        <a:lstStyle/>
        <a:p>
          <a:endParaRPr lang="en-US"/>
        </a:p>
      </dgm:t>
    </dgm:pt>
    <dgm:pt modelId="{4BCD7EBB-9496-4107-A432-B2F233726FA4}" type="sibTrans" cxnId="{4E9584F5-A5E3-4B93-91C1-0E989B430C7B}">
      <dgm:prSet/>
      <dgm:spPr/>
      <dgm:t>
        <a:bodyPr/>
        <a:lstStyle/>
        <a:p>
          <a:endParaRPr lang="en-US"/>
        </a:p>
      </dgm:t>
    </dgm:pt>
    <dgm:pt modelId="{8EE7BD4D-C080-4AEF-A0A5-4AF5A406A12E}">
      <dgm:prSet/>
      <dgm:spPr/>
      <dgm:t>
        <a:bodyPr/>
        <a:lstStyle/>
        <a:p>
          <a:r>
            <a:rPr lang="en-US"/>
            <a:t>Nationalism</a:t>
          </a:r>
        </a:p>
      </dgm:t>
    </dgm:pt>
    <dgm:pt modelId="{B6F062E0-9905-4B65-8F1E-0D33A594988B}" type="parTrans" cxnId="{2AF0E947-16F6-42FE-BA6B-4CBE27E772C4}">
      <dgm:prSet/>
      <dgm:spPr/>
      <dgm:t>
        <a:bodyPr/>
        <a:lstStyle/>
        <a:p>
          <a:endParaRPr lang="en-US"/>
        </a:p>
      </dgm:t>
    </dgm:pt>
    <dgm:pt modelId="{E3D2BFA3-FD6C-44E4-95F5-8281998B1943}" type="sibTrans" cxnId="{2AF0E947-16F6-42FE-BA6B-4CBE27E772C4}">
      <dgm:prSet/>
      <dgm:spPr/>
      <dgm:t>
        <a:bodyPr/>
        <a:lstStyle/>
        <a:p>
          <a:endParaRPr lang="en-US"/>
        </a:p>
      </dgm:t>
    </dgm:pt>
    <dgm:pt modelId="{AEC1D7F2-89F4-40C0-92F5-C5DC21BD6C88}" type="pres">
      <dgm:prSet presAssocID="{B63A0612-C0A8-48E6-B7C4-EA9A2AE8D52A}" presName="root" presStyleCnt="0">
        <dgm:presLayoutVars>
          <dgm:dir/>
          <dgm:resizeHandles val="exact"/>
        </dgm:presLayoutVars>
      </dgm:prSet>
      <dgm:spPr/>
    </dgm:pt>
    <dgm:pt modelId="{E8CBF518-53D9-4315-9574-6F99CA466B03}" type="pres">
      <dgm:prSet presAssocID="{F7ECE6E4-EF90-4151-865E-DB8A0009F186}" presName="compNode" presStyleCnt="0"/>
      <dgm:spPr/>
    </dgm:pt>
    <dgm:pt modelId="{199AEB4F-D900-4C43-B52F-419D72A0DAB1}" type="pres">
      <dgm:prSet presAssocID="{F7ECE6E4-EF90-4151-865E-DB8A0009F186}" presName="bgRect" presStyleLbl="bgShp" presStyleIdx="0" presStyleCnt="5"/>
      <dgm:spPr/>
    </dgm:pt>
    <dgm:pt modelId="{02059D19-711C-4B8C-8B53-B7CBA73FFD07}" type="pres">
      <dgm:prSet presAssocID="{F7ECE6E4-EF90-4151-865E-DB8A0009F186}"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a:ext>
      </dgm:extLst>
    </dgm:pt>
    <dgm:pt modelId="{07BFC28C-789D-4B7C-BF9F-C5C79159CC36}" type="pres">
      <dgm:prSet presAssocID="{F7ECE6E4-EF90-4151-865E-DB8A0009F186}" presName="spaceRect" presStyleCnt="0"/>
      <dgm:spPr/>
    </dgm:pt>
    <dgm:pt modelId="{BCAED74F-6A5E-4530-A444-137B8C5189FC}" type="pres">
      <dgm:prSet presAssocID="{F7ECE6E4-EF90-4151-865E-DB8A0009F186}" presName="parTx" presStyleLbl="revTx" presStyleIdx="0" presStyleCnt="5">
        <dgm:presLayoutVars>
          <dgm:chMax val="0"/>
          <dgm:chPref val="0"/>
        </dgm:presLayoutVars>
      </dgm:prSet>
      <dgm:spPr/>
    </dgm:pt>
    <dgm:pt modelId="{77BCFE03-C4F0-433F-8509-B5E604034076}" type="pres">
      <dgm:prSet presAssocID="{0DB6D1F2-D6B1-4746-9A8D-D3BA71FAA538}" presName="sibTrans" presStyleCnt="0"/>
      <dgm:spPr/>
    </dgm:pt>
    <dgm:pt modelId="{F2CB0392-CA67-4F22-9FC4-D392CFDE89B4}" type="pres">
      <dgm:prSet presAssocID="{88E15AF8-F619-473C-B561-65BFD222D8EC}" presName="compNode" presStyleCnt="0"/>
      <dgm:spPr/>
    </dgm:pt>
    <dgm:pt modelId="{AB116424-2B2B-4379-8726-5AFE5B9AE47A}" type="pres">
      <dgm:prSet presAssocID="{88E15AF8-F619-473C-B561-65BFD222D8EC}" presName="bgRect" presStyleLbl="bgShp" presStyleIdx="1" presStyleCnt="5"/>
      <dgm:spPr/>
    </dgm:pt>
    <dgm:pt modelId="{1CBA0B84-CB84-4A2F-B658-655F619C3CB0}" type="pres">
      <dgm:prSet presAssocID="{88E15AF8-F619-473C-B561-65BFD222D8EC}"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ouse"/>
        </a:ext>
      </dgm:extLst>
    </dgm:pt>
    <dgm:pt modelId="{84E526C6-68EE-4805-9EBE-76C23BC305FF}" type="pres">
      <dgm:prSet presAssocID="{88E15AF8-F619-473C-B561-65BFD222D8EC}" presName="spaceRect" presStyleCnt="0"/>
      <dgm:spPr/>
    </dgm:pt>
    <dgm:pt modelId="{CDE94D26-6E18-4FE4-B1EC-A8E11CE6143B}" type="pres">
      <dgm:prSet presAssocID="{88E15AF8-F619-473C-B561-65BFD222D8EC}" presName="parTx" presStyleLbl="revTx" presStyleIdx="1" presStyleCnt="5">
        <dgm:presLayoutVars>
          <dgm:chMax val="0"/>
          <dgm:chPref val="0"/>
        </dgm:presLayoutVars>
      </dgm:prSet>
      <dgm:spPr/>
    </dgm:pt>
    <dgm:pt modelId="{54071763-8D5F-421E-9DA0-1F699458B898}" type="pres">
      <dgm:prSet presAssocID="{6B11E1AA-89C8-47BD-99EA-76B9B473D971}" presName="sibTrans" presStyleCnt="0"/>
      <dgm:spPr/>
    </dgm:pt>
    <dgm:pt modelId="{04FF2BB0-4977-4AC2-A33B-733ED95ACD91}" type="pres">
      <dgm:prSet presAssocID="{B4C9525A-141E-4DAB-8A5F-9B5B9C346693}" presName="compNode" presStyleCnt="0"/>
      <dgm:spPr/>
    </dgm:pt>
    <dgm:pt modelId="{C7C2A682-FFEE-44A8-B28B-0ABF5C3D51C7}" type="pres">
      <dgm:prSet presAssocID="{B4C9525A-141E-4DAB-8A5F-9B5B9C346693}" presName="bgRect" presStyleLbl="bgShp" presStyleIdx="2" presStyleCnt="5"/>
      <dgm:spPr/>
    </dgm:pt>
    <dgm:pt modelId="{76E3AF16-89CD-40BF-8F81-C22B6868AF63}" type="pres">
      <dgm:prSet presAssocID="{B4C9525A-141E-4DAB-8A5F-9B5B9C346693}"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nk"/>
        </a:ext>
      </dgm:extLst>
    </dgm:pt>
    <dgm:pt modelId="{B0636127-5864-414D-8E0E-8375CE069E1D}" type="pres">
      <dgm:prSet presAssocID="{B4C9525A-141E-4DAB-8A5F-9B5B9C346693}" presName="spaceRect" presStyleCnt="0"/>
      <dgm:spPr/>
    </dgm:pt>
    <dgm:pt modelId="{CD935AC6-9449-449D-ABF8-18FED6013331}" type="pres">
      <dgm:prSet presAssocID="{B4C9525A-141E-4DAB-8A5F-9B5B9C346693}" presName="parTx" presStyleLbl="revTx" presStyleIdx="2" presStyleCnt="5">
        <dgm:presLayoutVars>
          <dgm:chMax val="0"/>
          <dgm:chPref val="0"/>
        </dgm:presLayoutVars>
      </dgm:prSet>
      <dgm:spPr/>
    </dgm:pt>
    <dgm:pt modelId="{5E178536-6E0A-412E-A6A6-78D6F653AACB}" type="pres">
      <dgm:prSet presAssocID="{8D1068DE-7675-4F21-B715-3C4678E2B4D9}" presName="sibTrans" presStyleCnt="0"/>
      <dgm:spPr/>
    </dgm:pt>
    <dgm:pt modelId="{45091F24-2438-4339-8D9C-56CDAF49A61C}" type="pres">
      <dgm:prSet presAssocID="{011B0D69-1B82-42E3-A234-3B754C362914}" presName="compNode" presStyleCnt="0"/>
      <dgm:spPr/>
    </dgm:pt>
    <dgm:pt modelId="{0C39816F-4C71-4DF4-A70B-D32BF69F78C7}" type="pres">
      <dgm:prSet presAssocID="{011B0D69-1B82-42E3-A234-3B754C362914}" presName="bgRect" presStyleLbl="bgShp" presStyleIdx="3" presStyleCnt="5"/>
      <dgm:spPr/>
    </dgm:pt>
    <dgm:pt modelId="{D5EFBB5E-05B4-47A1-B8AB-7D88847B00D5}" type="pres">
      <dgm:prSet presAssocID="{011B0D69-1B82-42E3-A234-3B754C36291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ecturer"/>
        </a:ext>
      </dgm:extLst>
    </dgm:pt>
    <dgm:pt modelId="{76844BE6-641C-44D9-B114-8340F5AE1F69}" type="pres">
      <dgm:prSet presAssocID="{011B0D69-1B82-42E3-A234-3B754C362914}" presName="spaceRect" presStyleCnt="0"/>
      <dgm:spPr/>
    </dgm:pt>
    <dgm:pt modelId="{472EEB14-0993-4E8D-B572-D4CEED75F92D}" type="pres">
      <dgm:prSet presAssocID="{011B0D69-1B82-42E3-A234-3B754C362914}" presName="parTx" presStyleLbl="revTx" presStyleIdx="3" presStyleCnt="5">
        <dgm:presLayoutVars>
          <dgm:chMax val="0"/>
          <dgm:chPref val="0"/>
        </dgm:presLayoutVars>
      </dgm:prSet>
      <dgm:spPr/>
    </dgm:pt>
    <dgm:pt modelId="{475179A1-32E3-439A-A70C-3AA179BEECEC}" type="pres">
      <dgm:prSet presAssocID="{4BCD7EBB-9496-4107-A432-B2F233726FA4}" presName="sibTrans" presStyleCnt="0"/>
      <dgm:spPr/>
    </dgm:pt>
    <dgm:pt modelId="{492C7689-CB12-43EA-9575-532BB77B3E8A}" type="pres">
      <dgm:prSet presAssocID="{8EE7BD4D-C080-4AEF-A0A5-4AF5A406A12E}" presName="compNode" presStyleCnt="0"/>
      <dgm:spPr/>
    </dgm:pt>
    <dgm:pt modelId="{05A5DC92-12D4-4AF0-87CA-0118FF59744B}" type="pres">
      <dgm:prSet presAssocID="{8EE7BD4D-C080-4AEF-A0A5-4AF5A406A12E}" presName="bgRect" presStyleLbl="bgShp" presStyleIdx="4" presStyleCnt="5"/>
      <dgm:spPr/>
    </dgm:pt>
    <dgm:pt modelId="{151CBDA0-F6E6-43F0-9314-B0494DCE113A}" type="pres">
      <dgm:prSet presAssocID="{8EE7BD4D-C080-4AEF-A0A5-4AF5A406A12E}"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andshake"/>
        </a:ext>
      </dgm:extLst>
    </dgm:pt>
    <dgm:pt modelId="{C3696C29-9F73-4934-ADDF-572781ECD162}" type="pres">
      <dgm:prSet presAssocID="{8EE7BD4D-C080-4AEF-A0A5-4AF5A406A12E}" presName="spaceRect" presStyleCnt="0"/>
      <dgm:spPr/>
    </dgm:pt>
    <dgm:pt modelId="{E766E146-FAF2-4B97-9472-38F91A2948AA}" type="pres">
      <dgm:prSet presAssocID="{8EE7BD4D-C080-4AEF-A0A5-4AF5A406A12E}" presName="parTx" presStyleLbl="revTx" presStyleIdx="4" presStyleCnt="5">
        <dgm:presLayoutVars>
          <dgm:chMax val="0"/>
          <dgm:chPref val="0"/>
        </dgm:presLayoutVars>
      </dgm:prSet>
      <dgm:spPr/>
    </dgm:pt>
  </dgm:ptLst>
  <dgm:cxnLst>
    <dgm:cxn modelId="{F335EA17-399F-4512-9CA3-25E8EE9DABF7}" type="presOf" srcId="{8EE7BD4D-C080-4AEF-A0A5-4AF5A406A12E}" destId="{E766E146-FAF2-4B97-9472-38F91A2948AA}" srcOrd="0" destOrd="0" presId="urn:microsoft.com/office/officeart/2018/2/layout/IconVerticalSolidList"/>
    <dgm:cxn modelId="{83A3C122-6077-4FEA-90E2-4706A2142E9D}" type="presOf" srcId="{B4C9525A-141E-4DAB-8A5F-9B5B9C346693}" destId="{CD935AC6-9449-449D-ABF8-18FED6013331}" srcOrd="0" destOrd="0" presId="urn:microsoft.com/office/officeart/2018/2/layout/IconVerticalSolidList"/>
    <dgm:cxn modelId="{CEADD630-1288-45CF-AD86-E05A5626EF7C}" srcId="{B63A0612-C0A8-48E6-B7C4-EA9A2AE8D52A}" destId="{F7ECE6E4-EF90-4151-865E-DB8A0009F186}" srcOrd="0" destOrd="0" parTransId="{530A37F4-C739-4293-9216-EB421A0B6D8A}" sibTransId="{0DB6D1F2-D6B1-4746-9A8D-D3BA71FAA538}"/>
    <dgm:cxn modelId="{FC20B231-691F-4FD1-8BFC-B0DDE1329964}" type="presOf" srcId="{B63A0612-C0A8-48E6-B7C4-EA9A2AE8D52A}" destId="{AEC1D7F2-89F4-40C0-92F5-C5DC21BD6C88}" srcOrd="0" destOrd="0" presId="urn:microsoft.com/office/officeart/2018/2/layout/IconVerticalSolidList"/>
    <dgm:cxn modelId="{1BCB9638-35EA-4AF3-9BB1-120B9C76067E}" srcId="{B63A0612-C0A8-48E6-B7C4-EA9A2AE8D52A}" destId="{B4C9525A-141E-4DAB-8A5F-9B5B9C346693}" srcOrd="2" destOrd="0" parTransId="{93F69E2D-8972-4181-A665-C8D79D01CEC9}" sibTransId="{8D1068DE-7675-4F21-B715-3C4678E2B4D9}"/>
    <dgm:cxn modelId="{5C7A6A61-FE6D-4B46-9B3C-FAD899E86FFC}" type="presOf" srcId="{F7ECE6E4-EF90-4151-865E-DB8A0009F186}" destId="{BCAED74F-6A5E-4530-A444-137B8C5189FC}" srcOrd="0" destOrd="0" presId="urn:microsoft.com/office/officeart/2018/2/layout/IconVerticalSolidList"/>
    <dgm:cxn modelId="{2AF0E947-16F6-42FE-BA6B-4CBE27E772C4}" srcId="{B63A0612-C0A8-48E6-B7C4-EA9A2AE8D52A}" destId="{8EE7BD4D-C080-4AEF-A0A5-4AF5A406A12E}" srcOrd="4" destOrd="0" parTransId="{B6F062E0-9905-4B65-8F1E-0D33A594988B}" sibTransId="{E3D2BFA3-FD6C-44E4-95F5-8281998B1943}"/>
    <dgm:cxn modelId="{7AA05D7A-3EFD-478D-BDA3-B08D27578FC1}" type="presOf" srcId="{011B0D69-1B82-42E3-A234-3B754C362914}" destId="{472EEB14-0993-4E8D-B572-D4CEED75F92D}" srcOrd="0" destOrd="0" presId="urn:microsoft.com/office/officeart/2018/2/layout/IconVerticalSolidList"/>
    <dgm:cxn modelId="{6A8AAD83-9B87-46E0-AC00-FB8EFE58ABCE}" type="presOf" srcId="{88E15AF8-F619-473C-B561-65BFD222D8EC}" destId="{CDE94D26-6E18-4FE4-B1EC-A8E11CE6143B}" srcOrd="0" destOrd="0" presId="urn:microsoft.com/office/officeart/2018/2/layout/IconVerticalSolidList"/>
    <dgm:cxn modelId="{DF851BDF-54C9-4AF9-B2AD-B1CB6D4C623C}" srcId="{B63A0612-C0A8-48E6-B7C4-EA9A2AE8D52A}" destId="{88E15AF8-F619-473C-B561-65BFD222D8EC}" srcOrd="1" destOrd="0" parTransId="{CDDF66F0-FFF0-4F88-AC7F-5F5894AFD485}" sibTransId="{6B11E1AA-89C8-47BD-99EA-76B9B473D971}"/>
    <dgm:cxn modelId="{4E9584F5-A5E3-4B93-91C1-0E989B430C7B}" srcId="{B63A0612-C0A8-48E6-B7C4-EA9A2AE8D52A}" destId="{011B0D69-1B82-42E3-A234-3B754C362914}" srcOrd="3" destOrd="0" parTransId="{DD47D861-376B-4D4A-BA3D-7F04C40AE5EB}" sibTransId="{4BCD7EBB-9496-4107-A432-B2F233726FA4}"/>
    <dgm:cxn modelId="{3FE4AB16-4A49-4F5A-A12E-8CA554FC734F}" type="presParOf" srcId="{AEC1D7F2-89F4-40C0-92F5-C5DC21BD6C88}" destId="{E8CBF518-53D9-4315-9574-6F99CA466B03}" srcOrd="0" destOrd="0" presId="urn:microsoft.com/office/officeart/2018/2/layout/IconVerticalSolidList"/>
    <dgm:cxn modelId="{15395BDA-6AE5-46ED-95F9-FF0E9DB90422}" type="presParOf" srcId="{E8CBF518-53D9-4315-9574-6F99CA466B03}" destId="{199AEB4F-D900-4C43-B52F-419D72A0DAB1}" srcOrd="0" destOrd="0" presId="urn:microsoft.com/office/officeart/2018/2/layout/IconVerticalSolidList"/>
    <dgm:cxn modelId="{FAC8695B-FA5F-41F7-921C-4BAF16A15F23}" type="presParOf" srcId="{E8CBF518-53D9-4315-9574-6F99CA466B03}" destId="{02059D19-711C-4B8C-8B53-B7CBA73FFD07}" srcOrd="1" destOrd="0" presId="urn:microsoft.com/office/officeart/2018/2/layout/IconVerticalSolidList"/>
    <dgm:cxn modelId="{A85FD82F-B2A4-4B1B-8AE6-1BCB41A0B78F}" type="presParOf" srcId="{E8CBF518-53D9-4315-9574-6F99CA466B03}" destId="{07BFC28C-789D-4B7C-BF9F-C5C79159CC36}" srcOrd="2" destOrd="0" presId="urn:microsoft.com/office/officeart/2018/2/layout/IconVerticalSolidList"/>
    <dgm:cxn modelId="{480DB0C1-8AA9-43FB-A9BA-4FDF914D0BF6}" type="presParOf" srcId="{E8CBF518-53D9-4315-9574-6F99CA466B03}" destId="{BCAED74F-6A5E-4530-A444-137B8C5189FC}" srcOrd="3" destOrd="0" presId="urn:microsoft.com/office/officeart/2018/2/layout/IconVerticalSolidList"/>
    <dgm:cxn modelId="{58F87278-4953-4C46-8D8D-8CBE84137FF0}" type="presParOf" srcId="{AEC1D7F2-89F4-40C0-92F5-C5DC21BD6C88}" destId="{77BCFE03-C4F0-433F-8509-B5E604034076}" srcOrd="1" destOrd="0" presId="urn:microsoft.com/office/officeart/2018/2/layout/IconVerticalSolidList"/>
    <dgm:cxn modelId="{8C8BE6A6-F637-4825-982C-402E89AC4C84}" type="presParOf" srcId="{AEC1D7F2-89F4-40C0-92F5-C5DC21BD6C88}" destId="{F2CB0392-CA67-4F22-9FC4-D392CFDE89B4}" srcOrd="2" destOrd="0" presId="urn:microsoft.com/office/officeart/2018/2/layout/IconVerticalSolidList"/>
    <dgm:cxn modelId="{7663CEF6-E17A-426A-BF62-8D3DCB70EA6E}" type="presParOf" srcId="{F2CB0392-CA67-4F22-9FC4-D392CFDE89B4}" destId="{AB116424-2B2B-4379-8726-5AFE5B9AE47A}" srcOrd="0" destOrd="0" presId="urn:microsoft.com/office/officeart/2018/2/layout/IconVerticalSolidList"/>
    <dgm:cxn modelId="{A48F15F8-418B-4239-ADAE-7ECFDCA297FE}" type="presParOf" srcId="{F2CB0392-CA67-4F22-9FC4-D392CFDE89B4}" destId="{1CBA0B84-CB84-4A2F-B658-655F619C3CB0}" srcOrd="1" destOrd="0" presId="urn:microsoft.com/office/officeart/2018/2/layout/IconVerticalSolidList"/>
    <dgm:cxn modelId="{15223C71-39C8-4223-AE3D-8EC616656712}" type="presParOf" srcId="{F2CB0392-CA67-4F22-9FC4-D392CFDE89B4}" destId="{84E526C6-68EE-4805-9EBE-76C23BC305FF}" srcOrd="2" destOrd="0" presId="urn:microsoft.com/office/officeart/2018/2/layout/IconVerticalSolidList"/>
    <dgm:cxn modelId="{C337A055-4DA1-484A-AB5A-2A8A470FCEE4}" type="presParOf" srcId="{F2CB0392-CA67-4F22-9FC4-D392CFDE89B4}" destId="{CDE94D26-6E18-4FE4-B1EC-A8E11CE6143B}" srcOrd="3" destOrd="0" presId="urn:microsoft.com/office/officeart/2018/2/layout/IconVerticalSolidList"/>
    <dgm:cxn modelId="{A0041AA5-0666-477C-AB1B-98CEA9D4545F}" type="presParOf" srcId="{AEC1D7F2-89F4-40C0-92F5-C5DC21BD6C88}" destId="{54071763-8D5F-421E-9DA0-1F699458B898}" srcOrd="3" destOrd="0" presId="urn:microsoft.com/office/officeart/2018/2/layout/IconVerticalSolidList"/>
    <dgm:cxn modelId="{5F11B59D-03DE-4368-A4E2-C5A99D274BFA}" type="presParOf" srcId="{AEC1D7F2-89F4-40C0-92F5-C5DC21BD6C88}" destId="{04FF2BB0-4977-4AC2-A33B-733ED95ACD91}" srcOrd="4" destOrd="0" presId="urn:microsoft.com/office/officeart/2018/2/layout/IconVerticalSolidList"/>
    <dgm:cxn modelId="{98D2671A-6A10-4971-9F61-8FC030FD4DED}" type="presParOf" srcId="{04FF2BB0-4977-4AC2-A33B-733ED95ACD91}" destId="{C7C2A682-FFEE-44A8-B28B-0ABF5C3D51C7}" srcOrd="0" destOrd="0" presId="urn:microsoft.com/office/officeart/2018/2/layout/IconVerticalSolidList"/>
    <dgm:cxn modelId="{232BB094-8EF9-4DB4-8420-6FF97D02A564}" type="presParOf" srcId="{04FF2BB0-4977-4AC2-A33B-733ED95ACD91}" destId="{76E3AF16-89CD-40BF-8F81-C22B6868AF63}" srcOrd="1" destOrd="0" presId="urn:microsoft.com/office/officeart/2018/2/layout/IconVerticalSolidList"/>
    <dgm:cxn modelId="{AA9AEBE2-C3E0-4E5F-BC44-3E942CD4A328}" type="presParOf" srcId="{04FF2BB0-4977-4AC2-A33B-733ED95ACD91}" destId="{B0636127-5864-414D-8E0E-8375CE069E1D}" srcOrd="2" destOrd="0" presId="urn:microsoft.com/office/officeart/2018/2/layout/IconVerticalSolidList"/>
    <dgm:cxn modelId="{069D1B2F-85CA-47A9-850B-FF3868F4A95A}" type="presParOf" srcId="{04FF2BB0-4977-4AC2-A33B-733ED95ACD91}" destId="{CD935AC6-9449-449D-ABF8-18FED6013331}" srcOrd="3" destOrd="0" presId="urn:microsoft.com/office/officeart/2018/2/layout/IconVerticalSolidList"/>
    <dgm:cxn modelId="{C82C85B2-FC12-468E-8F03-F02CED3B2595}" type="presParOf" srcId="{AEC1D7F2-89F4-40C0-92F5-C5DC21BD6C88}" destId="{5E178536-6E0A-412E-A6A6-78D6F653AACB}" srcOrd="5" destOrd="0" presId="urn:microsoft.com/office/officeart/2018/2/layout/IconVerticalSolidList"/>
    <dgm:cxn modelId="{704F2953-BEE9-47B1-BB60-25D8EFAADBE5}" type="presParOf" srcId="{AEC1D7F2-89F4-40C0-92F5-C5DC21BD6C88}" destId="{45091F24-2438-4339-8D9C-56CDAF49A61C}" srcOrd="6" destOrd="0" presId="urn:microsoft.com/office/officeart/2018/2/layout/IconVerticalSolidList"/>
    <dgm:cxn modelId="{73A52A75-C717-46FE-989C-7813CDD53E10}" type="presParOf" srcId="{45091F24-2438-4339-8D9C-56CDAF49A61C}" destId="{0C39816F-4C71-4DF4-A70B-D32BF69F78C7}" srcOrd="0" destOrd="0" presId="urn:microsoft.com/office/officeart/2018/2/layout/IconVerticalSolidList"/>
    <dgm:cxn modelId="{2A49A013-4993-4C39-AD14-1DDE9B8226C2}" type="presParOf" srcId="{45091F24-2438-4339-8D9C-56CDAF49A61C}" destId="{D5EFBB5E-05B4-47A1-B8AB-7D88847B00D5}" srcOrd="1" destOrd="0" presId="urn:microsoft.com/office/officeart/2018/2/layout/IconVerticalSolidList"/>
    <dgm:cxn modelId="{EE32AD5E-46AC-4ADF-8FD3-70A68A65E624}" type="presParOf" srcId="{45091F24-2438-4339-8D9C-56CDAF49A61C}" destId="{76844BE6-641C-44D9-B114-8340F5AE1F69}" srcOrd="2" destOrd="0" presId="urn:microsoft.com/office/officeart/2018/2/layout/IconVerticalSolidList"/>
    <dgm:cxn modelId="{639C9510-543B-49FF-B16E-841084988793}" type="presParOf" srcId="{45091F24-2438-4339-8D9C-56CDAF49A61C}" destId="{472EEB14-0993-4E8D-B572-D4CEED75F92D}" srcOrd="3" destOrd="0" presId="urn:microsoft.com/office/officeart/2018/2/layout/IconVerticalSolidList"/>
    <dgm:cxn modelId="{53541BAF-9A72-49A5-8FBE-E0C52C7E2825}" type="presParOf" srcId="{AEC1D7F2-89F4-40C0-92F5-C5DC21BD6C88}" destId="{475179A1-32E3-439A-A70C-3AA179BEECEC}" srcOrd="7" destOrd="0" presId="urn:microsoft.com/office/officeart/2018/2/layout/IconVerticalSolidList"/>
    <dgm:cxn modelId="{B11A6452-9089-4BA6-A5ED-969B4BD0556B}" type="presParOf" srcId="{AEC1D7F2-89F4-40C0-92F5-C5DC21BD6C88}" destId="{492C7689-CB12-43EA-9575-532BB77B3E8A}" srcOrd="8" destOrd="0" presId="urn:microsoft.com/office/officeart/2018/2/layout/IconVerticalSolidList"/>
    <dgm:cxn modelId="{B9D2C15A-7D1A-4C45-B83F-909014AFFC8A}" type="presParOf" srcId="{492C7689-CB12-43EA-9575-532BB77B3E8A}" destId="{05A5DC92-12D4-4AF0-87CA-0118FF59744B}" srcOrd="0" destOrd="0" presId="urn:microsoft.com/office/officeart/2018/2/layout/IconVerticalSolidList"/>
    <dgm:cxn modelId="{04AB3738-D018-4324-83B8-0AECFD3B03D6}" type="presParOf" srcId="{492C7689-CB12-43EA-9575-532BB77B3E8A}" destId="{151CBDA0-F6E6-43F0-9314-B0494DCE113A}" srcOrd="1" destOrd="0" presId="urn:microsoft.com/office/officeart/2018/2/layout/IconVerticalSolidList"/>
    <dgm:cxn modelId="{9442DE6B-F780-4786-A1DC-42B85ADFAE5F}" type="presParOf" srcId="{492C7689-CB12-43EA-9575-532BB77B3E8A}" destId="{C3696C29-9F73-4934-ADDF-572781ECD162}" srcOrd="2" destOrd="0" presId="urn:microsoft.com/office/officeart/2018/2/layout/IconVerticalSolidList"/>
    <dgm:cxn modelId="{A4F45C18-14F8-4F49-B41D-BDF60952613B}" type="presParOf" srcId="{492C7689-CB12-43EA-9575-532BB77B3E8A}" destId="{E766E146-FAF2-4B97-9472-38F91A2948A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48BBC40-685D-4556-A4DA-873FDD6EBF65}"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B823175-BF1F-4951-B294-37E2300BD6CA}">
      <dgm:prSet/>
      <dgm:spPr/>
      <dgm:t>
        <a:bodyPr/>
        <a:lstStyle/>
        <a:p>
          <a:r>
            <a:rPr lang="en-US"/>
            <a:t>Lowered life expectancy</a:t>
          </a:r>
        </a:p>
      </dgm:t>
    </dgm:pt>
    <dgm:pt modelId="{BD785F24-92CE-4835-B18C-DDF92E7E92A8}" type="parTrans" cxnId="{CC4314A7-A0B2-4566-92DD-9292E7E811AD}">
      <dgm:prSet/>
      <dgm:spPr/>
      <dgm:t>
        <a:bodyPr/>
        <a:lstStyle/>
        <a:p>
          <a:endParaRPr lang="en-US"/>
        </a:p>
      </dgm:t>
    </dgm:pt>
    <dgm:pt modelId="{62EC09C1-9C1A-4FA0-85AE-88B6930A6FEF}" type="sibTrans" cxnId="{CC4314A7-A0B2-4566-92DD-9292E7E811AD}">
      <dgm:prSet/>
      <dgm:spPr/>
      <dgm:t>
        <a:bodyPr/>
        <a:lstStyle/>
        <a:p>
          <a:endParaRPr lang="en-US"/>
        </a:p>
      </dgm:t>
    </dgm:pt>
    <dgm:pt modelId="{491B6763-4544-40F0-B8E9-C2A5D1862A16}">
      <dgm:prSet/>
      <dgm:spPr/>
      <dgm:t>
        <a:bodyPr/>
        <a:lstStyle/>
        <a:p>
          <a:r>
            <a:rPr lang="en-US"/>
            <a:t>Lack of access to services</a:t>
          </a:r>
        </a:p>
      </dgm:t>
    </dgm:pt>
    <dgm:pt modelId="{56D599BA-23FD-47FA-97F3-1E80C22B395A}" type="parTrans" cxnId="{D752D5CC-C62A-42AF-BE72-D4ACD15B6F7C}">
      <dgm:prSet/>
      <dgm:spPr/>
      <dgm:t>
        <a:bodyPr/>
        <a:lstStyle/>
        <a:p>
          <a:endParaRPr lang="en-US"/>
        </a:p>
      </dgm:t>
    </dgm:pt>
    <dgm:pt modelId="{91C655E6-06A0-4EB3-A88F-BFE5A4DB69EC}" type="sibTrans" cxnId="{D752D5CC-C62A-42AF-BE72-D4ACD15B6F7C}">
      <dgm:prSet/>
      <dgm:spPr/>
      <dgm:t>
        <a:bodyPr/>
        <a:lstStyle/>
        <a:p>
          <a:endParaRPr lang="en-US"/>
        </a:p>
      </dgm:t>
    </dgm:pt>
    <dgm:pt modelId="{D425F325-FB22-4CE2-A4A0-1FA51091DF77}">
      <dgm:prSet/>
      <dgm:spPr/>
      <dgm:t>
        <a:bodyPr/>
        <a:lstStyle/>
        <a:p>
          <a:r>
            <a:rPr lang="en-US"/>
            <a:t>Lack of health literacy</a:t>
          </a:r>
        </a:p>
      </dgm:t>
    </dgm:pt>
    <dgm:pt modelId="{FDADB68C-751F-4D41-BA9A-86C0763ACD6D}" type="parTrans" cxnId="{E8888550-87EB-4072-93F9-96B68BB25D83}">
      <dgm:prSet/>
      <dgm:spPr/>
      <dgm:t>
        <a:bodyPr/>
        <a:lstStyle/>
        <a:p>
          <a:endParaRPr lang="en-US"/>
        </a:p>
      </dgm:t>
    </dgm:pt>
    <dgm:pt modelId="{F5B90667-7786-4C16-ADC7-756107D601E8}" type="sibTrans" cxnId="{E8888550-87EB-4072-93F9-96B68BB25D83}">
      <dgm:prSet/>
      <dgm:spPr/>
      <dgm:t>
        <a:bodyPr/>
        <a:lstStyle/>
        <a:p>
          <a:endParaRPr lang="en-US"/>
        </a:p>
      </dgm:t>
    </dgm:pt>
    <dgm:pt modelId="{589E3157-6828-47DD-A3BF-89403F4A2BA7}" type="pres">
      <dgm:prSet presAssocID="{A48BBC40-685D-4556-A4DA-873FDD6EBF65}" presName="linear" presStyleCnt="0">
        <dgm:presLayoutVars>
          <dgm:animLvl val="lvl"/>
          <dgm:resizeHandles val="exact"/>
        </dgm:presLayoutVars>
      </dgm:prSet>
      <dgm:spPr/>
    </dgm:pt>
    <dgm:pt modelId="{961EE6FA-78EE-4DF5-A3FF-CFF2E98F8DBB}" type="pres">
      <dgm:prSet presAssocID="{2B823175-BF1F-4951-B294-37E2300BD6CA}" presName="parentText" presStyleLbl="node1" presStyleIdx="0" presStyleCnt="3">
        <dgm:presLayoutVars>
          <dgm:chMax val="0"/>
          <dgm:bulletEnabled val="1"/>
        </dgm:presLayoutVars>
      </dgm:prSet>
      <dgm:spPr/>
    </dgm:pt>
    <dgm:pt modelId="{F2B89837-A6C5-4AF9-BC46-5411E5646701}" type="pres">
      <dgm:prSet presAssocID="{62EC09C1-9C1A-4FA0-85AE-88B6930A6FEF}" presName="spacer" presStyleCnt="0"/>
      <dgm:spPr/>
    </dgm:pt>
    <dgm:pt modelId="{8F4F97BB-2564-4A37-8880-E1BB177E78D9}" type="pres">
      <dgm:prSet presAssocID="{491B6763-4544-40F0-B8E9-C2A5D1862A16}" presName="parentText" presStyleLbl="node1" presStyleIdx="1" presStyleCnt="3">
        <dgm:presLayoutVars>
          <dgm:chMax val="0"/>
          <dgm:bulletEnabled val="1"/>
        </dgm:presLayoutVars>
      </dgm:prSet>
      <dgm:spPr/>
    </dgm:pt>
    <dgm:pt modelId="{096441FB-4EE7-4A8C-B78A-A9A6FA303BDE}" type="pres">
      <dgm:prSet presAssocID="{91C655E6-06A0-4EB3-A88F-BFE5A4DB69EC}" presName="spacer" presStyleCnt="0"/>
      <dgm:spPr/>
    </dgm:pt>
    <dgm:pt modelId="{276C26DF-C328-4C5C-824C-9929D71076AA}" type="pres">
      <dgm:prSet presAssocID="{D425F325-FB22-4CE2-A4A0-1FA51091DF77}" presName="parentText" presStyleLbl="node1" presStyleIdx="2" presStyleCnt="3">
        <dgm:presLayoutVars>
          <dgm:chMax val="0"/>
          <dgm:bulletEnabled val="1"/>
        </dgm:presLayoutVars>
      </dgm:prSet>
      <dgm:spPr/>
    </dgm:pt>
  </dgm:ptLst>
  <dgm:cxnLst>
    <dgm:cxn modelId="{E8888550-87EB-4072-93F9-96B68BB25D83}" srcId="{A48BBC40-685D-4556-A4DA-873FDD6EBF65}" destId="{D425F325-FB22-4CE2-A4A0-1FA51091DF77}" srcOrd="2" destOrd="0" parTransId="{FDADB68C-751F-4D41-BA9A-86C0763ACD6D}" sibTransId="{F5B90667-7786-4C16-ADC7-756107D601E8}"/>
    <dgm:cxn modelId="{FD7AABA5-3F69-455E-9633-C78EC9A1C6C4}" type="presOf" srcId="{2B823175-BF1F-4951-B294-37E2300BD6CA}" destId="{961EE6FA-78EE-4DF5-A3FF-CFF2E98F8DBB}" srcOrd="0" destOrd="0" presId="urn:microsoft.com/office/officeart/2005/8/layout/vList2"/>
    <dgm:cxn modelId="{CC4314A7-A0B2-4566-92DD-9292E7E811AD}" srcId="{A48BBC40-685D-4556-A4DA-873FDD6EBF65}" destId="{2B823175-BF1F-4951-B294-37E2300BD6CA}" srcOrd="0" destOrd="0" parTransId="{BD785F24-92CE-4835-B18C-DDF92E7E92A8}" sibTransId="{62EC09C1-9C1A-4FA0-85AE-88B6930A6FEF}"/>
    <dgm:cxn modelId="{394E7CBE-796D-48B8-B106-7C313B2BDF92}" type="presOf" srcId="{D425F325-FB22-4CE2-A4A0-1FA51091DF77}" destId="{276C26DF-C328-4C5C-824C-9929D71076AA}" srcOrd="0" destOrd="0" presId="urn:microsoft.com/office/officeart/2005/8/layout/vList2"/>
    <dgm:cxn modelId="{D752D5CC-C62A-42AF-BE72-D4ACD15B6F7C}" srcId="{A48BBC40-685D-4556-A4DA-873FDD6EBF65}" destId="{491B6763-4544-40F0-B8E9-C2A5D1862A16}" srcOrd="1" destOrd="0" parTransId="{56D599BA-23FD-47FA-97F3-1E80C22B395A}" sibTransId="{91C655E6-06A0-4EB3-A88F-BFE5A4DB69EC}"/>
    <dgm:cxn modelId="{666A7AE3-7AB8-4994-BD17-2BD57B99279C}" type="presOf" srcId="{A48BBC40-685D-4556-A4DA-873FDD6EBF65}" destId="{589E3157-6828-47DD-A3BF-89403F4A2BA7}" srcOrd="0" destOrd="0" presId="urn:microsoft.com/office/officeart/2005/8/layout/vList2"/>
    <dgm:cxn modelId="{6FC87BEC-129C-4B26-AB9B-323BFF84E902}" type="presOf" srcId="{491B6763-4544-40F0-B8E9-C2A5D1862A16}" destId="{8F4F97BB-2564-4A37-8880-E1BB177E78D9}" srcOrd="0" destOrd="0" presId="urn:microsoft.com/office/officeart/2005/8/layout/vList2"/>
    <dgm:cxn modelId="{A3C3859B-BF03-4290-A95F-77917C122A1D}" type="presParOf" srcId="{589E3157-6828-47DD-A3BF-89403F4A2BA7}" destId="{961EE6FA-78EE-4DF5-A3FF-CFF2E98F8DBB}" srcOrd="0" destOrd="0" presId="urn:microsoft.com/office/officeart/2005/8/layout/vList2"/>
    <dgm:cxn modelId="{CFC27739-7417-4656-8A27-628EDBF2D230}" type="presParOf" srcId="{589E3157-6828-47DD-A3BF-89403F4A2BA7}" destId="{F2B89837-A6C5-4AF9-BC46-5411E5646701}" srcOrd="1" destOrd="0" presId="urn:microsoft.com/office/officeart/2005/8/layout/vList2"/>
    <dgm:cxn modelId="{9A1B4BED-4C86-4711-AF25-EE1CC1F4EE0A}" type="presParOf" srcId="{589E3157-6828-47DD-A3BF-89403F4A2BA7}" destId="{8F4F97BB-2564-4A37-8880-E1BB177E78D9}" srcOrd="2" destOrd="0" presId="urn:microsoft.com/office/officeart/2005/8/layout/vList2"/>
    <dgm:cxn modelId="{08FA09A1-E0EC-4A69-BB48-80F8D4B94E19}" type="presParOf" srcId="{589E3157-6828-47DD-A3BF-89403F4A2BA7}" destId="{096441FB-4EE7-4A8C-B78A-A9A6FA303BDE}" srcOrd="3" destOrd="0" presId="urn:microsoft.com/office/officeart/2005/8/layout/vList2"/>
    <dgm:cxn modelId="{B01DC45B-CAC5-4F82-B46C-07E3E1B526B6}" type="presParOf" srcId="{589E3157-6828-47DD-A3BF-89403F4A2BA7}" destId="{276C26DF-C328-4C5C-824C-9929D71076A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58527B8-4E5F-43A1-90EB-B9AEE0DB1AB6}"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307B4530-C0BD-4AD7-9338-8C9E65B1DDD4}">
      <dgm:prSet/>
      <dgm:spPr/>
      <dgm:t>
        <a:bodyPr/>
        <a:lstStyle/>
        <a:p>
          <a:r>
            <a:rPr lang="en-US"/>
            <a:t>Vulnerability to climate change</a:t>
          </a:r>
        </a:p>
      </dgm:t>
    </dgm:pt>
    <dgm:pt modelId="{8562E6E9-FF78-411A-967C-7E81CBD51929}" type="parTrans" cxnId="{4543870D-3CCE-4F72-B9A2-C28C67CC6FB6}">
      <dgm:prSet/>
      <dgm:spPr/>
      <dgm:t>
        <a:bodyPr/>
        <a:lstStyle/>
        <a:p>
          <a:endParaRPr lang="en-US"/>
        </a:p>
      </dgm:t>
    </dgm:pt>
    <dgm:pt modelId="{14123556-8837-447F-9169-6F8AF2460219}" type="sibTrans" cxnId="{4543870D-3CCE-4F72-B9A2-C28C67CC6FB6}">
      <dgm:prSet/>
      <dgm:spPr/>
      <dgm:t>
        <a:bodyPr/>
        <a:lstStyle/>
        <a:p>
          <a:endParaRPr lang="en-US"/>
        </a:p>
      </dgm:t>
    </dgm:pt>
    <dgm:pt modelId="{F668C65E-C3B6-4EB7-B9CA-483208BC36A7}">
      <dgm:prSet/>
      <dgm:spPr/>
      <dgm:t>
        <a:bodyPr/>
        <a:lstStyle/>
        <a:p>
          <a:r>
            <a:rPr lang="en-US"/>
            <a:t>Low-income groups and countries are more vulnerable to the impacts of climate change</a:t>
          </a:r>
        </a:p>
      </dgm:t>
    </dgm:pt>
    <dgm:pt modelId="{72B7AA4B-EA39-4423-8B3F-7643E9CAD6CB}" type="parTrans" cxnId="{19756B22-9B15-4F16-99BE-5C33FC2B3C84}">
      <dgm:prSet/>
      <dgm:spPr/>
      <dgm:t>
        <a:bodyPr/>
        <a:lstStyle/>
        <a:p>
          <a:endParaRPr lang="en-US"/>
        </a:p>
      </dgm:t>
    </dgm:pt>
    <dgm:pt modelId="{D0848837-900D-4EC0-B76B-29D765CE5056}" type="sibTrans" cxnId="{19756B22-9B15-4F16-99BE-5C33FC2B3C84}">
      <dgm:prSet/>
      <dgm:spPr/>
      <dgm:t>
        <a:bodyPr/>
        <a:lstStyle/>
        <a:p>
          <a:endParaRPr lang="en-US"/>
        </a:p>
      </dgm:t>
    </dgm:pt>
    <dgm:pt modelId="{D84303FD-0431-4509-BB5F-386F349CC9FF}" type="pres">
      <dgm:prSet presAssocID="{A58527B8-4E5F-43A1-90EB-B9AEE0DB1AB6}" presName="outerComposite" presStyleCnt="0">
        <dgm:presLayoutVars>
          <dgm:chMax val="5"/>
          <dgm:dir/>
          <dgm:resizeHandles val="exact"/>
        </dgm:presLayoutVars>
      </dgm:prSet>
      <dgm:spPr/>
    </dgm:pt>
    <dgm:pt modelId="{1600F91A-1CEE-41A8-B83C-B9AA59216288}" type="pres">
      <dgm:prSet presAssocID="{A58527B8-4E5F-43A1-90EB-B9AEE0DB1AB6}" presName="dummyMaxCanvas" presStyleCnt="0">
        <dgm:presLayoutVars/>
      </dgm:prSet>
      <dgm:spPr/>
    </dgm:pt>
    <dgm:pt modelId="{F1DF53E0-E872-40DA-A014-1F128F42BAC5}" type="pres">
      <dgm:prSet presAssocID="{A58527B8-4E5F-43A1-90EB-B9AEE0DB1AB6}" presName="TwoNodes_1" presStyleLbl="node1" presStyleIdx="0" presStyleCnt="2">
        <dgm:presLayoutVars>
          <dgm:bulletEnabled val="1"/>
        </dgm:presLayoutVars>
      </dgm:prSet>
      <dgm:spPr/>
    </dgm:pt>
    <dgm:pt modelId="{B2446FC1-CEE0-4B6C-9219-58E1DD370926}" type="pres">
      <dgm:prSet presAssocID="{A58527B8-4E5F-43A1-90EB-B9AEE0DB1AB6}" presName="TwoNodes_2" presStyleLbl="node1" presStyleIdx="1" presStyleCnt="2">
        <dgm:presLayoutVars>
          <dgm:bulletEnabled val="1"/>
        </dgm:presLayoutVars>
      </dgm:prSet>
      <dgm:spPr/>
    </dgm:pt>
    <dgm:pt modelId="{07A49E9C-B50B-4D04-84D9-58CAC5BD914C}" type="pres">
      <dgm:prSet presAssocID="{A58527B8-4E5F-43A1-90EB-B9AEE0DB1AB6}" presName="TwoConn_1-2" presStyleLbl="fgAccFollowNode1" presStyleIdx="0" presStyleCnt="1">
        <dgm:presLayoutVars>
          <dgm:bulletEnabled val="1"/>
        </dgm:presLayoutVars>
      </dgm:prSet>
      <dgm:spPr/>
    </dgm:pt>
    <dgm:pt modelId="{5C3D3F7A-7137-4B4D-8C9C-2FE0D3A015BF}" type="pres">
      <dgm:prSet presAssocID="{A58527B8-4E5F-43A1-90EB-B9AEE0DB1AB6}" presName="TwoNodes_1_text" presStyleLbl="node1" presStyleIdx="1" presStyleCnt="2">
        <dgm:presLayoutVars>
          <dgm:bulletEnabled val="1"/>
        </dgm:presLayoutVars>
      </dgm:prSet>
      <dgm:spPr/>
    </dgm:pt>
    <dgm:pt modelId="{0CA92816-4FCF-411E-9792-806E2041FA83}" type="pres">
      <dgm:prSet presAssocID="{A58527B8-4E5F-43A1-90EB-B9AEE0DB1AB6}" presName="TwoNodes_2_text" presStyleLbl="node1" presStyleIdx="1" presStyleCnt="2">
        <dgm:presLayoutVars>
          <dgm:bulletEnabled val="1"/>
        </dgm:presLayoutVars>
      </dgm:prSet>
      <dgm:spPr/>
    </dgm:pt>
  </dgm:ptLst>
  <dgm:cxnLst>
    <dgm:cxn modelId="{4543870D-3CCE-4F72-B9A2-C28C67CC6FB6}" srcId="{A58527B8-4E5F-43A1-90EB-B9AEE0DB1AB6}" destId="{307B4530-C0BD-4AD7-9338-8C9E65B1DDD4}" srcOrd="0" destOrd="0" parTransId="{8562E6E9-FF78-411A-967C-7E81CBD51929}" sibTransId="{14123556-8837-447F-9169-6F8AF2460219}"/>
    <dgm:cxn modelId="{19756B22-9B15-4F16-99BE-5C33FC2B3C84}" srcId="{A58527B8-4E5F-43A1-90EB-B9AEE0DB1AB6}" destId="{F668C65E-C3B6-4EB7-B9CA-483208BC36A7}" srcOrd="1" destOrd="0" parTransId="{72B7AA4B-EA39-4423-8B3F-7643E9CAD6CB}" sibTransId="{D0848837-900D-4EC0-B76B-29D765CE5056}"/>
    <dgm:cxn modelId="{55FF8E23-91ED-4B94-8332-75B63711ADE4}" type="presOf" srcId="{307B4530-C0BD-4AD7-9338-8C9E65B1DDD4}" destId="{5C3D3F7A-7137-4B4D-8C9C-2FE0D3A015BF}" srcOrd="1" destOrd="0" presId="urn:microsoft.com/office/officeart/2005/8/layout/vProcess5"/>
    <dgm:cxn modelId="{994BDC51-287C-44BE-BB40-170E674F1603}" type="presOf" srcId="{A58527B8-4E5F-43A1-90EB-B9AEE0DB1AB6}" destId="{D84303FD-0431-4509-BB5F-386F349CC9FF}" srcOrd="0" destOrd="0" presId="urn:microsoft.com/office/officeart/2005/8/layout/vProcess5"/>
    <dgm:cxn modelId="{3F11C853-4EAD-4704-B90B-C7A103E4D040}" type="presOf" srcId="{F668C65E-C3B6-4EB7-B9CA-483208BC36A7}" destId="{0CA92816-4FCF-411E-9792-806E2041FA83}" srcOrd="1" destOrd="0" presId="urn:microsoft.com/office/officeart/2005/8/layout/vProcess5"/>
    <dgm:cxn modelId="{F1A1CC79-C013-4ADE-BC4E-C9DD7CB597AB}" type="presOf" srcId="{14123556-8837-447F-9169-6F8AF2460219}" destId="{07A49E9C-B50B-4D04-84D9-58CAC5BD914C}" srcOrd="0" destOrd="0" presId="urn:microsoft.com/office/officeart/2005/8/layout/vProcess5"/>
    <dgm:cxn modelId="{6A06E1E4-12D5-4828-BC60-A5347B98322A}" type="presOf" srcId="{F668C65E-C3B6-4EB7-B9CA-483208BC36A7}" destId="{B2446FC1-CEE0-4B6C-9219-58E1DD370926}" srcOrd="0" destOrd="0" presId="urn:microsoft.com/office/officeart/2005/8/layout/vProcess5"/>
    <dgm:cxn modelId="{5D980AF7-77E0-47D5-B1B9-5E5C4FEA094B}" type="presOf" srcId="{307B4530-C0BD-4AD7-9338-8C9E65B1DDD4}" destId="{F1DF53E0-E872-40DA-A014-1F128F42BAC5}" srcOrd="0" destOrd="0" presId="urn:microsoft.com/office/officeart/2005/8/layout/vProcess5"/>
    <dgm:cxn modelId="{406187E8-7729-40BF-B80C-87DA7BB1F9D0}" type="presParOf" srcId="{D84303FD-0431-4509-BB5F-386F349CC9FF}" destId="{1600F91A-1CEE-41A8-B83C-B9AA59216288}" srcOrd="0" destOrd="0" presId="urn:microsoft.com/office/officeart/2005/8/layout/vProcess5"/>
    <dgm:cxn modelId="{199DD0BC-9F25-4AB1-83AC-2061EB05CD33}" type="presParOf" srcId="{D84303FD-0431-4509-BB5F-386F349CC9FF}" destId="{F1DF53E0-E872-40DA-A014-1F128F42BAC5}" srcOrd="1" destOrd="0" presId="urn:microsoft.com/office/officeart/2005/8/layout/vProcess5"/>
    <dgm:cxn modelId="{62BBA5BB-0275-4A0F-9BEB-2CC00750650C}" type="presParOf" srcId="{D84303FD-0431-4509-BB5F-386F349CC9FF}" destId="{B2446FC1-CEE0-4B6C-9219-58E1DD370926}" srcOrd="2" destOrd="0" presId="urn:microsoft.com/office/officeart/2005/8/layout/vProcess5"/>
    <dgm:cxn modelId="{94E4AC31-C1B8-4558-99AC-3ECE53F27954}" type="presParOf" srcId="{D84303FD-0431-4509-BB5F-386F349CC9FF}" destId="{07A49E9C-B50B-4D04-84D9-58CAC5BD914C}" srcOrd="3" destOrd="0" presId="urn:microsoft.com/office/officeart/2005/8/layout/vProcess5"/>
    <dgm:cxn modelId="{C6622458-6A7C-48E0-B770-30637C7708E9}" type="presParOf" srcId="{D84303FD-0431-4509-BB5F-386F349CC9FF}" destId="{5C3D3F7A-7137-4B4D-8C9C-2FE0D3A015BF}" srcOrd="4" destOrd="0" presId="urn:microsoft.com/office/officeart/2005/8/layout/vProcess5"/>
    <dgm:cxn modelId="{2DF0B0EA-E4B9-416E-AE3D-B280541FBD43}" type="presParOf" srcId="{D84303FD-0431-4509-BB5F-386F349CC9FF}" destId="{0CA92816-4FCF-411E-9792-806E2041FA83}"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CC44DBB-94A4-4052-9A61-011581C8D779}"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A47E2EFF-A66B-4B3F-9938-E542714D1DAE}">
      <dgm:prSet/>
      <dgm:spPr/>
      <dgm:t>
        <a:bodyPr/>
        <a:lstStyle/>
        <a:p>
          <a:r>
            <a:rPr lang="en-US"/>
            <a:t>An anti-racist Wales</a:t>
          </a:r>
        </a:p>
      </dgm:t>
    </dgm:pt>
    <dgm:pt modelId="{991C55A3-C792-4D9D-AB95-3057C67602F3}" type="parTrans" cxnId="{794FBAB4-F065-49A8-BFD4-A5E20B5636EB}">
      <dgm:prSet/>
      <dgm:spPr/>
      <dgm:t>
        <a:bodyPr/>
        <a:lstStyle/>
        <a:p>
          <a:endParaRPr lang="en-US"/>
        </a:p>
      </dgm:t>
    </dgm:pt>
    <dgm:pt modelId="{3228476D-40A2-4C14-B7D5-819A5A867C02}" type="sibTrans" cxnId="{794FBAB4-F065-49A8-BFD4-A5E20B5636EB}">
      <dgm:prSet/>
      <dgm:spPr/>
      <dgm:t>
        <a:bodyPr/>
        <a:lstStyle/>
        <a:p>
          <a:endParaRPr lang="en-US"/>
        </a:p>
      </dgm:t>
    </dgm:pt>
    <dgm:pt modelId="{D96634CA-E663-4419-949F-B1BFA037FD29}">
      <dgm:prSet/>
      <dgm:spPr/>
      <dgm:t>
        <a:bodyPr/>
        <a:lstStyle/>
        <a:p>
          <a:r>
            <a:rPr lang="en-US"/>
            <a:t>LGBTQ+ Action Plan for Wales</a:t>
          </a:r>
        </a:p>
      </dgm:t>
    </dgm:pt>
    <dgm:pt modelId="{DF6EAA7A-1F2B-4792-96E2-E95D905E9ABF}" type="parTrans" cxnId="{0272F73C-7BEA-4675-B7B6-A588493DFD99}">
      <dgm:prSet/>
      <dgm:spPr/>
      <dgm:t>
        <a:bodyPr/>
        <a:lstStyle/>
        <a:p>
          <a:endParaRPr lang="en-US"/>
        </a:p>
      </dgm:t>
    </dgm:pt>
    <dgm:pt modelId="{B2ACB940-6BBF-4627-B8CB-1E5320E7800D}" type="sibTrans" cxnId="{0272F73C-7BEA-4675-B7B6-A588493DFD99}">
      <dgm:prSet/>
      <dgm:spPr/>
      <dgm:t>
        <a:bodyPr/>
        <a:lstStyle/>
        <a:p>
          <a:endParaRPr lang="en-US"/>
        </a:p>
      </dgm:t>
    </dgm:pt>
    <dgm:pt modelId="{84B173A4-B0AD-444F-854C-F18AC1DE26B3}">
      <dgm:prSet/>
      <dgm:spPr/>
      <dgm:t>
        <a:bodyPr/>
        <a:lstStyle/>
        <a:p>
          <a:r>
            <a:rPr lang="en-US"/>
            <a:t>Grassroots Pride Funds</a:t>
          </a:r>
        </a:p>
      </dgm:t>
    </dgm:pt>
    <dgm:pt modelId="{DC9F91E4-776D-432D-9D2E-D99F75432638}" type="parTrans" cxnId="{64E778B9-0A38-468B-91EA-B3122D1BDDB4}">
      <dgm:prSet/>
      <dgm:spPr/>
      <dgm:t>
        <a:bodyPr/>
        <a:lstStyle/>
        <a:p>
          <a:endParaRPr lang="en-US"/>
        </a:p>
      </dgm:t>
    </dgm:pt>
    <dgm:pt modelId="{04905B63-DB9F-44FA-A208-C3D08E8B6247}" type="sibTrans" cxnId="{64E778B9-0A38-468B-91EA-B3122D1BDDB4}">
      <dgm:prSet/>
      <dgm:spPr/>
      <dgm:t>
        <a:bodyPr/>
        <a:lstStyle/>
        <a:p>
          <a:endParaRPr lang="en-US"/>
        </a:p>
      </dgm:t>
    </dgm:pt>
    <dgm:pt modelId="{6981C8C7-203B-4EA2-AC46-BDF67D42F1EB}">
      <dgm:prSet/>
      <dgm:spPr/>
      <dgm:t>
        <a:bodyPr/>
        <a:lstStyle/>
        <a:p>
          <a:r>
            <a:rPr lang="en-US"/>
            <a:t>VAWDASV Strategy</a:t>
          </a:r>
        </a:p>
      </dgm:t>
    </dgm:pt>
    <dgm:pt modelId="{1184E1D2-8A48-46A2-8185-ABE99DF2DD50}" type="parTrans" cxnId="{AC7A860D-BDD6-491A-84E4-D4E6522D8EA3}">
      <dgm:prSet/>
      <dgm:spPr/>
      <dgm:t>
        <a:bodyPr/>
        <a:lstStyle/>
        <a:p>
          <a:endParaRPr lang="en-US"/>
        </a:p>
      </dgm:t>
    </dgm:pt>
    <dgm:pt modelId="{16C7F441-3C3A-4DEF-A158-31976B6A3F2B}" type="sibTrans" cxnId="{AC7A860D-BDD6-491A-84E4-D4E6522D8EA3}">
      <dgm:prSet/>
      <dgm:spPr/>
      <dgm:t>
        <a:bodyPr/>
        <a:lstStyle/>
        <a:p>
          <a:endParaRPr lang="en-US"/>
        </a:p>
      </dgm:t>
    </dgm:pt>
    <dgm:pt modelId="{3FDD6197-7E3F-4188-9213-5906CAA8B51F}">
      <dgm:prSet/>
      <dgm:spPr/>
      <dgm:t>
        <a:bodyPr/>
        <a:lstStyle/>
        <a:p>
          <a:r>
            <a:rPr lang="en-US"/>
            <a:t>Flying Start</a:t>
          </a:r>
        </a:p>
      </dgm:t>
    </dgm:pt>
    <dgm:pt modelId="{02E0AB0F-87D5-4EEB-A580-BC4F53C933A3}" type="parTrans" cxnId="{4F97D28C-8605-4F24-8DFC-9A482103E394}">
      <dgm:prSet/>
      <dgm:spPr/>
      <dgm:t>
        <a:bodyPr/>
        <a:lstStyle/>
        <a:p>
          <a:endParaRPr lang="en-US"/>
        </a:p>
      </dgm:t>
    </dgm:pt>
    <dgm:pt modelId="{FEF042D5-B916-4A62-9471-F80567D58B94}" type="sibTrans" cxnId="{4F97D28C-8605-4F24-8DFC-9A482103E394}">
      <dgm:prSet/>
      <dgm:spPr/>
      <dgm:t>
        <a:bodyPr/>
        <a:lstStyle/>
        <a:p>
          <a:endParaRPr lang="en-US"/>
        </a:p>
      </dgm:t>
    </dgm:pt>
    <dgm:pt modelId="{0A45AC84-6DF4-4E5B-BA32-465E3915CFEE}">
      <dgm:prSet/>
      <dgm:spPr/>
      <dgm:t>
        <a:bodyPr/>
        <a:lstStyle/>
        <a:p>
          <a:r>
            <a:rPr lang="en-US"/>
            <a:t>Play Sufficiency</a:t>
          </a:r>
        </a:p>
      </dgm:t>
    </dgm:pt>
    <dgm:pt modelId="{F13E5779-1327-4427-8DD1-2477963B8C7F}" type="parTrans" cxnId="{EA898C95-BE98-4285-860D-1E4A721A6DAB}">
      <dgm:prSet/>
      <dgm:spPr/>
      <dgm:t>
        <a:bodyPr/>
        <a:lstStyle/>
        <a:p>
          <a:endParaRPr lang="en-US"/>
        </a:p>
      </dgm:t>
    </dgm:pt>
    <dgm:pt modelId="{78823063-3F56-40FD-ABFE-465F0FFA9DDD}" type="sibTrans" cxnId="{EA898C95-BE98-4285-860D-1E4A721A6DAB}">
      <dgm:prSet/>
      <dgm:spPr/>
      <dgm:t>
        <a:bodyPr/>
        <a:lstStyle/>
        <a:p>
          <a:endParaRPr lang="en-US"/>
        </a:p>
      </dgm:t>
    </dgm:pt>
    <dgm:pt modelId="{CBA2A086-875B-4381-AD76-7DE3EC71CC51}">
      <dgm:prSet/>
      <dgm:spPr/>
      <dgm:t>
        <a:bodyPr/>
        <a:lstStyle/>
        <a:p>
          <a:r>
            <a:rPr lang="en-US"/>
            <a:t>And many more! </a:t>
          </a:r>
        </a:p>
      </dgm:t>
    </dgm:pt>
    <dgm:pt modelId="{3BA9ED16-A809-4E90-B3AF-B8FE4A54BBA4}" type="parTrans" cxnId="{1629F5F1-70F3-4878-B10B-91F5369A4CDF}">
      <dgm:prSet/>
      <dgm:spPr/>
      <dgm:t>
        <a:bodyPr/>
        <a:lstStyle/>
        <a:p>
          <a:endParaRPr lang="en-US"/>
        </a:p>
      </dgm:t>
    </dgm:pt>
    <dgm:pt modelId="{1F675396-ACEC-4D56-9136-F5BCBACC5E46}" type="sibTrans" cxnId="{1629F5F1-70F3-4878-B10B-91F5369A4CDF}">
      <dgm:prSet/>
      <dgm:spPr/>
      <dgm:t>
        <a:bodyPr/>
        <a:lstStyle/>
        <a:p>
          <a:endParaRPr lang="en-US"/>
        </a:p>
      </dgm:t>
    </dgm:pt>
    <dgm:pt modelId="{5147730D-8EA3-4910-9AB2-66523231C58D}" type="pres">
      <dgm:prSet presAssocID="{2CC44DBB-94A4-4052-9A61-011581C8D779}" presName="vert0" presStyleCnt="0">
        <dgm:presLayoutVars>
          <dgm:dir/>
          <dgm:animOne val="branch"/>
          <dgm:animLvl val="lvl"/>
        </dgm:presLayoutVars>
      </dgm:prSet>
      <dgm:spPr/>
    </dgm:pt>
    <dgm:pt modelId="{9AEAA5EF-C823-4405-8C6F-332EEB9A75B7}" type="pres">
      <dgm:prSet presAssocID="{A47E2EFF-A66B-4B3F-9938-E542714D1DAE}" presName="thickLine" presStyleLbl="alignNode1" presStyleIdx="0" presStyleCnt="7"/>
      <dgm:spPr/>
    </dgm:pt>
    <dgm:pt modelId="{4C8D5883-8D4D-47A7-A117-64BF474BA651}" type="pres">
      <dgm:prSet presAssocID="{A47E2EFF-A66B-4B3F-9938-E542714D1DAE}" presName="horz1" presStyleCnt="0"/>
      <dgm:spPr/>
    </dgm:pt>
    <dgm:pt modelId="{0917A49A-3D50-4118-82B6-E4183DF94FE2}" type="pres">
      <dgm:prSet presAssocID="{A47E2EFF-A66B-4B3F-9938-E542714D1DAE}" presName="tx1" presStyleLbl="revTx" presStyleIdx="0" presStyleCnt="7"/>
      <dgm:spPr/>
    </dgm:pt>
    <dgm:pt modelId="{DD35680E-5AEA-45C8-892D-1D6DA9EC9276}" type="pres">
      <dgm:prSet presAssocID="{A47E2EFF-A66B-4B3F-9938-E542714D1DAE}" presName="vert1" presStyleCnt="0"/>
      <dgm:spPr/>
    </dgm:pt>
    <dgm:pt modelId="{E34B060A-54A3-458B-883C-5F6584EA8588}" type="pres">
      <dgm:prSet presAssocID="{D96634CA-E663-4419-949F-B1BFA037FD29}" presName="thickLine" presStyleLbl="alignNode1" presStyleIdx="1" presStyleCnt="7"/>
      <dgm:spPr/>
    </dgm:pt>
    <dgm:pt modelId="{B62D8977-40AC-4307-8C20-A96865EF5C1F}" type="pres">
      <dgm:prSet presAssocID="{D96634CA-E663-4419-949F-B1BFA037FD29}" presName="horz1" presStyleCnt="0"/>
      <dgm:spPr/>
    </dgm:pt>
    <dgm:pt modelId="{4436CF2C-8052-41BB-A08E-DE2CF80A7DC8}" type="pres">
      <dgm:prSet presAssocID="{D96634CA-E663-4419-949F-B1BFA037FD29}" presName="tx1" presStyleLbl="revTx" presStyleIdx="1" presStyleCnt="7"/>
      <dgm:spPr/>
    </dgm:pt>
    <dgm:pt modelId="{5A68B8B3-DDC4-42BE-ADF7-559B6394EE91}" type="pres">
      <dgm:prSet presAssocID="{D96634CA-E663-4419-949F-B1BFA037FD29}" presName="vert1" presStyleCnt="0"/>
      <dgm:spPr/>
    </dgm:pt>
    <dgm:pt modelId="{D0D32A84-EE5D-4BEB-94ED-3ECE7C8D74BB}" type="pres">
      <dgm:prSet presAssocID="{84B173A4-B0AD-444F-854C-F18AC1DE26B3}" presName="thickLine" presStyleLbl="alignNode1" presStyleIdx="2" presStyleCnt="7"/>
      <dgm:spPr/>
    </dgm:pt>
    <dgm:pt modelId="{D8EE0D32-2271-4051-82F7-8D3C849BCE95}" type="pres">
      <dgm:prSet presAssocID="{84B173A4-B0AD-444F-854C-F18AC1DE26B3}" presName="horz1" presStyleCnt="0"/>
      <dgm:spPr/>
    </dgm:pt>
    <dgm:pt modelId="{B2D9B761-B142-4D72-94DF-7356A39995B2}" type="pres">
      <dgm:prSet presAssocID="{84B173A4-B0AD-444F-854C-F18AC1DE26B3}" presName="tx1" presStyleLbl="revTx" presStyleIdx="2" presStyleCnt="7"/>
      <dgm:spPr/>
    </dgm:pt>
    <dgm:pt modelId="{11895F12-E0D3-4B6F-B6D7-F65BBA85E77D}" type="pres">
      <dgm:prSet presAssocID="{84B173A4-B0AD-444F-854C-F18AC1DE26B3}" presName="vert1" presStyleCnt="0"/>
      <dgm:spPr/>
    </dgm:pt>
    <dgm:pt modelId="{21574D81-30AC-4DA3-8145-E1E7B8DBBCA6}" type="pres">
      <dgm:prSet presAssocID="{6981C8C7-203B-4EA2-AC46-BDF67D42F1EB}" presName="thickLine" presStyleLbl="alignNode1" presStyleIdx="3" presStyleCnt="7"/>
      <dgm:spPr/>
    </dgm:pt>
    <dgm:pt modelId="{8750648D-EA9E-4959-8DE4-6DF9879FC2A7}" type="pres">
      <dgm:prSet presAssocID="{6981C8C7-203B-4EA2-AC46-BDF67D42F1EB}" presName="horz1" presStyleCnt="0"/>
      <dgm:spPr/>
    </dgm:pt>
    <dgm:pt modelId="{9ACB1279-28B2-43EA-940E-15EA85E58A0A}" type="pres">
      <dgm:prSet presAssocID="{6981C8C7-203B-4EA2-AC46-BDF67D42F1EB}" presName="tx1" presStyleLbl="revTx" presStyleIdx="3" presStyleCnt="7"/>
      <dgm:spPr/>
    </dgm:pt>
    <dgm:pt modelId="{BB871BBD-1E54-44CF-81C0-DD6D49DE76A7}" type="pres">
      <dgm:prSet presAssocID="{6981C8C7-203B-4EA2-AC46-BDF67D42F1EB}" presName="vert1" presStyleCnt="0"/>
      <dgm:spPr/>
    </dgm:pt>
    <dgm:pt modelId="{873BB8C5-364A-4581-8D1A-AB0D048D598D}" type="pres">
      <dgm:prSet presAssocID="{3FDD6197-7E3F-4188-9213-5906CAA8B51F}" presName="thickLine" presStyleLbl="alignNode1" presStyleIdx="4" presStyleCnt="7"/>
      <dgm:spPr/>
    </dgm:pt>
    <dgm:pt modelId="{BC34B6EA-0265-4595-9A92-A4C11D17692F}" type="pres">
      <dgm:prSet presAssocID="{3FDD6197-7E3F-4188-9213-5906CAA8B51F}" presName="horz1" presStyleCnt="0"/>
      <dgm:spPr/>
    </dgm:pt>
    <dgm:pt modelId="{F767BE0D-1C9F-4F7D-BAAA-B25762D7CE86}" type="pres">
      <dgm:prSet presAssocID="{3FDD6197-7E3F-4188-9213-5906CAA8B51F}" presName="tx1" presStyleLbl="revTx" presStyleIdx="4" presStyleCnt="7"/>
      <dgm:spPr/>
    </dgm:pt>
    <dgm:pt modelId="{32BF4DA1-49B7-459F-BD42-400E75438E34}" type="pres">
      <dgm:prSet presAssocID="{3FDD6197-7E3F-4188-9213-5906CAA8B51F}" presName="vert1" presStyleCnt="0"/>
      <dgm:spPr/>
    </dgm:pt>
    <dgm:pt modelId="{7E0F0D73-B630-4CEF-BEA1-E22B55E61323}" type="pres">
      <dgm:prSet presAssocID="{0A45AC84-6DF4-4E5B-BA32-465E3915CFEE}" presName="thickLine" presStyleLbl="alignNode1" presStyleIdx="5" presStyleCnt="7"/>
      <dgm:spPr/>
    </dgm:pt>
    <dgm:pt modelId="{FB47BFDC-F845-43E1-833E-514320929810}" type="pres">
      <dgm:prSet presAssocID="{0A45AC84-6DF4-4E5B-BA32-465E3915CFEE}" presName="horz1" presStyleCnt="0"/>
      <dgm:spPr/>
    </dgm:pt>
    <dgm:pt modelId="{7AAB67E9-EE96-4E47-B60A-822549284C93}" type="pres">
      <dgm:prSet presAssocID="{0A45AC84-6DF4-4E5B-BA32-465E3915CFEE}" presName="tx1" presStyleLbl="revTx" presStyleIdx="5" presStyleCnt="7"/>
      <dgm:spPr/>
    </dgm:pt>
    <dgm:pt modelId="{6201AD71-B72E-4FD5-8660-179E117EF75A}" type="pres">
      <dgm:prSet presAssocID="{0A45AC84-6DF4-4E5B-BA32-465E3915CFEE}" presName="vert1" presStyleCnt="0"/>
      <dgm:spPr/>
    </dgm:pt>
    <dgm:pt modelId="{86D205A5-A89D-47C6-959A-5384C1BE44AF}" type="pres">
      <dgm:prSet presAssocID="{CBA2A086-875B-4381-AD76-7DE3EC71CC51}" presName="thickLine" presStyleLbl="alignNode1" presStyleIdx="6" presStyleCnt="7"/>
      <dgm:spPr/>
    </dgm:pt>
    <dgm:pt modelId="{4BBD7D52-BA1E-4168-AA68-03EC92C73DD1}" type="pres">
      <dgm:prSet presAssocID="{CBA2A086-875B-4381-AD76-7DE3EC71CC51}" presName="horz1" presStyleCnt="0"/>
      <dgm:spPr/>
    </dgm:pt>
    <dgm:pt modelId="{EF84A47C-0FCD-4D39-9268-F8F7411E4968}" type="pres">
      <dgm:prSet presAssocID="{CBA2A086-875B-4381-AD76-7DE3EC71CC51}" presName="tx1" presStyleLbl="revTx" presStyleIdx="6" presStyleCnt="7"/>
      <dgm:spPr/>
    </dgm:pt>
    <dgm:pt modelId="{11608C9C-94F1-48AB-BEB9-5C59051133AD}" type="pres">
      <dgm:prSet presAssocID="{CBA2A086-875B-4381-AD76-7DE3EC71CC51}" presName="vert1" presStyleCnt="0"/>
      <dgm:spPr/>
    </dgm:pt>
  </dgm:ptLst>
  <dgm:cxnLst>
    <dgm:cxn modelId="{AC7A860D-BDD6-491A-84E4-D4E6522D8EA3}" srcId="{2CC44DBB-94A4-4052-9A61-011581C8D779}" destId="{6981C8C7-203B-4EA2-AC46-BDF67D42F1EB}" srcOrd="3" destOrd="0" parTransId="{1184E1D2-8A48-46A2-8185-ABE99DF2DD50}" sibTransId="{16C7F441-3C3A-4DEF-A158-31976B6A3F2B}"/>
    <dgm:cxn modelId="{3A2EE92E-18DA-4240-AFD9-306CBCCF1D64}" type="presOf" srcId="{84B173A4-B0AD-444F-854C-F18AC1DE26B3}" destId="{B2D9B761-B142-4D72-94DF-7356A39995B2}" srcOrd="0" destOrd="0" presId="urn:microsoft.com/office/officeart/2008/layout/LinedList"/>
    <dgm:cxn modelId="{A2711033-E5DE-49B6-AF8C-7A989839CEBF}" type="presOf" srcId="{6981C8C7-203B-4EA2-AC46-BDF67D42F1EB}" destId="{9ACB1279-28B2-43EA-940E-15EA85E58A0A}" srcOrd="0" destOrd="0" presId="urn:microsoft.com/office/officeart/2008/layout/LinedList"/>
    <dgm:cxn modelId="{0272F73C-7BEA-4675-B7B6-A588493DFD99}" srcId="{2CC44DBB-94A4-4052-9A61-011581C8D779}" destId="{D96634CA-E663-4419-949F-B1BFA037FD29}" srcOrd="1" destOrd="0" parTransId="{DF6EAA7A-1F2B-4792-96E2-E95D905E9ABF}" sibTransId="{B2ACB940-6BBF-4627-B8CB-1E5320E7800D}"/>
    <dgm:cxn modelId="{7C39413F-8426-422D-8937-E765626A8BF3}" type="presOf" srcId="{CBA2A086-875B-4381-AD76-7DE3EC71CC51}" destId="{EF84A47C-0FCD-4D39-9268-F8F7411E4968}" srcOrd="0" destOrd="0" presId="urn:microsoft.com/office/officeart/2008/layout/LinedList"/>
    <dgm:cxn modelId="{59CC2154-70D0-4162-A455-584E4E041EBC}" type="presOf" srcId="{3FDD6197-7E3F-4188-9213-5906CAA8B51F}" destId="{F767BE0D-1C9F-4F7D-BAAA-B25762D7CE86}" srcOrd="0" destOrd="0" presId="urn:microsoft.com/office/officeart/2008/layout/LinedList"/>
    <dgm:cxn modelId="{34039085-1302-4495-89CD-50BBBC7978BF}" type="presOf" srcId="{0A45AC84-6DF4-4E5B-BA32-465E3915CFEE}" destId="{7AAB67E9-EE96-4E47-B60A-822549284C93}" srcOrd="0" destOrd="0" presId="urn:microsoft.com/office/officeart/2008/layout/LinedList"/>
    <dgm:cxn modelId="{C86D808C-FE43-457F-8D28-74054CD75169}" type="presOf" srcId="{D96634CA-E663-4419-949F-B1BFA037FD29}" destId="{4436CF2C-8052-41BB-A08E-DE2CF80A7DC8}" srcOrd="0" destOrd="0" presId="urn:microsoft.com/office/officeart/2008/layout/LinedList"/>
    <dgm:cxn modelId="{4F97D28C-8605-4F24-8DFC-9A482103E394}" srcId="{2CC44DBB-94A4-4052-9A61-011581C8D779}" destId="{3FDD6197-7E3F-4188-9213-5906CAA8B51F}" srcOrd="4" destOrd="0" parTransId="{02E0AB0F-87D5-4EEB-A580-BC4F53C933A3}" sibTransId="{FEF042D5-B916-4A62-9471-F80567D58B94}"/>
    <dgm:cxn modelId="{EA898C95-BE98-4285-860D-1E4A721A6DAB}" srcId="{2CC44DBB-94A4-4052-9A61-011581C8D779}" destId="{0A45AC84-6DF4-4E5B-BA32-465E3915CFEE}" srcOrd="5" destOrd="0" parTransId="{F13E5779-1327-4427-8DD1-2477963B8C7F}" sibTransId="{78823063-3F56-40FD-ABFE-465F0FFA9DDD}"/>
    <dgm:cxn modelId="{794FBAB4-F065-49A8-BFD4-A5E20B5636EB}" srcId="{2CC44DBB-94A4-4052-9A61-011581C8D779}" destId="{A47E2EFF-A66B-4B3F-9938-E542714D1DAE}" srcOrd="0" destOrd="0" parTransId="{991C55A3-C792-4D9D-AB95-3057C67602F3}" sibTransId="{3228476D-40A2-4C14-B7D5-819A5A867C02}"/>
    <dgm:cxn modelId="{64E778B9-0A38-468B-91EA-B3122D1BDDB4}" srcId="{2CC44DBB-94A4-4052-9A61-011581C8D779}" destId="{84B173A4-B0AD-444F-854C-F18AC1DE26B3}" srcOrd="2" destOrd="0" parTransId="{DC9F91E4-776D-432D-9D2E-D99F75432638}" sibTransId="{04905B63-DB9F-44FA-A208-C3D08E8B6247}"/>
    <dgm:cxn modelId="{1629F5F1-70F3-4878-B10B-91F5369A4CDF}" srcId="{2CC44DBB-94A4-4052-9A61-011581C8D779}" destId="{CBA2A086-875B-4381-AD76-7DE3EC71CC51}" srcOrd="6" destOrd="0" parTransId="{3BA9ED16-A809-4E90-B3AF-B8FE4A54BBA4}" sibTransId="{1F675396-ACEC-4D56-9136-F5BCBACC5E46}"/>
    <dgm:cxn modelId="{5F6CD9F8-E951-47DD-B186-FC75B66F4FAF}" type="presOf" srcId="{A47E2EFF-A66B-4B3F-9938-E542714D1DAE}" destId="{0917A49A-3D50-4118-82B6-E4183DF94FE2}" srcOrd="0" destOrd="0" presId="urn:microsoft.com/office/officeart/2008/layout/LinedList"/>
    <dgm:cxn modelId="{8BEED1FC-276B-4CCA-BC82-91956E13A2B5}" type="presOf" srcId="{2CC44DBB-94A4-4052-9A61-011581C8D779}" destId="{5147730D-8EA3-4910-9AB2-66523231C58D}" srcOrd="0" destOrd="0" presId="urn:microsoft.com/office/officeart/2008/layout/LinedList"/>
    <dgm:cxn modelId="{D5763092-6418-4030-95DF-2AFA0D8341C5}" type="presParOf" srcId="{5147730D-8EA3-4910-9AB2-66523231C58D}" destId="{9AEAA5EF-C823-4405-8C6F-332EEB9A75B7}" srcOrd="0" destOrd="0" presId="urn:microsoft.com/office/officeart/2008/layout/LinedList"/>
    <dgm:cxn modelId="{79C34CC6-F8B9-461C-BC6D-05BDF7945202}" type="presParOf" srcId="{5147730D-8EA3-4910-9AB2-66523231C58D}" destId="{4C8D5883-8D4D-47A7-A117-64BF474BA651}" srcOrd="1" destOrd="0" presId="urn:microsoft.com/office/officeart/2008/layout/LinedList"/>
    <dgm:cxn modelId="{E934F840-1FA6-4B01-830E-AA29F45AC369}" type="presParOf" srcId="{4C8D5883-8D4D-47A7-A117-64BF474BA651}" destId="{0917A49A-3D50-4118-82B6-E4183DF94FE2}" srcOrd="0" destOrd="0" presId="urn:microsoft.com/office/officeart/2008/layout/LinedList"/>
    <dgm:cxn modelId="{28C69578-C324-4722-A4C1-D270A9448D55}" type="presParOf" srcId="{4C8D5883-8D4D-47A7-A117-64BF474BA651}" destId="{DD35680E-5AEA-45C8-892D-1D6DA9EC9276}" srcOrd="1" destOrd="0" presId="urn:microsoft.com/office/officeart/2008/layout/LinedList"/>
    <dgm:cxn modelId="{EA79CBFF-BE87-46BB-96C4-DC4D34DDE2BB}" type="presParOf" srcId="{5147730D-8EA3-4910-9AB2-66523231C58D}" destId="{E34B060A-54A3-458B-883C-5F6584EA8588}" srcOrd="2" destOrd="0" presId="urn:microsoft.com/office/officeart/2008/layout/LinedList"/>
    <dgm:cxn modelId="{7371DE27-0891-41E8-8D72-621F168E22F0}" type="presParOf" srcId="{5147730D-8EA3-4910-9AB2-66523231C58D}" destId="{B62D8977-40AC-4307-8C20-A96865EF5C1F}" srcOrd="3" destOrd="0" presId="urn:microsoft.com/office/officeart/2008/layout/LinedList"/>
    <dgm:cxn modelId="{9B7398DB-A4A7-451E-BBD2-9B59003042F6}" type="presParOf" srcId="{B62D8977-40AC-4307-8C20-A96865EF5C1F}" destId="{4436CF2C-8052-41BB-A08E-DE2CF80A7DC8}" srcOrd="0" destOrd="0" presId="urn:microsoft.com/office/officeart/2008/layout/LinedList"/>
    <dgm:cxn modelId="{9C5736C2-A0B9-49C6-A362-284D1C35647F}" type="presParOf" srcId="{B62D8977-40AC-4307-8C20-A96865EF5C1F}" destId="{5A68B8B3-DDC4-42BE-ADF7-559B6394EE91}" srcOrd="1" destOrd="0" presId="urn:microsoft.com/office/officeart/2008/layout/LinedList"/>
    <dgm:cxn modelId="{F3C5398B-C223-474A-8BD3-99A6219B7780}" type="presParOf" srcId="{5147730D-8EA3-4910-9AB2-66523231C58D}" destId="{D0D32A84-EE5D-4BEB-94ED-3ECE7C8D74BB}" srcOrd="4" destOrd="0" presId="urn:microsoft.com/office/officeart/2008/layout/LinedList"/>
    <dgm:cxn modelId="{730F18FD-B323-47C4-86AA-4011CB0B746D}" type="presParOf" srcId="{5147730D-8EA3-4910-9AB2-66523231C58D}" destId="{D8EE0D32-2271-4051-82F7-8D3C849BCE95}" srcOrd="5" destOrd="0" presId="urn:microsoft.com/office/officeart/2008/layout/LinedList"/>
    <dgm:cxn modelId="{055FFBDE-4737-4B7D-8186-9B972527238D}" type="presParOf" srcId="{D8EE0D32-2271-4051-82F7-8D3C849BCE95}" destId="{B2D9B761-B142-4D72-94DF-7356A39995B2}" srcOrd="0" destOrd="0" presId="urn:microsoft.com/office/officeart/2008/layout/LinedList"/>
    <dgm:cxn modelId="{391C054D-8142-42CF-BBF9-7A2F4AB525FF}" type="presParOf" srcId="{D8EE0D32-2271-4051-82F7-8D3C849BCE95}" destId="{11895F12-E0D3-4B6F-B6D7-F65BBA85E77D}" srcOrd="1" destOrd="0" presId="urn:microsoft.com/office/officeart/2008/layout/LinedList"/>
    <dgm:cxn modelId="{BBD52C3B-7FEA-42B6-B80A-B22CA5BB99B2}" type="presParOf" srcId="{5147730D-8EA3-4910-9AB2-66523231C58D}" destId="{21574D81-30AC-4DA3-8145-E1E7B8DBBCA6}" srcOrd="6" destOrd="0" presId="urn:microsoft.com/office/officeart/2008/layout/LinedList"/>
    <dgm:cxn modelId="{92A94939-9F11-4CFC-9348-FA6FFF4CCE71}" type="presParOf" srcId="{5147730D-8EA3-4910-9AB2-66523231C58D}" destId="{8750648D-EA9E-4959-8DE4-6DF9879FC2A7}" srcOrd="7" destOrd="0" presId="urn:microsoft.com/office/officeart/2008/layout/LinedList"/>
    <dgm:cxn modelId="{C012EA63-1A6E-440E-B834-BBD106AD0673}" type="presParOf" srcId="{8750648D-EA9E-4959-8DE4-6DF9879FC2A7}" destId="{9ACB1279-28B2-43EA-940E-15EA85E58A0A}" srcOrd="0" destOrd="0" presId="urn:microsoft.com/office/officeart/2008/layout/LinedList"/>
    <dgm:cxn modelId="{C5B4A812-22A4-4F7C-BA90-3039747C8000}" type="presParOf" srcId="{8750648D-EA9E-4959-8DE4-6DF9879FC2A7}" destId="{BB871BBD-1E54-44CF-81C0-DD6D49DE76A7}" srcOrd="1" destOrd="0" presId="urn:microsoft.com/office/officeart/2008/layout/LinedList"/>
    <dgm:cxn modelId="{AB221454-314D-4944-85DD-D5C4B76D9FAD}" type="presParOf" srcId="{5147730D-8EA3-4910-9AB2-66523231C58D}" destId="{873BB8C5-364A-4581-8D1A-AB0D048D598D}" srcOrd="8" destOrd="0" presId="urn:microsoft.com/office/officeart/2008/layout/LinedList"/>
    <dgm:cxn modelId="{33C2C0E0-D79C-4831-A141-C65F35B53FC2}" type="presParOf" srcId="{5147730D-8EA3-4910-9AB2-66523231C58D}" destId="{BC34B6EA-0265-4595-9A92-A4C11D17692F}" srcOrd="9" destOrd="0" presId="urn:microsoft.com/office/officeart/2008/layout/LinedList"/>
    <dgm:cxn modelId="{A9FCF090-B32D-49C2-AD40-B84F95D1FB95}" type="presParOf" srcId="{BC34B6EA-0265-4595-9A92-A4C11D17692F}" destId="{F767BE0D-1C9F-4F7D-BAAA-B25762D7CE86}" srcOrd="0" destOrd="0" presId="urn:microsoft.com/office/officeart/2008/layout/LinedList"/>
    <dgm:cxn modelId="{ADD9922A-61E2-479E-BF2D-675EDC045781}" type="presParOf" srcId="{BC34B6EA-0265-4595-9A92-A4C11D17692F}" destId="{32BF4DA1-49B7-459F-BD42-400E75438E34}" srcOrd="1" destOrd="0" presId="urn:microsoft.com/office/officeart/2008/layout/LinedList"/>
    <dgm:cxn modelId="{B9A73C49-85FE-43B1-9E92-DEC72A1D505A}" type="presParOf" srcId="{5147730D-8EA3-4910-9AB2-66523231C58D}" destId="{7E0F0D73-B630-4CEF-BEA1-E22B55E61323}" srcOrd="10" destOrd="0" presId="urn:microsoft.com/office/officeart/2008/layout/LinedList"/>
    <dgm:cxn modelId="{91B14E7B-B37A-4C7D-A272-8F36B409186C}" type="presParOf" srcId="{5147730D-8EA3-4910-9AB2-66523231C58D}" destId="{FB47BFDC-F845-43E1-833E-514320929810}" srcOrd="11" destOrd="0" presId="urn:microsoft.com/office/officeart/2008/layout/LinedList"/>
    <dgm:cxn modelId="{09A91E73-100C-41BD-950A-F119CE639445}" type="presParOf" srcId="{FB47BFDC-F845-43E1-833E-514320929810}" destId="{7AAB67E9-EE96-4E47-B60A-822549284C93}" srcOrd="0" destOrd="0" presId="urn:microsoft.com/office/officeart/2008/layout/LinedList"/>
    <dgm:cxn modelId="{65CAB2D9-6ADD-4B44-9762-B955E3107331}" type="presParOf" srcId="{FB47BFDC-F845-43E1-833E-514320929810}" destId="{6201AD71-B72E-4FD5-8660-179E117EF75A}" srcOrd="1" destOrd="0" presId="urn:microsoft.com/office/officeart/2008/layout/LinedList"/>
    <dgm:cxn modelId="{990C8AFE-2A9D-430D-B212-548F68C92A18}" type="presParOf" srcId="{5147730D-8EA3-4910-9AB2-66523231C58D}" destId="{86D205A5-A89D-47C6-959A-5384C1BE44AF}" srcOrd="12" destOrd="0" presId="urn:microsoft.com/office/officeart/2008/layout/LinedList"/>
    <dgm:cxn modelId="{9758EC78-B2C1-4A79-B968-29FC1125E5AD}" type="presParOf" srcId="{5147730D-8EA3-4910-9AB2-66523231C58D}" destId="{4BBD7D52-BA1E-4168-AA68-03EC92C73DD1}" srcOrd="13" destOrd="0" presId="urn:microsoft.com/office/officeart/2008/layout/LinedList"/>
    <dgm:cxn modelId="{DB82AEAD-5AF8-48B9-9DE1-64673BF40C02}" type="presParOf" srcId="{4BBD7D52-BA1E-4168-AA68-03EC92C73DD1}" destId="{EF84A47C-0FCD-4D39-9268-F8F7411E4968}" srcOrd="0" destOrd="0" presId="urn:microsoft.com/office/officeart/2008/layout/LinedList"/>
    <dgm:cxn modelId="{0ED554AC-7F4D-4508-BBDC-9A689F9D97A1}" type="presParOf" srcId="{4BBD7D52-BA1E-4168-AA68-03EC92C73DD1}" destId="{11608C9C-94F1-48AB-BEB9-5C59051133A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C26922-4D16-4495-8AB4-BA342B80D6E5}">
      <dsp:nvSpPr>
        <dsp:cNvPr id="0" name=""/>
        <dsp:cNvSpPr/>
      </dsp:nvSpPr>
      <dsp:spPr>
        <a:xfrm>
          <a:off x="0" y="0"/>
          <a:ext cx="5829300" cy="136868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We often refer to social inequality or health inequality here.</a:t>
          </a:r>
          <a:endParaRPr lang="en-US" sz="2600" kern="1200"/>
        </a:p>
      </dsp:txBody>
      <dsp:txXfrm>
        <a:off x="40087" y="40087"/>
        <a:ext cx="4352385" cy="1288508"/>
      </dsp:txXfrm>
    </dsp:sp>
    <dsp:sp modelId="{348E263D-BB17-4D7E-8977-2D4D9323E7D9}">
      <dsp:nvSpPr>
        <dsp:cNvPr id="0" name=""/>
        <dsp:cNvSpPr/>
      </dsp:nvSpPr>
      <dsp:spPr>
        <a:xfrm>
          <a:off x="514349" y="1596795"/>
          <a:ext cx="5829300" cy="1368682"/>
        </a:xfrm>
        <a:prstGeom prst="roundRect">
          <a:avLst>
            <a:gd name="adj" fmla="val 10000"/>
          </a:avLst>
        </a:prstGeom>
        <a:solidFill>
          <a:schemeClr val="accent2">
            <a:hueOff val="1494869"/>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Social – uneven distribution of resources.</a:t>
          </a:r>
          <a:endParaRPr lang="en-US" sz="2600" kern="1200"/>
        </a:p>
      </dsp:txBody>
      <dsp:txXfrm>
        <a:off x="554436" y="1636882"/>
        <a:ext cx="4345132" cy="1288508"/>
      </dsp:txXfrm>
    </dsp:sp>
    <dsp:sp modelId="{46073381-E695-4F1D-90D0-6023F81F9237}">
      <dsp:nvSpPr>
        <dsp:cNvPr id="0" name=""/>
        <dsp:cNvSpPr/>
      </dsp:nvSpPr>
      <dsp:spPr>
        <a:xfrm>
          <a:off x="1028699" y="3193591"/>
          <a:ext cx="5829300" cy="1368682"/>
        </a:xfrm>
        <a:prstGeom prst="roundRect">
          <a:avLst>
            <a:gd name="adj" fmla="val 10000"/>
          </a:avLst>
        </a:prstGeom>
        <a:solidFill>
          <a:schemeClr val="accent2">
            <a:hueOff val="2989739"/>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Health - unfair, avoidable differences in health</a:t>
          </a:r>
          <a:endParaRPr lang="en-US" sz="2600" kern="1200"/>
        </a:p>
      </dsp:txBody>
      <dsp:txXfrm>
        <a:off x="1068786" y="3233678"/>
        <a:ext cx="4345132" cy="1288508"/>
      </dsp:txXfrm>
    </dsp:sp>
    <dsp:sp modelId="{CB89D27E-9F87-4E5F-A69B-0DD8F3D35592}">
      <dsp:nvSpPr>
        <dsp:cNvPr id="0" name=""/>
        <dsp:cNvSpPr/>
      </dsp:nvSpPr>
      <dsp:spPr>
        <a:xfrm>
          <a:off x="4939656" y="1037917"/>
          <a:ext cx="889643" cy="889643"/>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139826" y="1037917"/>
        <a:ext cx="489303" cy="669456"/>
      </dsp:txXfrm>
    </dsp:sp>
    <dsp:sp modelId="{7693B8FB-5271-4ED3-A602-29B1E3C26240}">
      <dsp:nvSpPr>
        <dsp:cNvPr id="0" name=""/>
        <dsp:cNvSpPr/>
      </dsp:nvSpPr>
      <dsp:spPr>
        <a:xfrm>
          <a:off x="5454006" y="2625588"/>
          <a:ext cx="889643" cy="889643"/>
        </a:xfrm>
        <a:prstGeom prst="downArrow">
          <a:avLst>
            <a:gd name="adj1" fmla="val 55000"/>
            <a:gd name="adj2" fmla="val 45000"/>
          </a:avLst>
        </a:prstGeom>
        <a:solidFill>
          <a:schemeClr val="accent2">
            <a:tint val="40000"/>
            <a:alpha val="90000"/>
            <a:hueOff val="3689747"/>
            <a:satOff val="0"/>
            <a:lumOff val="0"/>
            <a:alphaOff val="0"/>
          </a:schemeClr>
        </a:solidFill>
        <a:ln w="12700" cap="flat" cmpd="sng" algn="ctr">
          <a:solidFill>
            <a:schemeClr val="accent2">
              <a:tint val="40000"/>
              <a:alpha val="90000"/>
              <a:hueOff val="3689747"/>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654176" y="2625588"/>
        <a:ext cx="489303" cy="6694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D5D137-443F-4DA6-AA4C-9086F1C735D6}">
      <dsp:nvSpPr>
        <dsp:cNvPr id="0" name=""/>
        <dsp:cNvSpPr/>
      </dsp:nvSpPr>
      <dsp:spPr>
        <a:xfrm>
          <a:off x="0" y="450987"/>
          <a:ext cx="6858000" cy="83947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a:t>Inequality of outcome </a:t>
          </a:r>
          <a:endParaRPr lang="en-US" sz="3500" kern="1200"/>
        </a:p>
      </dsp:txBody>
      <dsp:txXfrm>
        <a:off x="40980" y="491967"/>
        <a:ext cx="6776040" cy="757514"/>
      </dsp:txXfrm>
    </dsp:sp>
    <dsp:sp modelId="{6C8C0B23-F8F2-49FF-A1D0-CE20FBE28D54}">
      <dsp:nvSpPr>
        <dsp:cNvPr id="0" name=""/>
        <dsp:cNvSpPr/>
      </dsp:nvSpPr>
      <dsp:spPr>
        <a:xfrm>
          <a:off x="0" y="1391262"/>
          <a:ext cx="6858000" cy="839474"/>
        </a:xfrm>
        <a:prstGeom prst="roundRect">
          <a:avLst/>
        </a:prstGeom>
        <a:solidFill>
          <a:schemeClr val="accent2">
            <a:hueOff val="99658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a:t>Inequality of access </a:t>
          </a:r>
          <a:endParaRPr lang="en-US" sz="3500" kern="1200"/>
        </a:p>
      </dsp:txBody>
      <dsp:txXfrm>
        <a:off x="40980" y="1432242"/>
        <a:ext cx="6776040" cy="757514"/>
      </dsp:txXfrm>
    </dsp:sp>
    <dsp:sp modelId="{BC9FBC5E-C6F1-4FE0-A4FB-97EE16AE4DE0}">
      <dsp:nvSpPr>
        <dsp:cNvPr id="0" name=""/>
        <dsp:cNvSpPr/>
      </dsp:nvSpPr>
      <dsp:spPr>
        <a:xfrm>
          <a:off x="0" y="2331537"/>
          <a:ext cx="6858000" cy="839474"/>
        </a:xfrm>
        <a:prstGeom prst="roundRect">
          <a:avLst/>
        </a:prstGeom>
        <a:solidFill>
          <a:schemeClr val="accent2">
            <a:hueOff val="1993159"/>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a:t>Inequality of use </a:t>
          </a:r>
          <a:endParaRPr lang="en-US" sz="3500" kern="1200"/>
        </a:p>
      </dsp:txBody>
      <dsp:txXfrm>
        <a:off x="40980" y="2372517"/>
        <a:ext cx="6776040" cy="757514"/>
      </dsp:txXfrm>
    </dsp:sp>
    <dsp:sp modelId="{D86BBA4F-A601-4D7B-9854-0F70199592B9}">
      <dsp:nvSpPr>
        <dsp:cNvPr id="0" name=""/>
        <dsp:cNvSpPr/>
      </dsp:nvSpPr>
      <dsp:spPr>
        <a:xfrm>
          <a:off x="0" y="3271811"/>
          <a:ext cx="6858000" cy="839474"/>
        </a:xfrm>
        <a:prstGeom prst="roundRect">
          <a:avLst/>
        </a:prstGeom>
        <a:solidFill>
          <a:schemeClr val="accent2">
            <a:hueOff val="2989739"/>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a:t>Inequalities in service provision</a:t>
          </a:r>
          <a:endParaRPr lang="en-US" sz="3500" kern="1200"/>
        </a:p>
      </dsp:txBody>
      <dsp:txXfrm>
        <a:off x="40980" y="3312791"/>
        <a:ext cx="6776040" cy="7575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4DD539-B8BE-4425-9591-23BB96D1BCF0}">
      <dsp:nvSpPr>
        <dsp:cNvPr id="0" name=""/>
        <dsp:cNvSpPr/>
      </dsp:nvSpPr>
      <dsp:spPr>
        <a:xfrm>
          <a:off x="0" y="2227"/>
          <a:ext cx="6858000"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154107-E114-40DA-8D5A-49BB4E7F96E7}">
      <dsp:nvSpPr>
        <dsp:cNvPr id="0" name=""/>
        <dsp:cNvSpPr/>
      </dsp:nvSpPr>
      <dsp:spPr>
        <a:xfrm>
          <a:off x="0" y="2227"/>
          <a:ext cx="6858000" cy="15192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Up to 20% of children in the UK lack access to necessary tools. </a:t>
          </a:r>
          <a:endParaRPr lang="en-US" sz="3100" kern="1200"/>
        </a:p>
      </dsp:txBody>
      <dsp:txXfrm>
        <a:off x="0" y="2227"/>
        <a:ext cx="6858000" cy="1519272"/>
      </dsp:txXfrm>
    </dsp:sp>
    <dsp:sp modelId="{7AEC9F5E-4921-4022-8541-FB15878EE9F4}">
      <dsp:nvSpPr>
        <dsp:cNvPr id="0" name=""/>
        <dsp:cNvSpPr/>
      </dsp:nvSpPr>
      <dsp:spPr>
        <a:xfrm>
          <a:off x="0" y="1521500"/>
          <a:ext cx="6858000"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D3D43D-7B69-4AFB-B77F-E09ABF03DB9A}">
      <dsp:nvSpPr>
        <dsp:cNvPr id="0" name=""/>
        <dsp:cNvSpPr/>
      </dsp:nvSpPr>
      <dsp:spPr>
        <a:xfrm>
          <a:off x="0" y="1521500"/>
          <a:ext cx="6858000" cy="15192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This also includes a lack of digital literacy skills and broadband access. </a:t>
          </a:r>
          <a:endParaRPr lang="en-US" sz="3100" kern="1200"/>
        </a:p>
      </dsp:txBody>
      <dsp:txXfrm>
        <a:off x="0" y="1521500"/>
        <a:ext cx="6858000" cy="1519272"/>
      </dsp:txXfrm>
    </dsp:sp>
    <dsp:sp modelId="{381266FC-58E1-4977-A694-9CB05E838D4C}">
      <dsp:nvSpPr>
        <dsp:cNvPr id="0" name=""/>
        <dsp:cNvSpPr/>
      </dsp:nvSpPr>
      <dsp:spPr>
        <a:xfrm>
          <a:off x="0" y="3040773"/>
          <a:ext cx="6858000"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CB8CBE-096A-436F-BA3E-6A7BCC87F778}">
      <dsp:nvSpPr>
        <dsp:cNvPr id="0" name=""/>
        <dsp:cNvSpPr/>
      </dsp:nvSpPr>
      <dsp:spPr>
        <a:xfrm>
          <a:off x="0" y="3040773"/>
          <a:ext cx="6858000" cy="15192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UNICEF has set out a </a:t>
          </a:r>
          <a:r>
            <a:rPr lang="en-GB" sz="3100" kern="1200">
              <a:hlinkClick xmlns:r="http://schemas.openxmlformats.org/officeDocument/2006/relationships" r:id="rId1"/>
            </a:rPr>
            <a:t>10-point plan</a:t>
          </a:r>
          <a:r>
            <a:rPr lang="en-GB" sz="3100" kern="1200"/>
            <a:t> to close this divide. </a:t>
          </a:r>
          <a:endParaRPr lang="en-US" sz="3100" kern="1200"/>
        </a:p>
      </dsp:txBody>
      <dsp:txXfrm>
        <a:off x="0" y="3040773"/>
        <a:ext cx="6858000" cy="15192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445FA6-5BD9-4EA5-A3BF-F1A079CD03B8}">
      <dsp:nvSpPr>
        <dsp:cNvPr id="0" name=""/>
        <dsp:cNvSpPr/>
      </dsp:nvSpPr>
      <dsp:spPr>
        <a:xfrm>
          <a:off x="0" y="64797"/>
          <a:ext cx="6858000" cy="6715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Lower socioeconomic backgrounds</a:t>
          </a:r>
          <a:endParaRPr lang="en-US" sz="2800" kern="1200"/>
        </a:p>
      </dsp:txBody>
      <dsp:txXfrm>
        <a:off x="32784" y="97581"/>
        <a:ext cx="6792432" cy="606012"/>
      </dsp:txXfrm>
    </dsp:sp>
    <dsp:sp modelId="{4E2D40FB-40BA-4676-8456-E741A749D7DA}">
      <dsp:nvSpPr>
        <dsp:cNvPr id="0" name=""/>
        <dsp:cNvSpPr/>
      </dsp:nvSpPr>
      <dsp:spPr>
        <a:xfrm>
          <a:off x="0" y="817017"/>
          <a:ext cx="6858000" cy="671580"/>
        </a:xfrm>
        <a:prstGeom prst="roundRect">
          <a:avLst/>
        </a:prstGeom>
        <a:solidFill>
          <a:schemeClr val="accent2">
            <a:hueOff val="597948"/>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Social norms</a:t>
          </a:r>
          <a:endParaRPr lang="en-US" sz="2800" kern="1200"/>
        </a:p>
      </dsp:txBody>
      <dsp:txXfrm>
        <a:off x="32784" y="849801"/>
        <a:ext cx="6792432" cy="606012"/>
      </dsp:txXfrm>
    </dsp:sp>
    <dsp:sp modelId="{5B7DF6E8-EBCD-4670-80C0-07C9938B8F0C}">
      <dsp:nvSpPr>
        <dsp:cNvPr id="0" name=""/>
        <dsp:cNvSpPr/>
      </dsp:nvSpPr>
      <dsp:spPr>
        <a:xfrm>
          <a:off x="0" y="1569237"/>
          <a:ext cx="6858000" cy="671580"/>
        </a:xfrm>
        <a:prstGeom prst="roundRect">
          <a:avLst/>
        </a:prstGeom>
        <a:solidFill>
          <a:schemeClr val="accent2">
            <a:hueOff val="1195896"/>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Technological progression</a:t>
          </a:r>
          <a:endParaRPr lang="en-US" sz="2800" kern="1200"/>
        </a:p>
      </dsp:txBody>
      <dsp:txXfrm>
        <a:off x="32784" y="1602021"/>
        <a:ext cx="6792432" cy="606012"/>
      </dsp:txXfrm>
    </dsp:sp>
    <dsp:sp modelId="{5EA8E2D4-F5FC-4DD2-9CBB-895DC474A242}">
      <dsp:nvSpPr>
        <dsp:cNvPr id="0" name=""/>
        <dsp:cNvSpPr/>
      </dsp:nvSpPr>
      <dsp:spPr>
        <a:xfrm>
          <a:off x="0" y="2321457"/>
          <a:ext cx="6858000" cy="671580"/>
        </a:xfrm>
        <a:prstGeom prst="roundRect">
          <a:avLst/>
        </a:prstGeom>
        <a:solidFill>
          <a:schemeClr val="accent2">
            <a:hueOff val="1793843"/>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Automation</a:t>
          </a:r>
          <a:endParaRPr lang="en-US" sz="2800" kern="1200"/>
        </a:p>
      </dsp:txBody>
      <dsp:txXfrm>
        <a:off x="32784" y="2354241"/>
        <a:ext cx="6792432" cy="606012"/>
      </dsp:txXfrm>
    </dsp:sp>
    <dsp:sp modelId="{8F6CC508-5A98-43C9-B34B-5F866FE78B41}">
      <dsp:nvSpPr>
        <dsp:cNvPr id="0" name=""/>
        <dsp:cNvSpPr/>
      </dsp:nvSpPr>
      <dsp:spPr>
        <a:xfrm>
          <a:off x="0" y="3073677"/>
          <a:ext cx="6858000" cy="671580"/>
        </a:xfrm>
        <a:prstGeom prst="roundRect">
          <a:avLst/>
        </a:prstGeom>
        <a:solidFill>
          <a:schemeClr val="accent2">
            <a:hueOff val="2391791"/>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Unemployment</a:t>
          </a:r>
          <a:endParaRPr lang="en-US" sz="2800" kern="1200"/>
        </a:p>
      </dsp:txBody>
      <dsp:txXfrm>
        <a:off x="32784" y="3106461"/>
        <a:ext cx="6792432" cy="606012"/>
      </dsp:txXfrm>
    </dsp:sp>
    <dsp:sp modelId="{A14F1E41-65A6-47F3-9906-1B4C81C3BB1F}">
      <dsp:nvSpPr>
        <dsp:cNvPr id="0" name=""/>
        <dsp:cNvSpPr/>
      </dsp:nvSpPr>
      <dsp:spPr>
        <a:xfrm>
          <a:off x="0" y="3825896"/>
          <a:ext cx="6858000" cy="671580"/>
        </a:xfrm>
        <a:prstGeom prst="roundRect">
          <a:avLst/>
        </a:prstGeom>
        <a:solidFill>
          <a:schemeClr val="accent2">
            <a:hueOff val="2989739"/>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Lack of education</a:t>
          </a:r>
          <a:endParaRPr lang="en-US" sz="2800" kern="1200"/>
        </a:p>
      </dsp:txBody>
      <dsp:txXfrm>
        <a:off x="32784" y="3858680"/>
        <a:ext cx="6792432" cy="6060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EF6806-493A-4A3A-8D3B-B67D517FF378}">
      <dsp:nvSpPr>
        <dsp:cNvPr id="0" name=""/>
        <dsp:cNvSpPr/>
      </dsp:nvSpPr>
      <dsp:spPr>
        <a:xfrm>
          <a:off x="0" y="1893"/>
          <a:ext cx="6858000" cy="9596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F10373-D028-43DD-8E74-DFC614A5D46C}">
      <dsp:nvSpPr>
        <dsp:cNvPr id="0" name=""/>
        <dsp:cNvSpPr/>
      </dsp:nvSpPr>
      <dsp:spPr>
        <a:xfrm>
          <a:off x="290303" y="217821"/>
          <a:ext cx="527824" cy="5278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93FEF1-89B4-4D16-8E92-74D2BAAAA778}">
      <dsp:nvSpPr>
        <dsp:cNvPr id="0" name=""/>
        <dsp:cNvSpPr/>
      </dsp:nvSpPr>
      <dsp:spPr>
        <a:xfrm>
          <a:off x="1108432" y="1893"/>
          <a:ext cx="5749567" cy="959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566" tIns="101566" rIns="101566" bIns="101566" numCol="1" spcCol="1270" anchor="ctr" anchorCtr="0">
          <a:noAutofit/>
        </a:bodyPr>
        <a:lstStyle/>
        <a:p>
          <a:pPr marL="0" lvl="0" indent="0" algn="l" defTabSz="977900">
            <a:lnSpc>
              <a:spcPct val="90000"/>
            </a:lnSpc>
            <a:spcBef>
              <a:spcPct val="0"/>
            </a:spcBef>
            <a:spcAft>
              <a:spcPct val="35000"/>
            </a:spcAft>
            <a:buNone/>
          </a:pPr>
          <a:r>
            <a:rPr lang="en-US" sz="2200" kern="1200"/>
            <a:t>Social impacts</a:t>
          </a:r>
        </a:p>
      </dsp:txBody>
      <dsp:txXfrm>
        <a:off x="1108432" y="1893"/>
        <a:ext cx="5749567" cy="959681"/>
      </dsp:txXfrm>
    </dsp:sp>
    <dsp:sp modelId="{210F6110-C348-41F6-90B7-A223017E168B}">
      <dsp:nvSpPr>
        <dsp:cNvPr id="0" name=""/>
        <dsp:cNvSpPr/>
      </dsp:nvSpPr>
      <dsp:spPr>
        <a:xfrm>
          <a:off x="0" y="1201495"/>
          <a:ext cx="6858000" cy="9596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A3D1E5-9FF9-49E3-B8B1-86A75F49A879}">
      <dsp:nvSpPr>
        <dsp:cNvPr id="0" name=""/>
        <dsp:cNvSpPr/>
      </dsp:nvSpPr>
      <dsp:spPr>
        <a:xfrm>
          <a:off x="290303" y="1417423"/>
          <a:ext cx="527824" cy="5278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D439F7F-5C2D-427A-B246-FA4C388ED83C}">
      <dsp:nvSpPr>
        <dsp:cNvPr id="0" name=""/>
        <dsp:cNvSpPr/>
      </dsp:nvSpPr>
      <dsp:spPr>
        <a:xfrm>
          <a:off x="1108432" y="1201495"/>
          <a:ext cx="5749567" cy="959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566" tIns="101566" rIns="101566" bIns="101566" numCol="1" spcCol="1270" anchor="ctr" anchorCtr="0">
          <a:noAutofit/>
        </a:bodyPr>
        <a:lstStyle/>
        <a:p>
          <a:pPr marL="0" lvl="0" indent="0" algn="l" defTabSz="977900">
            <a:lnSpc>
              <a:spcPct val="90000"/>
            </a:lnSpc>
            <a:spcBef>
              <a:spcPct val="0"/>
            </a:spcBef>
            <a:spcAft>
              <a:spcPct val="35000"/>
            </a:spcAft>
            <a:buNone/>
          </a:pPr>
          <a:r>
            <a:rPr lang="en-US" sz="2200" kern="1200"/>
            <a:t>Economic impacts</a:t>
          </a:r>
        </a:p>
      </dsp:txBody>
      <dsp:txXfrm>
        <a:off x="1108432" y="1201495"/>
        <a:ext cx="5749567" cy="959681"/>
      </dsp:txXfrm>
    </dsp:sp>
    <dsp:sp modelId="{B719B522-0015-4208-85C7-5C31EA5A602D}">
      <dsp:nvSpPr>
        <dsp:cNvPr id="0" name=""/>
        <dsp:cNvSpPr/>
      </dsp:nvSpPr>
      <dsp:spPr>
        <a:xfrm>
          <a:off x="0" y="2401097"/>
          <a:ext cx="6858000" cy="9596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DDE226-9D7A-4FEF-A941-5D264A600175}">
      <dsp:nvSpPr>
        <dsp:cNvPr id="0" name=""/>
        <dsp:cNvSpPr/>
      </dsp:nvSpPr>
      <dsp:spPr>
        <a:xfrm>
          <a:off x="290303" y="2617025"/>
          <a:ext cx="527824" cy="5278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7A3232-975E-43E5-93C8-95A3114DDA97}">
      <dsp:nvSpPr>
        <dsp:cNvPr id="0" name=""/>
        <dsp:cNvSpPr/>
      </dsp:nvSpPr>
      <dsp:spPr>
        <a:xfrm>
          <a:off x="1108432" y="2401097"/>
          <a:ext cx="5749567" cy="959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566" tIns="101566" rIns="101566" bIns="101566" numCol="1" spcCol="1270" anchor="ctr" anchorCtr="0">
          <a:noAutofit/>
        </a:bodyPr>
        <a:lstStyle/>
        <a:p>
          <a:pPr marL="0" lvl="0" indent="0" algn="l" defTabSz="977900">
            <a:lnSpc>
              <a:spcPct val="90000"/>
            </a:lnSpc>
            <a:spcBef>
              <a:spcPct val="0"/>
            </a:spcBef>
            <a:spcAft>
              <a:spcPct val="35000"/>
            </a:spcAft>
            <a:buNone/>
          </a:pPr>
          <a:r>
            <a:rPr lang="en-US" sz="2200" kern="1200"/>
            <a:t>Health impacts</a:t>
          </a:r>
        </a:p>
      </dsp:txBody>
      <dsp:txXfrm>
        <a:off x="1108432" y="2401097"/>
        <a:ext cx="5749567" cy="959681"/>
      </dsp:txXfrm>
    </dsp:sp>
    <dsp:sp modelId="{1E08366F-341E-4CC4-807F-4ED445B735F4}">
      <dsp:nvSpPr>
        <dsp:cNvPr id="0" name=""/>
        <dsp:cNvSpPr/>
      </dsp:nvSpPr>
      <dsp:spPr>
        <a:xfrm>
          <a:off x="0" y="3600699"/>
          <a:ext cx="6858000" cy="9596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AF4BA1-FC87-4146-BB1C-A676E4C747FA}">
      <dsp:nvSpPr>
        <dsp:cNvPr id="0" name=""/>
        <dsp:cNvSpPr/>
      </dsp:nvSpPr>
      <dsp:spPr>
        <a:xfrm>
          <a:off x="290303" y="3816627"/>
          <a:ext cx="527824" cy="5278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5B223D-C693-4C5E-A6A7-74F19AA23722}">
      <dsp:nvSpPr>
        <dsp:cNvPr id="0" name=""/>
        <dsp:cNvSpPr/>
      </dsp:nvSpPr>
      <dsp:spPr>
        <a:xfrm>
          <a:off x="1108432" y="3600699"/>
          <a:ext cx="5749567" cy="959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566" tIns="101566" rIns="101566" bIns="101566" numCol="1" spcCol="1270" anchor="ctr" anchorCtr="0">
          <a:noAutofit/>
        </a:bodyPr>
        <a:lstStyle/>
        <a:p>
          <a:pPr marL="0" lvl="0" indent="0" algn="l" defTabSz="977900">
            <a:lnSpc>
              <a:spcPct val="90000"/>
            </a:lnSpc>
            <a:spcBef>
              <a:spcPct val="0"/>
            </a:spcBef>
            <a:spcAft>
              <a:spcPct val="35000"/>
            </a:spcAft>
            <a:buNone/>
          </a:pPr>
          <a:r>
            <a:rPr lang="en-US" sz="2200" kern="1200"/>
            <a:t>Climate impacts</a:t>
          </a:r>
        </a:p>
      </dsp:txBody>
      <dsp:txXfrm>
        <a:off x="1108432" y="3600699"/>
        <a:ext cx="5749567" cy="95968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69B4B9-273D-4294-A601-CDD697E07164}">
      <dsp:nvSpPr>
        <dsp:cNvPr id="0" name=""/>
        <dsp:cNvSpPr/>
      </dsp:nvSpPr>
      <dsp:spPr>
        <a:xfrm>
          <a:off x="0" y="32667"/>
          <a:ext cx="6858000" cy="103135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Social instability</a:t>
          </a:r>
        </a:p>
      </dsp:txBody>
      <dsp:txXfrm>
        <a:off x="50347" y="83014"/>
        <a:ext cx="6757306" cy="930660"/>
      </dsp:txXfrm>
    </dsp:sp>
    <dsp:sp modelId="{7F80EFA2-529B-4710-B535-F9FE82059A2C}">
      <dsp:nvSpPr>
        <dsp:cNvPr id="0" name=""/>
        <dsp:cNvSpPr/>
      </dsp:nvSpPr>
      <dsp:spPr>
        <a:xfrm>
          <a:off x="0" y="1187862"/>
          <a:ext cx="6858000" cy="1031354"/>
        </a:xfrm>
        <a:prstGeom prst="roundRect">
          <a:avLst/>
        </a:prstGeom>
        <a:solidFill>
          <a:schemeClr val="accent2">
            <a:hueOff val="99658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Unrest</a:t>
          </a:r>
        </a:p>
      </dsp:txBody>
      <dsp:txXfrm>
        <a:off x="50347" y="1238209"/>
        <a:ext cx="6757306" cy="930660"/>
      </dsp:txXfrm>
    </dsp:sp>
    <dsp:sp modelId="{8A9FE341-BEC6-4817-8101-A01F781E04CB}">
      <dsp:nvSpPr>
        <dsp:cNvPr id="0" name=""/>
        <dsp:cNvSpPr/>
      </dsp:nvSpPr>
      <dsp:spPr>
        <a:xfrm>
          <a:off x="0" y="2343057"/>
          <a:ext cx="6858000" cy="1031354"/>
        </a:xfrm>
        <a:prstGeom prst="roundRect">
          <a:avLst/>
        </a:prstGeom>
        <a:solidFill>
          <a:schemeClr val="accent2">
            <a:hueOff val="1993159"/>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Riots</a:t>
          </a:r>
        </a:p>
      </dsp:txBody>
      <dsp:txXfrm>
        <a:off x="50347" y="2393404"/>
        <a:ext cx="6757306" cy="930660"/>
      </dsp:txXfrm>
    </dsp:sp>
    <dsp:sp modelId="{F0D24235-AD94-4E10-BAE2-942A44C4BD38}">
      <dsp:nvSpPr>
        <dsp:cNvPr id="0" name=""/>
        <dsp:cNvSpPr/>
      </dsp:nvSpPr>
      <dsp:spPr>
        <a:xfrm>
          <a:off x="0" y="3498252"/>
          <a:ext cx="6858000" cy="1031354"/>
        </a:xfrm>
        <a:prstGeom prst="roundRect">
          <a:avLst/>
        </a:prstGeom>
        <a:solidFill>
          <a:schemeClr val="accent2">
            <a:hueOff val="2989739"/>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Protests</a:t>
          </a:r>
        </a:p>
      </dsp:txBody>
      <dsp:txXfrm>
        <a:off x="50347" y="3548599"/>
        <a:ext cx="6757306" cy="9306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9AEB4F-D900-4C43-B52F-419D72A0DAB1}">
      <dsp:nvSpPr>
        <dsp:cNvPr id="0" name=""/>
        <dsp:cNvSpPr/>
      </dsp:nvSpPr>
      <dsp:spPr>
        <a:xfrm>
          <a:off x="0" y="3564"/>
          <a:ext cx="6858000" cy="7591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059D19-711C-4B8C-8B53-B7CBA73FFD07}">
      <dsp:nvSpPr>
        <dsp:cNvPr id="0" name=""/>
        <dsp:cNvSpPr/>
      </dsp:nvSpPr>
      <dsp:spPr>
        <a:xfrm>
          <a:off x="229655" y="174382"/>
          <a:ext cx="417554" cy="4175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CAED74F-6A5E-4530-A444-137B8C5189FC}">
      <dsp:nvSpPr>
        <dsp:cNvPr id="0" name=""/>
        <dsp:cNvSpPr/>
      </dsp:nvSpPr>
      <dsp:spPr>
        <a:xfrm>
          <a:off x="876865" y="3564"/>
          <a:ext cx="5981134" cy="759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348" tIns="80348" rIns="80348" bIns="80348" numCol="1" spcCol="1270" anchor="ctr" anchorCtr="0">
          <a:noAutofit/>
        </a:bodyPr>
        <a:lstStyle/>
        <a:p>
          <a:pPr marL="0" lvl="0" indent="0" algn="l" defTabSz="844550">
            <a:lnSpc>
              <a:spcPct val="90000"/>
            </a:lnSpc>
            <a:spcBef>
              <a:spcPct val="0"/>
            </a:spcBef>
            <a:spcAft>
              <a:spcPct val="35000"/>
            </a:spcAft>
            <a:buNone/>
          </a:pPr>
          <a:r>
            <a:rPr lang="en-US" sz="1900" kern="1200"/>
            <a:t>Social stratification</a:t>
          </a:r>
        </a:p>
      </dsp:txBody>
      <dsp:txXfrm>
        <a:off x="876865" y="3564"/>
        <a:ext cx="5981134" cy="759190"/>
      </dsp:txXfrm>
    </dsp:sp>
    <dsp:sp modelId="{AB116424-2B2B-4379-8726-5AFE5B9AE47A}">
      <dsp:nvSpPr>
        <dsp:cNvPr id="0" name=""/>
        <dsp:cNvSpPr/>
      </dsp:nvSpPr>
      <dsp:spPr>
        <a:xfrm>
          <a:off x="0" y="952552"/>
          <a:ext cx="6858000" cy="7591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BA0B84-CB84-4A2F-B658-655F619C3CB0}">
      <dsp:nvSpPr>
        <dsp:cNvPr id="0" name=""/>
        <dsp:cNvSpPr/>
      </dsp:nvSpPr>
      <dsp:spPr>
        <a:xfrm>
          <a:off x="229655" y="1123370"/>
          <a:ext cx="417554" cy="4175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E94D26-6E18-4FE4-B1EC-A8E11CE6143B}">
      <dsp:nvSpPr>
        <dsp:cNvPr id="0" name=""/>
        <dsp:cNvSpPr/>
      </dsp:nvSpPr>
      <dsp:spPr>
        <a:xfrm>
          <a:off x="876865" y="952552"/>
          <a:ext cx="5981134" cy="759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348" tIns="80348" rIns="80348" bIns="80348" numCol="1" spcCol="1270" anchor="ctr" anchorCtr="0">
          <a:noAutofit/>
        </a:bodyPr>
        <a:lstStyle/>
        <a:p>
          <a:pPr marL="0" lvl="0" indent="0" algn="l" defTabSz="844550">
            <a:lnSpc>
              <a:spcPct val="90000"/>
            </a:lnSpc>
            <a:spcBef>
              <a:spcPct val="0"/>
            </a:spcBef>
            <a:spcAft>
              <a:spcPct val="35000"/>
            </a:spcAft>
            <a:buNone/>
          </a:pPr>
          <a:r>
            <a:rPr lang="en-US" sz="1900" kern="1200"/>
            <a:t>Residential segregation</a:t>
          </a:r>
        </a:p>
      </dsp:txBody>
      <dsp:txXfrm>
        <a:off x="876865" y="952552"/>
        <a:ext cx="5981134" cy="759190"/>
      </dsp:txXfrm>
    </dsp:sp>
    <dsp:sp modelId="{C7C2A682-FFEE-44A8-B28B-0ABF5C3D51C7}">
      <dsp:nvSpPr>
        <dsp:cNvPr id="0" name=""/>
        <dsp:cNvSpPr/>
      </dsp:nvSpPr>
      <dsp:spPr>
        <a:xfrm>
          <a:off x="0" y="1901541"/>
          <a:ext cx="6858000" cy="7591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E3AF16-89CD-40BF-8F81-C22B6868AF63}">
      <dsp:nvSpPr>
        <dsp:cNvPr id="0" name=""/>
        <dsp:cNvSpPr/>
      </dsp:nvSpPr>
      <dsp:spPr>
        <a:xfrm>
          <a:off x="229655" y="2072359"/>
          <a:ext cx="417554" cy="4175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935AC6-9449-449D-ABF8-18FED6013331}">
      <dsp:nvSpPr>
        <dsp:cNvPr id="0" name=""/>
        <dsp:cNvSpPr/>
      </dsp:nvSpPr>
      <dsp:spPr>
        <a:xfrm>
          <a:off x="876865" y="1901541"/>
          <a:ext cx="5981134" cy="759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348" tIns="80348" rIns="80348" bIns="80348" numCol="1" spcCol="1270" anchor="ctr" anchorCtr="0">
          <a:noAutofit/>
        </a:bodyPr>
        <a:lstStyle/>
        <a:p>
          <a:pPr marL="0" lvl="0" indent="0" algn="l" defTabSz="844550">
            <a:lnSpc>
              <a:spcPct val="90000"/>
            </a:lnSpc>
            <a:spcBef>
              <a:spcPct val="0"/>
            </a:spcBef>
            <a:spcAft>
              <a:spcPct val="35000"/>
            </a:spcAft>
            <a:buNone/>
          </a:pPr>
          <a:r>
            <a:rPr lang="en-US" sz="1900" kern="1200"/>
            <a:t>Undermined institutional trust</a:t>
          </a:r>
        </a:p>
      </dsp:txBody>
      <dsp:txXfrm>
        <a:off x="876865" y="1901541"/>
        <a:ext cx="5981134" cy="759190"/>
      </dsp:txXfrm>
    </dsp:sp>
    <dsp:sp modelId="{0C39816F-4C71-4DF4-A70B-D32BF69F78C7}">
      <dsp:nvSpPr>
        <dsp:cNvPr id="0" name=""/>
        <dsp:cNvSpPr/>
      </dsp:nvSpPr>
      <dsp:spPr>
        <a:xfrm>
          <a:off x="0" y="2850530"/>
          <a:ext cx="6858000" cy="7591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EFBB5E-05B4-47A1-B8AB-7D88847B00D5}">
      <dsp:nvSpPr>
        <dsp:cNvPr id="0" name=""/>
        <dsp:cNvSpPr/>
      </dsp:nvSpPr>
      <dsp:spPr>
        <a:xfrm>
          <a:off x="229655" y="3021348"/>
          <a:ext cx="417554" cy="41755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72EEB14-0993-4E8D-B572-D4CEED75F92D}">
      <dsp:nvSpPr>
        <dsp:cNvPr id="0" name=""/>
        <dsp:cNvSpPr/>
      </dsp:nvSpPr>
      <dsp:spPr>
        <a:xfrm>
          <a:off x="876865" y="2850530"/>
          <a:ext cx="5981134" cy="759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348" tIns="80348" rIns="80348" bIns="80348" numCol="1" spcCol="1270" anchor="ctr" anchorCtr="0">
          <a:noAutofit/>
        </a:bodyPr>
        <a:lstStyle/>
        <a:p>
          <a:pPr marL="0" lvl="0" indent="0" algn="l" defTabSz="844550">
            <a:lnSpc>
              <a:spcPct val="90000"/>
            </a:lnSpc>
            <a:spcBef>
              <a:spcPct val="0"/>
            </a:spcBef>
            <a:spcAft>
              <a:spcPct val="35000"/>
            </a:spcAft>
            <a:buNone/>
          </a:pPr>
          <a:r>
            <a:rPr lang="en-US" sz="1900" kern="1200"/>
            <a:t>Political polarisation</a:t>
          </a:r>
        </a:p>
      </dsp:txBody>
      <dsp:txXfrm>
        <a:off x="876865" y="2850530"/>
        <a:ext cx="5981134" cy="759190"/>
      </dsp:txXfrm>
    </dsp:sp>
    <dsp:sp modelId="{05A5DC92-12D4-4AF0-87CA-0118FF59744B}">
      <dsp:nvSpPr>
        <dsp:cNvPr id="0" name=""/>
        <dsp:cNvSpPr/>
      </dsp:nvSpPr>
      <dsp:spPr>
        <a:xfrm>
          <a:off x="0" y="3799518"/>
          <a:ext cx="6858000" cy="7591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1CBDA0-F6E6-43F0-9314-B0494DCE113A}">
      <dsp:nvSpPr>
        <dsp:cNvPr id="0" name=""/>
        <dsp:cNvSpPr/>
      </dsp:nvSpPr>
      <dsp:spPr>
        <a:xfrm>
          <a:off x="229655" y="3970336"/>
          <a:ext cx="417554" cy="41755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66E146-FAF2-4B97-9472-38F91A2948AA}">
      <dsp:nvSpPr>
        <dsp:cNvPr id="0" name=""/>
        <dsp:cNvSpPr/>
      </dsp:nvSpPr>
      <dsp:spPr>
        <a:xfrm>
          <a:off x="876865" y="3799518"/>
          <a:ext cx="5981134" cy="759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348" tIns="80348" rIns="80348" bIns="80348" numCol="1" spcCol="1270" anchor="ctr" anchorCtr="0">
          <a:noAutofit/>
        </a:bodyPr>
        <a:lstStyle/>
        <a:p>
          <a:pPr marL="0" lvl="0" indent="0" algn="l" defTabSz="844550">
            <a:lnSpc>
              <a:spcPct val="90000"/>
            </a:lnSpc>
            <a:spcBef>
              <a:spcPct val="0"/>
            </a:spcBef>
            <a:spcAft>
              <a:spcPct val="35000"/>
            </a:spcAft>
            <a:buNone/>
          </a:pPr>
          <a:r>
            <a:rPr lang="en-US" sz="1900" kern="1200"/>
            <a:t>Nationalism</a:t>
          </a:r>
        </a:p>
      </dsp:txBody>
      <dsp:txXfrm>
        <a:off x="876865" y="3799518"/>
        <a:ext cx="5981134" cy="75919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1EE6FA-78EE-4DF5-A3FF-CFF2E98F8DBB}">
      <dsp:nvSpPr>
        <dsp:cNvPr id="0" name=""/>
        <dsp:cNvSpPr/>
      </dsp:nvSpPr>
      <dsp:spPr>
        <a:xfrm>
          <a:off x="0" y="610264"/>
          <a:ext cx="6858000" cy="103135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Lowered life expectancy</a:t>
          </a:r>
        </a:p>
      </dsp:txBody>
      <dsp:txXfrm>
        <a:off x="50347" y="660611"/>
        <a:ext cx="6757306" cy="930660"/>
      </dsp:txXfrm>
    </dsp:sp>
    <dsp:sp modelId="{8F4F97BB-2564-4A37-8880-E1BB177E78D9}">
      <dsp:nvSpPr>
        <dsp:cNvPr id="0" name=""/>
        <dsp:cNvSpPr/>
      </dsp:nvSpPr>
      <dsp:spPr>
        <a:xfrm>
          <a:off x="0" y="1765459"/>
          <a:ext cx="6858000" cy="1031354"/>
        </a:xfrm>
        <a:prstGeom prst="roundRect">
          <a:avLst/>
        </a:prstGeom>
        <a:solidFill>
          <a:schemeClr val="accent2">
            <a:hueOff val="1494869"/>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Lack of access to services</a:t>
          </a:r>
        </a:p>
      </dsp:txBody>
      <dsp:txXfrm>
        <a:off x="50347" y="1815806"/>
        <a:ext cx="6757306" cy="930660"/>
      </dsp:txXfrm>
    </dsp:sp>
    <dsp:sp modelId="{276C26DF-C328-4C5C-824C-9929D71076AA}">
      <dsp:nvSpPr>
        <dsp:cNvPr id="0" name=""/>
        <dsp:cNvSpPr/>
      </dsp:nvSpPr>
      <dsp:spPr>
        <a:xfrm>
          <a:off x="0" y="2920654"/>
          <a:ext cx="6858000" cy="1031354"/>
        </a:xfrm>
        <a:prstGeom prst="roundRect">
          <a:avLst/>
        </a:prstGeom>
        <a:solidFill>
          <a:schemeClr val="accent2">
            <a:hueOff val="2989739"/>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a:t>Lack of health literacy</a:t>
          </a:r>
        </a:p>
      </dsp:txBody>
      <dsp:txXfrm>
        <a:off x="50347" y="2971001"/>
        <a:ext cx="6757306" cy="93066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DF53E0-E872-40DA-A014-1F128F42BAC5}">
      <dsp:nvSpPr>
        <dsp:cNvPr id="0" name=""/>
        <dsp:cNvSpPr/>
      </dsp:nvSpPr>
      <dsp:spPr>
        <a:xfrm>
          <a:off x="0" y="0"/>
          <a:ext cx="5829300" cy="205740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Vulnerability to climate change</a:t>
          </a:r>
        </a:p>
      </dsp:txBody>
      <dsp:txXfrm>
        <a:off x="60259" y="60259"/>
        <a:ext cx="3702817" cy="1936882"/>
      </dsp:txXfrm>
    </dsp:sp>
    <dsp:sp modelId="{B2446FC1-CEE0-4B6C-9219-58E1DD370926}">
      <dsp:nvSpPr>
        <dsp:cNvPr id="0" name=""/>
        <dsp:cNvSpPr/>
      </dsp:nvSpPr>
      <dsp:spPr>
        <a:xfrm>
          <a:off x="1028699" y="2514599"/>
          <a:ext cx="5829300" cy="2057400"/>
        </a:xfrm>
        <a:prstGeom prst="roundRect">
          <a:avLst>
            <a:gd name="adj" fmla="val 10000"/>
          </a:avLst>
        </a:prstGeom>
        <a:solidFill>
          <a:schemeClr val="accent2">
            <a:hueOff val="2989739"/>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Low-income groups and countries are more vulnerable to the impacts of climate change</a:t>
          </a:r>
        </a:p>
      </dsp:txBody>
      <dsp:txXfrm>
        <a:off x="1088958" y="2574858"/>
        <a:ext cx="3342772" cy="1936882"/>
      </dsp:txXfrm>
    </dsp:sp>
    <dsp:sp modelId="{07A49E9C-B50B-4D04-84D9-58CAC5BD914C}">
      <dsp:nvSpPr>
        <dsp:cNvPr id="0" name=""/>
        <dsp:cNvSpPr/>
      </dsp:nvSpPr>
      <dsp:spPr>
        <a:xfrm>
          <a:off x="4491990" y="1617344"/>
          <a:ext cx="1337310" cy="1337310"/>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792885" y="1617344"/>
        <a:ext cx="735520" cy="100632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EAA5EF-C823-4405-8C6F-332EEB9A75B7}">
      <dsp:nvSpPr>
        <dsp:cNvPr id="0" name=""/>
        <dsp:cNvSpPr/>
      </dsp:nvSpPr>
      <dsp:spPr>
        <a:xfrm>
          <a:off x="0" y="651"/>
          <a:ext cx="60960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17A49A-3D50-4118-82B6-E4183DF94FE2}">
      <dsp:nvSpPr>
        <dsp:cNvPr id="0" name=""/>
        <dsp:cNvSpPr/>
      </dsp:nvSpPr>
      <dsp:spPr>
        <a:xfrm>
          <a:off x="0" y="651"/>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An anti-racist Wales</a:t>
          </a:r>
        </a:p>
      </dsp:txBody>
      <dsp:txXfrm>
        <a:off x="0" y="651"/>
        <a:ext cx="6096000" cy="761813"/>
      </dsp:txXfrm>
    </dsp:sp>
    <dsp:sp modelId="{E34B060A-54A3-458B-883C-5F6584EA8588}">
      <dsp:nvSpPr>
        <dsp:cNvPr id="0" name=""/>
        <dsp:cNvSpPr/>
      </dsp:nvSpPr>
      <dsp:spPr>
        <a:xfrm>
          <a:off x="0" y="762465"/>
          <a:ext cx="60960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36CF2C-8052-41BB-A08E-DE2CF80A7DC8}">
      <dsp:nvSpPr>
        <dsp:cNvPr id="0" name=""/>
        <dsp:cNvSpPr/>
      </dsp:nvSpPr>
      <dsp:spPr>
        <a:xfrm>
          <a:off x="0" y="762465"/>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LGBTQ+ Action Plan for Wales</a:t>
          </a:r>
        </a:p>
      </dsp:txBody>
      <dsp:txXfrm>
        <a:off x="0" y="762465"/>
        <a:ext cx="6096000" cy="761813"/>
      </dsp:txXfrm>
    </dsp:sp>
    <dsp:sp modelId="{D0D32A84-EE5D-4BEB-94ED-3ECE7C8D74BB}">
      <dsp:nvSpPr>
        <dsp:cNvPr id="0" name=""/>
        <dsp:cNvSpPr/>
      </dsp:nvSpPr>
      <dsp:spPr>
        <a:xfrm>
          <a:off x="0" y="1524279"/>
          <a:ext cx="609600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D9B761-B142-4D72-94DF-7356A39995B2}">
      <dsp:nvSpPr>
        <dsp:cNvPr id="0" name=""/>
        <dsp:cNvSpPr/>
      </dsp:nvSpPr>
      <dsp:spPr>
        <a:xfrm>
          <a:off x="0" y="1524279"/>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Grassroots Pride Funds</a:t>
          </a:r>
        </a:p>
      </dsp:txBody>
      <dsp:txXfrm>
        <a:off x="0" y="1524279"/>
        <a:ext cx="6096000" cy="761813"/>
      </dsp:txXfrm>
    </dsp:sp>
    <dsp:sp modelId="{21574D81-30AC-4DA3-8145-E1E7B8DBBCA6}">
      <dsp:nvSpPr>
        <dsp:cNvPr id="0" name=""/>
        <dsp:cNvSpPr/>
      </dsp:nvSpPr>
      <dsp:spPr>
        <a:xfrm>
          <a:off x="0" y="2286093"/>
          <a:ext cx="609600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CB1279-28B2-43EA-940E-15EA85E58A0A}">
      <dsp:nvSpPr>
        <dsp:cNvPr id="0" name=""/>
        <dsp:cNvSpPr/>
      </dsp:nvSpPr>
      <dsp:spPr>
        <a:xfrm>
          <a:off x="0" y="2286093"/>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VAWDASV Strategy</a:t>
          </a:r>
        </a:p>
      </dsp:txBody>
      <dsp:txXfrm>
        <a:off x="0" y="2286093"/>
        <a:ext cx="6096000" cy="761813"/>
      </dsp:txXfrm>
    </dsp:sp>
    <dsp:sp modelId="{873BB8C5-364A-4581-8D1A-AB0D048D598D}">
      <dsp:nvSpPr>
        <dsp:cNvPr id="0" name=""/>
        <dsp:cNvSpPr/>
      </dsp:nvSpPr>
      <dsp:spPr>
        <a:xfrm>
          <a:off x="0" y="3047906"/>
          <a:ext cx="609600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67BE0D-1C9F-4F7D-BAAA-B25762D7CE86}">
      <dsp:nvSpPr>
        <dsp:cNvPr id="0" name=""/>
        <dsp:cNvSpPr/>
      </dsp:nvSpPr>
      <dsp:spPr>
        <a:xfrm>
          <a:off x="0" y="3047906"/>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Flying Start</a:t>
          </a:r>
        </a:p>
      </dsp:txBody>
      <dsp:txXfrm>
        <a:off x="0" y="3047906"/>
        <a:ext cx="6096000" cy="761813"/>
      </dsp:txXfrm>
    </dsp:sp>
    <dsp:sp modelId="{7E0F0D73-B630-4CEF-BEA1-E22B55E61323}">
      <dsp:nvSpPr>
        <dsp:cNvPr id="0" name=""/>
        <dsp:cNvSpPr/>
      </dsp:nvSpPr>
      <dsp:spPr>
        <a:xfrm>
          <a:off x="0" y="3809720"/>
          <a:ext cx="60960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AB67E9-EE96-4E47-B60A-822549284C93}">
      <dsp:nvSpPr>
        <dsp:cNvPr id="0" name=""/>
        <dsp:cNvSpPr/>
      </dsp:nvSpPr>
      <dsp:spPr>
        <a:xfrm>
          <a:off x="0" y="3809720"/>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Play Sufficiency</a:t>
          </a:r>
        </a:p>
      </dsp:txBody>
      <dsp:txXfrm>
        <a:off x="0" y="3809720"/>
        <a:ext cx="6096000" cy="761813"/>
      </dsp:txXfrm>
    </dsp:sp>
    <dsp:sp modelId="{86D205A5-A89D-47C6-959A-5384C1BE44AF}">
      <dsp:nvSpPr>
        <dsp:cNvPr id="0" name=""/>
        <dsp:cNvSpPr/>
      </dsp:nvSpPr>
      <dsp:spPr>
        <a:xfrm>
          <a:off x="0" y="4571534"/>
          <a:ext cx="60960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84A47C-0FCD-4D39-9268-F8F7411E4968}">
      <dsp:nvSpPr>
        <dsp:cNvPr id="0" name=""/>
        <dsp:cNvSpPr/>
      </dsp:nvSpPr>
      <dsp:spPr>
        <a:xfrm>
          <a:off x="0" y="4571534"/>
          <a:ext cx="6096000" cy="761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And many more! </a:t>
          </a:r>
        </a:p>
      </dsp:txBody>
      <dsp:txXfrm>
        <a:off x="0" y="4571534"/>
        <a:ext cx="6096000" cy="761813"/>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08C598-1BDF-4252-8976-0B9995D5F735}" type="datetimeFigureOut">
              <a:t>3/26/2026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B3183E-DA19-447B-BB0E-7F43153D10C7}" type="slidenum">
              <a:t>‹#›</a:t>
            </a:fld>
            <a:endParaRPr lang="en-GB"/>
          </a:p>
        </p:txBody>
      </p:sp>
    </p:spTree>
    <p:extLst>
      <p:ext uri="{BB962C8B-B14F-4D97-AF65-F5344CB8AC3E}">
        <p14:creationId xmlns:p14="http://schemas.microsoft.com/office/powerpoint/2010/main" val="3905024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en.wikipedia.org/wiki/Health#cite_note-10" TargetMode="External"/><Relationship Id="rId2" Type="http://schemas.openxmlformats.org/officeDocument/2006/relationships/slide" Target="../slides/slide14.xml"/><Relationship Id="rId1" Type="http://schemas.openxmlformats.org/officeDocument/2006/relationships/notesMaster" Target="../notesMasters/notesMaster1.xml"/><Relationship Id="rId5" Type="http://schemas.openxmlformats.org/officeDocument/2006/relationships/hyperlink" Target="http://www.who.int/iris/handle/10665/107835" TargetMode="External"/><Relationship Id="rId4" Type="http://schemas.openxmlformats.org/officeDocument/2006/relationships/hyperlink" Target="https://en.wikipedia.org/wiki/Health#cite_note-:0-9"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en.wikipedia.org/wiki/Health#cite_note-10" TargetMode="External"/><Relationship Id="rId2" Type="http://schemas.openxmlformats.org/officeDocument/2006/relationships/slide" Target="../slides/slide16.xml"/><Relationship Id="rId1" Type="http://schemas.openxmlformats.org/officeDocument/2006/relationships/notesMaster" Target="../notesMasters/notesMaster1.xml"/><Relationship Id="rId5" Type="http://schemas.openxmlformats.org/officeDocument/2006/relationships/hyperlink" Target="http://www.who.int/iris/handle/10665/107835" TargetMode="External"/><Relationship Id="rId4" Type="http://schemas.openxmlformats.org/officeDocument/2006/relationships/hyperlink" Target="https://en.wikipedia.org/wiki/Health#cite_note-:0-9"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ED9E64D-560B-4D4F-8A1D-6071662EB346}" type="slidenum">
              <a:rPr lang="en-GB" smtClean="0"/>
              <a:t>9</a:t>
            </a:fld>
            <a:endParaRPr lang="en-GB"/>
          </a:p>
        </p:txBody>
      </p:sp>
    </p:spTree>
    <p:extLst>
      <p:ext uri="{BB962C8B-B14F-4D97-AF65-F5344CB8AC3E}">
        <p14:creationId xmlns:p14="http://schemas.microsoft.com/office/powerpoint/2010/main" val="34428904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E832DB8-ADC4-4CAF-9F46-664DAE8C4A2E}"/>
              </a:ext>
            </a:extLst>
          </p:cNvPr>
          <p:cNvSpPr>
            <a:spLocks noGrp="1" noRot="1" noChangeAspect="1" noChangeArrowheads="1" noTextEdit="1"/>
          </p:cNvSpPr>
          <p:nvPr>
            <p:ph type="sldImg"/>
          </p:nvPr>
        </p:nvSpPr>
        <p:spPr>
          <a:xfrm>
            <a:off x="90488" y="744538"/>
            <a:ext cx="6616700" cy="3722687"/>
          </a:xfrm>
          <a:ln/>
        </p:spPr>
      </p:sp>
      <p:sp>
        <p:nvSpPr>
          <p:cNvPr id="65539" name="Notes Placeholder 2">
            <a:extLst>
              <a:ext uri="{FF2B5EF4-FFF2-40B4-BE49-F238E27FC236}">
                <a16:creationId xmlns:a16="http://schemas.microsoft.com/office/drawing/2014/main" id="{6CD2647A-75EA-4876-ACAF-8D06AE498DA5}"/>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GB" altLang="en-US">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3E97B5DF-7689-4DAD-9137-B03CE58ED5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B0798AB-F407-4630-94CF-F83B7C53E74F}" type="slidenum">
              <a:rPr lang="en-GB" altLang="en-US"/>
              <a:pPr>
                <a:spcBef>
                  <a:spcPct val="0"/>
                </a:spcBef>
              </a:pPr>
              <a:t>10</a:t>
            </a:fld>
            <a:endParaRPr lang="en-GB" altLang="en-US"/>
          </a:p>
        </p:txBody>
      </p:sp>
    </p:spTree>
    <p:extLst>
      <p:ext uri="{BB962C8B-B14F-4D97-AF65-F5344CB8AC3E}">
        <p14:creationId xmlns:p14="http://schemas.microsoft.com/office/powerpoint/2010/main" val="472791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E832DB8-ADC4-4CAF-9F46-664DAE8C4A2E}"/>
              </a:ext>
            </a:extLst>
          </p:cNvPr>
          <p:cNvSpPr>
            <a:spLocks noGrp="1" noRot="1" noChangeAspect="1" noChangeArrowheads="1" noTextEdit="1"/>
          </p:cNvSpPr>
          <p:nvPr>
            <p:ph type="sldImg"/>
          </p:nvPr>
        </p:nvSpPr>
        <p:spPr>
          <a:xfrm>
            <a:off x="90488" y="744538"/>
            <a:ext cx="6616700" cy="3722687"/>
          </a:xfrm>
          <a:ln/>
        </p:spPr>
      </p:sp>
      <p:sp>
        <p:nvSpPr>
          <p:cNvPr id="65539" name="Notes Placeholder 2">
            <a:extLst>
              <a:ext uri="{FF2B5EF4-FFF2-40B4-BE49-F238E27FC236}">
                <a16:creationId xmlns:a16="http://schemas.microsoft.com/office/drawing/2014/main" id="{6CD2647A-75EA-4876-ACAF-8D06AE498DA5}"/>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GB" altLang="en-US">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3E97B5DF-7689-4DAD-9137-B03CE58ED5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B0798AB-F407-4630-94CF-F83B7C53E74F}" type="slidenum">
              <a:rPr lang="en-GB" altLang="en-US"/>
              <a:pPr>
                <a:spcBef>
                  <a:spcPct val="0"/>
                </a:spcBef>
              </a:pPr>
              <a:t>11</a:t>
            </a:fld>
            <a:endParaRPr lang="en-GB" altLang="en-US"/>
          </a:p>
        </p:txBody>
      </p:sp>
    </p:spTree>
    <p:extLst>
      <p:ext uri="{BB962C8B-B14F-4D97-AF65-F5344CB8AC3E}">
        <p14:creationId xmlns:p14="http://schemas.microsoft.com/office/powerpoint/2010/main" val="4727918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E832DB8-ADC4-4CAF-9F46-664DAE8C4A2E}"/>
              </a:ext>
            </a:extLst>
          </p:cNvPr>
          <p:cNvSpPr>
            <a:spLocks noGrp="1" noRot="1" noChangeAspect="1" noChangeArrowheads="1" noTextEdit="1"/>
          </p:cNvSpPr>
          <p:nvPr>
            <p:ph type="sldImg"/>
          </p:nvPr>
        </p:nvSpPr>
        <p:spPr>
          <a:xfrm>
            <a:off x="90488" y="744538"/>
            <a:ext cx="6616700" cy="3722687"/>
          </a:xfrm>
          <a:ln/>
        </p:spPr>
      </p:sp>
      <p:sp>
        <p:nvSpPr>
          <p:cNvPr id="25604" name="Slide Number Placeholder 3">
            <a:extLst>
              <a:ext uri="{FF2B5EF4-FFF2-40B4-BE49-F238E27FC236}">
                <a16:creationId xmlns:a16="http://schemas.microsoft.com/office/drawing/2014/main" id="{3E97B5DF-7689-4DAD-9137-B03CE58ED5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B0798AB-F407-4630-94CF-F83B7C53E74F}" type="slidenum">
              <a:rPr lang="en-GB" altLang="en-US"/>
              <a:pPr>
                <a:spcBef>
                  <a:spcPct val="0"/>
                </a:spcBef>
              </a:pPr>
              <a:t>12</a:t>
            </a:fld>
            <a:endParaRPr lang="en-GB" altLang="en-US"/>
          </a:p>
        </p:txBody>
      </p:sp>
      <p:sp>
        <p:nvSpPr>
          <p:cNvPr id="2" name="Notes Placeholder 1">
            <a:extLst>
              <a:ext uri="{FF2B5EF4-FFF2-40B4-BE49-F238E27FC236}">
                <a16:creationId xmlns:a16="http://schemas.microsoft.com/office/drawing/2014/main" id="{B8578C1F-B2CC-4429-AA50-2ACF76350A34}"/>
              </a:ext>
            </a:extLst>
          </p:cNvPr>
          <p:cNvSpPr>
            <a:spLocks noGrp="1"/>
          </p:cNvSpPr>
          <p:nvPr>
            <p:ph type="body" sz="quarter" idx="3"/>
          </p:nvPr>
        </p:nvSpPr>
        <p:spPr/>
        <p:txBody>
          <a:bodyPr/>
          <a:lstStyle/>
          <a:p>
            <a:endParaRPr lang="en-GB"/>
          </a:p>
        </p:txBody>
      </p:sp>
    </p:spTree>
    <p:extLst>
      <p:ext uri="{BB962C8B-B14F-4D97-AF65-F5344CB8AC3E}">
        <p14:creationId xmlns:p14="http://schemas.microsoft.com/office/powerpoint/2010/main" val="4727918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E832DB8-ADC4-4CAF-9F46-664DAE8C4A2E}"/>
              </a:ext>
            </a:extLst>
          </p:cNvPr>
          <p:cNvSpPr>
            <a:spLocks noGrp="1" noRot="1" noChangeAspect="1" noChangeArrowheads="1" noTextEdit="1"/>
          </p:cNvSpPr>
          <p:nvPr>
            <p:ph type="sldImg"/>
          </p:nvPr>
        </p:nvSpPr>
        <p:spPr>
          <a:xfrm>
            <a:off x="90488" y="744538"/>
            <a:ext cx="6616700" cy="3722687"/>
          </a:xfrm>
          <a:ln/>
        </p:spPr>
      </p:sp>
      <p:sp>
        <p:nvSpPr>
          <p:cNvPr id="65539" name="Notes Placeholder 2">
            <a:extLst>
              <a:ext uri="{FF2B5EF4-FFF2-40B4-BE49-F238E27FC236}">
                <a16:creationId xmlns:a16="http://schemas.microsoft.com/office/drawing/2014/main" id="{6CD2647A-75EA-4876-ACAF-8D06AE498DA5}"/>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GB"/>
          </a:p>
          <a:p>
            <a:pPr>
              <a:defRPr/>
            </a:pPr>
            <a:endParaRPr lang="en-GB" altLang="en-US">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3E97B5DF-7689-4DAD-9137-B03CE58ED5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B0798AB-F407-4630-94CF-F83B7C53E74F}" type="slidenum">
              <a:rPr lang="en-GB" altLang="en-US"/>
              <a:pPr>
                <a:spcBef>
                  <a:spcPct val="0"/>
                </a:spcBef>
              </a:pPr>
              <a:t>13</a:t>
            </a:fld>
            <a:endParaRPr lang="en-GB" altLang="en-US"/>
          </a:p>
        </p:txBody>
      </p:sp>
    </p:spTree>
    <p:extLst>
      <p:ext uri="{BB962C8B-B14F-4D97-AF65-F5344CB8AC3E}">
        <p14:creationId xmlns:p14="http://schemas.microsoft.com/office/powerpoint/2010/main" val="14916855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E832DB8-ADC4-4CAF-9F46-664DAE8C4A2E}"/>
              </a:ext>
            </a:extLst>
          </p:cNvPr>
          <p:cNvSpPr>
            <a:spLocks noGrp="1" noRot="1" noChangeAspect="1" noChangeArrowheads="1" noTextEdit="1"/>
          </p:cNvSpPr>
          <p:nvPr>
            <p:ph type="sldImg"/>
          </p:nvPr>
        </p:nvSpPr>
        <p:spPr>
          <a:xfrm>
            <a:off x="90488" y="744538"/>
            <a:ext cx="6616700" cy="3722687"/>
          </a:xfrm>
          <a:ln/>
        </p:spPr>
      </p:sp>
      <p:sp>
        <p:nvSpPr>
          <p:cNvPr id="65539" name="Notes Placeholder 2">
            <a:extLst>
              <a:ext uri="{FF2B5EF4-FFF2-40B4-BE49-F238E27FC236}">
                <a16:creationId xmlns:a16="http://schemas.microsoft.com/office/drawing/2014/main" id="{6CD2647A-75EA-4876-ACAF-8D06AE498DA5}"/>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82296">
              <a:defRPr/>
            </a:pPr>
            <a:r>
              <a:rPr lang="en-GB"/>
              <a:t>The World Health </a:t>
            </a:r>
            <a:r>
              <a:rPr lang="en-GB" err="1"/>
              <a:t>Organisatzation</a:t>
            </a:r>
            <a:r>
              <a:rPr lang="en-GB"/>
              <a:t> played a leading role in the Health Promotion Movement in the 1980s</a:t>
            </a:r>
          </a:p>
          <a:p>
            <a:pPr marL="939546" indent="-857250">
              <a:defRPr/>
            </a:pPr>
            <a:endParaRPr lang="en-GB"/>
          </a:p>
          <a:p>
            <a:pPr marL="82296">
              <a:defRPr/>
            </a:pPr>
            <a:r>
              <a:rPr lang="en-GB"/>
              <a:t>The first International Conference on Health Promotion was held in </a:t>
            </a:r>
            <a:r>
              <a:rPr lang="en-GB" err="1"/>
              <a:t>Ottowa</a:t>
            </a:r>
            <a:r>
              <a:rPr lang="en-GB"/>
              <a:t> on November 21st 1986 (to be revisited in future lectures)</a:t>
            </a:r>
          </a:p>
          <a:p>
            <a:pPr marL="82296">
              <a:defRPr/>
            </a:pPr>
            <a:endParaRPr lang="en-GB"/>
          </a:p>
          <a:p>
            <a:pPr marL="82296">
              <a:defRPr/>
            </a:pPr>
            <a:r>
              <a:rPr lang="en-GB"/>
              <a:t>Introduced a revised definition of health… </a:t>
            </a:r>
          </a:p>
          <a:p>
            <a:pPr marL="82296">
              <a:defRPr/>
            </a:pPr>
            <a:endParaRPr lang="en-GB"/>
          </a:p>
          <a:p>
            <a:pPr marL="82296">
              <a:defRPr/>
            </a:pPr>
            <a:endParaRPr lang="en-GB"/>
          </a:p>
          <a:p>
            <a:pPr marL="82296">
              <a:defRPr/>
            </a:pPr>
            <a:endParaRPr lang="en-GB"/>
          </a:p>
          <a:p>
            <a:pPr marL="82296">
              <a:defRPr/>
            </a:pPr>
            <a:endParaRPr lang="en-GB"/>
          </a:p>
          <a:p>
            <a:pPr marL="82296">
              <a:defRPr/>
            </a:pPr>
            <a:r>
              <a:rPr lang="en-GB"/>
              <a:t>in dynamic terms of resiliency, in other words, as "a resource for living".</a:t>
            </a:r>
          </a:p>
          <a:p>
            <a:pPr marL="82296">
              <a:defRPr/>
            </a:pPr>
            <a:endParaRPr lang="en-GB"/>
          </a:p>
          <a:p>
            <a:pPr marL="82296">
              <a:defRPr/>
            </a:pPr>
            <a:r>
              <a:rPr lang="en-GB"/>
              <a:t>Acknowledged the importance of health education</a:t>
            </a:r>
          </a:p>
          <a:p>
            <a:pPr marL="82296">
              <a:defRPr/>
            </a:pPr>
            <a:r>
              <a:rPr lang="en-GB"/>
              <a:t>proposed a wider agenda which involved modifying circumstances, environment and policy to become more "Health Promoting"</a:t>
            </a:r>
          </a:p>
          <a:p>
            <a:pPr marL="82296">
              <a:defRPr/>
            </a:pPr>
            <a:r>
              <a:rPr lang="en-GB"/>
              <a:t>So that people would have opportunities to choose a healthier lifestyle</a:t>
            </a:r>
          </a:p>
          <a:p>
            <a:pPr marL="82296">
              <a:defRPr/>
            </a:pPr>
            <a:r>
              <a:rPr lang="en-GB"/>
              <a:t>Recognition that peoples capacity to take action was limited by environmental/social circumstances. </a:t>
            </a:r>
          </a:p>
          <a:p>
            <a:pPr>
              <a:defRPr/>
            </a:pPr>
            <a:endParaRPr lang="en-GB"/>
          </a:p>
          <a:p>
            <a:pPr>
              <a:defRPr/>
            </a:pPr>
            <a:endParaRPr lang="en-GB"/>
          </a:p>
          <a:p>
            <a:pPr>
              <a:defRPr/>
            </a:pPr>
            <a:endParaRPr lang="en-GB"/>
          </a:p>
          <a:p>
            <a:pPr>
              <a:defRPr/>
            </a:pPr>
            <a:endParaRPr lang="en-GB"/>
          </a:p>
          <a:p>
            <a:pPr marL="82296">
              <a:defRPr/>
            </a:pPr>
            <a:r>
              <a:rPr lang="en-GB"/>
              <a:t>1984 WHO </a:t>
            </a:r>
            <a:r>
              <a:rPr lang="en-GB" baseline="30000">
                <a:hlinkClick r:id="rId3"/>
              </a:rPr>
              <a:t>10]</a:t>
            </a:r>
            <a:r>
              <a:rPr lang="en-GB"/>
              <a:t> Thus, health referred to the ability to maintain homeostasis and recover from insults. Mental, intellectual, emotional and social health referred to a person's ability to handle stress, to acquire skills, to maintain relationships, all of which form resources for resiliency and independent living.</a:t>
            </a:r>
            <a:r>
              <a:rPr lang="en-GB" baseline="30000">
                <a:hlinkClick r:id="rId4"/>
              </a:rPr>
              <a:t>[9]</a:t>
            </a:r>
            <a:r>
              <a:rPr lang="en-GB"/>
              <a:t> This opens up many possibilities for health to be taught, strengthened and learned.</a:t>
            </a:r>
          </a:p>
          <a:p>
            <a:pPr marL="82296">
              <a:defRPr/>
            </a:pPr>
            <a:endParaRPr lang="en-GB"/>
          </a:p>
          <a:p>
            <a:pPr marL="82296">
              <a:defRPr/>
            </a:pPr>
            <a:r>
              <a:rPr lang="en-GB"/>
              <a:t>World Health Organization. Regional Office for Europe (1984). </a:t>
            </a:r>
            <a:r>
              <a:rPr lang="en-GB" i="1" u="sng">
                <a:hlinkClick r:id="rId5"/>
              </a:rPr>
              <a:t>Health promotion : a discussion document on the concept and principles : summary report of the Working Group on Concept and Principles of Health Promotion, Copenhagen, 9–13 July 1984</a:t>
            </a:r>
            <a:r>
              <a:rPr lang="en-GB"/>
              <a:t> (ICP/HSR 602(m01)5 p). Copenhagen: WHO Regional Office for Europe.</a:t>
            </a:r>
          </a:p>
          <a:p>
            <a:pPr>
              <a:defRPr/>
            </a:pPr>
            <a:endParaRPr lang="en-GB" altLang="en-US">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3E97B5DF-7689-4DAD-9137-B03CE58ED5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B0798AB-F407-4630-94CF-F83B7C53E74F}" type="slidenum">
              <a:rPr lang="en-GB" altLang="en-US"/>
              <a:pPr>
                <a:spcBef>
                  <a:spcPct val="0"/>
                </a:spcBef>
              </a:pPr>
              <a:t>14</a:t>
            </a:fld>
            <a:endParaRPr lang="en-GB" altLang="en-US"/>
          </a:p>
        </p:txBody>
      </p:sp>
    </p:spTree>
    <p:extLst>
      <p:ext uri="{BB962C8B-B14F-4D97-AF65-F5344CB8AC3E}">
        <p14:creationId xmlns:p14="http://schemas.microsoft.com/office/powerpoint/2010/main" val="4727918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E832DB8-ADC4-4CAF-9F46-664DAE8C4A2E}"/>
              </a:ext>
            </a:extLst>
          </p:cNvPr>
          <p:cNvSpPr>
            <a:spLocks noGrp="1" noRot="1" noChangeAspect="1" noChangeArrowheads="1" noTextEdit="1"/>
          </p:cNvSpPr>
          <p:nvPr>
            <p:ph type="sldImg"/>
          </p:nvPr>
        </p:nvSpPr>
        <p:spPr>
          <a:xfrm>
            <a:off x="90488" y="744538"/>
            <a:ext cx="6616700" cy="3722687"/>
          </a:xfrm>
          <a:ln/>
        </p:spPr>
      </p:sp>
      <p:sp>
        <p:nvSpPr>
          <p:cNvPr id="65539" name="Notes Placeholder 2">
            <a:extLst>
              <a:ext uri="{FF2B5EF4-FFF2-40B4-BE49-F238E27FC236}">
                <a16:creationId xmlns:a16="http://schemas.microsoft.com/office/drawing/2014/main" id="{6CD2647A-75EA-4876-ACAF-8D06AE498DA5}"/>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GB" altLang="en-US">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3E97B5DF-7689-4DAD-9137-B03CE58ED5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B0798AB-F407-4630-94CF-F83B7C53E74F}" type="slidenum">
              <a:rPr lang="en-GB" altLang="en-US"/>
              <a:pPr>
                <a:spcBef>
                  <a:spcPct val="0"/>
                </a:spcBef>
              </a:pPr>
              <a:t>15</a:t>
            </a:fld>
            <a:endParaRPr lang="en-GB" altLang="en-US"/>
          </a:p>
        </p:txBody>
      </p:sp>
    </p:spTree>
    <p:extLst>
      <p:ext uri="{BB962C8B-B14F-4D97-AF65-F5344CB8AC3E}">
        <p14:creationId xmlns:p14="http://schemas.microsoft.com/office/powerpoint/2010/main" val="472791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E832DB8-ADC4-4CAF-9F46-664DAE8C4A2E}"/>
              </a:ext>
            </a:extLst>
          </p:cNvPr>
          <p:cNvSpPr>
            <a:spLocks noGrp="1" noRot="1" noChangeAspect="1" noChangeArrowheads="1" noTextEdit="1"/>
          </p:cNvSpPr>
          <p:nvPr>
            <p:ph type="sldImg"/>
          </p:nvPr>
        </p:nvSpPr>
        <p:spPr>
          <a:xfrm>
            <a:off x="90488" y="744538"/>
            <a:ext cx="6616700" cy="3722687"/>
          </a:xfrm>
          <a:ln/>
        </p:spPr>
      </p:sp>
      <p:sp>
        <p:nvSpPr>
          <p:cNvPr id="65539" name="Notes Placeholder 2">
            <a:extLst>
              <a:ext uri="{FF2B5EF4-FFF2-40B4-BE49-F238E27FC236}">
                <a16:creationId xmlns:a16="http://schemas.microsoft.com/office/drawing/2014/main" id="{6CD2647A-75EA-4876-ACAF-8D06AE498DA5}"/>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82296">
              <a:defRPr/>
            </a:pPr>
            <a:r>
              <a:rPr lang="en-GB"/>
              <a:t>The World Health </a:t>
            </a:r>
            <a:r>
              <a:rPr lang="en-GB" err="1"/>
              <a:t>Organisatzation</a:t>
            </a:r>
            <a:r>
              <a:rPr lang="en-GB"/>
              <a:t> played a leading role in the Health Promotion Movement in the 1980s</a:t>
            </a:r>
          </a:p>
          <a:p>
            <a:pPr marL="939546" indent="-857250">
              <a:defRPr/>
            </a:pPr>
            <a:endParaRPr lang="en-GB"/>
          </a:p>
          <a:p>
            <a:pPr marL="82296">
              <a:defRPr/>
            </a:pPr>
            <a:r>
              <a:rPr lang="en-GB"/>
              <a:t>The first International Conference on Health Promotion was held in </a:t>
            </a:r>
            <a:r>
              <a:rPr lang="en-GB" err="1"/>
              <a:t>Ottowa</a:t>
            </a:r>
            <a:r>
              <a:rPr lang="en-GB"/>
              <a:t> on November 21st 1986 (to be revisited in future lectures)</a:t>
            </a:r>
          </a:p>
          <a:p>
            <a:pPr marL="82296">
              <a:defRPr/>
            </a:pPr>
            <a:endParaRPr lang="en-GB"/>
          </a:p>
          <a:p>
            <a:pPr marL="82296">
              <a:defRPr/>
            </a:pPr>
            <a:r>
              <a:rPr lang="en-GB"/>
              <a:t>Introduced a revised definition of health… </a:t>
            </a:r>
          </a:p>
          <a:p>
            <a:pPr marL="82296">
              <a:defRPr/>
            </a:pPr>
            <a:endParaRPr lang="en-GB"/>
          </a:p>
          <a:p>
            <a:pPr marL="82296">
              <a:defRPr/>
            </a:pPr>
            <a:endParaRPr lang="en-GB"/>
          </a:p>
          <a:p>
            <a:pPr marL="82296">
              <a:defRPr/>
            </a:pPr>
            <a:endParaRPr lang="en-GB"/>
          </a:p>
          <a:p>
            <a:pPr marL="82296">
              <a:defRPr/>
            </a:pPr>
            <a:endParaRPr lang="en-GB"/>
          </a:p>
          <a:p>
            <a:pPr marL="82296">
              <a:defRPr/>
            </a:pPr>
            <a:r>
              <a:rPr lang="en-GB"/>
              <a:t>in dynamic terms of resiliency, in other words, as "a resource for living".</a:t>
            </a:r>
          </a:p>
          <a:p>
            <a:pPr marL="82296">
              <a:defRPr/>
            </a:pPr>
            <a:endParaRPr lang="en-GB"/>
          </a:p>
          <a:p>
            <a:pPr marL="82296">
              <a:defRPr/>
            </a:pPr>
            <a:r>
              <a:rPr lang="en-GB"/>
              <a:t>Acknowledged the importance of health education</a:t>
            </a:r>
          </a:p>
          <a:p>
            <a:pPr marL="82296">
              <a:defRPr/>
            </a:pPr>
            <a:r>
              <a:rPr lang="en-GB"/>
              <a:t>proposed a wider agenda which involved modifying circumstances, environment and policy to become more "Health Promoting"</a:t>
            </a:r>
          </a:p>
          <a:p>
            <a:pPr marL="82296">
              <a:defRPr/>
            </a:pPr>
            <a:r>
              <a:rPr lang="en-GB"/>
              <a:t>So that people would have opportunities to choose a healthier lifestyle</a:t>
            </a:r>
          </a:p>
          <a:p>
            <a:pPr marL="82296">
              <a:defRPr/>
            </a:pPr>
            <a:r>
              <a:rPr lang="en-GB"/>
              <a:t>Recognition that peoples capacity to take action was limited by environmental/social circumstances. </a:t>
            </a:r>
          </a:p>
          <a:p>
            <a:pPr>
              <a:defRPr/>
            </a:pPr>
            <a:endParaRPr lang="en-GB"/>
          </a:p>
          <a:p>
            <a:pPr>
              <a:defRPr/>
            </a:pPr>
            <a:endParaRPr lang="en-GB"/>
          </a:p>
          <a:p>
            <a:pPr>
              <a:defRPr/>
            </a:pPr>
            <a:endParaRPr lang="en-GB"/>
          </a:p>
          <a:p>
            <a:pPr>
              <a:defRPr/>
            </a:pPr>
            <a:endParaRPr lang="en-GB"/>
          </a:p>
          <a:p>
            <a:pPr marL="82296">
              <a:defRPr/>
            </a:pPr>
            <a:r>
              <a:rPr lang="en-GB"/>
              <a:t>1984 WHO </a:t>
            </a:r>
            <a:r>
              <a:rPr lang="en-GB" baseline="30000">
                <a:hlinkClick r:id="rId3"/>
              </a:rPr>
              <a:t>10]</a:t>
            </a:r>
            <a:r>
              <a:rPr lang="en-GB"/>
              <a:t> Thus, health referred to the ability to maintain homeostasis and recover from insults. Mental, intellectual, emotional and social health referred to a person's ability to handle stress, to acquire skills, to maintain relationships, all of which form resources for resiliency and independent living.</a:t>
            </a:r>
            <a:r>
              <a:rPr lang="en-GB" baseline="30000">
                <a:hlinkClick r:id="rId4"/>
              </a:rPr>
              <a:t>[9]</a:t>
            </a:r>
            <a:r>
              <a:rPr lang="en-GB"/>
              <a:t> This opens up many possibilities for health to be taught, strengthened and learned.</a:t>
            </a:r>
          </a:p>
          <a:p>
            <a:pPr marL="82296">
              <a:defRPr/>
            </a:pPr>
            <a:endParaRPr lang="en-GB"/>
          </a:p>
          <a:p>
            <a:pPr marL="82296">
              <a:defRPr/>
            </a:pPr>
            <a:r>
              <a:rPr lang="en-GB"/>
              <a:t>World Health Organization. Regional Office for Europe (1984). </a:t>
            </a:r>
            <a:r>
              <a:rPr lang="en-GB" i="1" u="sng">
                <a:hlinkClick r:id="rId5"/>
              </a:rPr>
              <a:t>Health promotion : a discussion document on the concept and principles : summary report of the Working Group on Concept and Principles of Health Promotion, Copenhagen, 9–13 July 1984</a:t>
            </a:r>
            <a:r>
              <a:rPr lang="en-GB"/>
              <a:t> (ICP/HSR 602(m01)5 p). Copenhagen: WHO Regional Office for Europe.</a:t>
            </a:r>
          </a:p>
          <a:p>
            <a:pPr>
              <a:defRPr/>
            </a:pPr>
            <a:endParaRPr lang="en-GB" altLang="en-US">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3E97B5DF-7689-4DAD-9137-B03CE58ED5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B0798AB-F407-4630-94CF-F83B7C53E74F}" type="slidenum">
              <a:rPr lang="en-GB" altLang="en-US"/>
              <a:pPr>
                <a:spcBef>
                  <a:spcPct val="0"/>
                </a:spcBef>
              </a:pPr>
              <a:t>16</a:t>
            </a:fld>
            <a:endParaRPr lang="en-GB" altLang="en-US"/>
          </a:p>
        </p:txBody>
      </p:sp>
    </p:spTree>
    <p:extLst>
      <p:ext uri="{BB962C8B-B14F-4D97-AF65-F5344CB8AC3E}">
        <p14:creationId xmlns:p14="http://schemas.microsoft.com/office/powerpoint/2010/main" val="472791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E832DB8-ADC4-4CAF-9F46-664DAE8C4A2E}"/>
              </a:ext>
            </a:extLst>
          </p:cNvPr>
          <p:cNvSpPr>
            <a:spLocks noGrp="1" noRot="1" noChangeAspect="1" noChangeArrowheads="1" noTextEdit="1"/>
          </p:cNvSpPr>
          <p:nvPr>
            <p:ph type="sldImg"/>
          </p:nvPr>
        </p:nvSpPr>
        <p:spPr>
          <a:xfrm>
            <a:off x="90488" y="744538"/>
            <a:ext cx="6616700" cy="3722687"/>
          </a:xfrm>
          <a:ln/>
        </p:spPr>
      </p:sp>
      <p:sp>
        <p:nvSpPr>
          <p:cNvPr id="65539" name="Notes Placeholder 2">
            <a:extLst>
              <a:ext uri="{FF2B5EF4-FFF2-40B4-BE49-F238E27FC236}">
                <a16:creationId xmlns:a16="http://schemas.microsoft.com/office/drawing/2014/main" id="{6CD2647A-75EA-4876-ACAF-8D06AE498DA5}"/>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GB" altLang="en-US">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3E97B5DF-7689-4DAD-9137-B03CE58ED5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B0798AB-F407-4630-94CF-F83B7C53E74F}" type="slidenum">
              <a:rPr lang="en-GB" altLang="en-US"/>
              <a:pPr>
                <a:spcBef>
                  <a:spcPct val="0"/>
                </a:spcBef>
              </a:pPr>
              <a:t>17</a:t>
            </a:fld>
            <a:endParaRPr lang="en-GB" altLang="en-US"/>
          </a:p>
        </p:txBody>
      </p:sp>
    </p:spTree>
    <p:extLst>
      <p:ext uri="{BB962C8B-B14F-4D97-AF65-F5344CB8AC3E}">
        <p14:creationId xmlns:p14="http://schemas.microsoft.com/office/powerpoint/2010/main" val="4727918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E832DB8-ADC4-4CAF-9F46-664DAE8C4A2E}"/>
              </a:ext>
            </a:extLst>
          </p:cNvPr>
          <p:cNvSpPr>
            <a:spLocks noGrp="1" noRot="1" noChangeAspect="1" noChangeArrowheads="1" noTextEdit="1"/>
          </p:cNvSpPr>
          <p:nvPr>
            <p:ph type="sldImg"/>
          </p:nvPr>
        </p:nvSpPr>
        <p:spPr>
          <a:xfrm>
            <a:off x="90488" y="744538"/>
            <a:ext cx="6616700" cy="3722687"/>
          </a:xfrm>
          <a:ln/>
        </p:spPr>
      </p:sp>
      <p:sp>
        <p:nvSpPr>
          <p:cNvPr id="65539" name="Notes Placeholder 2">
            <a:extLst>
              <a:ext uri="{FF2B5EF4-FFF2-40B4-BE49-F238E27FC236}">
                <a16:creationId xmlns:a16="http://schemas.microsoft.com/office/drawing/2014/main" id="{6CD2647A-75EA-4876-ACAF-8D06AE498DA5}"/>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GB" altLang="en-US">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3E97B5DF-7689-4DAD-9137-B03CE58ED5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B0798AB-F407-4630-94CF-F83B7C53E74F}" type="slidenum">
              <a:rPr lang="en-GB" altLang="en-US"/>
              <a:pPr>
                <a:spcBef>
                  <a:spcPct val="0"/>
                </a:spcBef>
              </a:pPr>
              <a:t>18</a:t>
            </a:fld>
            <a:endParaRPr lang="en-GB" altLang="en-US"/>
          </a:p>
        </p:txBody>
      </p:sp>
    </p:spTree>
    <p:extLst>
      <p:ext uri="{BB962C8B-B14F-4D97-AF65-F5344CB8AC3E}">
        <p14:creationId xmlns:p14="http://schemas.microsoft.com/office/powerpoint/2010/main" val="472791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1E832DB8-ADC4-4CAF-9F46-664DAE8C4A2E}"/>
              </a:ext>
            </a:extLst>
          </p:cNvPr>
          <p:cNvSpPr>
            <a:spLocks noGrp="1" noRot="1" noChangeAspect="1" noChangeArrowheads="1" noTextEdit="1"/>
          </p:cNvSpPr>
          <p:nvPr>
            <p:ph type="sldImg"/>
          </p:nvPr>
        </p:nvSpPr>
        <p:spPr>
          <a:xfrm>
            <a:off x="90488" y="744538"/>
            <a:ext cx="6616700" cy="3722687"/>
          </a:xfrm>
          <a:ln/>
        </p:spPr>
      </p:sp>
      <p:sp>
        <p:nvSpPr>
          <p:cNvPr id="65539" name="Notes Placeholder 2">
            <a:extLst>
              <a:ext uri="{FF2B5EF4-FFF2-40B4-BE49-F238E27FC236}">
                <a16:creationId xmlns:a16="http://schemas.microsoft.com/office/drawing/2014/main" id="{6CD2647A-75EA-4876-ACAF-8D06AE498DA5}"/>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GB" altLang="en-US">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3E97B5DF-7689-4DAD-9137-B03CE58ED5A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B0798AB-F407-4630-94CF-F83B7C53E74F}" type="slidenum">
              <a:rPr lang="en-GB" altLang="en-US"/>
              <a:pPr>
                <a:spcBef>
                  <a:spcPct val="0"/>
                </a:spcBef>
              </a:pPr>
              <a:t>19</a:t>
            </a:fld>
            <a:endParaRPr lang="en-GB" altLang="en-US"/>
          </a:p>
        </p:txBody>
      </p:sp>
    </p:spTree>
    <p:extLst>
      <p:ext uri="{BB962C8B-B14F-4D97-AF65-F5344CB8AC3E}">
        <p14:creationId xmlns:p14="http://schemas.microsoft.com/office/powerpoint/2010/main" val="4727918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9EFC8C2-B4E7-49A6-B060-FA02E6D8C6E4}" type="slidenum">
              <a:rPr lang="en-GB" smtClean="0"/>
              <a:t>20</a:t>
            </a:fld>
            <a:endParaRPr lang="en-GB"/>
          </a:p>
        </p:txBody>
      </p:sp>
    </p:spTree>
    <p:extLst>
      <p:ext uri="{BB962C8B-B14F-4D97-AF65-F5344CB8AC3E}">
        <p14:creationId xmlns:p14="http://schemas.microsoft.com/office/powerpoint/2010/main" val="20484619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a:extLst>
              <a:ext uri="{FF2B5EF4-FFF2-40B4-BE49-F238E27FC236}">
                <a16:creationId xmlns:a16="http://schemas.microsoft.com/office/drawing/2014/main" id="{B35E3D8C-74A0-43AC-A97F-C34CCB85CB6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3C083A6C-35C6-4EBF-BEAE-20F72F0C058A}" type="slidenum">
              <a:rPr lang="en-GB" altLang="en-US"/>
              <a:pPr>
                <a:spcBef>
                  <a:spcPct val="0"/>
                </a:spcBef>
              </a:pPr>
              <a:t>21</a:t>
            </a:fld>
            <a:endParaRPr lang="en-GB" altLang="en-US"/>
          </a:p>
        </p:txBody>
      </p:sp>
      <p:sp>
        <p:nvSpPr>
          <p:cNvPr id="120835" name="Rectangle 2">
            <a:extLst>
              <a:ext uri="{FF2B5EF4-FFF2-40B4-BE49-F238E27FC236}">
                <a16:creationId xmlns:a16="http://schemas.microsoft.com/office/drawing/2014/main" id="{6DF37666-7890-48F0-AE26-A3D8A6E2B42F}"/>
              </a:ext>
            </a:extLst>
          </p:cNvPr>
          <p:cNvSpPr>
            <a:spLocks noGrp="1" noRot="1" noChangeAspect="1" noChangeArrowheads="1" noTextEdit="1"/>
          </p:cNvSpPr>
          <p:nvPr>
            <p:ph type="sldImg"/>
          </p:nvPr>
        </p:nvSpPr>
        <p:spPr>
          <a:xfrm>
            <a:off x="90488" y="744538"/>
            <a:ext cx="6616700" cy="3722687"/>
          </a:xfrm>
          <a:ln/>
        </p:spPr>
      </p:sp>
      <p:sp>
        <p:nvSpPr>
          <p:cNvPr id="120836" name="Rectangle 3">
            <a:extLst>
              <a:ext uri="{FF2B5EF4-FFF2-40B4-BE49-F238E27FC236}">
                <a16:creationId xmlns:a16="http://schemas.microsoft.com/office/drawing/2014/main" id="{E2D3D715-8095-4B8C-9FBA-8596D641AF1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9EFC8C2-B4E7-49A6-B060-FA02E6D8C6E4}" type="slidenum">
              <a:rPr lang="en-GB" smtClean="0"/>
              <a:t>22</a:t>
            </a:fld>
            <a:endParaRPr lang="en-GB"/>
          </a:p>
        </p:txBody>
      </p:sp>
    </p:spTree>
    <p:extLst>
      <p:ext uri="{BB962C8B-B14F-4D97-AF65-F5344CB8AC3E}">
        <p14:creationId xmlns:p14="http://schemas.microsoft.com/office/powerpoint/2010/main" val="32938702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DD129-A8C2-419E-B641-6CC90F50732D}"/>
              </a:ext>
            </a:extLst>
          </p:cNvPr>
          <p:cNvSpPr>
            <a:spLocks noGrp="1"/>
          </p:cNvSpPr>
          <p:nvPr>
            <p:ph type="ctrTitle"/>
          </p:nvPr>
        </p:nvSpPr>
        <p:spPr>
          <a:xfrm>
            <a:off x="762000" y="1524000"/>
            <a:ext cx="10668000" cy="22860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1B33C04-8A23-4499-A6EF-1D190F0FB38E}"/>
              </a:ext>
            </a:extLst>
          </p:cNvPr>
          <p:cNvSpPr>
            <a:spLocks noGrp="1"/>
          </p:cNvSpPr>
          <p:nvPr>
            <p:ph type="subTitle" idx="1"/>
          </p:nvPr>
        </p:nvSpPr>
        <p:spPr>
          <a:xfrm>
            <a:off x="762000" y="4571999"/>
            <a:ext cx="10668000" cy="1524000"/>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EFA99FB-5674-4BC5-949F-8D45EC167511}"/>
              </a:ext>
            </a:extLst>
          </p:cNvPr>
          <p:cNvSpPr>
            <a:spLocks noGrp="1"/>
          </p:cNvSpPr>
          <p:nvPr>
            <p:ph type="dt" sz="half" idx="10"/>
          </p:nvPr>
        </p:nvSpPr>
        <p:spPr/>
        <p:txBody>
          <a:bodyPr/>
          <a:lstStyle/>
          <a:p>
            <a:fld id="{76969C88-B244-455D-A017-012B25B1ACDD}" type="datetimeFigureOut">
              <a:rPr lang="en-US" smtClean="0"/>
              <a:t>3/26/2026</a:t>
            </a:fld>
            <a:endParaRPr lang="en-US"/>
          </a:p>
        </p:txBody>
      </p:sp>
      <p:sp>
        <p:nvSpPr>
          <p:cNvPr id="5" name="Footer Placeholder 4">
            <a:extLst>
              <a:ext uri="{FF2B5EF4-FFF2-40B4-BE49-F238E27FC236}">
                <a16:creationId xmlns:a16="http://schemas.microsoft.com/office/drawing/2014/main" id="{0763CF93-DD67-4FE2-8083-864693FE8E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05E934-32B6-44B1-9622-67F30BDA3F3A}"/>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713264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AF011-A499-4054-89BF-A4800A68F60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66FB6E8-D956-45B5-9B4A-9D31DF466B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CDB9DB-9E62-4292-915C-1DD4134740DB}"/>
              </a:ext>
            </a:extLst>
          </p:cNvPr>
          <p:cNvSpPr>
            <a:spLocks noGrp="1"/>
          </p:cNvSpPr>
          <p:nvPr>
            <p:ph type="dt" sz="half" idx="10"/>
          </p:nvPr>
        </p:nvSpPr>
        <p:spPr/>
        <p:txBody>
          <a:bodyPr/>
          <a:lstStyle/>
          <a:p>
            <a:fld id="{76969C88-B244-455D-A017-012B25B1ACDD}" type="datetimeFigureOut">
              <a:rPr lang="en-US" smtClean="0"/>
              <a:t>3/26/2026</a:t>
            </a:fld>
            <a:endParaRPr lang="en-US"/>
          </a:p>
        </p:txBody>
      </p:sp>
      <p:sp>
        <p:nvSpPr>
          <p:cNvPr id="5" name="Footer Placeholder 4">
            <a:extLst>
              <a:ext uri="{FF2B5EF4-FFF2-40B4-BE49-F238E27FC236}">
                <a16:creationId xmlns:a16="http://schemas.microsoft.com/office/drawing/2014/main" id="{2BD462F1-BC30-4172-8353-363123A1DB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2EE8A-96DF-4D7D-B434-778324756D04}"/>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5190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8453A-F2B4-4EDB-B8FA-150267BC1A9A}"/>
              </a:ext>
            </a:extLst>
          </p:cNvPr>
          <p:cNvSpPr>
            <a:spLocks noGrp="1"/>
          </p:cNvSpPr>
          <p:nvPr>
            <p:ph type="title"/>
          </p:nvPr>
        </p:nvSpPr>
        <p:spPr>
          <a:xfrm>
            <a:off x="762000" y="1524000"/>
            <a:ext cx="10668000" cy="3038475"/>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4C46C51-ADF1-48FC-A4D9-38C369E78304}"/>
              </a:ext>
            </a:extLst>
          </p:cNvPr>
          <p:cNvSpPr>
            <a:spLocks noGrp="1"/>
          </p:cNvSpPr>
          <p:nvPr>
            <p:ph type="body" idx="1"/>
          </p:nvPr>
        </p:nvSpPr>
        <p:spPr>
          <a:xfrm>
            <a:off x="762000" y="4589463"/>
            <a:ext cx="10668000" cy="15065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C43B56-4DC7-490B-AEFD-55ED1ECFF82E}"/>
              </a:ext>
            </a:extLst>
          </p:cNvPr>
          <p:cNvSpPr>
            <a:spLocks noGrp="1"/>
          </p:cNvSpPr>
          <p:nvPr>
            <p:ph type="dt" sz="half" idx="10"/>
          </p:nvPr>
        </p:nvSpPr>
        <p:spPr/>
        <p:txBody>
          <a:bodyPr/>
          <a:lstStyle/>
          <a:p>
            <a:fld id="{76969C88-B244-455D-A017-012B25B1ACDD}" type="datetimeFigureOut">
              <a:rPr lang="en-US" smtClean="0"/>
              <a:t>3/26/2026</a:t>
            </a:fld>
            <a:endParaRPr lang="en-US"/>
          </a:p>
        </p:txBody>
      </p:sp>
      <p:sp>
        <p:nvSpPr>
          <p:cNvPr id="5" name="Footer Placeholder 4">
            <a:extLst>
              <a:ext uri="{FF2B5EF4-FFF2-40B4-BE49-F238E27FC236}">
                <a16:creationId xmlns:a16="http://schemas.microsoft.com/office/drawing/2014/main" id="{454738F8-C4B2-41D8-B627-A6DDB24B2D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F43D49-23F8-4C4B-9C30-EDC030EE6F7E}"/>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884648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5556D-6916-42E6-8820-8A0D328A502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62747A5-C962-477F-89AA-A32385D57996}"/>
              </a:ext>
            </a:extLst>
          </p:cNvPr>
          <p:cNvSpPr>
            <a:spLocks noGrp="1"/>
          </p:cNvSpPr>
          <p:nvPr>
            <p:ph sz="half" idx="1"/>
          </p:nvPr>
        </p:nvSpPr>
        <p:spPr>
          <a:xfrm>
            <a:off x="762000" y="2285999"/>
            <a:ext cx="5151119" cy="3810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CD08312-30FC-44D8-B2A9-B5CAAD9F066F}"/>
              </a:ext>
            </a:extLst>
          </p:cNvPr>
          <p:cNvSpPr>
            <a:spLocks noGrp="1"/>
          </p:cNvSpPr>
          <p:nvPr>
            <p:ph sz="half" idx="2"/>
          </p:nvPr>
        </p:nvSpPr>
        <p:spPr>
          <a:xfrm>
            <a:off x="6278879" y="2285999"/>
            <a:ext cx="5151121" cy="3810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BED84EB-AF90-4F19-A376-0FE5E50F9EA5}"/>
              </a:ext>
            </a:extLst>
          </p:cNvPr>
          <p:cNvSpPr>
            <a:spLocks noGrp="1"/>
          </p:cNvSpPr>
          <p:nvPr>
            <p:ph type="dt" sz="half" idx="10"/>
          </p:nvPr>
        </p:nvSpPr>
        <p:spPr/>
        <p:txBody>
          <a:bodyPr/>
          <a:lstStyle/>
          <a:p>
            <a:fld id="{76969C88-B244-455D-A017-012B25B1ACDD}" type="datetimeFigureOut">
              <a:rPr lang="en-US" smtClean="0"/>
              <a:t>3/26/2026</a:t>
            </a:fld>
            <a:endParaRPr lang="en-US"/>
          </a:p>
        </p:txBody>
      </p:sp>
      <p:sp>
        <p:nvSpPr>
          <p:cNvPr id="6" name="Footer Placeholder 5">
            <a:extLst>
              <a:ext uri="{FF2B5EF4-FFF2-40B4-BE49-F238E27FC236}">
                <a16:creationId xmlns:a16="http://schemas.microsoft.com/office/drawing/2014/main" id="{7B838ED0-2789-41E4-A36E-83F92CA2E8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221A83-6D60-45F0-9173-5F6D2438BC36}"/>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4048633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FFAE2-03F4-4A94-86C4-9305B237CA89}"/>
              </a:ext>
            </a:extLst>
          </p:cNvPr>
          <p:cNvSpPr>
            <a:spLocks noGrp="1"/>
          </p:cNvSpPr>
          <p:nvPr>
            <p:ph type="title"/>
          </p:nvPr>
        </p:nvSpPr>
        <p:spPr>
          <a:xfrm>
            <a:off x="762000" y="762000"/>
            <a:ext cx="10668000" cy="15240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75BAC5A5-E184-46B6-8AB5-C8E132D3624B}"/>
              </a:ext>
            </a:extLst>
          </p:cNvPr>
          <p:cNvSpPr>
            <a:spLocks noGrp="1"/>
          </p:cNvSpPr>
          <p:nvPr>
            <p:ph type="body" idx="1"/>
          </p:nvPr>
        </p:nvSpPr>
        <p:spPr>
          <a:xfrm>
            <a:off x="762000" y="2285999"/>
            <a:ext cx="5151119"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FDCFE87-5D80-45CB-9D13-DFC9AFCEC7F9}"/>
              </a:ext>
            </a:extLst>
          </p:cNvPr>
          <p:cNvSpPr>
            <a:spLocks noGrp="1"/>
          </p:cNvSpPr>
          <p:nvPr>
            <p:ph sz="half" idx="2"/>
          </p:nvPr>
        </p:nvSpPr>
        <p:spPr>
          <a:xfrm>
            <a:off x="762000" y="3048000"/>
            <a:ext cx="5151119"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AAC1E5A-8423-4749-8EDA-E13425F69658}"/>
              </a:ext>
            </a:extLst>
          </p:cNvPr>
          <p:cNvSpPr>
            <a:spLocks noGrp="1"/>
          </p:cNvSpPr>
          <p:nvPr>
            <p:ph type="body" sz="quarter" idx="3"/>
          </p:nvPr>
        </p:nvSpPr>
        <p:spPr>
          <a:xfrm>
            <a:off x="6278878" y="2286000"/>
            <a:ext cx="5151122"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A832AAA-4BB8-4A3D-9C79-516F82F8001D}"/>
              </a:ext>
            </a:extLst>
          </p:cNvPr>
          <p:cNvSpPr>
            <a:spLocks noGrp="1"/>
          </p:cNvSpPr>
          <p:nvPr>
            <p:ph sz="quarter" idx="4"/>
          </p:nvPr>
        </p:nvSpPr>
        <p:spPr>
          <a:xfrm>
            <a:off x="6278878" y="3048000"/>
            <a:ext cx="5151122"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0BEC63-51D3-4C70-B804-BE9EF765AD21}"/>
              </a:ext>
            </a:extLst>
          </p:cNvPr>
          <p:cNvSpPr>
            <a:spLocks noGrp="1"/>
          </p:cNvSpPr>
          <p:nvPr>
            <p:ph type="dt" sz="half" idx="10"/>
          </p:nvPr>
        </p:nvSpPr>
        <p:spPr/>
        <p:txBody>
          <a:bodyPr/>
          <a:lstStyle/>
          <a:p>
            <a:fld id="{76969C88-B244-455D-A017-012B25B1ACDD}" type="datetimeFigureOut">
              <a:rPr lang="en-US" smtClean="0"/>
              <a:t>3/26/2026</a:t>
            </a:fld>
            <a:endParaRPr lang="en-US"/>
          </a:p>
        </p:txBody>
      </p:sp>
      <p:sp>
        <p:nvSpPr>
          <p:cNvPr id="8" name="Footer Placeholder 7">
            <a:extLst>
              <a:ext uri="{FF2B5EF4-FFF2-40B4-BE49-F238E27FC236}">
                <a16:creationId xmlns:a16="http://schemas.microsoft.com/office/drawing/2014/main" id="{735CA295-8563-402F-92C3-1F20C977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EFA5918-109D-4342-84C0-9774A52C9E7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216133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F2662-CBD1-4498-9B6E-2961F5EF1BF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F739AE-8101-4C18-8CF3-911BDF3978A8}"/>
              </a:ext>
            </a:extLst>
          </p:cNvPr>
          <p:cNvSpPr>
            <a:spLocks noGrp="1"/>
          </p:cNvSpPr>
          <p:nvPr>
            <p:ph type="dt" sz="half" idx="10"/>
          </p:nvPr>
        </p:nvSpPr>
        <p:spPr/>
        <p:txBody>
          <a:bodyPr/>
          <a:lstStyle/>
          <a:p>
            <a:fld id="{76969C88-B244-455D-A017-012B25B1ACDD}" type="datetimeFigureOut">
              <a:rPr lang="en-US" smtClean="0"/>
              <a:t>3/26/2026</a:t>
            </a:fld>
            <a:endParaRPr lang="en-US"/>
          </a:p>
        </p:txBody>
      </p:sp>
      <p:sp>
        <p:nvSpPr>
          <p:cNvPr id="4" name="Footer Placeholder 3">
            <a:extLst>
              <a:ext uri="{FF2B5EF4-FFF2-40B4-BE49-F238E27FC236}">
                <a16:creationId xmlns:a16="http://schemas.microsoft.com/office/drawing/2014/main" id="{66EB1C88-D181-449C-9BE1-E85068C188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B38A2C9-E93B-4F0A-A021-9E3AEBC3FA8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482648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0AE8D9-9B42-438E-ADA6-CCFE45788460}"/>
              </a:ext>
            </a:extLst>
          </p:cNvPr>
          <p:cNvSpPr>
            <a:spLocks noGrp="1"/>
          </p:cNvSpPr>
          <p:nvPr>
            <p:ph type="dt" sz="half" idx="10"/>
          </p:nvPr>
        </p:nvSpPr>
        <p:spPr/>
        <p:txBody>
          <a:bodyPr/>
          <a:lstStyle/>
          <a:p>
            <a:fld id="{76969C88-B244-455D-A017-012B25B1ACDD}" type="datetimeFigureOut">
              <a:rPr lang="en-US" smtClean="0"/>
              <a:t>3/26/2026</a:t>
            </a:fld>
            <a:endParaRPr lang="en-US"/>
          </a:p>
        </p:txBody>
      </p:sp>
      <p:sp>
        <p:nvSpPr>
          <p:cNvPr id="3" name="Footer Placeholder 2">
            <a:extLst>
              <a:ext uri="{FF2B5EF4-FFF2-40B4-BE49-F238E27FC236}">
                <a16:creationId xmlns:a16="http://schemas.microsoft.com/office/drawing/2014/main" id="{C4F792B9-A8AF-4E13-8A25-741E89691E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33A2CF6-DBC5-4491-B213-B3CD09D3130C}"/>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783877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27076-58C8-494C-B6B1-DC86F62DDC24}"/>
              </a:ext>
            </a:extLst>
          </p:cNvPr>
          <p:cNvSpPr>
            <a:spLocks noGrp="1"/>
          </p:cNvSpPr>
          <p:nvPr>
            <p:ph type="title"/>
          </p:nvPr>
        </p:nvSpPr>
        <p:spPr>
          <a:xfrm>
            <a:off x="762000" y="761998"/>
            <a:ext cx="3810000" cy="1524002"/>
          </a:xfrm>
        </p:spPr>
        <p:txBody>
          <a:bodyPr anchor="t" anchorCtr="0"/>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9F29E36-0340-452F-8D0A-1BC3F3A388CF}"/>
              </a:ext>
            </a:extLst>
          </p:cNvPr>
          <p:cNvSpPr>
            <a:spLocks noGrp="1"/>
          </p:cNvSpPr>
          <p:nvPr>
            <p:ph idx="1"/>
          </p:nvPr>
        </p:nvSpPr>
        <p:spPr>
          <a:xfrm>
            <a:off x="5334000" y="762001"/>
            <a:ext cx="6096000" cy="5334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A051C2E-E587-45E8-BDB1-DFF2F2791BF6}"/>
              </a:ext>
            </a:extLst>
          </p:cNvPr>
          <p:cNvSpPr>
            <a:spLocks noGrp="1"/>
          </p:cNvSpPr>
          <p:nvPr>
            <p:ph type="body" sz="half" idx="2"/>
          </p:nvPr>
        </p:nvSpPr>
        <p:spPr>
          <a:xfrm>
            <a:off x="762000" y="2286000"/>
            <a:ext cx="3810000" cy="38100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21D993-DEDD-470E-B48B-CB053A55A119}"/>
              </a:ext>
            </a:extLst>
          </p:cNvPr>
          <p:cNvSpPr>
            <a:spLocks noGrp="1"/>
          </p:cNvSpPr>
          <p:nvPr>
            <p:ph type="dt" sz="half" idx="10"/>
          </p:nvPr>
        </p:nvSpPr>
        <p:spPr/>
        <p:txBody>
          <a:bodyPr/>
          <a:lstStyle/>
          <a:p>
            <a:fld id="{76969C88-B244-455D-A017-012B25B1ACDD}" type="datetimeFigureOut">
              <a:rPr lang="en-US" smtClean="0"/>
              <a:t>3/26/2026</a:t>
            </a:fld>
            <a:endParaRPr lang="en-US"/>
          </a:p>
        </p:txBody>
      </p:sp>
      <p:sp>
        <p:nvSpPr>
          <p:cNvPr id="6" name="Footer Placeholder 5">
            <a:extLst>
              <a:ext uri="{FF2B5EF4-FFF2-40B4-BE49-F238E27FC236}">
                <a16:creationId xmlns:a16="http://schemas.microsoft.com/office/drawing/2014/main" id="{67926C64-7401-4CA4-859F-74472AF869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108F41-F1F6-431C-9B45-8A447F188CB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2781737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104FB-422C-4023-9381-EB12F1582D44}"/>
              </a:ext>
            </a:extLst>
          </p:cNvPr>
          <p:cNvSpPr>
            <a:spLocks noGrp="1"/>
          </p:cNvSpPr>
          <p:nvPr>
            <p:ph type="title"/>
          </p:nvPr>
        </p:nvSpPr>
        <p:spPr>
          <a:xfrm>
            <a:off x="762001" y="762000"/>
            <a:ext cx="3809999" cy="1524000"/>
          </a:xfrm>
        </p:spPr>
        <p:txBody>
          <a:bodyPr anchor="t" anchorCtr="0"/>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4DBA3AA-DE44-4B1F-91D1-09F67B89B941}"/>
              </a:ext>
            </a:extLst>
          </p:cNvPr>
          <p:cNvSpPr>
            <a:spLocks noGrp="1"/>
          </p:cNvSpPr>
          <p:nvPr>
            <p:ph type="pic" idx="1"/>
          </p:nvPr>
        </p:nvSpPr>
        <p:spPr>
          <a:xfrm>
            <a:off x="5334000" y="762001"/>
            <a:ext cx="6021388" cy="5334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4A27B131-5117-4106-80DB-2AB208C4C953}"/>
              </a:ext>
            </a:extLst>
          </p:cNvPr>
          <p:cNvSpPr>
            <a:spLocks noGrp="1"/>
          </p:cNvSpPr>
          <p:nvPr>
            <p:ph type="body" sz="half" idx="2"/>
          </p:nvPr>
        </p:nvSpPr>
        <p:spPr>
          <a:xfrm>
            <a:off x="762001" y="2286000"/>
            <a:ext cx="3809999" cy="3810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13918A-7F23-4C72-8E80-591324A3046C}"/>
              </a:ext>
            </a:extLst>
          </p:cNvPr>
          <p:cNvSpPr>
            <a:spLocks noGrp="1"/>
          </p:cNvSpPr>
          <p:nvPr>
            <p:ph type="dt" sz="half" idx="10"/>
          </p:nvPr>
        </p:nvSpPr>
        <p:spPr/>
        <p:txBody>
          <a:bodyPr/>
          <a:lstStyle/>
          <a:p>
            <a:fld id="{76969C88-B244-455D-A017-012B25B1ACDD}" type="datetimeFigureOut">
              <a:rPr lang="en-US" smtClean="0"/>
              <a:t>3/26/2026</a:t>
            </a:fld>
            <a:endParaRPr lang="en-US"/>
          </a:p>
        </p:txBody>
      </p:sp>
      <p:sp>
        <p:nvSpPr>
          <p:cNvPr id="6" name="Footer Placeholder 5">
            <a:extLst>
              <a:ext uri="{FF2B5EF4-FFF2-40B4-BE49-F238E27FC236}">
                <a16:creationId xmlns:a16="http://schemas.microsoft.com/office/drawing/2014/main" id="{181071C8-76FE-4B83-8317-BD53C7C844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23681A-6F29-48FC-9409-319ED3E96635}"/>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4153298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A5B09-FC60-445F-8A12-79869BEC60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0A219F7-87F2-409F-BB0B-8FE9270C982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AC2BB8-59E0-4EB2-B3BE-59D8641EE133}"/>
              </a:ext>
            </a:extLst>
          </p:cNvPr>
          <p:cNvSpPr>
            <a:spLocks noGrp="1"/>
          </p:cNvSpPr>
          <p:nvPr>
            <p:ph type="dt" sz="half" idx="10"/>
          </p:nvPr>
        </p:nvSpPr>
        <p:spPr/>
        <p:txBody>
          <a:bodyPr/>
          <a:lstStyle/>
          <a:p>
            <a:fld id="{76969C88-B244-455D-A017-012B25B1ACDD}" type="datetimeFigureOut">
              <a:rPr lang="en-US" smtClean="0"/>
              <a:t>3/26/2026</a:t>
            </a:fld>
            <a:endParaRPr lang="en-US"/>
          </a:p>
        </p:txBody>
      </p:sp>
      <p:sp>
        <p:nvSpPr>
          <p:cNvPr id="5" name="Footer Placeholder 4">
            <a:extLst>
              <a:ext uri="{FF2B5EF4-FFF2-40B4-BE49-F238E27FC236}">
                <a16:creationId xmlns:a16="http://schemas.microsoft.com/office/drawing/2014/main" id="{2D56984E-C0DE-461B-8011-8FC31B0EE9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FE7C03-68D3-445E-A5A2-8A935CFC977E}"/>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650890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21F0D7-112D-48B1-B32B-170B1AA2B51E}"/>
              </a:ext>
            </a:extLst>
          </p:cNvPr>
          <p:cNvSpPr>
            <a:spLocks noGrp="1"/>
          </p:cNvSpPr>
          <p:nvPr>
            <p:ph type="title" orient="vert"/>
          </p:nvPr>
        </p:nvSpPr>
        <p:spPr>
          <a:xfrm>
            <a:off x="9143998" y="761999"/>
            <a:ext cx="2286000" cy="5334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B27A7C1-8E5B-41DA-9802-F242D382B66B}"/>
              </a:ext>
            </a:extLst>
          </p:cNvPr>
          <p:cNvSpPr>
            <a:spLocks noGrp="1"/>
          </p:cNvSpPr>
          <p:nvPr>
            <p:ph type="body" orient="vert" idx="1"/>
          </p:nvPr>
        </p:nvSpPr>
        <p:spPr>
          <a:xfrm>
            <a:off x="762001" y="761999"/>
            <a:ext cx="7619999" cy="53340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961CC7-F5B1-464A-8127-60645FB21081}"/>
              </a:ext>
            </a:extLst>
          </p:cNvPr>
          <p:cNvSpPr>
            <a:spLocks noGrp="1"/>
          </p:cNvSpPr>
          <p:nvPr>
            <p:ph type="dt" sz="half" idx="10"/>
          </p:nvPr>
        </p:nvSpPr>
        <p:spPr/>
        <p:txBody>
          <a:bodyPr/>
          <a:lstStyle/>
          <a:p>
            <a:fld id="{76969C88-B244-455D-A017-012B25B1ACDD}" type="datetimeFigureOut">
              <a:rPr lang="en-US" smtClean="0"/>
              <a:t>3/26/2026</a:t>
            </a:fld>
            <a:endParaRPr lang="en-US"/>
          </a:p>
        </p:txBody>
      </p:sp>
      <p:sp>
        <p:nvSpPr>
          <p:cNvPr id="5" name="Footer Placeholder 4">
            <a:extLst>
              <a:ext uri="{FF2B5EF4-FFF2-40B4-BE49-F238E27FC236}">
                <a16:creationId xmlns:a16="http://schemas.microsoft.com/office/drawing/2014/main" id="{53B94302-B381-4F37-A9FF-5CC5519175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707151-541F-4104-B989-83A9DCA6E616}"/>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4524721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5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9C2E1-1B23-410C-B50C-E0CCE7CB1AEC}"/>
              </a:ext>
            </a:extLst>
          </p:cNvPr>
          <p:cNvSpPr>
            <a:spLocks noGrp="1"/>
          </p:cNvSpPr>
          <p:nvPr>
            <p:ph type="title"/>
          </p:nvPr>
        </p:nvSpPr>
        <p:spPr>
          <a:xfrm>
            <a:off x="609599" y="681037"/>
            <a:ext cx="10935855" cy="714104"/>
          </a:xfrm>
          <a:prstGeom prst="rect">
            <a:avLst/>
          </a:prstGeom>
        </p:spPr>
        <p:txBody>
          <a:bodyPr/>
          <a:lstStyle>
            <a:lvl1pPr>
              <a:defRPr sz="3200" b="1">
                <a:solidFill>
                  <a:schemeClr val="accent1">
                    <a:lumMod val="50000"/>
                  </a:schemeClr>
                </a:solidFill>
                <a:latin typeface="+mn-lt"/>
              </a:defRPr>
            </a:lvl1pPr>
          </a:lstStyle>
          <a:p>
            <a:r>
              <a:rPr lang="en-US"/>
              <a:t>Click to edit Master title style</a:t>
            </a:r>
            <a:endParaRPr lang="en-GB"/>
          </a:p>
        </p:txBody>
      </p:sp>
      <p:sp>
        <p:nvSpPr>
          <p:cNvPr id="9" name="TextBox 8">
            <a:extLst>
              <a:ext uri="{FF2B5EF4-FFF2-40B4-BE49-F238E27FC236}">
                <a16:creationId xmlns:a16="http://schemas.microsoft.com/office/drawing/2014/main" id="{AB09CF89-F13C-4CBF-A0A1-41EA083A13E2}"/>
              </a:ext>
            </a:extLst>
          </p:cNvPr>
          <p:cNvSpPr txBox="1"/>
          <p:nvPr userDrawn="1"/>
        </p:nvSpPr>
        <p:spPr>
          <a:xfrm>
            <a:off x="0" y="6488668"/>
            <a:ext cx="12192000" cy="369332"/>
          </a:xfrm>
          <a:prstGeom prst="rect">
            <a:avLst/>
          </a:prstGeom>
          <a:solidFill>
            <a:srgbClr val="002060"/>
          </a:solidFill>
        </p:spPr>
        <p:txBody>
          <a:bodyPr wrap="square" rtlCol="0">
            <a:spAutoFit/>
          </a:bodyPr>
          <a:lstStyle/>
          <a:p>
            <a:pPr algn="r"/>
            <a:r>
              <a:rPr lang="en-GB">
                <a:solidFill>
                  <a:schemeClr val="bg1"/>
                </a:solidFill>
              </a:rPr>
              <a:t>BSc Population Health &amp; Medical Sciences</a:t>
            </a:r>
          </a:p>
        </p:txBody>
      </p:sp>
      <p:sp>
        <p:nvSpPr>
          <p:cNvPr id="10" name="Rectangle 9">
            <a:extLst>
              <a:ext uri="{FF2B5EF4-FFF2-40B4-BE49-F238E27FC236}">
                <a16:creationId xmlns:a16="http://schemas.microsoft.com/office/drawing/2014/main" id="{5CED75E5-8A3D-426F-AB84-8D0C5DB679C6}"/>
              </a:ext>
            </a:extLst>
          </p:cNvPr>
          <p:cNvSpPr/>
          <p:nvPr userDrawn="1"/>
        </p:nvSpPr>
        <p:spPr>
          <a:xfrm>
            <a:off x="83458" y="6488668"/>
            <a:ext cx="2341154" cy="369332"/>
          </a:xfrm>
          <a:prstGeom prst="rect">
            <a:avLst/>
          </a:prstGeom>
        </p:spPr>
        <p:txBody>
          <a:bodyPr wrap="none">
            <a:spAutoFit/>
          </a:bodyPr>
          <a:lstStyle/>
          <a:p>
            <a:r>
              <a:rPr lang="en-GB">
                <a:solidFill>
                  <a:schemeClr val="bg1"/>
                </a:solidFill>
              </a:rPr>
              <a:t>©Dr Jodie Croxall 2021</a:t>
            </a:r>
          </a:p>
        </p:txBody>
      </p:sp>
      <p:pic>
        <p:nvPicPr>
          <p:cNvPr id="11" name="Picture 2">
            <a:extLst>
              <a:ext uri="{FF2B5EF4-FFF2-40B4-BE49-F238E27FC236}">
                <a16:creationId xmlns:a16="http://schemas.microsoft.com/office/drawing/2014/main" id="{7704550A-9CEC-4790-AA4D-2295C86E074C}"/>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0" y="0"/>
            <a:ext cx="609600" cy="548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a:extLst>
              <a:ext uri="{FF2B5EF4-FFF2-40B4-BE49-F238E27FC236}">
                <a16:creationId xmlns:a16="http://schemas.microsoft.com/office/drawing/2014/main" id="{99315A24-8B29-4B9E-A639-CC4CDBB831C1}"/>
              </a:ext>
            </a:extLst>
          </p:cNvPr>
          <p:cNvSpPr txBox="1"/>
          <p:nvPr userDrawn="1"/>
        </p:nvSpPr>
        <p:spPr>
          <a:xfrm>
            <a:off x="609600" y="0"/>
            <a:ext cx="11582400" cy="548640"/>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3500000" scaled="1"/>
            <a:tileRect/>
          </a:gradFill>
        </p:spPr>
        <p:txBody>
          <a:bodyPr wrap="square" rtlCol="0">
            <a:spAutoFit/>
          </a:bodyPr>
          <a:lstStyle/>
          <a:p>
            <a:endParaRPr lang="en-GB"/>
          </a:p>
        </p:txBody>
      </p:sp>
    </p:spTree>
    <p:extLst>
      <p:ext uri="{BB962C8B-B14F-4D97-AF65-F5344CB8AC3E}">
        <p14:creationId xmlns:p14="http://schemas.microsoft.com/office/powerpoint/2010/main" val="249128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6EF5A53-0A64-4CA5-B9C7-1CB97CB5CF1C}"/>
              </a:ext>
            </a:extLst>
          </p:cNvPr>
          <p:cNvSpPr/>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1" name="Freeform: Shape 10">
            <a:extLst>
              <a:ext uri="{FF2B5EF4-FFF2-40B4-BE49-F238E27FC236}">
                <a16:creationId xmlns:a16="http://schemas.microsoft.com/office/drawing/2014/main" id="{34ABFBEA-4EB0-4D02-A2C0-1733CD3D6F12}"/>
              </a:ext>
            </a:extLst>
          </p:cNvPr>
          <p:cNvSpPr/>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2" name="Freeform: Shape 11">
            <a:extLst>
              <a:ext uri="{FF2B5EF4-FFF2-40B4-BE49-F238E27FC236}">
                <a16:creationId xmlns:a16="http://schemas.microsoft.com/office/drawing/2014/main" id="{19E083F6-57F4-487B-A766-EA0462B1EED8}"/>
              </a:ext>
            </a:extLst>
          </p:cNvPr>
          <p:cNvSpPr/>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laceholder 1">
            <a:extLst>
              <a:ext uri="{FF2B5EF4-FFF2-40B4-BE49-F238E27FC236}">
                <a16:creationId xmlns:a16="http://schemas.microsoft.com/office/drawing/2014/main" id="{A3A2F988-7148-4375-83D8-12EE5EBC7BE0}"/>
              </a:ext>
            </a:extLst>
          </p:cNvPr>
          <p:cNvSpPr>
            <a:spLocks noGrp="1"/>
          </p:cNvSpPr>
          <p:nvPr>
            <p:ph type="title"/>
          </p:nvPr>
        </p:nvSpPr>
        <p:spPr>
          <a:xfrm>
            <a:off x="762000" y="762000"/>
            <a:ext cx="10668000" cy="1524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6896238-C5B3-4F3C-97FA-890E1A51A203}"/>
              </a:ext>
            </a:extLst>
          </p:cNvPr>
          <p:cNvSpPr>
            <a:spLocks noGrp="1"/>
          </p:cNvSpPr>
          <p:nvPr>
            <p:ph type="body" idx="1"/>
          </p:nvPr>
        </p:nvSpPr>
        <p:spPr>
          <a:xfrm>
            <a:off x="762000" y="2286000"/>
            <a:ext cx="10668000" cy="38180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6E4474-0442-4E4B-9E5B-CA7B3951C1DA}"/>
              </a:ext>
            </a:extLst>
          </p:cNvPr>
          <p:cNvSpPr>
            <a:spLocks noGrp="1"/>
          </p:cNvSpPr>
          <p:nvPr>
            <p:ph type="dt" sz="half" idx="2"/>
          </p:nvPr>
        </p:nvSpPr>
        <p:spPr>
          <a:xfrm>
            <a:off x="9389165" y="194320"/>
            <a:ext cx="2040835" cy="365125"/>
          </a:xfrm>
          <a:prstGeom prst="rect">
            <a:avLst/>
          </a:prstGeom>
        </p:spPr>
        <p:txBody>
          <a:bodyPr vert="horz" lIns="91440" tIns="45720" rIns="91440" bIns="45720" rtlCol="0" anchor="ctr"/>
          <a:lstStyle>
            <a:lvl1pPr algn="r">
              <a:defRPr sz="1200">
                <a:solidFill>
                  <a:schemeClr val="tx1">
                    <a:tint val="75000"/>
                    <a:alpha val="70000"/>
                  </a:schemeClr>
                </a:solidFill>
              </a:defRPr>
            </a:lvl1pPr>
          </a:lstStyle>
          <a:p>
            <a:fld id="{76969C88-B244-455D-A017-012B25B1ACDD}" type="datetimeFigureOut">
              <a:rPr lang="en-US" smtClean="0"/>
              <a:pPr/>
              <a:t>3/26/2026</a:t>
            </a:fld>
            <a:endParaRPr lang="en-US"/>
          </a:p>
        </p:txBody>
      </p:sp>
      <p:sp>
        <p:nvSpPr>
          <p:cNvPr id="5" name="Footer Placeholder 4">
            <a:extLst>
              <a:ext uri="{FF2B5EF4-FFF2-40B4-BE49-F238E27FC236}">
                <a16:creationId xmlns:a16="http://schemas.microsoft.com/office/drawing/2014/main" id="{E0626A98-F887-40E1-B9BA-9D93DE90E022}"/>
              </a:ext>
            </a:extLst>
          </p:cNvPr>
          <p:cNvSpPr>
            <a:spLocks noGrp="1"/>
          </p:cNvSpPr>
          <p:nvPr>
            <p:ph type="ftr" sz="quarter" idx="3"/>
          </p:nvPr>
        </p:nvSpPr>
        <p:spPr>
          <a:xfrm>
            <a:off x="761999" y="6356350"/>
            <a:ext cx="6612835" cy="365125"/>
          </a:xfrm>
          <a:prstGeom prst="rect">
            <a:avLst/>
          </a:prstGeom>
        </p:spPr>
        <p:txBody>
          <a:bodyPr vert="horz" lIns="91440" tIns="45720" rIns="91440" bIns="45720" rtlCol="0" anchor="ctr"/>
          <a:lstStyle>
            <a:lvl1pPr algn="l">
              <a:defRPr sz="1200">
                <a:solidFill>
                  <a:schemeClr val="tx1">
                    <a:tint val="75000"/>
                    <a:alpha val="70000"/>
                  </a:schemeClr>
                </a:solidFill>
              </a:defRPr>
            </a:lvl1pPr>
          </a:lstStyle>
          <a:p>
            <a:endParaRPr lang="en-US"/>
          </a:p>
        </p:txBody>
      </p:sp>
      <p:sp>
        <p:nvSpPr>
          <p:cNvPr id="6" name="Slide Number Placeholder 5">
            <a:extLst>
              <a:ext uri="{FF2B5EF4-FFF2-40B4-BE49-F238E27FC236}">
                <a16:creationId xmlns:a16="http://schemas.microsoft.com/office/drawing/2014/main" id="{482C8119-73F6-4713-9AD3-3628DCDFB8F2}"/>
              </a:ext>
            </a:extLst>
          </p:cNvPr>
          <p:cNvSpPr>
            <a:spLocks noGrp="1"/>
          </p:cNvSpPr>
          <p:nvPr>
            <p:ph type="sldNum" sz="quarter" idx="4"/>
          </p:nvPr>
        </p:nvSpPr>
        <p:spPr>
          <a:xfrm>
            <a:off x="9906000" y="6356350"/>
            <a:ext cx="1524000" cy="365125"/>
          </a:xfrm>
          <a:prstGeom prst="rect">
            <a:avLst/>
          </a:prstGeom>
        </p:spPr>
        <p:txBody>
          <a:bodyPr vert="horz" lIns="91440" tIns="45720" rIns="91440" bIns="45720" rtlCol="0" anchor="ctr"/>
          <a:lstStyle>
            <a:lvl1pPr algn="r">
              <a:defRPr sz="1200">
                <a:solidFill>
                  <a:schemeClr val="tx1">
                    <a:tint val="75000"/>
                    <a:alpha val="70000"/>
                  </a:schemeClr>
                </a:solidFill>
              </a:defRPr>
            </a:lvl1pPr>
          </a:lstStyle>
          <a:p>
            <a:fld id="{07CE569E-9B7C-4CB9-AB80-C0841F922CFF}" type="slidenum">
              <a:rPr lang="en-US" smtClean="0"/>
              <a:pPr/>
              <a:t>‹#›</a:t>
            </a:fld>
            <a:endParaRPr lang="en-US"/>
          </a:p>
        </p:txBody>
      </p:sp>
    </p:spTree>
    <p:extLst>
      <p:ext uri="{BB962C8B-B14F-4D97-AF65-F5344CB8AC3E}">
        <p14:creationId xmlns:p14="http://schemas.microsoft.com/office/powerpoint/2010/main" val="2317960775"/>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25000"/>
        </a:lnSpc>
        <a:spcBef>
          <a:spcPts val="1000"/>
        </a:spcBef>
        <a:buFont typeface="Arial" panose="020B0604020202020204" pitchFamily="34" charset="0"/>
        <a:buChar char="•"/>
        <a:defRPr sz="2800" kern="1200">
          <a:solidFill>
            <a:schemeClr val="tx1">
              <a:alpha val="70000"/>
            </a:schemeClr>
          </a:solidFill>
          <a:latin typeface="+mn-lt"/>
          <a:ea typeface="+mn-ea"/>
          <a:cs typeface="+mn-cs"/>
        </a:defRPr>
      </a:lvl1pPr>
      <a:lvl2pPr marL="685800" indent="-228600" algn="l" defTabSz="914400" rtl="0" eaLnBrk="1" latinLnBrk="0" hangingPunct="1">
        <a:lnSpc>
          <a:spcPct val="125000"/>
        </a:lnSpc>
        <a:spcBef>
          <a:spcPts val="500"/>
        </a:spcBef>
        <a:buFont typeface="Arial" panose="020B0604020202020204" pitchFamily="34" charset="0"/>
        <a:buChar char="•"/>
        <a:defRPr sz="2400" kern="1200">
          <a:solidFill>
            <a:schemeClr val="tx1">
              <a:alpha val="70000"/>
            </a:schemeClr>
          </a:solidFill>
          <a:latin typeface="+mn-lt"/>
          <a:ea typeface="+mn-ea"/>
          <a:cs typeface="+mn-cs"/>
        </a:defRPr>
      </a:lvl2pPr>
      <a:lvl3pPr marL="1143000" indent="-228600" algn="l" defTabSz="914400" rtl="0" eaLnBrk="1" latinLnBrk="0" hangingPunct="1">
        <a:lnSpc>
          <a:spcPct val="125000"/>
        </a:lnSpc>
        <a:spcBef>
          <a:spcPts val="500"/>
        </a:spcBef>
        <a:buFont typeface="Arial" panose="020B0604020202020204" pitchFamily="34" charset="0"/>
        <a:buChar char="•"/>
        <a:defRPr sz="2000" kern="1200">
          <a:solidFill>
            <a:schemeClr val="tx1">
              <a:alpha val="70000"/>
            </a:schemeClr>
          </a:solidFill>
          <a:latin typeface="+mn-lt"/>
          <a:ea typeface="+mn-ea"/>
          <a:cs typeface="+mn-cs"/>
        </a:defRPr>
      </a:lvl3pPr>
      <a:lvl4pPr marL="1600200" indent="-228600" algn="l" defTabSz="914400" rtl="0" eaLnBrk="1" latinLnBrk="0" hangingPunct="1">
        <a:lnSpc>
          <a:spcPct val="125000"/>
        </a:lnSpc>
        <a:spcBef>
          <a:spcPts val="500"/>
        </a:spcBef>
        <a:buFont typeface="Arial" panose="020B0604020202020204" pitchFamily="34" charset="0"/>
        <a:buChar char="•"/>
        <a:defRPr sz="1800" kern="1200">
          <a:solidFill>
            <a:schemeClr val="tx1">
              <a:alpha val="70000"/>
            </a:schemeClr>
          </a:solidFill>
          <a:latin typeface="+mn-lt"/>
          <a:ea typeface="+mn-ea"/>
          <a:cs typeface="+mn-cs"/>
        </a:defRPr>
      </a:lvl4pPr>
      <a:lvl5pPr marL="2057400" indent="-228600" algn="l" defTabSz="914400" rtl="0" eaLnBrk="1" latinLnBrk="0" hangingPunct="1">
        <a:lnSpc>
          <a:spcPct val="125000"/>
        </a:lnSpc>
        <a:spcBef>
          <a:spcPts val="500"/>
        </a:spcBef>
        <a:buFont typeface="Arial" panose="020B0604020202020204" pitchFamily="34" charset="0"/>
        <a:buChar char="•"/>
        <a:defRPr sz="1800" kern="1200">
          <a:solidFill>
            <a:schemeClr val="tx1">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9.jpeg"/><Relationship Id="rId5" Type="http://schemas.openxmlformats.org/officeDocument/2006/relationships/image" Target="../media/image8.jpeg"/><Relationship Id="rId10" Type="http://schemas.openxmlformats.org/officeDocument/2006/relationships/image" Target="../media/image13.svg"/><Relationship Id="rId4" Type="http://schemas.openxmlformats.org/officeDocument/2006/relationships/image" Target="../media/image7.pn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tags" Target="../tags/tag1.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tags" Target="../tags/tag3.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www.youtube.com/watch?v=UR9_Y-zRDIw"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7A18C9FB-EC4C-4DAE-8F7D-C6E5AF607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 name="Title 1"/>
          <p:cNvSpPr>
            <a:spLocks noGrp="1"/>
          </p:cNvSpPr>
          <p:nvPr>
            <p:ph type="ctrTitle"/>
          </p:nvPr>
        </p:nvSpPr>
        <p:spPr>
          <a:xfrm>
            <a:off x="6096000" y="1524000"/>
            <a:ext cx="5334000" cy="2286000"/>
          </a:xfrm>
        </p:spPr>
        <p:txBody>
          <a:bodyPr>
            <a:normAutofit/>
          </a:bodyPr>
          <a:lstStyle/>
          <a:p>
            <a:pPr algn="l"/>
            <a:r>
              <a:rPr lang="en-US" sz="4400"/>
              <a:t>Digital Inequalities and Welsh Policies</a:t>
            </a:r>
          </a:p>
        </p:txBody>
      </p:sp>
      <p:sp>
        <p:nvSpPr>
          <p:cNvPr id="3" name="Subtitle 2"/>
          <p:cNvSpPr>
            <a:spLocks noGrp="1"/>
          </p:cNvSpPr>
          <p:nvPr>
            <p:ph type="subTitle" idx="1"/>
          </p:nvPr>
        </p:nvSpPr>
        <p:spPr>
          <a:xfrm>
            <a:off x="6096000" y="4571999"/>
            <a:ext cx="5334000" cy="1524000"/>
          </a:xfrm>
        </p:spPr>
        <p:txBody>
          <a:bodyPr>
            <a:normAutofit/>
          </a:bodyPr>
          <a:lstStyle/>
          <a:p>
            <a:pPr algn="l"/>
            <a:endParaRPr lang="en-US"/>
          </a:p>
        </p:txBody>
      </p:sp>
      <p:pic>
        <p:nvPicPr>
          <p:cNvPr id="6" name="Picture 5" descr="Stock exchange numbers">
            <a:extLst>
              <a:ext uri="{FF2B5EF4-FFF2-40B4-BE49-F238E27FC236}">
                <a16:creationId xmlns:a16="http://schemas.microsoft.com/office/drawing/2014/main" id="{DA1F6EB3-152F-41B1-7192-F31C333C3E6E}"/>
              </a:ext>
            </a:extLst>
          </p:cNvPr>
          <p:cNvPicPr>
            <a:picLocks noChangeAspect="1"/>
          </p:cNvPicPr>
          <p:nvPr/>
        </p:nvPicPr>
        <p:blipFill>
          <a:blip r:embed="rId2"/>
          <a:srcRect l="27500" r="14468" b="10"/>
          <a:stretch/>
        </p:blipFill>
        <p:spPr>
          <a:xfrm>
            <a:off x="2" y="732510"/>
            <a:ext cx="5333999" cy="6125491"/>
          </a:xfrm>
          <a:custGeom>
            <a:avLst/>
            <a:gdLst/>
            <a:ahLst/>
            <a:cxnLst/>
            <a:rect l="l" t="t" r="r" b="b"/>
            <a:pathLst>
              <a:path w="5333999" h="6125491">
                <a:moveTo>
                  <a:pt x="0" y="0"/>
                </a:moveTo>
                <a:lnTo>
                  <a:pt x="201347" y="12133"/>
                </a:lnTo>
                <a:cubicBezTo>
                  <a:pt x="834520" y="59989"/>
                  <a:pt x="1489622" y="165274"/>
                  <a:pt x="2149412" y="288819"/>
                </a:cubicBezTo>
                <a:cubicBezTo>
                  <a:pt x="4194087" y="671477"/>
                  <a:pt x="4738431" y="1884930"/>
                  <a:pt x="5125148" y="3309606"/>
                </a:cubicBezTo>
                <a:cubicBezTo>
                  <a:pt x="5383961" y="4263563"/>
                  <a:pt x="5599841" y="5130569"/>
                  <a:pt x="4496734" y="5829050"/>
                </a:cubicBezTo>
                <a:cubicBezTo>
                  <a:pt x="4342061" y="5927011"/>
                  <a:pt x="4177261" y="6012425"/>
                  <a:pt x="4005032" y="6088102"/>
                </a:cubicBezTo>
                <a:lnTo>
                  <a:pt x="3915032" y="6125491"/>
                </a:lnTo>
                <a:lnTo>
                  <a:pt x="0" y="6125491"/>
                </a:lnTo>
                <a:close/>
              </a:path>
            </a:pathLst>
          </a:custGeom>
        </p:spPr>
      </p:pic>
      <p:sp>
        <p:nvSpPr>
          <p:cNvPr id="7" name="Freeform: Shape 6">
            <a:extLst>
              <a:ext uri="{FF2B5EF4-FFF2-40B4-BE49-F238E27FC236}">
                <a16:creationId xmlns:a16="http://schemas.microsoft.com/office/drawing/2014/main" id="{4EB7CBBE-178B-4DB3-AD92-DED458BAE7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52425"/>
            <a:ext cx="5185830" cy="6505576"/>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Light"/>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3D Hologram from iPad">
            <a:extLst>
              <a:ext uri="{FF2B5EF4-FFF2-40B4-BE49-F238E27FC236}">
                <a16:creationId xmlns:a16="http://schemas.microsoft.com/office/drawing/2014/main" id="{CCB6F1DD-8F7F-37B6-20A6-88B8EED740B4}"/>
              </a:ext>
            </a:extLst>
          </p:cNvPr>
          <p:cNvPicPr>
            <a:picLocks noChangeAspect="1"/>
          </p:cNvPicPr>
          <p:nvPr/>
        </p:nvPicPr>
        <p:blipFill>
          <a:blip r:embed="rId2"/>
          <a:srcRect l="13875" r="24440" b="-7"/>
          <a:stretch/>
        </p:blipFill>
        <p:spPr>
          <a:xfrm>
            <a:off x="6613174" y="10"/>
            <a:ext cx="5578824" cy="6028246"/>
          </a:xfrm>
          <a:custGeom>
            <a:avLst/>
            <a:gdLst/>
            <a:ahLst/>
            <a:cxnLst/>
            <a:rect l="l" t="t" r="r" b="b"/>
            <a:pathLst>
              <a:path w="5578824" h="6028256">
                <a:moveTo>
                  <a:pt x="1681218" y="0"/>
                </a:moveTo>
                <a:lnTo>
                  <a:pt x="5578824" y="0"/>
                </a:lnTo>
                <a:lnTo>
                  <a:pt x="5578824" y="5760161"/>
                </a:lnTo>
                <a:lnTo>
                  <a:pt x="5441231" y="5804042"/>
                </a:lnTo>
                <a:cubicBezTo>
                  <a:pt x="5079089" y="5907589"/>
                  <a:pt x="4674877" y="5944442"/>
                  <a:pt x="4253224" y="5980388"/>
                </a:cubicBezTo>
                <a:cubicBezTo>
                  <a:pt x="2813852" y="6102970"/>
                  <a:pt x="1551586" y="6071494"/>
                  <a:pt x="837278" y="4877588"/>
                </a:cubicBezTo>
                <a:cubicBezTo>
                  <a:pt x="529862" y="4363935"/>
                  <a:pt x="255162" y="3847185"/>
                  <a:pt x="109626" y="3329255"/>
                </a:cubicBezTo>
                <a:cubicBezTo>
                  <a:pt x="-35907" y="2811325"/>
                  <a:pt x="-52277" y="2292214"/>
                  <a:pt x="156962" y="1773839"/>
                </a:cubicBezTo>
                <a:cubicBezTo>
                  <a:pt x="296494" y="1428108"/>
                  <a:pt x="536161" y="1082881"/>
                  <a:pt x="904890" y="738354"/>
                </a:cubicBezTo>
                <a:cubicBezTo>
                  <a:pt x="1036690" y="615181"/>
                  <a:pt x="1169968" y="488910"/>
                  <a:pt x="1304592" y="360545"/>
                </a:cubicBezTo>
                <a:close/>
              </a:path>
            </a:pathLst>
          </a:custGeom>
        </p:spPr>
      </p:pic>
      <p:sp>
        <p:nvSpPr>
          <p:cNvPr id="11" name="Freeform: Shape 10">
            <a:extLst>
              <a:ext uri="{FF2B5EF4-FFF2-40B4-BE49-F238E27FC236}">
                <a16:creationId xmlns:a16="http://schemas.microsoft.com/office/drawing/2014/main" id="{3362A0EA-3E81-4464-94B8-70BE5870E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87883"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3" name="Content Placeholder 2">
            <a:extLst>
              <a:ext uri="{FF2B5EF4-FFF2-40B4-BE49-F238E27FC236}">
                <a16:creationId xmlns:a16="http://schemas.microsoft.com/office/drawing/2014/main" id="{A116C75B-13FB-87ED-EC9A-196F34532A87}"/>
              </a:ext>
            </a:extLst>
          </p:cNvPr>
          <p:cNvSpPr>
            <a:spLocks noGrp="1"/>
          </p:cNvSpPr>
          <p:nvPr>
            <p:ph idx="1"/>
          </p:nvPr>
        </p:nvSpPr>
        <p:spPr>
          <a:xfrm>
            <a:off x="762000" y="2286000"/>
            <a:ext cx="5334000" cy="3810001"/>
          </a:xfrm>
        </p:spPr>
        <p:txBody>
          <a:bodyPr vert="horz" lIns="91440" tIns="45720" rIns="91440" bIns="45720" rtlCol="0">
            <a:normAutofit/>
          </a:bodyPr>
          <a:lstStyle/>
          <a:p>
            <a:pPr>
              <a:lnSpc>
                <a:spcPct val="115000"/>
              </a:lnSpc>
            </a:pPr>
            <a:r>
              <a:rPr lang="en-US" sz="1700"/>
              <a:t>Aim: To consider the causes and impacts of digital inequalities and the impact of Welsh policies.</a:t>
            </a:r>
          </a:p>
          <a:p>
            <a:pPr>
              <a:lnSpc>
                <a:spcPct val="115000"/>
              </a:lnSpc>
            </a:pPr>
            <a:r>
              <a:rPr lang="en-US" sz="1700"/>
              <a:t>Define inequality.</a:t>
            </a:r>
          </a:p>
          <a:p>
            <a:pPr>
              <a:lnSpc>
                <a:spcPct val="115000"/>
              </a:lnSpc>
            </a:pPr>
            <a:r>
              <a:rPr lang="en-US" sz="1700"/>
              <a:t>Discuss different digital and health inequalities.</a:t>
            </a:r>
          </a:p>
          <a:p>
            <a:pPr>
              <a:lnSpc>
                <a:spcPct val="115000"/>
              </a:lnSpc>
            </a:pPr>
            <a:r>
              <a:rPr lang="en-US" sz="1700"/>
              <a:t>Hypothesise the impact of different inequalities.</a:t>
            </a:r>
          </a:p>
          <a:p>
            <a:pPr>
              <a:lnSpc>
                <a:spcPct val="115000"/>
              </a:lnSpc>
            </a:pPr>
            <a:r>
              <a:rPr lang="en-US" sz="1700"/>
              <a:t>Discuss Welsh policies aimed at reducing digital inequalities</a:t>
            </a:r>
          </a:p>
        </p:txBody>
      </p:sp>
      <p:sp>
        <p:nvSpPr>
          <p:cNvPr id="2" name="Title 1">
            <a:extLst>
              <a:ext uri="{FF2B5EF4-FFF2-40B4-BE49-F238E27FC236}">
                <a16:creationId xmlns:a16="http://schemas.microsoft.com/office/drawing/2014/main" id="{86F287C8-89BB-3428-13EE-BE4F1F3484BB}"/>
              </a:ext>
            </a:extLst>
          </p:cNvPr>
          <p:cNvSpPr>
            <a:spLocks noGrp="1"/>
          </p:cNvSpPr>
          <p:nvPr>
            <p:ph type="title"/>
          </p:nvPr>
        </p:nvSpPr>
        <p:spPr>
          <a:xfrm>
            <a:off x="762000" y="762000"/>
            <a:ext cx="5334000" cy="1524000"/>
          </a:xfrm>
        </p:spPr>
        <p:txBody>
          <a:bodyPr>
            <a:normAutofit/>
          </a:bodyPr>
          <a:lstStyle/>
          <a:p>
            <a:r>
              <a:rPr lang="en-US" sz="3200"/>
              <a:t>Aims and Objectives</a:t>
            </a:r>
          </a:p>
        </p:txBody>
      </p:sp>
    </p:spTree>
    <p:extLst>
      <p:ext uri="{BB962C8B-B14F-4D97-AF65-F5344CB8AC3E}">
        <p14:creationId xmlns:p14="http://schemas.microsoft.com/office/powerpoint/2010/main" val="3472816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A6EF5A53-0A64-4CA5-B9C7-1CB97CB5C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1" name="Freeform: Shape 10">
            <a:extLst>
              <a:ext uri="{FF2B5EF4-FFF2-40B4-BE49-F238E27FC236}">
                <a16:creationId xmlns:a16="http://schemas.microsoft.com/office/drawing/2014/main" id="{34ABFBEA-4EB0-4D02-A2C0-1733CD3D6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3" name="Freeform: Shape 12">
            <a:extLst>
              <a:ext uri="{FF2B5EF4-FFF2-40B4-BE49-F238E27FC236}">
                <a16:creationId xmlns:a16="http://schemas.microsoft.com/office/drawing/2014/main" id="{19E083F6-57F4-487B-A766-EA0462B1E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useBgFill="1">
        <p:nvSpPr>
          <p:cNvPr id="15" name="Rectangle 14">
            <a:extLst>
              <a:ext uri="{FF2B5EF4-FFF2-40B4-BE49-F238E27FC236}">
                <a16:creationId xmlns:a16="http://schemas.microsoft.com/office/drawing/2014/main" id="{7A18C9FB-EC4C-4DAE-8F7D-C6E5AF607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pic>
        <p:nvPicPr>
          <p:cNvPr id="5" name="Picture 4" descr="Wood human figure">
            <a:extLst>
              <a:ext uri="{FF2B5EF4-FFF2-40B4-BE49-F238E27FC236}">
                <a16:creationId xmlns:a16="http://schemas.microsoft.com/office/drawing/2014/main" id="{3B9AE3B5-0FDB-E4A2-F658-4563B0D4E688}"/>
              </a:ext>
            </a:extLst>
          </p:cNvPr>
          <p:cNvPicPr>
            <a:picLocks noChangeAspect="1"/>
          </p:cNvPicPr>
          <p:nvPr/>
        </p:nvPicPr>
        <p:blipFill>
          <a:blip r:embed="rId2"/>
          <a:srcRect r="7" b="15716"/>
          <a:stretch/>
        </p:blipFill>
        <p:spPr>
          <a:xfrm>
            <a:off x="20" y="10"/>
            <a:ext cx="12207220" cy="6857990"/>
          </a:xfrm>
          <a:prstGeom prst="rect">
            <a:avLst/>
          </a:prstGeom>
        </p:spPr>
      </p:pic>
      <p:sp>
        <p:nvSpPr>
          <p:cNvPr id="17" name="Rectangle 16">
            <a:extLst>
              <a:ext uri="{FF2B5EF4-FFF2-40B4-BE49-F238E27FC236}">
                <a16:creationId xmlns:a16="http://schemas.microsoft.com/office/drawing/2014/main" id="{5E698B96-C345-4CAB-9657-02BD17A19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alpha val="30000"/>
                </a:schemeClr>
              </a:gs>
              <a:gs pos="33000">
                <a:schemeClr val="bg1">
                  <a:alpha val="20000"/>
                </a:schemeClr>
              </a:gs>
              <a:gs pos="0">
                <a:schemeClr val="bg1">
                  <a:alpha val="0"/>
                </a:schemeClr>
              </a:gs>
              <a:gs pos="100000">
                <a:schemeClr val="bg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9BE4BC1-D122-B138-7826-0CE3578D3E23}"/>
              </a:ext>
            </a:extLst>
          </p:cNvPr>
          <p:cNvSpPr>
            <a:spLocks noGrp="1"/>
          </p:cNvSpPr>
          <p:nvPr>
            <p:ph type="title"/>
          </p:nvPr>
        </p:nvSpPr>
        <p:spPr>
          <a:xfrm>
            <a:off x="762000" y="762000"/>
            <a:ext cx="3810000" cy="3048000"/>
          </a:xfrm>
        </p:spPr>
        <p:txBody>
          <a:bodyPr vert="horz" lIns="91440" tIns="45720" rIns="91440" bIns="45720" rtlCol="0" anchor="b">
            <a:normAutofit/>
          </a:bodyPr>
          <a:lstStyle/>
          <a:p>
            <a:r>
              <a:rPr lang="en-US" kern="1200">
                <a:solidFill>
                  <a:schemeClr val="tx1"/>
                </a:solidFill>
                <a:latin typeface="+mj-lt"/>
                <a:ea typeface="+mj-ea"/>
                <a:cs typeface="+mj-cs"/>
              </a:rPr>
              <a:t>Inequality</a:t>
            </a:r>
          </a:p>
        </p:txBody>
      </p:sp>
      <p:sp>
        <p:nvSpPr>
          <p:cNvPr id="3" name="Content Placeholder 2">
            <a:extLst>
              <a:ext uri="{FF2B5EF4-FFF2-40B4-BE49-F238E27FC236}">
                <a16:creationId xmlns:a16="http://schemas.microsoft.com/office/drawing/2014/main" id="{F616E755-7242-CCC1-AB29-A485E232E006}"/>
              </a:ext>
            </a:extLst>
          </p:cNvPr>
          <p:cNvSpPr>
            <a:spLocks noGrp="1"/>
          </p:cNvSpPr>
          <p:nvPr>
            <p:ph idx="1"/>
          </p:nvPr>
        </p:nvSpPr>
        <p:spPr>
          <a:xfrm>
            <a:off x="762000" y="4083733"/>
            <a:ext cx="3810000" cy="1524000"/>
          </a:xfrm>
        </p:spPr>
        <p:txBody>
          <a:bodyPr vert="horz" lIns="91440" tIns="45720" rIns="91440" bIns="45720" rtlCol="0">
            <a:normAutofit/>
          </a:bodyPr>
          <a:lstStyle/>
          <a:p>
            <a:pPr marL="0" indent="0">
              <a:buNone/>
            </a:pPr>
            <a:r>
              <a:rPr lang="en-US" sz="2400" kern="1200">
                <a:solidFill>
                  <a:schemeClr val="tx1">
                    <a:alpha val="70000"/>
                  </a:schemeClr>
                </a:solidFill>
                <a:latin typeface="+mn-lt"/>
                <a:ea typeface="+mn-ea"/>
                <a:cs typeface="+mn-cs"/>
              </a:rPr>
              <a:t>What does this term mean?</a:t>
            </a:r>
          </a:p>
        </p:txBody>
      </p:sp>
    </p:spTree>
    <p:extLst>
      <p:ext uri="{BB962C8B-B14F-4D97-AF65-F5344CB8AC3E}">
        <p14:creationId xmlns:p14="http://schemas.microsoft.com/office/powerpoint/2010/main" val="3837891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3F3A0F6C-EB8F-4A4C-8258-23F6D815E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8352" cy="6438900"/>
          </a:xfrm>
          <a:custGeom>
            <a:avLst/>
            <a:gdLst>
              <a:gd name="connsiteX0" fmla="*/ 0 w 12198352"/>
              <a:gd name="connsiteY0" fmla="*/ 0 h 6438900"/>
              <a:gd name="connsiteX1" fmla="*/ 12198352 w 12198352"/>
              <a:gd name="connsiteY1" fmla="*/ 0 h 6438900"/>
              <a:gd name="connsiteX2" fmla="*/ 12198352 w 12198352"/>
              <a:gd name="connsiteY2" fmla="*/ 5644414 h 6438900"/>
              <a:gd name="connsiteX3" fmla="*/ 12042486 w 12198352"/>
              <a:gd name="connsiteY3" fmla="*/ 5750064 h 6438900"/>
              <a:gd name="connsiteX4" fmla="*/ 9483672 w 12198352"/>
              <a:gd name="connsiteY4" fmla="*/ 6432438 h 6438900"/>
              <a:gd name="connsiteX5" fmla="*/ 8500895 w 12198352"/>
              <a:gd name="connsiteY5" fmla="*/ 6437925 h 6438900"/>
              <a:gd name="connsiteX6" fmla="*/ 1629409 w 12198352"/>
              <a:gd name="connsiteY6" fmla="*/ 5170893 h 6438900"/>
              <a:gd name="connsiteX7" fmla="*/ 433424 w 12198352"/>
              <a:gd name="connsiteY7" fmla="*/ 4633819 h 6438900"/>
              <a:gd name="connsiteX8" fmla="*/ 0 w 12198352"/>
              <a:gd name="connsiteY8" fmla="*/ 4450771 h 643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8352" h="6438900">
                <a:moveTo>
                  <a:pt x="0" y="0"/>
                </a:moveTo>
                <a:lnTo>
                  <a:pt x="12198352" y="0"/>
                </a:lnTo>
                <a:lnTo>
                  <a:pt x="12198352" y="5644414"/>
                </a:lnTo>
                <a:lnTo>
                  <a:pt x="12042486" y="5750064"/>
                </a:lnTo>
                <a:cubicBezTo>
                  <a:pt x="11268689" y="6237466"/>
                  <a:pt x="10357585" y="6417714"/>
                  <a:pt x="9483672" y="6432438"/>
                </a:cubicBezTo>
                <a:cubicBezTo>
                  <a:pt x="9158751" y="6438062"/>
                  <a:pt x="8830819" y="6440385"/>
                  <a:pt x="8500895" y="6437925"/>
                </a:cubicBezTo>
                <a:cubicBezTo>
                  <a:pt x="6191416" y="6420695"/>
                  <a:pt x="3784289" y="6168856"/>
                  <a:pt x="1629409" y="5170893"/>
                </a:cubicBezTo>
                <a:cubicBezTo>
                  <a:pt x="1229906" y="4985892"/>
                  <a:pt x="831404" y="4807078"/>
                  <a:pt x="433424" y="4633819"/>
                </a:cubicBezTo>
                <a:lnTo>
                  <a:pt x="0" y="445077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500">
              <a:solidFill>
                <a:prstClr val="white"/>
              </a:solidFill>
              <a:latin typeface="Avenir Next LT Pro" panose="020B0504020202020204" pitchFamily="34" charset="0"/>
            </a:endParaRPr>
          </a:p>
        </p:txBody>
      </p:sp>
      <p:sp>
        <p:nvSpPr>
          <p:cNvPr id="13" name="Freeform: Shape 12">
            <a:extLst>
              <a:ext uri="{FF2B5EF4-FFF2-40B4-BE49-F238E27FC236}">
                <a16:creationId xmlns:a16="http://schemas.microsoft.com/office/drawing/2014/main" id="{6A9C92F4-A4A4-42E0-9391-C666AAED1E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817925">
            <a:off x="2322363" y="-118377"/>
            <a:ext cx="7900749" cy="9821966"/>
          </a:xfrm>
          <a:custGeom>
            <a:avLst/>
            <a:gdLst>
              <a:gd name="connsiteX0" fmla="*/ 589029 w 7858893"/>
              <a:gd name="connsiteY0" fmla="*/ 9827096 h 9827096"/>
              <a:gd name="connsiteX1" fmla="*/ 0 w 7858893"/>
              <a:gd name="connsiteY1" fmla="*/ 9338053 h 9827096"/>
              <a:gd name="connsiteX2" fmla="*/ 50440 w 7858893"/>
              <a:gd name="connsiteY2" fmla="*/ 9011561 h 9827096"/>
              <a:gd name="connsiteX3" fmla="*/ 398242 w 7858893"/>
              <a:gd name="connsiteY3" fmla="*/ 7620242 h 9827096"/>
              <a:gd name="connsiteX4" fmla="*/ 6756719 w 7858893"/>
              <a:gd name="connsiteY4" fmla="*/ 593416 h 9827096"/>
              <a:gd name="connsiteX5" fmla="*/ 7642630 w 7858893"/>
              <a:gd name="connsiteY5" fmla="*/ 111525 h 9827096"/>
              <a:gd name="connsiteX6" fmla="*/ 7858893 w 7858893"/>
              <a:gd name="connsiteY6" fmla="*/ 0 h 9827096"/>
              <a:gd name="connsiteX0" fmla="*/ 589029 w 8190490"/>
              <a:gd name="connsiteY0" fmla="*/ 9787128 h 9787128"/>
              <a:gd name="connsiteX1" fmla="*/ 0 w 8190490"/>
              <a:gd name="connsiteY1" fmla="*/ 9298085 h 9787128"/>
              <a:gd name="connsiteX2" fmla="*/ 50440 w 8190490"/>
              <a:gd name="connsiteY2" fmla="*/ 8971593 h 9787128"/>
              <a:gd name="connsiteX3" fmla="*/ 398242 w 8190490"/>
              <a:gd name="connsiteY3" fmla="*/ 7580274 h 9787128"/>
              <a:gd name="connsiteX4" fmla="*/ 6756719 w 8190490"/>
              <a:gd name="connsiteY4" fmla="*/ 553448 h 9787128"/>
              <a:gd name="connsiteX5" fmla="*/ 7642630 w 8190490"/>
              <a:gd name="connsiteY5" fmla="*/ 71557 h 9787128"/>
              <a:gd name="connsiteX6" fmla="*/ 8190490 w 8190490"/>
              <a:gd name="connsiteY6" fmla="*/ 0 h 9787128"/>
              <a:gd name="connsiteX7" fmla="*/ 589029 w 8190490"/>
              <a:gd name="connsiteY7" fmla="*/ 9787128 h 9787128"/>
              <a:gd name="connsiteX0" fmla="*/ 589029 w 8281930"/>
              <a:gd name="connsiteY0" fmla="*/ 9722690 h 9722690"/>
              <a:gd name="connsiteX1" fmla="*/ 0 w 8281930"/>
              <a:gd name="connsiteY1" fmla="*/ 9233647 h 9722690"/>
              <a:gd name="connsiteX2" fmla="*/ 50440 w 8281930"/>
              <a:gd name="connsiteY2" fmla="*/ 8907155 h 9722690"/>
              <a:gd name="connsiteX3" fmla="*/ 398242 w 8281930"/>
              <a:gd name="connsiteY3" fmla="*/ 7515836 h 9722690"/>
              <a:gd name="connsiteX4" fmla="*/ 6756719 w 8281930"/>
              <a:gd name="connsiteY4" fmla="*/ 489010 h 9722690"/>
              <a:gd name="connsiteX5" fmla="*/ 7642630 w 8281930"/>
              <a:gd name="connsiteY5" fmla="*/ 7119 h 9722690"/>
              <a:gd name="connsiteX6" fmla="*/ 8281930 w 8281930"/>
              <a:gd name="connsiteY6" fmla="*/ 27002 h 9722690"/>
              <a:gd name="connsiteX0" fmla="*/ 589029 w 7911958"/>
              <a:gd name="connsiteY0" fmla="*/ 9802819 h 9802819"/>
              <a:gd name="connsiteX1" fmla="*/ 0 w 7911958"/>
              <a:gd name="connsiteY1" fmla="*/ 9313776 h 9802819"/>
              <a:gd name="connsiteX2" fmla="*/ 50440 w 7911958"/>
              <a:gd name="connsiteY2" fmla="*/ 8987284 h 9802819"/>
              <a:gd name="connsiteX3" fmla="*/ 398242 w 7911958"/>
              <a:gd name="connsiteY3" fmla="*/ 7595965 h 9802819"/>
              <a:gd name="connsiteX4" fmla="*/ 6756719 w 7911958"/>
              <a:gd name="connsiteY4" fmla="*/ 569139 h 9802819"/>
              <a:gd name="connsiteX5" fmla="*/ 7642630 w 7911958"/>
              <a:gd name="connsiteY5" fmla="*/ 87248 h 9802819"/>
              <a:gd name="connsiteX6" fmla="*/ 7911958 w 7911958"/>
              <a:gd name="connsiteY6" fmla="*/ 0 h 9802819"/>
              <a:gd name="connsiteX0" fmla="*/ 589029 w 7642630"/>
              <a:gd name="connsiteY0" fmla="*/ 9715571 h 9715571"/>
              <a:gd name="connsiteX1" fmla="*/ 0 w 7642630"/>
              <a:gd name="connsiteY1" fmla="*/ 9226528 h 9715571"/>
              <a:gd name="connsiteX2" fmla="*/ 50440 w 7642630"/>
              <a:gd name="connsiteY2" fmla="*/ 8900036 h 9715571"/>
              <a:gd name="connsiteX3" fmla="*/ 398242 w 7642630"/>
              <a:gd name="connsiteY3" fmla="*/ 7508717 h 9715571"/>
              <a:gd name="connsiteX4" fmla="*/ 6756719 w 7642630"/>
              <a:gd name="connsiteY4" fmla="*/ 481891 h 9715571"/>
              <a:gd name="connsiteX5" fmla="*/ 7642630 w 7642630"/>
              <a:gd name="connsiteY5" fmla="*/ 0 h 9715571"/>
              <a:gd name="connsiteX0" fmla="*/ 589029 w 7900749"/>
              <a:gd name="connsiteY0" fmla="*/ 9821966 h 9821966"/>
              <a:gd name="connsiteX1" fmla="*/ 0 w 7900749"/>
              <a:gd name="connsiteY1" fmla="*/ 9332923 h 9821966"/>
              <a:gd name="connsiteX2" fmla="*/ 50440 w 7900749"/>
              <a:gd name="connsiteY2" fmla="*/ 9006431 h 9821966"/>
              <a:gd name="connsiteX3" fmla="*/ 398242 w 7900749"/>
              <a:gd name="connsiteY3" fmla="*/ 7615112 h 9821966"/>
              <a:gd name="connsiteX4" fmla="*/ 6756719 w 7900749"/>
              <a:gd name="connsiteY4" fmla="*/ 588286 h 9821966"/>
              <a:gd name="connsiteX5" fmla="*/ 7900749 w 7900749"/>
              <a:gd name="connsiteY5" fmla="*/ 0 h 9821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00749" h="9821966">
                <a:moveTo>
                  <a:pt x="589029" y="9821966"/>
                </a:moveTo>
                <a:lnTo>
                  <a:pt x="0" y="9332923"/>
                </a:lnTo>
                <a:lnTo>
                  <a:pt x="50440" y="9006431"/>
                </a:lnTo>
                <a:cubicBezTo>
                  <a:pt x="119970" y="8604142"/>
                  <a:pt x="221982" y="8158814"/>
                  <a:pt x="398242" y="7615112"/>
                </a:cubicBezTo>
                <a:cubicBezTo>
                  <a:pt x="1372817" y="4608865"/>
                  <a:pt x="3887952" y="2237199"/>
                  <a:pt x="6756719" y="588286"/>
                </a:cubicBezTo>
                <a:cubicBezTo>
                  <a:pt x="6992735" y="452730"/>
                  <a:pt x="7549593" y="182994"/>
                  <a:pt x="7900749" y="0"/>
                </a:cubicBez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 name="Title 1">
            <a:extLst>
              <a:ext uri="{FF2B5EF4-FFF2-40B4-BE49-F238E27FC236}">
                <a16:creationId xmlns:a16="http://schemas.microsoft.com/office/drawing/2014/main" id="{F509B963-9C21-9662-900C-12B70A248DB8}"/>
              </a:ext>
            </a:extLst>
          </p:cNvPr>
          <p:cNvSpPr>
            <a:spLocks noGrp="1"/>
          </p:cNvSpPr>
          <p:nvPr>
            <p:ph type="title"/>
          </p:nvPr>
        </p:nvSpPr>
        <p:spPr>
          <a:xfrm>
            <a:off x="718751" y="762000"/>
            <a:ext cx="3598808" cy="2286000"/>
          </a:xfrm>
        </p:spPr>
        <p:txBody>
          <a:bodyPr anchor="t">
            <a:normAutofit/>
          </a:bodyPr>
          <a:lstStyle/>
          <a:p>
            <a:r>
              <a:rPr lang="en-GB" sz="3200">
                <a:solidFill>
                  <a:srgbClr val="FFFFFF"/>
                </a:solidFill>
              </a:rPr>
              <a:t>Inequality</a:t>
            </a:r>
          </a:p>
        </p:txBody>
      </p:sp>
      <p:graphicFrame>
        <p:nvGraphicFramePr>
          <p:cNvPr id="5" name="Content Placeholder 2">
            <a:extLst>
              <a:ext uri="{FF2B5EF4-FFF2-40B4-BE49-F238E27FC236}">
                <a16:creationId xmlns:a16="http://schemas.microsoft.com/office/drawing/2014/main" id="{08012284-101B-7F24-A183-79DC887DB228}"/>
              </a:ext>
            </a:extLst>
          </p:cNvPr>
          <p:cNvGraphicFramePr>
            <a:graphicFrameLocks noGrp="1"/>
          </p:cNvGraphicFramePr>
          <p:nvPr>
            <p:ph idx="1"/>
            <p:extLst>
              <p:ext uri="{D42A27DB-BD31-4B8C-83A1-F6EECF244321}">
                <p14:modId xmlns:p14="http://schemas.microsoft.com/office/powerpoint/2010/main" val="2122283167"/>
              </p:ext>
            </p:extLst>
          </p:nvPr>
        </p:nvGraphicFramePr>
        <p:xfrm>
          <a:off x="4572000" y="771726"/>
          <a:ext cx="6858000" cy="4562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86677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3F3A0F6C-EB8F-4A4C-8258-23F6D815E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8352" cy="6438900"/>
          </a:xfrm>
          <a:custGeom>
            <a:avLst/>
            <a:gdLst>
              <a:gd name="connsiteX0" fmla="*/ 0 w 12198352"/>
              <a:gd name="connsiteY0" fmla="*/ 0 h 6438900"/>
              <a:gd name="connsiteX1" fmla="*/ 12198352 w 12198352"/>
              <a:gd name="connsiteY1" fmla="*/ 0 h 6438900"/>
              <a:gd name="connsiteX2" fmla="*/ 12198352 w 12198352"/>
              <a:gd name="connsiteY2" fmla="*/ 5644414 h 6438900"/>
              <a:gd name="connsiteX3" fmla="*/ 12042486 w 12198352"/>
              <a:gd name="connsiteY3" fmla="*/ 5750064 h 6438900"/>
              <a:gd name="connsiteX4" fmla="*/ 9483672 w 12198352"/>
              <a:gd name="connsiteY4" fmla="*/ 6432438 h 6438900"/>
              <a:gd name="connsiteX5" fmla="*/ 8500895 w 12198352"/>
              <a:gd name="connsiteY5" fmla="*/ 6437925 h 6438900"/>
              <a:gd name="connsiteX6" fmla="*/ 1629409 w 12198352"/>
              <a:gd name="connsiteY6" fmla="*/ 5170893 h 6438900"/>
              <a:gd name="connsiteX7" fmla="*/ 433424 w 12198352"/>
              <a:gd name="connsiteY7" fmla="*/ 4633819 h 6438900"/>
              <a:gd name="connsiteX8" fmla="*/ 0 w 12198352"/>
              <a:gd name="connsiteY8" fmla="*/ 4450771 h 643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8352" h="6438900">
                <a:moveTo>
                  <a:pt x="0" y="0"/>
                </a:moveTo>
                <a:lnTo>
                  <a:pt x="12198352" y="0"/>
                </a:lnTo>
                <a:lnTo>
                  <a:pt x="12198352" y="5644414"/>
                </a:lnTo>
                <a:lnTo>
                  <a:pt x="12042486" y="5750064"/>
                </a:lnTo>
                <a:cubicBezTo>
                  <a:pt x="11268689" y="6237466"/>
                  <a:pt x="10357585" y="6417714"/>
                  <a:pt x="9483672" y="6432438"/>
                </a:cubicBezTo>
                <a:cubicBezTo>
                  <a:pt x="9158751" y="6438062"/>
                  <a:pt x="8830819" y="6440385"/>
                  <a:pt x="8500895" y="6437925"/>
                </a:cubicBezTo>
                <a:cubicBezTo>
                  <a:pt x="6191416" y="6420695"/>
                  <a:pt x="3784289" y="6168856"/>
                  <a:pt x="1629409" y="5170893"/>
                </a:cubicBezTo>
                <a:cubicBezTo>
                  <a:pt x="1229906" y="4985892"/>
                  <a:pt x="831404" y="4807078"/>
                  <a:pt x="433424" y="4633819"/>
                </a:cubicBezTo>
                <a:lnTo>
                  <a:pt x="0" y="445077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500">
              <a:solidFill>
                <a:prstClr val="white"/>
              </a:solidFill>
              <a:latin typeface="Avenir Next LT Pro" panose="020B0504020202020204" pitchFamily="34" charset="0"/>
            </a:endParaRPr>
          </a:p>
        </p:txBody>
      </p:sp>
      <p:sp>
        <p:nvSpPr>
          <p:cNvPr id="13" name="Freeform: Shape 12">
            <a:extLst>
              <a:ext uri="{FF2B5EF4-FFF2-40B4-BE49-F238E27FC236}">
                <a16:creationId xmlns:a16="http://schemas.microsoft.com/office/drawing/2014/main" id="{6A9C92F4-A4A4-42E0-9391-C666AAED1E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817925">
            <a:off x="2322363" y="-118377"/>
            <a:ext cx="7900749" cy="9821966"/>
          </a:xfrm>
          <a:custGeom>
            <a:avLst/>
            <a:gdLst>
              <a:gd name="connsiteX0" fmla="*/ 589029 w 7858893"/>
              <a:gd name="connsiteY0" fmla="*/ 9827096 h 9827096"/>
              <a:gd name="connsiteX1" fmla="*/ 0 w 7858893"/>
              <a:gd name="connsiteY1" fmla="*/ 9338053 h 9827096"/>
              <a:gd name="connsiteX2" fmla="*/ 50440 w 7858893"/>
              <a:gd name="connsiteY2" fmla="*/ 9011561 h 9827096"/>
              <a:gd name="connsiteX3" fmla="*/ 398242 w 7858893"/>
              <a:gd name="connsiteY3" fmla="*/ 7620242 h 9827096"/>
              <a:gd name="connsiteX4" fmla="*/ 6756719 w 7858893"/>
              <a:gd name="connsiteY4" fmla="*/ 593416 h 9827096"/>
              <a:gd name="connsiteX5" fmla="*/ 7642630 w 7858893"/>
              <a:gd name="connsiteY5" fmla="*/ 111525 h 9827096"/>
              <a:gd name="connsiteX6" fmla="*/ 7858893 w 7858893"/>
              <a:gd name="connsiteY6" fmla="*/ 0 h 9827096"/>
              <a:gd name="connsiteX0" fmla="*/ 589029 w 8190490"/>
              <a:gd name="connsiteY0" fmla="*/ 9787128 h 9787128"/>
              <a:gd name="connsiteX1" fmla="*/ 0 w 8190490"/>
              <a:gd name="connsiteY1" fmla="*/ 9298085 h 9787128"/>
              <a:gd name="connsiteX2" fmla="*/ 50440 w 8190490"/>
              <a:gd name="connsiteY2" fmla="*/ 8971593 h 9787128"/>
              <a:gd name="connsiteX3" fmla="*/ 398242 w 8190490"/>
              <a:gd name="connsiteY3" fmla="*/ 7580274 h 9787128"/>
              <a:gd name="connsiteX4" fmla="*/ 6756719 w 8190490"/>
              <a:gd name="connsiteY4" fmla="*/ 553448 h 9787128"/>
              <a:gd name="connsiteX5" fmla="*/ 7642630 w 8190490"/>
              <a:gd name="connsiteY5" fmla="*/ 71557 h 9787128"/>
              <a:gd name="connsiteX6" fmla="*/ 8190490 w 8190490"/>
              <a:gd name="connsiteY6" fmla="*/ 0 h 9787128"/>
              <a:gd name="connsiteX7" fmla="*/ 589029 w 8190490"/>
              <a:gd name="connsiteY7" fmla="*/ 9787128 h 9787128"/>
              <a:gd name="connsiteX0" fmla="*/ 589029 w 8281930"/>
              <a:gd name="connsiteY0" fmla="*/ 9722690 h 9722690"/>
              <a:gd name="connsiteX1" fmla="*/ 0 w 8281930"/>
              <a:gd name="connsiteY1" fmla="*/ 9233647 h 9722690"/>
              <a:gd name="connsiteX2" fmla="*/ 50440 w 8281930"/>
              <a:gd name="connsiteY2" fmla="*/ 8907155 h 9722690"/>
              <a:gd name="connsiteX3" fmla="*/ 398242 w 8281930"/>
              <a:gd name="connsiteY3" fmla="*/ 7515836 h 9722690"/>
              <a:gd name="connsiteX4" fmla="*/ 6756719 w 8281930"/>
              <a:gd name="connsiteY4" fmla="*/ 489010 h 9722690"/>
              <a:gd name="connsiteX5" fmla="*/ 7642630 w 8281930"/>
              <a:gd name="connsiteY5" fmla="*/ 7119 h 9722690"/>
              <a:gd name="connsiteX6" fmla="*/ 8281930 w 8281930"/>
              <a:gd name="connsiteY6" fmla="*/ 27002 h 9722690"/>
              <a:gd name="connsiteX0" fmla="*/ 589029 w 7911958"/>
              <a:gd name="connsiteY0" fmla="*/ 9802819 h 9802819"/>
              <a:gd name="connsiteX1" fmla="*/ 0 w 7911958"/>
              <a:gd name="connsiteY1" fmla="*/ 9313776 h 9802819"/>
              <a:gd name="connsiteX2" fmla="*/ 50440 w 7911958"/>
              <a:gd name="connsiteY2" fmla="*/ 8987284 h 9802819"/>
              <a:gd name="connsiteX3" fmla="*/ 398242 w 7911958"/>
              <a:gd name="connsiteY3" fmla="*/ 7595965 h 9802819"/>
              <a:gd name="connsiteX4" fmla="*/ 6756719 w 7911958"/>
              <a:gd name="connsiteY4" fmla="*/ 569139 h 9802819"/>
              <a:gd name="connsiteX5" fmla="*/ 7642630 w 7911958"/>
              <a:gd name="connsiteY5" fmla="*/ 87248 h 9802819"/>
              <a:gd name="connsiteX6" fmla="*/ 7911958 w 7911958"/>
              <a:gd name="connsiteY6" fmla="*/ 0 h 9802819"/>
              <a:gd name="connsiteX0" fmla="*/ 589029 w 7642630"/>
              <a:gd name="connsiteY0" fmla="*/ 9715571 h 9715571"/>
              <a:gd name="connsiteX1" fmla="*/ 0 w 7642630"/>
              <a:gd name="connsiteY1" fmla="*/ 9226528 h 9715571"/>
              <a:gd name="connsiteX2" fmla="*/ 50440 w 7642630"/>
              <a:gd name="connsiteY2" fmla="*/ 8900036 h 9715571"/>
              <a:gd name="connsiteX3" fmla="*/ 398242 w 7642630"/>
              <a:gd name="connsiteY3" fmla="*/ 7508717 h 9715571"/>
              <a:gd name="connsiteX4" fmla="*/ 6756719 w 7642630"/>
              <a:gd name="connsiteY4" fmla="*/ 481891 h 9715571"/>
              <a:gd name="connsiteX5" fmla="*/ 7642630 w 7642630"/>
              <a:gd name="connsiteY5" fmla="*/ 0 h 9715571"/>
              <a:gd name="connsiteX0" fmla="*/ 589029 w 7900749"/>
              <a:gd name="connsiteY0" fmla="*/ 9821966 h 9821966"/>
              <a:gd name="connsiteX1" fmla="*/ 0 w 7900749"/>
              <a:gd name="connsiteY1" fmla="*/ 9332923 h 9821966"/>
              <a:gd name="connsiteX2" fmla="*/ 50440 w 7900749"/>
              <a:gd name="connsiteY2" fmla="*/ 9006431 h 9821966"/>
              <a:gd name="connsiteX3" fmla="*/ 398242 w 7900749"/>
              <a:gd name="connsiteY3" fmla="*/ 7615112 h 9821966"/>
              <a:gd name="connsiteX4" fmla="*/ 6756719 w 7900749"/>
              <a:gd name="connsiteY4" fmla="*/ 588286 h 9821966"/>
              <a:gd name="connsiteX5" fmla="*/ 7900749 w 7900749"/>
              <a:gd name="connsiteY5" fmla="*/ 0 h 9821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00749" h="9821966">
                <a:moveTo>
                  <a:pt x="589029" y="9821966"/>
                </a:moveTo>
                <a:lnTo>
                  <a:pt x="0" y="9332923"/>
                </a:lnTo>
                <a:lnTo>
                  <a:pt x="50440" y="9006431"/>
                </a:lnTo>
                <a:cubicBezTo>
                  <a:pt x="119970" y="8604142"/>
                  <a:pt x="221982" y="8158814"/>
                  <a:pt x="398242" y="7615112"/>
                </a:cubicBezTo>
                <a:cubicBezTo>
                  <a:pt x="1372817" y="4608865"/>
                  <a:pt x="3887952" y="2237199"/>
                  <a:pt x="6756719" y="588286"/>
                </a:cubicBezTo>
                <a:cubicBezTo>
                  <a:pt x="6992735" y="452730"/>
                  <a:pt x="7549593" y="182994"/>
                  <a:pt x="7900749" y="0"/>
                </a:cubicBez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 name="Title 1">
            <a:extLst>
              <a:ext uri="{FF2B5EF4-FFF2-40B4-BE49-F238E27FC236}">
                <a16:creationId xmlns:a16="http://schemas.microsoft.com/office/drawing/2014/main" id="{B36644D5-9F8E-F4FD-163A-D10D845C5489}"/>
              </a:ext>
            </a:extLst>
          </p:cNvPr>
          <p:cNvSpPr>
            <a:spLocks noGrp="1"/>
          </p:cNvSpPr>
          <p:nvPr>
            <p:ph type="title"/>
          </p:nvPr>
        </p:nvSpPr>
        <p:spPr>
          <a:xfrm>
            <a:off x="718751" y="762000"/>
            <a:ext cx="3598808" cy="2286000"/>
          </a:xfrm>
        </p:spPr>
        <p:txBody>
          <a:bodyPr anchor="t">
            <a:normAutofit/>
          </a:bodyPr>
          <a:lstStyle/>
          <a:p>
            <a:r>
              <a:rPr lang="en-GB" sz="3200">
                <a:solidFill>
                  <a:srgbClr val="FFFFFF"/>
                </a:solidFill>
              </a:rPr>
              <a:t>Inequality</a:t>
            </a:r>
          </a:p>
        </p:txBody>
      </p:sp>
      <p:graphicFrame>
        <p:nvGraphicFramePr>
          <p:cNvPr id="5" name="Content Placeholder 2">
            <a:extLst>
              <a:ext uri="{FF2B5EF4-FFF2-40B4-BE49-F238E27FC236}">
                <a16:creationId xmlns:a16="http://schemas.microsoft.com/office/drawing/2014/main" id="{7739D0D1-E4BD-25B8-1373-ABFA49C5F941}"/>
              </a:ext>
            </a:extLst>
          </p:cNvPr>
          <p:cNvGraphicFramePr>
            <a:graphicFrameLocks noGrp="1"/>
          </p:cNvGraphicFramePr>
          <p:nvPr>
            <p:ph idx="1"/>
            <p:extLst>
              <p:ext uri="{D42A27DB-BD31-4B8C-83A1-F6EECF244321}">
                <p14:modId xmlns:p14="http://schemas.microsoft.com/office/powerpoint/2010/main" val="4026065535"/>
              </p:ext>
            </p:extLst>
          </p:nvPr>
        </p:nvGraphicFramePr>
        <p:xfrm>
          <a:off x="4572000" y="771726"/>
          <a:ext cx="6858000" cy="4562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122802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133CD-90C3-8177-5F06-0D9996E1862D}"/>
              </a:ext>
            </a:extLst>
          </p:cNvPr>
          <p:cNvSpPr>
            <a:spLocks noGrp="1"/>
          </p:cNvSpPr>
          <p:nvPr>
            <p:ph type="title"/>
          </p:nvPr>
        </p:nvSpPr>
        <p:spPr/>
        <p:txBody>
          <a:bodyPr/>
          <a:lstStyle/>
          <a:p>
            <a:r>
              <a:rPr lang="en-US"/>
              <a:t>Health Inequality</a:t>
            </a:r>
          </a:p>
        </p:txBody>
      </p:sp>
      <p:sp>
        <p:nvSpPr>
          <p:cNvPr id="3" name="Content Placeholder 2">
            <a:extLst>
              <a:ext uri="{FF2B5EF4-FFF2-40B4-BE49-F238E27FC236}">
                <a16:creationId xmlns:a16="http://schemas.microsoft.com/office/drawing/2014/main" id="{A6F6B5DC-4AB0-4528-7CC1-718BC7D59D2B}"/>
              </a:ext>
            </a:extLst>
          </p:cNvPr>
          <p:cNvSpPr>
            <a:spLocks noGrp="1"/>
          </p:cNvSpPr>
          <p:nvPr>
            <p:ph idx="1"/>
          </p:nvPr>
        </p:nvSpPr>
        <p:spPr/>
        <p:txBody>
          <a:bodyPr vert="horz" lIns="91440" tIns="45720" rIns="91440" bIns="45720" rtlCol="0" anchor="t">
            <a:noAutofit/>
          </a:bodyPr>
          <a:lstStyle/>
          <a:p>
            <a:pPr>
              <a:lnSpc>
                <a:spcPct val="170000"/>
              </a:lnSpc>
            </a:pPr>
            <a:r>
              <a:rPr lang="en-GB" sz="1800">
                <a:solidFill>
                  <a:schemeClr val="tx1"/>
                </a:solidFill>
                <a:ea typeface="+mn-lt"/>
                <a:cs typeface="+mn-lt"/>
              </a:rPr>
              <a:t>"…the unjust and avoidable differences in people’s health across the population and between specific population groups. </a:t>
            </a:r>
            <a:endParaRPr lang="en-US" sz="1800">
              <a:solidFill>
                <a:schemeClr val="tx1"/>
              </a:solidFill>
              <a:ea typeface="+mn-lt"/>
              <a:cs typeface="+mn-lt"/>
            </a:endParaRPr>
          </a:p>
          <a:p>
            <a:pPr>
              <a:lnSpc>
                <a:spcPct val="170000"/>
              </a:lnSpc>
            </a:pPr>
            <a:r>
              <a:rPr lang="en-GB" sz="1800">
                <a:solidFill>
                  <a:schemeClr val="tx1"/>
                </a:solidFill>
                <a:ea typeface="+mn-lt"/>
                <a:cs typeface="+mn-lt"/>
              </a:rPr>
              <a:t>Health equity a more appropriate term?</a:t>
            </a:r>
            <a:endParaRPr lang="en-US" sz="1800">
              <a:solidFill>
                <a:schemeClr val="tx1"/>
              </a:solidFill>
              <a:ea typeface="+mn-lt"/>
              <a:cs typeface="+mn-lt"/>
            </a:endParaRPr>
          </a:p>
          <a:p>
            <a:pPr>
              <a:lnSpc>
                <a:spcPct val="170000"/>
              </a:lnSpc>
            </a:pPr>
            <a:r>
              <a:rPr lang="en-GB" sz="1800">
                <a:solidFill>
                  <a:schemeClr val="tx1"/>
                </a:solidFill>
                <a:ea typeface="+mn-lt"/>
                <a:cs typeface="+mn-lt"/>
              </a:rPr>
              <a:t>Determined by circumstances largely beyond an individual’s control. These circumstances disadvantage people and limit their chance to live longer, healthier lives…</a:t>
            </a:r>
            <a:endParaRPr lang="en-US" sz="1800">
              <a:solidFill>
                <a:schemeClr val="tx1"/>
              </a:solidFill>
              <a:ea typeface="+mn-lt"/>
              <a:cs typeface="+mn-lt"/>
            </a:endParaRPr>
          </a:p>
          <a:p>
            <a:pPr>
              <a:lnSpc>
                <a:spcPct val="170000"/>
              </a:lnSpc>
            </a:pPr>
            <a:r>
              <a:rPr lang="en-GB" sz="1800">
                <a:solidFill>
                  <a:schemeClr val="tx1"/>
                </a:solidFill>
                <a:ea typeface="+mn-lt"/>
                <a:cs typeface="+mn-lt"/>
              </a:rPr>
              <a:t>The existence of health inequalities in the UK means that the right of everyone to the highest attainable standard of physical and mental health is not being enjoyed equally.</a:t>
            </a:r>
          </a:p>
          <a:p>
            <a:pPr>
              <a:lnSpc>
                <a:spcPct val="90000"/>
              </a:lnSpc>
            </a:pPr>
            <a:endParaRPr lang="en-GB" sz="1300">
              <a:solidFill>
                <a:schemeClr val="tx1"/>
              </a:solidFill>
              <a:latin typeface="Calibri"/>
              <a:ea typeface="Calibri"/>
              <a:cs typeface="Calibri"/>
            </a:endParaRPr>
          </a:p>
          <a:p>
            <a:endParaRPr lang="en-US">
              <a:solidFill>
                <a:schemeClr val="tx1"/>
              </a:solidFill>
            </a:endParaRPr>
          </a:p>
        </p:txBody>
      </p:sp>
    </p:spTree>
    <p:extLst>
      <p:ext uri="{BB962C8B-B14F-4D97-AF65-F5344CB8AC3E}">
        <p14:creationId xmlns:p14="http://schemas.microsoft.com/office/powerpoint/2010/main" val="3997289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DA07B-9072-E5D1-D32B-D327F8E01836}"/>
              </a:ext>
            </a:extLst>
          </p:cNvPr>
          <p:cNvSpPr>
            <a:spLocks noGrp="1"/>
          </p:cNvSpPr>
          <p:nvPr>
            <p:ph type="title"/>
          </p:nvPr>
        </p:nvSpPr>
        <p:spPr/>
        <p:txBody>
          <a:bodyPr/>
          <a:lstStyle/>
          <a:p>
            <a:r>
              <a:rPr lang="en-GB"/>
              <a:t>Health Inequalities</a:t>
            </a:r>
          </a:p>
        </p:txBody>
      </p:sp>
      <p:sp>
        <p:nvSpPr>
          <p:cNvPr id="3" name="Content Placeholder 2">
            <a:extLst>
              <a:ext uri="{FF2B5EF4-FFF2-40B4-BE49-F238E27FC236}">
                <a16:creationId xmlns:a16="http://schemas.microsoft.com/office/drawing/2014/main" id="{5F9A8651-7857-FBF6-9464-3F1B791A0DF1}"/>
              </a:ext>
            </a:extLst>
          </p:cNvPr>
          <p:cNvSpPr>
            <a:spLocks noGrp="1"/>
          </p:cNvSpPr>
          <p:nvPr>
            <p:ph idx="1"/>
          </p:nvPr>
        </p:nvSpPr>
        <p:spPr/>
        <p:txBody>
          <a:bodyPr vert="horz" lIns="91440" tIns="45720" rIns="91440" bIns="45720" rtlCol="0" anchor="t">
            <a:normAutofit fontScale="70000" lnSpcReduction="20000"/>
          </a:bodyPr>
          <a:lstStyle/>
          <a:p>
            <a:pPr>
              <a:lnSpc>
                <a:spcPct val="105000"/>
              </a:lnSpc>
            </a:pPr>
            <a:r>
              <a:rPr lang="en-GB">
                <a:solidFill>
                  <a:srgbClr val="FFFFFF">
                    <a:alpha val="70000"/>
                  </a:srgbClr>
                </a:solidFill>
              </a:rPr>
              <a:t>“ Drive to tackle healthcare gulf”</a:t>
            </a:r>
          </a:p>
          <a:p>
            <a:pPr>
              <a:lnSpc>
                <a:spcPct val="105000"/>
              </a:lnSpc>
            </a:pPr>
            <a:r>
              <a:rPr lang="en-GB">
                <a:solidFill>
                  <a:srgbClr val="FFFFFF">
                    <a:alpha val="70000"/>
                  </a:srgbClr>
                </a:solidFill>
              </a:rPr>
              <a:t>“ North – South health divide widening</a:t>
            </a:r>
          </a:p>
          <a:p>
            <a:pPr>
              <a:lnSpc>
                <a:spcPct val="105000"/>
              </a:lnSpc>
            </a:pPr>
            <a:r>
              <a:rPr lang="en-GB">
                <a:solidFill>
                  <a:srgbClr val="FFFFFF">
                    <a:alpha val="70000"/>
                  </a:srgbClr>
                </a:solidFill>
              </a:rPr>
              <a:t>“ Is Glasgow bad for your health?”</a:t>
            </a:r>
          </a:p>
          <a:p>
            <a:pPr>
              <a:lnSpc>
                <a:spcPct val="105000"/>
              </a:lnSpc>
            </a:pPr>
            <a:r>
              <a:rPr lang="en-GB">
                <a:solidFill>
                  <a:srgbClr val="FFFFFF">
                    <a:alpha val="70000"/>
                  </a:srgbClr>
                </a:solidFill>
              </a:rPr>
              <a:t>“ Poorer Scottish men die younger</a:t>
            </a:r>
          </a:p>
          <a:p>
            <a:pPr>
              <a:lnSpc>
                <a:spcPct val="105000"/>
              </a:lnSpc>
            </a:pPr>
            <a:r>
              <a:rPr lang="en-GB">
                <a:solidFill>
                  <a:srgbClr val="FFFFFF">
                    <a:alpha val="70000"/>
                  </a:srgbClr>
                </a:solidFill>
              </a:rPr>
              <a:t>“ Poor less likely to survive cancer”</a:t>
            </a:r>
          </a:p>
          <a:p>
            <a:pPr>
              <a:lnSpc>
                <a:spcPct val="105000"/>
              </a:lnSpc>
            </a:pPr>
            <a:r>
              <a:rPr lang="en-GB">
                <a:solidFill>
                  <a:srgbClr val="FFFFFF">
                    <a:alpha val="70000"/>
                  </a:srgbClr>
                </a:solidFill>
              </a:rPr>
              <a:t>“ Health divide starts from birth”</a:t>
            </a:r>
          </a:p>
          <a:p>
            <a:pPr>
              <a:lnSpc>
                <a:spcPct val="105000"/>
              </a:lnSpc>
            </a:pPr>
            <a:r>
              <a:rPr lang="en-GB">
                <a:solidFill>
                  <a:srgbClr val="FFFFFF">
                    <a:alpha val="70000"/>
                  </a:srgbClr>
                </a:solidFill>
              </a:rPr>
              <a:t>“Universal credit claimants dying younger as rich live longer”</a:t>
            </a:r>
          </a:p>
          <a:p>
            <a:pPr>
              <a:lnSpc>
                <a:spcPct val="105000"/>
              </a:lnSpc>
            </a:pPr>
            <a:r>
              <a:rPr lang="en-GB">
                <a:solidFill>
                  <a:srgbClr val="FFFFFF">
                    <a:alpha val="70000"/>
                  </a:srgbClr>
                </a:solidFill>
              </a:rPr>
              <a:t>“Covid-19 is still worsening health inequality. Why hasn't anything been done?”</a:t>
            </a:r>
          </a:p>
          <a:p>
            <a:pPr>
              <a:lnSpc>
                <a:spcPct val="105000"/>
              </a:lnSpc>
            </a:pPr>
            <a:r>
              <a:rPr lang="en-GB">
                <a:solidFill>
                  <a:srgbClr val="FFFFFF">
                    <a:alpha val="70000"/>
                  </a:srgbClr>
                </a:solidFill>
              </a:rPr>
              <a:t>“What do we know about Covid-19 inequalities among people from minority ethnic groups?”</a:t>
            </a:r>
          </a:p>
          <a:p>
            <a:endParaRPr lang="en-GB">
              <a:solidFill>
                <a:srgbClr val="FFFFFF">
                  <a:alpha val="70000"/>
                </a:srgbClr>
              </a:solidFill>
            </a:endParaRPr>
          </a:p>
        </p:txBody>
      </p:sp>
    </p:spTree>
    <p:extLst>
      <p:ext uri="{BB962C8B-B14F-4D97-AF65-F5344CB8AC3E}">
        <p14:creationId xmlns:p14="http://schemas.microsoft.com/office/powerpoint/2010/main" val="39425335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9BB71-39CD-D4D3-B6B8-DA910D700EDC}"/>
              </a:ext>
            </a:extLst>
          </p:cNvPr>
          <p:cNvSpPr>
            <a:spLocks noGrp="1"/>
          </p:cNvSpPr>
          <p:nvPr>
            <p:ph type="title"/>
          </p:nvPr>
        </p:nvSpPr>
        <p:spPr/>
        <p:txBody>
          <a:bodyPr/>
          <a:lstStyle/>
          <a:p>
            <a:r>
              <a:rPr lang="en-GB"/>
              <a:t>Cycle of Deprivation</a:t>
            </a:r>
          </a:p>
        </p:txBody>
      </p:sp>
      <p:pic>
        <p:nvPicPr>
          <p:cNvPr id="4" name="Content Placeholder 3" descr="page7new">
            <a:extLst>
              <a:ext uri="{FF2B5EF4-FFF2-40B4-BE49-F238E27FC236}">
                <a16:creationId xmlns:a16="http://schemas.microsoft.com/office/drawing/2014/main" id="{A63DFEBF-8F9D-1778-E082-B1E827A7759A}"/>
              </a:ext>
            </a:extLst>
          </p:cNvPr>
          <p:cNvPicPr>
            <a:picLocks noGrp="1" noChangeAspect="1"/>
          </p:cNvPicPr>
          <p:nvPr>
            <p:ph idx="1"/>
          </p:nvPr>
        </p:nvPicPr>
        <p:blipFill>
          <a:blip r:embed="rId2"/>
          <a:stretch>
            <a:fillRect/>
          </a:stretch>
        </p:blipFill>
        <p:spPr>
          <a:xfrm>
            <a:off x="3861024" y="2286000"/>
            <a:ext cx="4469951" cy="3818083"/>
          </a:xfrm>
        </p:spPr>
      </p:pic>
    </p:spTree>
    <p:extLst>
      <p:ext uri="{BB962C8B-B14F-4D97-AF65-F5344CB8AC3E}">
        <p14:creationId xmlns:p14="http://schemas.microsoft.com/office/powerpoint/2010/main" val="594289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F46FB37-B739-429D-8392-8F35C21F548E}"/>
              </a:ext>
            </a:extLst>
          </p:cNvPr>
          <p:cNvSpPr>
            <a:spLocks noGrp="1"/>
          </p:cNvSpPr>
          <p:nvPr>
            <p:ph type="title"/>
          </p:nvPr>
        </p:nvSpPr>
        <p:spPr>
          <a:xfrm>
            <a:off x="8076247" y="1292355"/>
            <a:ext cx="3336545" cy="1657614"/>
          </a:xfrm>
        </p:spPr>
        <p:txBody>
          <a:bodyPr vert="horz" lIns="91440" tIns="45720" rIns="91440" bIns="45720" rtlCol="0" anchor="ctr">
            <a:normAutofit/>
          </a:bodyPr>
          <a:lstStyle/>
          <a:p>
            <a:pPr algn="ctr">
              <a:buClrTx/>
              <a:buSzTx/>
            </a:pPr>
            <a:r>
              <a:rPr lang="en-US" altLang="en-US" sz="3600" b="1" kern="1200">
                <a:solidFill>
                  <a:schemeClr val="tx1"/>
                </a:solidFill>
                <a:ea typeface="+mj-ea"/>
                <a:cs typeface="+mj-cs"/>
              </a:rPr>
              <a:t>Today’s Underclass</a:t>
            </a:r>
          </a:p>
        </p:txBody>
      </p:sp>
      <p:pic>
        <p:nvPicPr>
          <p:cNvPr id="74755" name="Content Placeholder 3" descr="A person standing in front of a building&#10;&#10;Description automatically generated">
            <a:extLst>
              <a:ext uri="{FF2B5EF4-FFF2-40B4-BE49-F238E27FC236}">
                <a16:creationId xmlns:a16="http://schemas.microsoft.com/office/drawing/2014/main" id="{90C994A8-38D1-48C4-9102-BE5C4D993BD7}"/>
              </a:ext>
            </a:extLst>
          </p:cNvPr>
          <p:cNvPicPr>
            <a:picLocks noGrp="1" noChangeAspect="1" noChangeArrowheads="1"/>
          </p:cNvPicPr>
          <p:nvPr>
            <p:ph idx="4294967295"/>
          </p:nvPr>
        </p:nvPicPr>
        <p:blipFill rotWithShape="1">
          <a:blip r:embed="rId3">
            <a:extLst>
              <a:ext uri="{28A0092B-C50C-407E-A947-70E740481C1C}">
                <a14:useLocalDpi xmlns:a14="http://schemas.microsoft.com/office/drawing/2010/main" val="0"/>
              </a:ext>
            </a:extLst>
          </a:blip>
          <a:srcRect l="1862" r="-2" b="-2"/>
          <a:stretch/>
        </p:blipFill>
        <p:spPr>
          <a:xfrm>
            <a:off x="1" y="-1"/>
            <a:ext cx="3719750" cy="2225041"/>
          </a:xfrm>
          <a:prstGeom prst="rect">
            <a:avLst/>
          </a:prstGeom>
        </p:spPr>
      </p:pic>
      <p:pic>
        <p:nvPicPr>
          <p:cNvPr id="2059" name="Picture 11" descr="A person posing for a picture&#10;&#10;Description automatically generated"/>
          <p:cNvPicPr>
            <a:picLocks noChangeAspect="1" noChangeArrowheads="1"/>
          </p:cNvPicPr>
          <p:nvPr/>
        </p:nvPicPr>
        <p:blipFill rotWithShape="1">
          <a:blip r:embed="rId4">
            <a:extLst>
              <a:ext uri="{28A0092B-C50C-407E-A947-70E740481C1C}">
                <a14:useLocalDpi xmlns:a14="http://schemas.microsoft.com/office/drawing/2010/main" val="0"/>
              </a:ext>
            </a:extLst>
          </a:blip>
          <a:srcRect r="-4" b="8348"/>
          <a:stretch/>
        </p:blipFill>
        <p:spPr bwMode="auto">
          <a:xfrm>
            <a:off x="3811189" y="-16426"/>
            <a:ext cx="3719752" cy="2267032"/>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4756" name="Picture 4" descr="A person looking at the camera&#10;&#10;Description automatically generated">
            <a:extLst>
              <a:ext uri="{FF2B5EF4-FFF2-40B4-BE49-F238E27FC236}">
                <a16:creationId xmlns:a16="http://schemas.microsoft.com/office/drawing/2014/main" id="{07AECB21-B4C5-424E-A07E-23C4C50C7C73}"/>
              </a:ext>
            </a:extLst>
          </p:cNvPr>
          <p:cNvPicPr>
            <a:picLocks noChangeAspect="1"/>
          </p:cNvPicPr>
          <p:nvPr/>
        </p:nvPicPr>
        <p:blipFill rotWithShape="1">
          <a:blip r:embed="rId5">
            <a:extLst>
              <a:ext uri="{28A0092B-C50C-407E-A947-70E740481C1C}">
                <a14:useLocalDpi xmlns:a14="http://schemas.microsoft.com/office/drawing/2010/main" val="0"/>
              </a:ext>
            </a:extLst>
          </a:blip>
          <a:srcRect r="221" b="3"/>
          <a:stretch/>
        </p:blipFill>
        <p:spPr bwMode="auto">
          <a:xfrm>
            <a:off x="20" y="2316480"/>
            <a:ext cx="3719729" cy="220861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Image result for on the dole"/>
          <p:cNvPicPr>
            <a:picLocks noChangeAspect="1" noChangeArrowheads="1"/>
          </p:cNvPicPr>
          <p:nvPr/>
        </p:nvPicPr>
        <p:blipFill rotWithShape="1">
          <a:blip r:embed="rId6">
            <a:extLst>
              <a:ext uri="{28A0092B-C50C-407E-A947-70E740481C1C}">
                <a14:useLocalDpi xmlns:a14="http://schemas.microsoft.com/office/drawing/2010/main" val="0"/>
              </a:ext>
            </a:extLst>
          </a:blip>
          <a:srcRect r="-1" b="1381"/>
          <a:stretch/>
        </p:blipFill>
        <p:spPr bwMode="auto">
          <a:xfrm>
            <a:off x="3811189" y="2316480"/>
            <a:ext cx="3719748" cy="2208617"/>
          </a:xfrm>
          <a:prstGeom prst="rect">
            <a:avLst/>
          </a:prstGeom>
          <a:noFill/>
          <a:extLst>
            <a:ext uri="{909E8E84-426E-40DD-AFC4-6F175D3DCCD1}">
              <a14:hiddenFill xmlns:a14="http://schemas.microsoft.com/office/drawing/2010/main">
                <a:solidFill>
                  <a:srgbClr val="FFFFFF"/>
                </a:solidFill>
              </a14:hiddenFill>
            </a:ext>
          </a:extLst>
        </p:spPr>
      </p:pic>
      <p:pic>
        <p:nvPicPr>
          <p:cNvPr id="74757" name="Picture 5">
            <a:extLst>
              <a:ext uri="{FF2B5EF4-FFF2-40B4-BE49-F238E27FC236}">
                <a16:creationId xmlns:a16="http://schemas.microsoft.com/office/drawing/2014/main" id="{967A310A-51BB-4637-9B6D-1E3F8FEB7BBE}"/>
              </a:ext>
            </a:extLst>
          </p:cNvPr>
          <p:cNvPicPr>
            <a:picLocks noChangeAspect="1"/>
          </p:cNvPicPr>
          <p:nvPr/>
        </p:nvPicPr>
        <p:blipFill rotWithShape="1">
          <a:blip r:embed="rId7">
            <a:extLst>
              <a:ext uri="{28A0092B-C50C-407E-A947-70E740481C1C}">
                <a14:useLocalDpi xmlns:a14="http://schemas.microsoft.com/office/drawing/2010/main" val="0"/>
              </a:ext>
            </a:extLst>
          </a:blip>
          <a:srcRect l="6652" r="-1" b="-1"/>
          <a:stretch/>
        </p:blipFill>
        <p:spPr bwMode="auto">
          <a:xfrm>
            <a:off x="1" y="4616536"/>
            <a:ext cx="3719748" cy="224146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descr="Image result for on the dole"/>
          <p:cNvPicPr>
            <a:picLocks noChangeAspect="1" noChangeArrowheads="1"/>
          </p:cNvPicPr>
          <p:nvPr/>
        </p:nvPicPr>
        <p:blipFill rotWithShape="1">
          <a:blip r:embed="rId8">
            <a:extLst>
              <a:ext uri="{28A0092B-C50C-407E-A947-70E740481C1C}">
                <a14:useLocalDpi xmlns:a14="http://schemas.microsoft.com/office/drawing/2010/main" val="0"/>
              </a:ext>
            </a:extLst>
          </a:blip>
          <a:srcRect l="7135" r="-4" b="-4"/>
          <a:stretch/>
        </p:blipFill>
        <p:spPr bwMode="auto">
          <a:xfrm>
            <a:off x="3811189" y="4607394"/>
            <a:ext cx="3719752" cy="2250607"/>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6" descr="Image result for boob job on nh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8" descr="Image result for boob job on nh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10" descr="Image result for boob job on nh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Graphic 6" descr="Questions">
            <a:extLst>
              <a:ext uri="{FF2B5EF4-FFF2-40B4-BE49-F238E27FC236}">
                <a16:creationId xmlns:a16="http://schemas.microsoft.com/office/drawing/2014/main" id="{94656315-0920-47DA-BE6B-048956134BE7}"/>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847325" y="3352800"/>
            <a:ext cx="1794387" cy="1794387"/>
          </a:xfrm>
          <a:prstGeom prst="rect">
            <a:avLst/>
          </a:prstGeom>
        </p:spPr>
      </p:pic>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advTm="30291">
        <p159:morph option="byObject"/>
      </p:transition>
    </mc:Choice>
    <mc:Fallback xmlns="">
      <p:transition spd="slow" advTm="30291">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D1B9B7D8-2209-4895-B0B8-18CC707F978D}"/>
              </a:ext>
            </a:extLst>
          </p:cNvPr>
          <p:cNvSpPr>
            <a:spLocks noGrp="1" noChangeArrowheads="1"/>
          </p:cNvSpPr>
          <p:nvPr>
            <p:ph type="title"/>
          </p:nvPr>
        </p:nvSpPr>
        <p:spPr>
          <a:xfrm>
            <a:off x="307975" y="384472"/>
            <a:ext cx="10935855" cy="714104"/>
          </a:xfrm>
        </p:spPr>
        <p:txBody>
          <a:bodyPr/>
          <a:lstStyle/>
          <a:p>
            <a:r>
              <a:rPr lang="en-GB" altLang="en-US" sz="3600" b="0">
                <a:solidFill>
                  <a:schemeClr val="tx1"/>
                </a:solidFill>
              </a:rPr>
              <a:t>Health Inequalities reports since 1980’s</a:t>
            </a:r>
          </a:p>
        </p:txBody>
      </p:sp>
      <p:sp>
        <p:nvSpPr>
          <p:cNvPr id="24579" name="Content Placeholder 2">
            <a:extLst>
              <a:ext uri="{FF2B5EF4-FFF2-40B4-BE49-F238E27FC236}">
                <a16:creationId xmlns:a16="http://schemas.microsoft.com/office/drawing/2014/main" id="{31C35847-E913-4D5A-87DE-AC04A69BFAEE}"/>
              </a:ext>
            </a:extLst>
          </p:cNvPr>
          <p:cNvSpPr>
            <a:spLocks noGrp="1" noChangeArrowheads="1"/>
          </p:cNvSpPr>
          <p:nvPr>
            <p:ph sz="half" idx="4294967295"/>
          </p:nvPr>
        </p:nvSpPr>
        <p:spPr>
          <a:xfrm>
            <a:off x="0" y="1825625"/>
            <a:ext cx="5181600" cy="4351338"/>
          </a:xfrm>
        </p:spPr>
        <p:txBody>
          <a:bodyPr>
            <a:normAutofit/>
          </a:bodyPr>
          <a:lstStyle/>
          <a:p>
            <a:pPr marL="80963" indent="0">
              <a:buNone/>
            </a:pPr>
            <a:endParaRPr lang="en-GB" altLang="en-US"/>
          </a:p>
          <a:p>
            <a:pPr marL="80963" indent="0">
              <a:buNone/>
            </a:pPr>
            <a:endParaRPr lang="en-GB" altLang="en-US"/>
          </a:p>
          <a:p>
            <a:pPr marL="80963" indent="0">
              <a:buNone/>
            </a:pPr>
            <a:endParaRPr lang="en-GB" altLang="en-US"/>
          </a:p>
        </p:txBody>
      </p:sp>
      <p:sp>
        <p:nvSpPr>
          <p:cNvPr id="3" name="Content Placeholder 2"/>
          <p:cNvSpPr>
            <a:spLocks noGrp="1"/>
          </p:cNvSpPr>
          <p:nvPr>
            <p:ph sz="half" idx="4294967295"/>
          </p:nvPr>
        </p:nvSpPr>
        <p:spPr>
          <a:xfrm>
            <a:off x="477581" y="1425811"/>
            <a:ext cx="7690613" cy="4964850"/>
          </a:xfrm>
        </p:spPr>
        <p:txBody>
          <a:bodyPr>
            <a:normAutofit lnSpcReduction="10000"/>
          </a:bodyPr>
          <a:lstStyle/>
          <a:p>
            <a:pPr marL="0" indent="0">
              <a:lnSpc>
                <a:spcPct val="150000"/>
              </a:lnSpc>
              <a:buNone/>
            </a:pPr>
            <a:r>
              <a:rPr lang="en-GB" sz="2600">
                <a:latin typeface="Arial" panose="020B0604020202020204" pitchFamily="34" charset="0"/>
                <a:cs typeface="Arial" panose="020B0604020202020204" pitchFamily="34" charset="0"/>
              </a:rPr>
              <a:t>These reports revealed:</a:t>
            </a:r>
          </a:p>
          <a:p>
            <a:pPr marL="0" indent="0">
              <a:lnSpc>
                <a:spcPct val="150000"/>
              </a:lnSpc>
              <a:buNone/>
            </a:pPr>
            <a:endParaRPr lang="en-GB" sz="2600">
              <a:latin typeface="Arial" panose="020B0604020202020204" pitchFamily="34" charset="0"/>
              <a:cs typeface="Arial" panose="020B0604020202020204" pitchFamily="34" charset="0"/>
            </a:endParaRPr>
          </a:p>
          <a:p>
            <a:pPr>
              <a:lnSpc>
                <a:spcPct val="150000"/>
              </a:lnSpc>
            </a:pPr>
            <a:r>
              <a:rPr lang="en-GB" sz="2600">
                <a:latin typeface="Arial" panose="020B0604020202020204" pitchFamily="34" charset="0"/>
                <a:cs typeface="Arial" panose="020B0604020202020204" pitchFamily="34" charset="0"/>
              </a:rPr>
              <a:t>The nature of health inequalities</a:t>
            </a:r>
          </a:p>
          <a:p>
            <a:pPr>
              <a:lnSpc>
                <a:spcPct val="150000"/>
              </a:lnSpc>
            </a:pPr>
            <a:endParaRPr lang="en-GB" sz="2600">
              <a:latin typeface="Arial" panose="020B0604020202020204" pitchFamily="34" charset="0"/>
              <a:cs typeface="Arial" panose="020B0604020202020204" pitchFamily="34" charset="0"/>
            </a:endParaRPr>
          </a:p>
          <a:p>
            <a:pPr>
              <a:lnSpc>
                <a:spcPct val="150000"/>
              </a:lnSpc>
            </a:pPr>
            <a:r>
              <a:rPr lang="en-GB" sz="2600">
                <a:latin typeface="Arial" panose="020B0604020202020204" pitchFamily="34" charset="0"/>
                <a:cs typeface="Arial" panose="020B0604020202020204" pitchFamily="34" charset="0"/>
              </a:rPr>
              <a:t>The scale of the health inequalities</a:t>
            </a:r>
          </a:p>
          <a:p>
            <a:pPr>
              <a:lnSpc>
                <a:spcPct val="150000"/>
              </a:lnSpc>
            </a:pPr>
            <a:endParaRPr lang="en-GB" sz="2600">
              <a:latin typeface="Arial" panose="020B0604020202020204" pitchFamily="34" charset="0"/>
              <a:cs typeface="Arial" panose="020B0604020202020204" pitchFamily="34" charset="0"/>
            </a:endParaRPr>
          </a:p>
          <a:p>
            <a:pPr>
              <a:lnSpc>
                <a:spcPct val="150000"/>
              </a:lnSpc>
            </a:pPr>
            <a:r>
              <a:rPr lang="en-GB" sz="2600">
                <a:latin typeface="Arial" panose="020B0604020202020204" pitchFamily="34" charset="0"/>
                <a:cs typeface="Arial" panose="020B0604020202020204" pitchFamily="34" charset="0"/>
              </a:rPr>
              <a:t>The causes of these health inequalities in the UK</a:t>
            </a:r>
          </a:p>
          <a:p>
            <a:endParaRPr lang="en-GB"/>
          </a:p>
          <a:p>
            <a:endParaRPr lang="en-GB"/>
          </a:p>
          <a:p>
            <a:endParaRPr lang="en-GB"/>
          </a:p>
          <a:p>
            <a:endParaRPr lang="en-GB"/>
          </a:p>
          <a:p>
            <a:endParaRPr lang="en-GB"/>
          </a:p>
          <a:p>
            <a:endParaRPr lang="en-GB"/>
          </a:p>
          <a:p>
            <a:endParaRPr lang="en-GB"/>
          </a:p>
          <a:p>
            <a:endParaRPr lang="en-GB"/>
          </a:p>
          <a:p>
            <a:endParaRPr lang="en-GB"/>
          </a:p>
        </p:txBody>
      </p:sp>
      <p:sp>
        <p:nvSpPr>
          <p:cNvPr id="5" name="AutoShape 5" descr="Image result for the health divide1987 repo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ounded Rectangle 5"/>
          <p:cNvSpPr/>
          <p:nvPr/>
        </p:nvSpPr>
        <p:spPr>
          <a:xfrm>
            <a:off x="6428509" y="1233616"/>
            <a:ext cx="2812472" cy="2014692"/>
          </a:xfrm>
          <a:prstGeom prst="round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9615053" y="1521675"/>
            <a:ext cx="1995055" cy="1726633"/>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The Black Report 1980</a:t>
            </a:r>
          </a:p>
        </p:txBody>
      </p:sp>
      <p:sp>
        <p:nvSpPr>
          <p:cNvPr id="15" name="Oval 14"/>
          <p:cNvSpPr/>
          <p:nvPr/>
        </p:nvSpPr>
        <p:spPr>
          <a:xfrm>
            <a:off x="7051961" y="3400708"/>
            <a:ext cx="1995055" cy="1726633"/>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The Health Divide 1987</a:t>
            </a:r>
          </a:p>
        </p:txBody>
      </p:sp>
      <p:sp>
        <p:nvSpPr>
          <p:cNvPr id="16" name="Oval 15"/>
          <p:cNvSpPr/>
          <p:nvPr/>
        </p:nvSpPr>
        <p:spPr>
          <a:xfrm>
            <a:off x="8409707" y="5073082"/>
            <a:ext cx="1995055" cy="1726633"/>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The </a:t>
            </a:r>
            <a:r>
              <a:rPr lang="en-GB" err="1"/>
              <a:t>Marmort</a:t>
            </a:r>
            <a:r>
              <a:rPr lang="en-GB"/>
              <a:t> Review</a:t>
            </a:r>
          </a:p>
          <a:p>
            <a:pPr algn="ctr"/>
            <a:r>
              <a:rPr lang="en-GB"/>
              <a:t>2010</a:t>
            </a:r>
          </a:p>
        </p:txBody>
      </p:sp>
      <p:sp>
        <p:nvSpPr>
          <p:cNvPr id="17" name="Oval 16"/>
          <p:cNvSpPr/>
          <p:nvPr/>
        </p:nvSpPr>
        <p:spPr>
          <a:xfrm>
            <a:off x="9407235" y="3400708"/>
            <a:ext cx="1995055" cy="1726633"/>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The Acheson Report 1998</a:t>
            </a:r>
          </a:p>
        </p:txBody>
      </p:sp>
      <p:cxnSp>
        <p:nvCxnSpPr>
          <p:cNvPr id="11" name="Straight Connector 10">
            <a:extLst>
              <a:ext uri="{FF2B5EF4-FFF2-40B4-BE49-F238E27FC236}">
                <a16:creationId xmlns:a16="http://schemas.microsoft.com/office/drawing/2014/main" id="{92DF1F8C-B0D1-42D5-9E8E-563A36A1F91C}"/>
              </a:ext>
            </a:extLst>
          </p:cNvPr>
          <p:cNvCxnSpPr>
            <a:cxnSpLocks/>
          </p:cNvCxnSpPr>
          <p:nvPr/>
        </p:nvCxnSpPr>
        <p:spPr>
          <a:xfrm>
            <a:off x="307975" y="1019047"/>
            <a:ext cx="7560290" cy="0"/>
          </a:xfrm>
          <a:prstGeom prst="line">
            <a:avLst/>
          </a:prstGeom>
          <a:ln w="66675">
            <a:solidFill>
              <a:srgbClr val="7030A0"/>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1556527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51754">
        <p159:morph option="byObject"/>
      </p:transition>
    </mc:Choice>
    <mc:Fallback xmlns="">
      <p:transition spd="slow" advTm="5175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D1B9B7D8-2209-4895-B0B8-18CC707F978D}"/>
              </a:ext>
            </a:extLst>
          </p:cNvPr>
          <p:cNvSpPr>
            <a:spLocks noGrp="1" noChangeArrowheads="1"/>
          </p:cNvSpPr>
          <p:nvPr>
            <p:ph type="title"/>
          </p:nvPr>
        </p:nvSpPr>
        <p:spPr/>
        <p:txBody>
          <a:bodyPr/>
          <a:lstStyle/>
          <a:p>
            <a:r>
              <a:rPr lang="en-GB" altLang="en-US" sz="3600" dirty="0">
                <a:solidFill>
                  <a:schemeClr val="tx1"/>
                </a:solidFill>
              </a:rPr>
              <a:t>The Black Report 1980</a:t>
            </a:r>
          </a:p>
        </p:txBody>
      </p:sp>
      <p:sp>
        <p:nvSpPr>
          <p:cNvPr id="24579" name="Content Placeholder 2">
            <a:extLst>
              <a:ext uri="{FF2B5EF4-FFF2-40B4-BE49-F238E27FC236}">
                <a16:creationId xmlns:a16="http://schemas.microsoft.com/office/drawing/2014/main" id="{31C35847-E913-4D5A-87DE-AC04A69BFAEE}"/>
              </a:ext>
            </a:extLst>
          </p:cNvPr>
          <p:cNvSpPr>
            <a:spLocks noGrp="1" noChangeArrowheads="1"/>
          </p:cNvSpPr>
          <p:nvPr>
            <p:ph sz="half" idx="4294967295"/>
          </p:nvPr>
        </p:nvSpPr>
        <p:spPr>
          <a:xfrm>
            <a:off x="0" y="1825625"/>
            <a:ext cx="5181600" cy="4351338"/>
          </a:xfrm>
        </p:spPr>
        <p:txBody>
          <a:bodyPr>
            <a:normAutofit/>
          </a:bodyPr>
          <a:lstStyle/>
          <a:p>
            <a:pPr marL="80963" indent="0">
              <a:buNone/>
            </a:pPr>
            <a:endParaRPr lang="en-GB" altLang="en-US"/>
          </a:p>
          <a:p>
            <a:pPr marL="80963" indent="0">
              <a:buNone/>
            </a:pPr>
            <a:endParaRPr lang="en-GB" altLang="en-US"/>
          </a:p>
          <a:p>
            <a:pPr marL="80963" indent="0">
              <a:buNone/>
            </a:pPr>
            <a:endParaRPr lang="en-GB" altLang="en-US"/>
          </a:p>
        </p:txBody>
      </p:sp>
      <p:sp>
        <p:nvSpPr>
          <p:cNvPr id="3" name="Content Placeholder 2"/>
          <p:cNvSpPr>
            <a:spLocks noGrp="1"/>
          </p:cNvSpPr>
          <p:nvPr>
            <p:ph sz="half" idx="4294967295"/>
          </p:nvPr>
        </p:nvSpPr>
        <p:spPr>
          <a:xfrm>
            <a:off x="944562" y="1772869"/>
            <a:ext cx="11247438" cy="5273675"/>
          </a:xfrm>
        </p:spPr>
        <p:txBody>
          <a:bodyPr>
            <a:normAutofit/>
          </a:bodyPr>
          <a:lstStyle/>
          <a:p>
            <a:pPr>
              <a:lnSpc>
                <a:spcPct val="150000"/>
              </a:lnSpc>
            </a:pPr>
            <a:r>
              <a:rPr lang="en-GB" altLang="en-US" sz="2000">
                <a:cs typeface="Arial" panose="020B0604020202020204" pitchFamily="34" charset="0"/>
              </a:rPr>
              <a:t>Health of the nation overall had improved but..</a:t>
            </a:r>
          </a:p>
          <a:p>
            <a:pPr>
              <a:lnSpc>
                <a:spcPct val="100000"/>
              </a:lnSpc>
              <a:spcBef>
                <a:spcPts val="0"/>
              </a:spcBef>
            </a:pPr>
            <a:endParaRPr lang="en-GB" altLang="en-US" sz="2000">
              <a:cs typeface="Arial" panose="020B0604020202020204" pitchFamily="34" charset="0"/>
            </a:endParaRPr>
          </a:p>
          <a:p>
            <a:pPr>
              <a:lnSpc>
                <a:spcPct val="150000"/>
              </a:lnSpc>
            </a:pPr>
            <a:r>
              <a:rPr lang="en-GB" altLang="en-US" sz="2000">
                <a:cs typeface="Arial" panose="020B0604020202020204" pitchFamily="34" charset="0"/>
              </a:rPr>
              <a:t>Gap between health of rich and poor was getting bigger</a:t>
            </a:r>
          </a:p>
          <a:p>
            <a:pPr>
              <a:lnSpc>
                <a:spcPct val="100000"/>
              </a:lnSpc>
              <a:spcBef>
                <a:spcPts val="0"/>
              </a:spcBef>
            </a:pPr>
            <a:endParaRPr lang="en-GB" altLang="en-US" sz="2000">
              <a:cs typeface="Arial" panose="020B0604020202020204" pitchFamily="34" charset="0"/>
            </a:endParaRPr>
          </a:p>
          <a:p>
            <a:pPr>
              <a:lnSpc>
                <a:spcPct val="150000"/>
              </a:lnSpc>
            </a:pPr>
            <a:r>
              <a:rPr lang="en-GB" altLang="en-US" sz="2000">
                <a:cs typeface="Arial" panose="020B0604020202020204" pitchFamily="34" charset="0"/>
              </a:rPr>
              <a:t>Inequalities started at birth and continued all through life</a:t>
            </a:r>
          </a:p>
          <a:p>
            <a:pPr>
              <a:lnSpc>
                <a:spcPct val="100000"/>
              </a:lnSpc>
              <a:spcBef>
                <a:spcPts val="0"/>
              </a:spcBef>
            </a:pPr>
            <a:endParaRPr lang="en-GB" altLang="en-US" sz="2000">
              <a:cs typeface="Arial" panose="020B0604020202020204" pitchFamily="34" charset="0"/>
            </a:endParaRPr>
          </a:p>
          <a:p>
            <a:pPr>
              <a:lnSpc>
                <a:spcPct val="150000"/>
              </a:lnSpc>
            </a:pPr>
            <a:r>
              <a:rPr lang="en-GB" altLang="en-US" sz="2000">
                <a:cs typeface="Arial" panose="020B0604020202020204" pitchFamily="34" charset="0"/>
              </a:rPr>
              <a:t>Professional class people could expect to live five years longer than unskilled manual class</a:t>
            </a:r>
          </a:p>
          <a:p>
            <a:pPr>
              <a:lnSpc>
                <a:spcPct val="100000"/>
              </a:lnSpc>
              <a:spcBef>
                <a:spcPts val="0"/>
              </a:spcBef>
            </a:pPr>
            <a:endParaRPr lang="en-GB" altLang="en-US" sz="2000">
              <a:cs typeface="Arial" panose="020B0604020202020204" pitchFamily="34" charset="0"/>
            </a:endParaRPr>
          </a:p>
          <a:p>
            <a:pPr>
              <a:lnSpc>
                <a:spcPct val="150000"/>
              </a:lnSpc>
            </a:pPr>
            <a:r>
              <a:rPr lang="en-GB" altLang="en-US" sz="2000">
                <a:cs typeface="Arial" panose="020B0604020202020204" pitchFamily="34" charset="0"/>
              </a:rPr>
              <a:t>Differences were result of different social and economic conditions. </a:t>
            </a:r>
          </a:p>
          <a:p>
            <a:pPr>
              <a:lnSpc>
                <a:spcPct val="170000"/>
              </a:lnSpc>
              <a:spcBef>
                <a:spcPts val="0"/>
              </a:spcBef>
            </a:pPr>
            <a:endParaRPr lang="en-GB" sz="5000">
              <a:latin typeface="Arial" panose="020B0604020202020204" pitchFamily="34" charset="0"/>
              <a:cs typeface="Arial" panose="020B0604020202020204" pitchFamily="34" charset="0"/>
            </a:endParaRPr>
          </a:p>
          <a:p>
            <a:pPr marL="0" indent="0">
              <a:lnSpc>
                <a:spcPct val="170000"/>
              </a:lnSpc>
              <a:spcBef>
                <a:spcPts val="0"/>
              </a:spcBef>
              <a:buNone/>
            </a:pPr>
            <a:endParaRPr lang="en-GB" sz="5000">
              <a:latin typeface="Arial" panose="020B0604020202020204" pitchFamily="34" charset="0"/>
              <a:cs typeface="Arial" panose="020B0604020202020204" pitchFamily="34" charset="0"/>
            </a:endParaRPr>
          </a:p>
          <a:p>
            <a:endParaRPr lang="en-GB" sz="5000"/>
          </a:p>
          <a:p>
            <a:endParaRPr lang="en-GB" sz="5000"/>
          </a:p>
          <a:p>
            <a:endParaRPr lang="en-GB" sz="5000"/>
          </a:p>
          <a:p>
            <a:endParaRPr lang="en-GB" sz="5000"/>
          </a:p>
          <a:p>
            <a:endParaRPr lang="en-GB" sz="5000"/>
          </a:p>
          <a:p>
            <a:endParaRPr lang="en-GB"/>
          </a:p>
          <a:p>
            <a:endParaRPr lang="en-GB"/>
          </a:p>
          <a:p>
            <a:endParaRPr lang="en-GB"/>
          </a:p>
          <a:p>
            <a:endParaRPr lang="en-GB"/>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389185">
            <a:off x="7961977" y="253865"/>
            <a:ext cx="1747430" cy="244232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06513" y="3918238"/>
            <a:ext cx="2466975"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AutoShape 5" descr="Image result for the health divide1987 repo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518266" y="-93528"/>
            <a:ext cx="1724025" cy="2647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Content Placeholder 2"/>
          <p:cNvSpPr txBox="1">
            <a:spLocks/>
          </p:cNvSpPr>
          <p:nvPr/>
        </p:nvSpPr>
        <p:spPr>
          <a:xfrm>
            <a:off x="-4204854" y="435264"/>
            <a:ext cx="5181600" cy="51847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70000"/>
              </a:lnSpc>
              <a:spcBef>
                <a:spcPts val="0"/>
              </a:spcBef>
            </a:pPr>
            <a:endParaRPr lang="en-GB">
              <a:latin typeface="Arial" panose="020B0604020202020204" pitchFamily="34" charset="0"/>
              <a:cs typeface="Arial" panose="020B0604020202020204" pitchFamily="34" charset="0"/>
            </a:endParaRPr>
          </a:p>
          <a:p>
            <a:pPr>
              <a:lnSpc>
                <a:spcPct val="170000"/>
              </a:lnSpc>
              <a:spcBef>
                <a:spcPts val="0"/>
              </a:spcBef>
            </a:pPr>
            <a:endParaRPr lang="en-GB">
              <a:latin typeface="Arial" panose="020B0604020202020204" pitchFamily="34" charset="0"/>
              <a:cs typeface="Arial" panose="020B0604020202020204" pitchFamily="34" charset="0"/>
            </a:endParaRPr>
          </a:p>
          <a:p>
            <a:endParaRPr lang="en-GB"/>
          </a:p>
          <a:p>
            <a:endParaRPr lang="en-GB"/>
          </a:p>
          <a:p>
            <a:endParaRPr lang="en-GB"/>
          </a:p>
          <a:p>
            <a:endParaRPr lang="en-GB"/>
          </a:p>
          <a:p>
            <a:endParaRPr lang="en-GB"/>
          </a:p>
          <a:p>
            <a:endParaRPr lang="en-GB"/>
          </a:p>
          <a:p>
            <a:endParaRPr lang="en-GB"/>
          </a:p>
          <a:p>
            <a:endParaRPr lang="en-GB"/>
          </a:p>
          <a:p>
            <a:endParaRPr lang="en-GB"/>
          </a:p>
        </p:txBody>
      </p:sp>
      <p:sp>
        <p:nvSpPr>
          <p:cNvPr id="2" name="Rectangle 1"/>
          <p:cNvSpPr/>
          <p:nvPr/>
        </p:nvSpPr>
        <p:spPr>
          <a:xfrm>
            <a:off x="9521759" y="1565521"/>
            <a:ext cx="2566982" cy="2636043"/>
          </a:xfrm>
          <a:prstGeom prst="rect">
            <a:avLst/>
          </a:prstGeom>
        </p:spPr>
        <p:txBody>
          <a:bodyPr wrap="square">
            <a:spAutoFit/>
          </a:bodyPr>
          <a:lstStyle/>
          <a:p>
            <a:pPr marL="342900" indent="-342900">
              <a:lnSpc>
                <a:spcPct val="170000"/>
              </a:lnSpc>
              <a:spcBef>
                <a:spcPts val="0"/>
              </a:spcBef>
              <a:buFont typeface="Wingdings" panose="05000000000000000000" pitchFamily="2" charset="2"/>
              <a:buChar char="ü"/>
            </a:pPr>
            <a:r>
              <a:rPr lang="en-GB" sz="2000" b="1">
                <a:solidFill>
                  <a:srgbClr val="C00000"/>
                </a:solidFill>
                <a:latin typeface="Arial" panose="020B0604020202020204" pitchFamily="34" charset="0"/>
                <a:cs typeface="Arial" panose="020B0604020202020204" pitchFamily="34" charset="0"/>
              </a:rPr>
              <a:t>Income</a:t>
            </a:r>
          </a:p>
          <a:p>
            <a:pPr marL="342900" indent="-342900">
              <a:lnSpc>
                <a:spcPct val="170000"/>
              </a:lnSpc>
              <a:spcBef>
                <a:spcPts val="0"/>
              </a:spcBef>
              <a:buFont typeface="Wingdings" panose="05000000000000000000" pitchFamily="2" charset="2"/>
              <a:buChar char="ü"/>
            </a:pPr>
            <a:r>
              <a:rPr lang="en-GB" sz="2000" b="1">
                <a:solidFill>
                  <a:srgbClr val="C00000"/>
                </a:solidFill>
                <a:latin typeface="Arial" panose="020B0604020202020204" pitchFamily="34" charset="0"/>
                <a:cs typeface="Arial" panose="020B0604020202020204" pitchFamily="34" charset="0"/>
              </a:rPr>
              <a:t>Unemployment</a:t>
            </a:r>
          </a:p>
          <a:p>
            <a:pPr marL="342900" indent="-342900">
              <a:lnSpc>
                <a:spcPct val="170000"/>
              </a:lnSpc>
              <a:spcBef>
                <a:spcPts val="0"/>
              </a:spcBef>
              <a:buFont typeface="Wingdings" panose="05000000000000000000" pitchFamily="2" charset="2"/>
              <a:buChar char="ü"/>
            </a:pPr>
            <a:r>
              <a:rPr lang="en-GB" sz="2000" b="1">
                <a:solidFill>
                  <a:srgbClr val="C00000"/>
                </a:solidFill>
                <a:latin typeface="Arial" panose="020B0604020202020204" pitchFamily="34" charset="0"/>
                <a:cs typeface="Arial" panose="020B0604020202020204" pitchFamily="34" charset="0"/>
              </a:rPr>
              <a:t>Environment</a:t>
            </a:r>
          </a:p>
          <a:p>
            <a:pPr marL="342900" indent="-342900">
              <a:lnSpc>
                <a:spcPct val="170000"/>
              </a:lnSpc>
              <a:spcBef>
                <a:spcPts val="0"/>
              </a:spcBef>
              <a:buFont typeface="Wingdings" panose="05000000000000000000" pitchFamily="2" charset="2"/>
              <a:buChar char="ü"/>
            </a:pPr>
            <a:r>
              <a:rPr lang="en-GB" sz="2000" b="1">
                <a:solidFill>
                  <a:srgbClr val="C00000"/>
                </a:solidFill>
                <a:latin typeface="Arial" panose="020B0604020202020204" pitchFamily="34" charset="0"/>
                <a:cs typeface="Arial" panose="020B0604020202020204" pitchFamily="34" charset="0"/>
              </a:rPr>
              <a:t>Poor housing</a:t>
            </a:r>
          </a:p>
          <a:p>
            <a:pPr marL="342900" indent="-342900">
              <a:lnSpc>
                <a:spcPct val="170000"/>
              </a:lnSpc>
              <a:spcBef>
                <a:spcPts val="0"/>
              </a:spcBef>
              <a:buFont typeface="Wingdings" panose="05000000000000000000" pitchFamily="2" charset="2"/>
              <a:buChar char="ü"/>
            </a:pPr>
            <a:r>
              <a:rPr lang="en-GB" sz="2000" b="1">
                <a:solidFill>
                  <a:srgbClr val="C00000"/>
                </a:solidFill>
                <a:latin typeface="Arial" panose="020B0604020202020204" pitchFamily="34" charset="0"/>
                <a:cs typeface="Arial" panose="020B0604020202020204" pitchFamily="34" charset="0"/>
              </a:rPr>
              <a:t>Poor education</a:t>
            </a:r>
          </a:p>
        </p:txBody>
      </p:sp>
    </p:spTree>
    <p:custDataLst>
      <p:tags r:id="rId1"/>
    </p:custDataLst>
    <p:extLst>
      <p:ext uri="{BB962C8B-B14F-4D97-AF65-F5344CB8AC3E}">
        <p14:creationId xmlns:p14="http://schemas.microsoft.com/office/powerpoint/2010/main" val="23376536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59542">
        <p159:morph option="byObject"/>
      </p:transition>
    </mc:Choice>
    <mc:Fallback xmlns="">
      <p:transition spd="slow" advTm="5954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D1B9B7D8-2209-4895-B0B8-18CC707F978D}"/>
              </a:ext>
            </a:extLst>
          </p:cNvPr>
          <p:cNvSpPr>
            <a:spLocks noGrp="1" noChangeArrowheads="1"/>
          </p:cNvSpPr>
          <p:nvPr>
            <p:ph type="title"/>
          </p:nvPr>
        </p:nvSpPr>
        <p:spPr/>
        <p:txBody>
          <a:bodyPr/>
          <a:lstStyle/>
          <a:p>
            <a:r>
              <a:rPr lang="en-GB" altLang="en-US" sz="3600"/>
              <a:t>The Black Report 1980</a:t>
            </a:r>
          </a:p>
        </p:txBody>
      </p:sp>
      <p:sp>
        <p:nvSpPr>
          <p:cNvPr id="24579" name="Content Placeholder 2">
            <a:extLst>
              <a:ext uri="{FF2B5EF4-FFF2-40B4-BE49-F238E27FC236}">
                <a16:creationId xmlns:a16="http://schemas.microsoft.com/office/drawing/2014/main" id="{31C35847-E913-4D5A-87DE-AC04A69BFAEE}"/>
              </a:ext>
            </a:extLst>
          </p:cNvPr>
          <p:cNvSpPr>
            <a:spLocks noGrp="1" noChangeArrowheads="1"/>
          </p:cNvSpPr>
          <p:nvPr>
            <p:ph sz="half" idx="4294967295"/>
          </p:nvPr>
        </p:nvSpPr>
        <p:spPr>
          <a:xfrm>
            <a:off x="0" y="1825625"/>
            <a:ext cx="5181600" cy="4351338"/>
          </a:xfrm>
        </p:spPr>
        <p:txBody>
          <a:bodyPr>
            <a:normAutofit/>
          </a:bodyPr>
          <a:lstStyle/>
          <a:p>
            <a:pPr marL="80963" indent="0">
              <a:buNone/>
            </a:pPr>
            <a:endParaRPr lang="en-GB" altLang="en-US"/>
          </a:p>
          <a:p>
            <a:pPr marL="80963" indent="0">
              <a:buNone/>
            </a:pPr>
            <a:endParaRPr lang="en-GB" altLang="en-US"/>
          </a:p>
          <a:p>
            <a:pPr marL="80963" indent="0">
              <a:buNone/>
            </a:pPr>
            <a:endParaRPr lang="en-GB" altLang="en-US"/>
          </a:p>
        </p:txBody>
      </p:sp>
      <p:sp>
        <p:nvSpPr>
          <p:cNvPr id="5" name="AutoShape 5" descr="Image result for the health divide1987 repo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Content Placeholder 2"/>
          <p:cNvSpPr txBox="1">
            <a:spLocks/>
          </p:cNvSpPr>
          <p:nvPr/>
        </p:nvSpPr>
        <p:spPr>
          <a:xfrm>
            <a:off x="-4204854" y="435264"/>
            <a:ext cx="5181600" cy="51847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70000"/>
              </a:lnSpc>
              <a:spcBef>
                <a:spcPts val="0"/>
              </a:spcBef>
            </a:pPr>
            <a:endParaRPr lang="en-GB">
              <a:latin typeface="Arial" panose="020B0604020202020204" pitchFamily="34" charset="0"/>
              <a:cs typeface="Arial" panose="020B0604020202020204" pitchFamily="34" charset="0"/>
            </a:endParaRPr>
          </a:p>
          <a:p>
            <a:pPr>
              <a:lnSpc>
                <a:spcPct val="170000"/>
              </a:lnSpc>
              <a:spcBef>
                <a:spcPts val="0"/>
              </a:spcBef>
            </a:pPr>
            <a:endParaRPr lang="en-GB">
              <a:latin typeface="Arial" panose="020B0604020202020204" pitchFamily="34" charset="0"/>
              <a:cs typeface="Arial" panose="020B0604020202020204" pitchFamily="34" charset="0"/>
            </a:endParaRPr>
          </a:p>
          <a:p>
            <a:endParaRPr lang="en-GB"/>
          </a:p>
          <a:p>
            <a:endParaRPr lang="en-GB"/>
          </a:p>
          <a:p>
            <a:endParaRPr lang="en-GB"/>
          </a:p>
          <a:p>
            <a:endParaRPr lang="en-GB"/>
          </a:p>
          <a:p>
            <a:endParaRPr lang="en-GB"/>
          </a:p>
          <a:p>
            <a:endParaRPr lang="en-GB"/>
          </a:p>
          <a:p>
            <a:endParaRPr lang="en-GB"/>
          </a:p>
          <a:p>
            <a:endParaRPr lang="en-GB"/>
          </a:p>
          <a:p>
            <a:endParaRPr lang="en-GB"/>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9975" y="2323523"/>
            <a:ext cx="8736687" cy="3567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810784" y="1551354"/>
            <a:ext cx="8736687" cy="523220"/>
          </a:xfrm>
          <a:prstGeom prst="rect">
            <a:avLst/>
          </a:prstGeom>
        </p:spPr>
        <p:txBody>
          <a:bodyPr wrap="none">
            <a:spAutoFit/>
          </a:bodyPr>
          <a:lstStyle/>
          <a:p>
            <a:pPr>
              <a:spcBef>
                <a:spcPct val="50000"/>
              </a:spcBef>
              <a:buClr>
                <a:schemeClr val="folHlink"/>
              </a:buClr>
              <a:buSzPct val="90000"/>
              <a:defRPr/>
            </a:pPr>
            <a:r>
              <a:rPr lang="en-GB" sz="2800">
                <a:solidFill>
                  <a:srgbClr val="009900"/>
                </a:solidFill>
                <a:cs typeface="Arial" charset="0"/>
              </a:rPr>
              <a:t>37 recommendations: focused on two main areas:</a:t>
            </a:r>
          </a:p>
        </p:txBody>
      </p:sp>
    </p:spTree>
    <p:extLst>
      <p:ext uri="{BB962C8B-B14F-4D97-AF65-F5344CB8AC3E}">
        <p14:creationId xmlns:p14="http://schemas.microsoft.com/office/powerpoint/2010/main" val="39566741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48184">
        <p159:morph option="byObject"/>
      </p:transition>
    </mc:Choice>
    <mc:Fallback xmlns="">
      <p:transition spd="slow" advTm="48184">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D1B9B7D8-2209-4895-B0B8-18CC707F978D}"/>
              </a:ext>
            </a:extLst>
          </p:cNvPr>
          <p:cNvSpPr>
            <a:spLocks noGrp="1" noChangeArrowheads="1"/>
          </p:cNvSpPr>
          <p:nvPr>
            <p:ph type="title"/>
          </p:nvPr>
        </p:nvSpPr>
        <p:spPr/>
        <p:txBody>
          <a:bodyPr/>
          <a:lstStyle/>
          <a:p>
            <a:r>
              <a:rPr lang="en-GB" altLang="en-US" sz="3600"/>
              <a:t>The Black Report 1980</a:t>
            </a:r>
          </a:p>
        </p:txBody>
      </p:sp>
      <p:sp>
        <p:nvSpPr>
          <p:cNvPr id="24579" name="Content Placeholder 2">
            <a:extLst>
              <a:ext uri="{FF2B5EF4-FFF2-40B4-BE49-F238E27FC236}">
                <a16:creationId xmlns:a16="http://schemas.microsoft.com/office/drawing/2014/main" id="{31C35847-E913-4D5A-87DE-AC04A69BFAEE}"/>
              </a:ext>
            </a:extLst>
          </p:cNvPr>
          <p:cNvSpPr>
            <a:spLocks noGrp="1" noChangeArrowheads="1"/>
          </p:cNvSpPr>
          <p:nvPr>
            <p:ph sz="half" idx="4294967295"/>
          </p:nvPr>
        </p:nvSpPr>
        <p:spPr>
          <a:xfrm>
            <a:off x="0" y="1825625"/>
            <a:ext cx="5181600" cy="4351338"/>
          </a:xfrm>
        </p:spPr>
        <p:txBody>
          <a:bodyPr>
            <a:normAutofit/>
          </a:bodyPr>
          <a:lstStyle/>
          <a:p>
            <a:pPr marL="80963" indent="0">
              <a:buNone/>
            </a:pPr>
            <a:endParaRPr lang="en-GB" altLang="en-US"/>
          </a:p>
          <a:p>
            <a:pPr marL="80963" indent="0">
              <a:buNone/>
            </a:pPr>
            <a:endParaRPr lang="en-GB" altLang="en-US"/>
          </a:p>
          <a:p>
            <a:pPr marL="80963" indent="0">
              <a:buNone/>
            </a:pPr>
            <a:endParaRPr lang="en-GB" altLang="en-US"/>
          </a:p>
        </p:txBody>
      </p:sp>
      <p:sp>
        <p:nvSpPr>
          <p:cNvPr id="5" name="AutoShape 5" descr="Image result for the health divide1987 repo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Content Placeholder 2"/>
          <p:cNvSpPr txBox="1">
            <a:spLocks/>
          </p:cNvSpPr>
          <p:nvPr/>
        </p:nvSpPr>
        <p:spPr>
          <a:xfrm>
            <a:off x="-4204854" y="435264"/>
            <a:ext cx="5181600" cy="51847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70000"/>
              </a:lnSpc>
              <a:spcBef>
                <a:spcPts val="0"/>
              </a:spcBef>
            </a:pPr>
            <a:endParaRPr lang="en-GB">
              <a:latin typeface="Arial" panose="020B0604020202020204" pitchFamily="34" charset="0"/>
              <a:cs typeface="Arial" panose="020B0604020202020204" pitchFamily="34" charset="0"/>
            </a:endParaRPr>
          </a:p>
          <a:p>
            <a:pPr>
              <a:lnSpc>
                <a:spcPct val="170000"/>
              </a:lnSpc>
              <a:spcBef>
                <a:spcPts val="0"/>
              </a:spcBef>
            </a:pPr>
            <a:endParaRPr lang="en-GB">
              <a:latin typeface="Arial" panose="020B0604020202020204" pitchFamily="34" charset="0"/>
              <a:cs typeface="Arial" panose="020B0604020202020204" pitchFamily="34" charset="0"/>
            </a:endParaRPr>
          </a:p>
          <a:p>
            <a:endParaRPr lang="en-GB"/>
          </a:p>
          <a:p>
            <a:endParaRPr lang="en-GB"/>
          </a:p>
          <a:p>
            <a:endParaRPr lang="en-GB"/>
          </a:p>
          <a:p>
            <a:endParaRPr lang="en-GB"/>
          </a:p>
          <a:p>
            <a:endParaRPr lang="en-GB"/>
          </a:p>
          <a:p>
            <a:endParaRPr lang="en-GB"/>
          </a:p>
          <a:p>
            <a:endParaRPr lang="en-GB"/>
          </a:p>
          <a:p>
            <a:endParaRPr lang="en-GB"/>
          </a:p>
          <a:p>
            <a:endParaRPr lang="en-GB"/>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9975" y="2323523"/>
            <a:ext cx="8736687" cy="3567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1810784" y="1551354"/>
            <a:ext cx="8736687" cy="523220"/>
          </a:xfrm>
          <a:prstGeom prst="rect">
            <a:avLst/>
          </a:prstGeom>
        </p:spPr>
        <p:txBody>
          <a:bodyPr wrap="none">
            <a:spAutoFit/>
          </a:bodyPr>
          <a:lstStyle/>
          <a:p>
            <a:pPr>
              <a:spcBef>
                <a:spcPct val="50000"/>
              </a:spcBef>
              <a:buClr>
                <a:schemeClr val="folHlink"/>
              </a:buClr>
              <a:buSzPct val="90000"/>
              <a:defRPr/>
            </a:pPr>
            <a:r>
              <a:rPr lang="en-GB" sz="2800">
                <a:solidFill>
                  <a:srgbClr val="009900"/>
                </a:solidFill>
                <a:cs typeface="Arial" charset="0"/>
              </a:rPr>
              <a:t>37 recommendations: focused on two main areas:</a:t>
            </a:r>
          </a:p>
        </p:txBody>
      </p:sp>
      <p:sp>
        <p:nvSpPr>
          <p:cNvPr id="8" name="Rectangle 7">
            <a:extLst>
              <a:ext uri="{FF2B5EF4-FFF2-40B4-BE49-F238E27FC236}">
                <a16:creationId xmlns:a16="http://schemas.microsoft.com/office/drawing/2014/main" id="{AD4E0B6F-A81D-4854-BF84-952F7B496410}"/>
              </a:ext>
            </a:extLst>
          </p:cNvPr>
          <p:cNvSpPr/>
          <p:nvPr/>
        </p:nvSpPr>
        <p:spPr>
          <a:xfrm rot="20090361">
            <a:off x="1298880" y="3186410"/>
            <a:ext cx="9995878" cy="923330"/>
          </a:xfrm>
          <a:prstGeom prst="rect">
            <a:avLst/>
          </a:prstGeom>
          <a:noFill/>
        </p:spPr>
        <p:txBody>
          <a:bodyPr wrap="none">
            <a:spAutoFit/>
          </a:bodyPr>
          <a:lstStyle/>
          <a:p>
            <a:pPr algn="ctr" eaLnBrk="1" hangingPunct="1">
              <a:defRPr/>
            </a:pPr>
            <a:r>
              <a:rPr lang="en-US" sz="5400">
                <a:ln w="0"/>
                <a:solidFill>
                  <a:srgbClr val="FF0000"/>
                </a:solidFill>
                <a:effectLst>
                  <a:outerShdw blurRad="38100" dist="25400" dir="5400000" algn="ctr" rotWithShape="0">
                    <a:srgbClr val="6E747A">
                      <a:alpha val="43000"/>
                    </a:srgbClr>
                  </a:outerShdw>
                </a:effectLst>
              </a:rPr>
              <a:t>Scrapped by the Government</a:t>
            </a:r>
          </a:p>
        </p:txBody>
      </p:sp>
    </p:spTree>
    <p:custDataLst>
      <p:tags r:id="rId1"/>
    </p:custDataLst>
    <p:extLst>
      <p:ext uri="{BB962C8B-B14F-4D97-AF65-F5344CB8AC3E}">
        <p14:creationId xmlns:p14="http://schemas.microsoft.com/office/powerpoint/2010/main" val="10111247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41046">
        <p159:morph option="byObject"/>
      </p:transition>
    </mc:Choice>
    <mc:Fallback xmlns="">
      <p:transition spd="slow" advTm="4104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D1B9B7D8-2209-4895-B0B8-18CC707F978D}"/>
              </a:ext>
            </a:extLst>
          </p:cNvPr>
          <p:cNvSpPr>
            <a:spLocks noGrp="1" noChangeArrowheads="1"/>
          </p:cNvSpPr>
          <p:nvPr>
            <p:ph type="title"/>
          </p:nvPr>
        </p:nvSpPr>
        <p:spPr>
          <a:xfrm>
            <a:off x="648929" y="629266"/>
            <a:ext cx="4944152" cy="1622321"/>
          </a:xfrm>
        </p:spPr>
        <p:txBody>
          <a:bodyPr vert="horz" lIns="91440" tIns="45720" rIns="91440" bIns="45720" rtlCol="0" anchor="ctr">
            <a:normAutofit/>
          </a:bodyPr>
          <a:lstStyle/>
          <a:p>
            <a:r>
              <a:rPr lang="en-US" altLang="en-US" sz="3600" kern="1200">
                <a:solidFill>
                  <a:schemeClr val="tx1"/>
                </a:solidFill>
                <a:ea typeface="+mj-ea"/>
                <a:cs typeface="+mj-cs"/>
              </a:rPr>
              <a:t>The Health Divide 1987</a:t>
            </a:r>
          </a:p>
        </p:txBody>
      </p:sp>
      <p:sp>
        <p:nvSpPr>
          <p:cNvPr id="3" name="Content Placeholder 2"/>
          <p:cNvSpPr>
            <a:spLocks noGrp="1"/>
          </p:cNvSpPr>
          <p:nvPr>
            <p:ph sz="half" idx="4294967295"/>
          </p:nvPr>
        </p:nvSpPr>
        <p:spPr>
          <a:xfrm>
            <a:off x="648929" y="2003322"/>
            <a:ext cx="4944151" cy="3785419"/>
          </a:xfrm>
        </p:spPr>
        <p:txBody>
          <a:bodyPr vert="horz" lIns="91440" tIns="45720" rIns="91440" bIns="45720" rtlCol="0">
            <a:normAutofit/>
          </a:bodyPr>
          <a:lstStyle/>
          <a:p>
            <a:r>
              <a:rPr lang="en-US" sz="2200"/>
              <a:t>Aim of report to update the evidence on inequalities in health and to assess the progress made since the Black Report six year earlier</a:t>
            </a:r>
          </a:p>
          <a:p>
            <a:endParaRPr lang="en-US" sz="2200"/>
          </a:p>
          <a:p>
            <a:r>
              <a:rPr lang="en-US" sz="2200"/>
              <a:t>The report also found social class to be one of the main causes of inequalities in health</a:t>
            </a:r>
          </a:p>
          <a:p>
            <a:endParaRPr lang="en-US" sz="2200"/>
          </a:p>
          <a:p>
            <a:r>
              <a:rPr lang="en-US" sz="2200"/>
              <a:t>Root cause of ill-healthy = Poverty</a:t>
            </a:r>
          </a:p>
          <a:p>
            <a:endParaRPr lang="en-US" sz="2200"/>
          </a:p>
          <a:p>
            <a:endParaRPr lang="en-US" sz="2200"/>
          </a:p>
          <a:p>
            <a:endParaRPr lang="en-US" sz="2200"/>
          </a:p>
          <a:p>
            <a:endParaRPr lang="en-US" sz="2200"/>
          </a:p>
          <a:p>
            <a:endParaRPr lang="en-US" sz="2200"/>
          </a:p>
          <a:p>
            <a:endParaRPr lang="en-US" sz="2200"/>
          </a:p>
          <a:p>
            <a:endParaRPr lang="en-US" sz="2200"/>
          </a:p>
          <a:p>
            <a:endParaRPr lang="en-US" sz="2200"/>
          </a:p>
          <a:p>
            <a:endParaRPr lang="en-US" sz="2200"/>
          </a:p>
        </p:txBody>
      </p:sp>
      <p:pic>
        <p:nvPicPr>
          <p:cNvPr id="3078" name="Picture 6" descr="Text&#10;&#10;Description automatically generated"/>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456401" y="833418"/>
            <a:ext cx="3372146" cy="5187917"/>
          </a:xfrm>
          <a:prstGeom prst="rect">
            <a:avLst/>
          </a:prstGeom>
          <a:noFill/>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AutoShape 5" descr="Image result for the health divide1987 repo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645967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24577">
        <p159:morph option="byObject"/>
      </p:transition>
    </mc:Choice>
    <mc:Fallback xmlns="">
      <p:transition spd="slow" advTm="24577">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D1B9B7D8-2209-4895-B0B8-18CC707F978D}"/>
              </a:ext>
            </a:extLst>
          </p:cNvPr>
          <p:cNvSpPr>
            <a:spLocks noGrp="1" noChangeArrowheads="1"/>
          </p:cNvSpPr>
          <p:nvPr>
            <p:ph type="title"/>
          </p:nvPr>
        </p:nvSpPr>
        <p:spPr/>
        <p:txBody>
          <a:bodyPr/>
          <a:lstStyle/>
          <a:p>
            <a:r>
              <a:rPr lang="en-GB" altLang="en-US" dirty="0">
                <a:solidFill>
                  <a:schemeClr val="tx1"/>
                </a:solidFill>
              </a:rPr>
              <a:t>The Acheson Report (1998)</a:t>
            </a:r>
          </a:p>
        </p:txBody>
      </p:sp>
      <p:sp>
        <p:nvSpPr>
          <p:cNvPr id="24579" name="Content Placeholder 2">
            <a:extLst>
              <a:ext uri="{FF2B5EF4-FFF2-40B4-BE49-F238E27FC236}">
                <a16:creationId xmlns:a16="http://schemas.microsoft.com/office/drawing/2014/main" id="{31C35847-E913-4D5A-87DE-AC04A69BFAEE}"/>
              </a:ext>
            </a:extLst>
          </p:cNvPr>
          <p:cNvSpPr>
            <a:spLocks noGrp="1" noChangeArrowheads="1"/>
          </p:cNvSpPr>
          <p:nvPr>
            <p:ph sz="half" idx="4294967295"/>
          </p:nvPr>
        </p:nvSpPr>
        <p:spPr>
          <a:xfrm>
            <a:off x="0" y="1825625"/>
            <a:ext cx="5181600" cy="4351338"/>
          </a:xfrm>
        </p:spPr>
        <p:txBody>
          <a:bodyPr>
            <a:normAutofit/>
          </a:bodyPr>
          <a:lstStyle/>
          <a:p>
            <a:pPr marL="80963" indent="0">
              <a:buNone/>
            </a:pPr>
            <a:endParaRPr lang="en-GB" altLang="en-US"/>
          </a:p>
          <a:p>
            <a:pPr marL="80963" indent="0">
              <a:buNone/>
            </a:pPr>
            <a:endParaRPr lang="en-GB" altLang="en-US"/>
          </a:p>
          <a:p>
            <a:pPr marL="80963" indent="0">
              <a:buNone/>
            </a:pPr>
            <a:endParaRPr lang="en-GB" altLang="en-US"/>
          </a:p>
        </p:txBody>
      </p:sp>
      <p:sp>
        <p:nvSpPr>
          <p:cNvPr id="3" name="Content Placeholder 2"/>
          <p:cNvSpPr>
            <a:spLocks noGrp="1"/>
          </p:cNvSpPr>
          <p:nvPr>
            <p:ph sz="half" idx="4294967295"/>
          </p:nvPr>
        </p:nvSpPr>
        <p:spPr>
          <a:xfrm>
            <a:off x="604619" y="1398920"/>
            <a:ext cx="6658220" cy="5330459"/>
          </a:xfrm>
        </p:spPr>
        <p:txBody>
          <a:bodyPr vert="horz" lIns="91440" tIns="45720" rIns="91440" bIns="45720" rtlCol="0" anchor="t">
            <a:normAutofit fontScale="25000" lnSpcReduction="20000"/>
          </a:bodyPr>
          <a:lstStyle/>
          <a:p>
            <a:pPr>
              <a:lnSpc>
                <a:spcPct val="170000"/>
              </a:lnSpc>
              <a:spcBef>
                <a:spcPct val="50000"/>
              </a:spcBef>
              <a:buClr>
                <a:schemeClr val="folHlink"/>
              </a:buClr>
              <a:buSzPct val="90000"/>
              <a:defRPr/>
            </a:pPr>
            <a:r>
              <a:rPr lang="en-GB" altLang="en-US" sz="8000" dirty="0">
                <a:solidFill>
                  <a:schemeClr val="tx1"/>
                </a:solidFill>
              </a:rPr>
              <a:t>An independent study into health inequality…</a:t>
            </a:r>
          </a:p>
          <a:p>
            <a:pPr>
              <a:lnSpc>
                <a:spcPct val="170000"/>
              </a:lnSpc>
              <a:spcBef>
                <a:spcPct val="50000"/>
              </a:spcBef>
              <a:buClr>
                <a:schemeClr val="folHlink"/>
              </a:buClr>
              <a:buSzPct val="90000"/>
              <a:defRPr/>
            </a:pPr>
            <a:r>
              <a:rPr lang="en-GB" altLang="en-US" sz="8000" dirty="0">
                <a:solidFill>
                  <a:schemeClr val="tx1"/>
                </a:solidFill>
              </a:rPr>
              <a:t>Commissioned by the new Labour government in 1997</a:t>
            </a:r>
          </a:p>
          <a:p>
            <a:pPr>
              <a:lnSpc>
                <a:spcPct val="170000"/>
              </a:lnSpc>
              <a:spcBef>
                <a:spcPct val="50000"/>
              </a:spcBef>
              <a:buClr>
                <a:schemeClr val="folHlink"/>
              </a:buClr>
              <a:buSzPct val="90000"/>
              <a:defRPr/>
            </a:pPr>
            <a:r>
              <a:rPr lang="en-GB" altLang="en-US" sz="8000" dirty="0">
                <a:solidFill>
                  <a:schemeClr val="tx1"/>
                </a:solidFill>
              </a:rPr>
              <a:t>Under the chairmanship of a former Chief Medical Officer for England and Wales, Sir Donald Acheson… </a:t>
            </a:r>
          </a:p>
          <a:p>
            <a:pPr>
              <a:lnSpc>
                <a:spcPct val="170000"/>
              </a:lnSpc>
              <a:spcBef>
                <a:spcPct val="50000"/>
              </a:spcBef>
              <a:buClr>
                <a:schemeClr val="folHlink"/>
              </a:buClr>
              <a:buSzPct val="90000"/>
              <a:defRPr/>
            </a:pPr>
            <a:r>
              <a:rPr lang="en-GB" altLang="en-US" sz="8000" dirty="0">
                <a:solidFill>
                  <a:schemeClr val="tx1"/>
                </a:solidFill>
              </a:rPr>
              <a:t>Remit: to investigate health inequalities in the UK…</a:t>
            </a:r>
          </a:p>
          <a:p>
            <a:pPr>
              <a:lnSpc>
                <a:spcPct val="170000"/>
              </a:lnSpc>
              <a:spcBef>
                <a:spcPts val="0"/>
              </a:spcBef>
            </a:pPr>
            <a:endParaRPr lang="en-GB" sz="6800">
              <a:latin typeface="Arial" panose="020B0604020202020204" pitchFamily="34" charset="0"/>
              <a:cs typeface="Arial" panose="020B0604020202020204" pitchFamily="34" charset="0"/>
            </a:endParaRPr>
          </a:p>
          <a:p>
            <a:pPr marL="0" indent="0">
              <a:lnSpc>
                <a:spcPct val="170000"/>
              </a:lnSpc>
              <a:spcBef>
                <a:spcPts val="0"/>
              </a:spcBef>
              <a:buNone/>
            </a:pPr>
            <a:endParaRPr lang="en-GB" sz="5000">
              <a:latin typeface="Arial" panose="020B0604020202020204" pitchFamily="34" charset="0"/>
              <a:cs typeface="Arial" panose="020B0604020202020204" pitchFamily="34" charset="0"/>
            </a:endParaRPr>
          </a:p>
          <a:p>
            <a:endParaRPr lang="en-GB" sz="5000"/>
          </a:p>
          <a:p>
            <a:endParaRPr lang="en-GB" sz="5000"/>
          </a:p>
          <a:p>
            <a:endParaRPr lang="en-GB" sz="5000"/>
          </a:p>
          <a:p>
            <a:endParaRPr lang="en-GB" sz="5000"/>
          </a:p>
          <a:p>
            <a:endParaRPr lang="en-GB" sz="5000"/>
          </a:p>
          <a:p>
            <a:endParaRPr lang="en-GB"/>
          </a:p>
          <a:p>
            <a:endParaRPr lang="en-GB"/>
          </a:p>
          <a:p>
            <a:endParaRPr lang="en-GB"/>
          </a:p>
          <a:p>
            <a:endParaRPr lang="en-GB"/>
          </a:p>
        </p:txBody>
      </p:sp>
      <p:sp>
        <p:nvSpPr>
          <p:cNvPr id="5" name="AutoShape 5" descr="Image result for the health divide1987 repo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Content Placeholder 2"/>
          <p:cNvSpPr txBox="1">
            <a:spLocks/>
          </p:cNvSpPr>
          <p:nvPr/>
        </p:nvSpPr>
        <p:spPr>
          <a:xfrm>
            <a:off x="-4204854" y="435264"/>
            <a:ext cx="5181600" cy="51847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70000"/>
              </a:lnSpc>
              <a:spcBef>
                <a:spcPts val="0"/>
              </a:spcBef>
            </a:pPr>
            <a:endParaRPr lang="en-GB">
              <a:latin typeface="Arial" panose="020B0604020202020204" pitchFamily="34" charset="0"/>
              <a:cs typeface="Arial" panose="020B0604020202020204" pitchFamily="34" charset="0"/>
            </a:endParaRPr>
          </a:p>
          <a:p>
            <a:pPr>
              <a:lnSpc>
                <a:spcPct val="170000"/>
              </a:lnSpc>
              <a:spcBef>
                <a:spcPts val="0"/>
              </a:spcBef>
            </a:pPr>
            <a:endParaRPr lang="en-GB">
              <a:latin typeface="Arial" panose="020B0604020202020204" pitchFamily="34" charset="0"/>
              <a:cs typeface="Arial" panose="020B0604020202020204" pitchFamily="34" charset="0"/>
            </a:endParaRPr>
          </a:p>
          <a:p>
            <a:endParaRPr lang="en-GB"/>
          </a:p>
          <a:p>
            <a:endParaRPr lang="en-GB"/>
          </a:p>
          <a:p>
            <a:endParaRPr lang="en-GB"/>
          </a:p>
          <a:p>
            <a:endParaRPr lang="en-GB"/>
          </a:p>
          <a:p>
            <a:endParaRPr lang="en-GB"/>
          </a:p>
          <a:p>
            <a:endParaRPr lang="en-GB"/>
          </a:p>
          <a:p>
            <a:endParaRPr lang="en-GB"/>
          </a:p>
          <a:p>
            <a:endParaRPr lang="en-GB"/>
          </a:p>
          <a:p>
            <a:endParaRPr lang="en-GB"/>
          </a:p>
        </p:txBody>
      </p:sp>
      <p:sp>
        <p:nvSpPr>
          <p:cNvPr id="2" name="Rectangle 1">
            <a:extLst>
              <a:ext uri="{FF2B5EF4-FFF2-40B4-BE49-F238E27FC236}">
                <a16:creationId xmlns:a16="http://schemas.microsoft.com/office/drawing/2014/main" id="{88932F32-63A6-43EB-9AE7-115E394D959A}"/>
              </a:ext>
            </a:extLst>
          </p:cNvPr>
          <p:cNvSpPr/>
          <p:nvPr/>
        </p:nvSpPr>
        <p:spPr>
          <a:xfrm>
            <a:off x="7388942" y="0"/>
            <a:ext cx="480305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7117" y="1270793"/>
            <a:ext cx="3024187" cy="431641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4429880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37185">
        <p159:morph option="byObject"/>
      </p:transition>
    </mc:Choice>
    <mc:Fallback xmlns="">
      <p:transition spd="slow" advTm="37185">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D1B9B7D8-2209-4895-B0B8-18CC707F978D}"/>
              </a:ext>
            </a:extLst>
          </p:cNvPr>
          <p:cNvSpPr>
            <a:spLocks noGrp="1" noChangeArrowheads="1"/>
          </p:cNvSpPr>
          <p:nvPr>
            <p:ph type="title"/>
          </p:nvPr>
        </p:nvSpPr>
        <p:spPr/>
        <p:txBody>
          <a:bodyPr/>
          <a:lstStyle/>
          <a:p>
            <a:r>
              <a:rPr lang="en-GB" altLang="en-US"/>
              <a:t>The Acheson Report (1998) key findings</a:t>
            </a:r>
          </a:p>
        </p:txBody>
      </p:sp>
      <p:sp>
        <p:nvSpPr>
          <p:cNvPr id="24579" name="Content Placeholder 2">
            <a:extLst>
              <a:ext uri="{FF2B5EF4-FFF2-40B4-BE49-F238E27FC236}">
                <a16:creationId xmlns:a16="http://schemas.microsoft.com/office/drawing/2014/main" id="{31C35847-E913-4D5A-87DE-AC04A69BFAEE}"/>
              </a:ext>
            </a:extLst>
          </p:cNvPr>
          <p:cNvSpPr>
            <a:spLocks noGrp="1" noChangeArrowheads="1"/>
          </p:cNvSpPr>
          <p:nvPr>
            <p:ph sz="half" idx="4294967295"/>
          </p:nvPr>
        </p:nvSpPr>
        <p:spPr>
          <a:xfrm>
            <a:off x="0" y="1825625"/>
            <a:ext cx="5181600" cy="4351338"/>
          </a:xfrm>
        </p:spPr>
        <p:txBody>
          <a:bodyPr>
            <a:normAutofit/>
          </a:bodyPr>
          <a:lstStyle/>
          <a:p>
            <a:pPr marL="80963" indent="0">
              <a:buNone/>
            </a:pPr>
            <a:endParaRPr lang="en-GB" altLang="en-US"/>
          </a:p>
          <a:p>
            <a:pPr marL="80963" indent="0">
              <a:buNone/>
            </a:pPr>
            <a:endParaRPr lang="en-GB" altLang="en-US"/>
          </a:p>
          <a:p>
            <a:pPr marL="80963" indent="0">
              <a:buNone/>
            </a:pPr>
            <a:endParaRPr lang="en-GB" altLang="en-US"/>
          </a:p>
        </p:txBody>
      </p:sp>
      <p:sp>
        <p:nvSpPr>
          <p:cNvPr id="3" name="Content Placeholder 2"/>
          <p:cNvSpPr>
            <a:spLocks noGrp="1"/>
          </p:cNvSpPr>
          <p:nvPr>
            <p:ph sz="half" idx="4294967295"/>
          </p:nvPr>
        </p:nvSpPr>
        <p:spPr>
          <a:xfrm>
            <a:off x="0" y="1460500"/>
            <a:ext cx="10271125" cy="5272088"/>
          </a:xfrm>
        </p:spPr>
        <p:txBody>
          <a:bodyPr>
            <a:normAutofit fontScale="85000" lnSpcReduction="10000"/>
          </a:bodyPr>
          <a:lstStyle/>
          <a:p>
            <a:pPr marL="342900" indent="-342900">
              <a:lnSpc>
                <a:spcPct val="150000"/>
              </a:lnSpc>
              <a:spcBef>
                <a:spcPct val="50000"/>
              </a:spcBef>
              <a:buClr>
                <a:schemeClr val="accent2"/>
              </a:buClr>
              <a:buSzPct val="90000"/>
              <a:defRPr/>
            </a:pPr>
            <a:r>
              <a:rPr lang="en-GB" sz="1900" b="1">
                <a:latin typeface="Arial" panose="020B0604020202020204" pitchFamily="34" charset="0"/>
                <a:cs typeface="Arial" panose="020B0604020202020204" pitchFamily="34" charset="0"/>
              </a:rPr>
              <a:t>Children from poor families weighed on average less than those from wealthy families</a:t>
            </a:r>
          </a:p>
          <a:p>
            <a:pPr marL="342900" indent="-342900">
              <a:lnSpc>
                <a:spcPct val="150000"/>
              </a:lnSpc>
              <a:spcBef>
                <a:spcPct val="50000"/>
              </a:spcBef>
              <a:buClr>
                <a:schemeClr val="accent2"/>
              </a:buClr>
              <a:buSzPct val="90000"/>
              <a:defRPr/>
            </a:pPr>
            <a:r>
              <a:rPr lang="en-GB" sz="1900" b="1">
                <a:latin typeface="Arial" panose="020B0604020202020204" pitchFamily="34" charset="0"/>
                <a:cs typeface="Arial" panose="020B0604020202020204" pitchFamily="34" charset="0"/>
              </a:rPr>
              <a:t>Infant mortality rates:</a:t>
            </a:r>
          </a:p>
          <a:p>
            <a:pPr marL="742950" lvl="1" indent="-285750">
              <a:lnSpc>
                <a:spcPct val="150000"/>
              </a:lnSpc>
              <a:spcBef>
                <a:spcPct val="50000"/>
              </a:spcBef>
              <a:buClr>
                <a:schemeClr val="accent2"/>
              </a:buClr>
              <a:buSzPct val="75000"/>
              <a:defRPr/>
            </a:pPr>
            <a:r>
              <a:rPr lang="en-GB" sz="1900">
                <a:latin typeface="Arial" panose="020B0604020202020204" pitchFamily="34" charset="0"/>
                <a:cs typeface="Arial" panose="020B0604020202020204" pitchFamily="34" charset="0"/>
              </a:rPr>
              <a:t>7/1000 – lower social classes</a:t>
            </a:r>
          </a:p>
          <a:p>
            <a:pPr marL="742950" lvl="1" indent="-285750">
              <a:lnSpc>
                <a:spcPct val="150000"/>
              </a:lnSpc>
              <a:spcBef>
                <a:spcPct val="50000"/>
              </a:spcBef>
              <a:buClr>
                <a:schemeClr val="accent2"/>
              </a:buClr>
              <a:buSzPct val="75000"/>
              <a:defRPr/>
            </a:pPr>
            <a:r>
              <a:rPr lang="en-GB" sz="1900">
                <a:latin typeface="Arial" panose="020B0604020202020204" pitchFamily="34" charset="0"/>
                <a:cs typeface="Arial" panose="020B0604020202020204" pitchFamily="34" charset="0"/>
              </a:rPr>
              <a:t>5/1000 – upper social classes </a:t>
            </a:r>
          </a:p>
          <a:p>
            <a:pPr marL="342900" indent="-342900">
              <a:lnSpc>
                <a:spcPct val="150000"/>
              </a:lnSpc>
              <a:spcBef>
                <a:spcPct val="50000"/>
              </a:spcBef>
              <a:buClr>
                <a:schemeClr val="accent2"/>
              </a:buClr>
              <a:buSzPct val="90000"/>
              <a:defRPr/>
            </a:pPr>
            <a:r>
              <a:rPr lang="en-GB" sz="1900" b="1">
                <a:latin typeface="Arial" panose="020B0604020202020204" pitchFamily="34" charset="0"/>
                <a:cs typeface="Arial" panose="020B0604020202020204" pitchFamily="34" charset="0"/>
              </a:rPr>
              <a:t>Long term illness</a:t>
            </a:r>
          </a:p>
          <a:p>
            <a:pPr marL="742950" lvl="1" indent="-285750">
              <a:lnSpc>
                <a:spcPct val="150000"/>
              </a:lnSpc>
              <a:spcBef>
                <a:spcPct val="50000"/>
              </a:spcBef>
              <a:buClr>
                <a:schemeClr val="accent2"/>
              </a:buClr>
              <a:buSzPct val="75000"/>
              <a:defRPr/>
            </a:pPr>
            <a:r>
              <a:rPr lang="en-GB" sz="1900">
                <a:latin typeface="Arial" panose="020B0604020202020204" pitchFamily="34" charset="0"/>
                <a:cs typeface="Arial" panose="020B0604020202020204" pitchFamily="34" charset="0"/>
              </a:rPr>
              <a:t>17% of professional men aged 45-64 </a:t>
            </a:r>
          </a:p>
          <a:p>
            <a:pPr marL="742950" lvl="1" indent="-285750">
              <a:lnSpc>
                <a:spcPct val="150000"/>
              </a:lnSpc>
              <a:spcBef>
                <a:spcPct val="50000"/>
              </a:spcBef>
              <a:buClr>
                <a:schemeClr val="accent2"/>
              </a:buClr>
              <a:buSzPct val="75000"/>
              <a:defRPr/>
            </a:pPr>
            <a:r>
              <a:rPr lang="en-GB" sz="1900">
                <a:latin typeface="Arial" panose="020B0604020202020204" pitchFamily="34" charset="0"/>
                <a:cs typeface="Arial" panose="020B0604020202020204" pitchFamily="34" charset="0"/>
              </a:rPr>
              <a:t>48% of  lower class men aged 45-64</a:t>
            </a:r>
          </a:p>
          <a:p>
            <a:pPr marL="342900" indent="-342900">
              <a:lnSpc>
                <a:spcPct val="150000"/>
              </a:lnSpc>
              <a:spcBef>
                <a:spcPct val="50000"/>
              </a:spcBef>
              <a:buClr>
                <a:schemeClr val="accent2"/>
              </a:buClr>
              <a:buSzPct val="90000"/>
              <a:defRPr/>
            </a:pPr>
            <a:r>
              <a:rPr lang="en-GB" sz="1900" b="1">
                <a:latin typeface="Arial" panose="020B0604020202020204" pitchFamily="34" charset="0"/>
                <a:cs typeface="Arial" panose="020B0604020202020204" pitchFamily="34" charset="0"/>
              </a:rPr>
              <a:t>Income levels</a:t>
            </a:r>
          </a:p>
          <a:p>
            <a:pPr marL="742950" lvl="1" indent="-285750">
              <a:lnSpc>
                <a:spcPct val="150000"/>
              </a:lnSpc>
              <a:spcBef>
                <a:spcPct val="50000"/>
              </a:spcBef>
              <a:buClr>
                <a:schemeClr val="accent2"/>
              </a:buClr>
              <a:buSzPct val="75000"/>
              <a:defRPr/>
            </a:pPr>
            <a:r>
              <a:rPr lang="en-GB" sz="1900">
                <a:latin typeface="Arial" panose="020B0604020202020204" pitchFamily="34" charset="0"/>
                <a:cs typeface="Arial" panose="020B0604020202020204" pitchFamily="34" charset="0"/>
              </a:rPr>
              <a:t>2.2 million children live on income levels 50% below the national average </a:t>
            </a:r>
          </a:p>
          <a:p>
            <a:pPr marL="342900" indent="-342900">
              <a:lnSpc>
                <a:spcPct val="150000"/>
              </a:lnSpc>
              <a:spcBef>
                <a:spcPct val="50000"/>
              </a:spcBef>
              <a:buClr>
                <a:schemeClr val="accent2"/>
              </a:buClr>
              <a:buSzPct val="90000"/>
              <a:defRPr/>
            </a:pPr>
            <a:r>
              <a:rPr lang="en-GB" sz="1900" b="1">
                <a:latin typeface="Arial" panose="020B0604020202020204" pitchFamily="34" charset="0"/>
                <a:cs typeface="Arial" panose="020B0604020202020204" pitchFamily="34" charset="0"/>
              </a:rPr>
              <a:t>Health campaigns</a:t>
            </a:r>
          </a:p>
          <a:p>
            <a:pPr marL="742950" lvl="1" indent="-285750">
              <a:lnSpc>
                <a:spcPct val="150000"/>
              </a:lnSpc>
              <a:spcBef>
                <a:spcPct val="50000"/>
              </a:spcBef>
              <a:buClr>
                <a:schemeClr val="accent2"/>
              </a:buClr>
              <a:buSzPct val="75000"/>
              <a:defRPr/>
            </a:pPr>
            <a:r>
              <a:rPr lang="en-GB" sz="1900">
                <a:latin typeface="Arial" panose="020B0604020202020204" pitchFamily="34" charset="0"/>
                <a:cs typeface="Arial" panose="020B0604020202020204" pitchFamily="34" charset="0"/>
              </a:rPr>
              <a:t>Higher uptake of screening amongst upper social classes – widened health gap</a:t>
            </a:r>
          </a:p>
          <a:p>
            <a:pPr>
              <a:lnSpc>
                <a:spcPct val="170000"/>
              </a:lnSpc>
              <a:spcBef>
                <a:spcPts val="0"/>
              </a:spcBef>
            </a:pPr>
            <a:endParaRPr lang="en-GB" sz="5000">
              <a:latin typeface="Arial" panose="020B0604020202020204" pitchFamily="34" charset="0"/>
              <a:cs typeface="Arial" panose="020B0604020202020204" pitchFamily="34" charset="0"/>
            </a:endParaRPr>
          </a:p>
          <a:p>
            <a:pPr marL="0" indent="0">
              <a:lnSpc>
                <a:spcPct val="170000"/>
              </a:lnSpc>
              <a:spcBef>
                <a:spcPts val="0"/>
              </a:spcBef>
              <a:buNone/>
            </a:pPr>
            <a:endParaRPr lang="en-GB" sz="5000">
              <a:latin typeface="Arial" panose="020B0604020202020204" pitchFamily="34" charset="0"/>
              <a:cs typeface="Arial" panose="020B0604020202020204" pitchFamily="34" charset="0"/>
            </a:endParaRPr>
          </a:p>
          <a:p>
            <a:endParaRPr lang="en-GB" sz="5000"/>
          </a:p>
          <a:p>
            <a:endParaRPr lang="en-GB" sz="5000"/>
          </a:p>
          <a:p>
            <a:endParaRPr lang="en-GB" sz="5000"/>
          </a:p>
          <a:p>
            <a:endParaRPr lang="en-GB" sz="5000"/>
          </a:p>
          <a:p>
            <a:endParaRPr lang="en-GB" sz="5000"/>
          </a:p>
          <a:p>
            <a:endParaRPr lang="en-GB"/>
          </a:p>
          <a:p>
            <a:endParaRPr lang="en-GB"/>
          </a:p>
          <a:p>
            <a:endParaRPr lang="en-GB"/>
          </a:p>
          <a:p>
            <a:endParaRPr lang="en-GB"/>
          </a:p>
        </p:txBody>
      </p:sp>
      <p:sp>
        <p:nvSpPr>
          <p:cNvPr id="5" name="AutoShape 5" descr="Image result for the health divide1987 repo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Content Placeholder 2"/>
          <p:cNvSpPr txBox="1">
            <a:spLocks/>
          </p:cNvSpPr>
          <p:nvPr/>
        </p:nvSpPr>
        <p:spPr>
          <a:xfrm>
            <a:off x="-4204854" y="435264"/>
            <a:ext cx="5181600" cy="51847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70000"/>
              </a:lnSpc>
              <a:spcBef>
                <a:spcPts val="0"/>
              </a:spcBef>
            </a:pPr>
            <a:endParaRPr lang="en-GB">
              <a:latin typeface="Arial" panose="020B0604020202020204" pitchFamily="34" charset="0"/>
              <a:cs typeface="Arial" panose="020B0604020202020204" pitchFamily="34" charset="0"/>
            </a:endParaRPr>
          </a:p>
          <a:p>
            <a:pPr>
              <a:lnSpc>
                <a:spcPct val="170000"/>
              </a:lnSpc>
              <a:spcBef>
                <a:spcPts val="0"/>
              </a:spcBef>
            </a:pPr>
            <a:endParaRPr lang="en-GB">
              <a:latin typeface="Arial" panose="020B0604020202020204" pitchFamily="34" charset="0"/>
              <a:cs typeface="Arial" panose="020B0604020202020204" pitchFamily="34" charset="0"/>
            </a:endParaRPr>
          </a:p>
          <a:p>
            <a:endParaRPr lang="en-GB"/>
          </a:p>
          <a:p>
            <a:endParaRPr lang="en-GB"/>
          </a:p>
          <a:p>
            <a:endParaRPr lang="en-GB"/>
          </a:p>
          <a:p>
            <a:endParaRPr lang="en-GB"/>
          </a:p>
          <a:p>
            <a:endParaRPr lang="en-GB"/>
          </a:p>
          <a:p>
            <a:endParaRPr lang="en-GB"/>
          </a:p>
          <a:p>
            <a:endParaRPr lang="en-GB"/>
          </a:p>
          <a:p>
            <a:endParaRPr lang="en-GB"/>
          </a:p>
          <a:p>
            <a:endParaRPr lang="en-GB"/>
          </a:p>
        </p:txBody>
      </p:sp>
      <p:pic>
        <p:nvPicPr>
          <p:cNvPr id="2" name="Picture 1">
            <a:extLst>
              <a:ext uri="{FF2B5EF4-FFF2-40B4-BE49-F238E27FC236}">
                <a16:creationId xmlns:a16="http://schemas.microsoft.com/office/drawing/2014/main" id="{ABA8AAA8-A536-4E12-88C4-954EEFB4E14B}"/>
              </a:ext>
            </a:extLst>
          </p:cNvPr>
          <p:cNvPicPr>
            <a:picLocks noChangeAspect="1"/>
          </p:cNvPicPr>
          <p:nvPr/>
        </p:nvPicPr>
        <p:blipFill>
          <a:blip r:embed="rId3"/>
          <a:stretch>
            <a:fillRect/>
          </a:stretch>
        </p:blipFill>
        <p:spPr>
          <a:xfrm rot="1397840">
            <a:off x="9229164" y="1963271"/>
            <a:ext cx="2190215" cy="3285322"/>
          </a:xfrm>
          <a:prstGeom prst="rect">
            <a:avLst/>
          </a:prstGeom>
        </p:spPr>
      </p:pic>
    </p:spTree>
    <p:extLst>
      <p:ext uri="{BB962C8B-B14F-4D97-AF65-F5344CB8AC3E}">
        <p14:creationId xmlns:p14="http://schemas.microsoft.com/office/powerpoint/2010/main" val="14604469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36222">
        <p159:morph option="byObject"/>
      </p:transition>
    </mc:Choice>
    <mc:Fallback xmlns="">
      <p:transition spd="slow" advTm="36222">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D1B9B7D8-2209-4895-B0B8-18CC707F978D}"/>
              </a:ext>
            </a:extLst>
          </p:cNvPr>
          <p:cNvSpPr>
            <a:spLocks noGrp="1" noChangeArrowheads="1"/>
          </p:cNvSpPr>
          <p:nvPr>
            <p:ph type="title"/>
          </p:nvPr>
        </p:nvSpPr>
        <p:spPr/>
        <p:txBody>
          <a:bodyPr/>
          <a:lstStyle/>
          <a:p>
            <a:r>
              <a:rPr lang="en-GB" altLang="en-US"/>
              <a:t>The Acheson Report (1998) key findings</a:t>
            </a:r>
          </a:p>
        </p:txBody>
      </p:sp>
      <p:sp>
        <p:nvSpPr>
          <p:cNvPr id="24579" name="Content Placeholder 2">
            <a:extLst>
              <a:ext uri="{FF2B5EF4-FFF2-40B4-BE49-F238E27FC236}">
                <a16:creationId xmlns:a16="http://schemas.microsoft.com/office/drawing/2014/main" id="{31C35847-E913-4D5A-87DE-AC04A69BFAEE}"/>
              </a:ext>
            </a:extLst>
          </p:cNvPr>
          <p:cNvSpPr>
            <a:spLocks noGrp="1" noChangeArrowheads="1"/>
          </p:cNvSpPr>
          <p:nvPr>
            <p:ph sz="half" idx="4294967295"/>
          </p:nvPr>
        </p:nvSpPr>
        <p:spPr>
          <a:xfrm>
            <a:off x="0" y="1825625"/>
            <a:ext cx="5181600" cy="4351338"/>
          </a:xfrm>
        </p:spPr>
        <p:txBody>
          <a:bodyPr>
            <a:normAutofit/>
          </a:bodyPr>
          <a:lstStyle/>
          <a:p>
            <a:pPr marL="80963" indent="0">
              <a:buNone/>
            </a:pPr>
            <a:endParaRPr lang="en-GB" altLang="en-US"/>
          </a:p>
          <a:p>
            <a:pPr marL="80963" indent="0">
              <a:buNone/>
            </a:pPr>
            <a:endParaRPr lang="en-GB" altLang="en-US"/>
          </a:p>
          <a:p>
            <a:pPr marL="80963" indent="0">
              <a:buNone/>
            </a:pPr>
            <a:endParaRPr lang="en-GB" altLang="en-US"/>
          </a:p>
        </p:txBody>
      </p:sp>
      <p:sp>
        <p:nvSpPr>
          <p:cNvPr id="3" name="Content Placeholder 2"/>
          <p:cNvSpPr>
            <a:spLocks noGrp="1"/>
          </p:cNvSpPr>
          <p:nvPr>
            <p:ph sz="half" idx="4294967295"/>
          </p:nvPr>
        </p:nvSpPr>
        <p:spPr>
          <a:xfrm>
            <a:off x="0" y="1377950"/>
            <a:ext cx="7742238" cy="5272088"/>
          </a:xfrm>
        </p:spPr>
        <p:txBody>
          <a:bodyPr>
            <a:normAutofit/>
          </a:bodyPr>
          <a:lstStyle/>
          <a:p>
            <a:pPr marL="0" indent="0">
              <a:lnSpc>
                <a:spcPct val="170000"/>
              </a:lnSpc>
              <a:spcBef>
                <a:spcPts val="0"/>
              </a:spcBef>
              <a:buNone/>
            </a:pPr>
            <a:endParaRPr lang="en-GB" sz="5000">
              <a:latin typeface="Arial" panose="020B0604020202020204" pitchFamily="34" charset="0"/>
              <a:cs typeface="Arial" panose="020B0604020202020204" pitchFamily="34" charset="0"/>
            </a:endParaRPr>
          </a:p>
          <a:p>
            <a:pPr marL="0" indent="0">
              <a:lnSpc>
                <a:spcPct val="170000"/>
              </a:lnSpc>
              <a:spcBef>
                <a:spcPts val="0"/>
              </a:spcBef>
              <a:buNone/>
            </a:pPr>
            <a:endParaRPr lang="en-GB" sz="5000">
              <a:latin typeface="Arial" panose="020B0604020202020204" pitchFamily="34" charset="0"/>
              <a:cs typeface="Arial" panose="020B0604020202020204" pitchFamily="34" charset="0"/>
            </a:endParaRPr>
          </a:p>
          <a:p>
            <a:endParaRPr lang="en-GB" sz="5000"/>
          </a:p>
          <a:p>
            <a:endParaRPr lang="en-GB" sz="5000"/>
          </a:p>
          <a:p>
            <a:endParaRPr lang="en-GB" sz="5000"/>
          </a:p>
          <a:p>
            <a:endParaRPr lang="en-GB" sz="5000"/>
          </a:p>
          <a:p>
            <a:endParaRPr lang="en-GB" sz="5000"/>
          </a:p>
          <a:p>
            <a:endParaRPr lang="en-GB"/>
          </a:p>
          <a:p>
            <a:endParaRPr lang="en-GB"/>
          </a:p>
          <a:p>
            <a:endParaRPr lang="en-GB"/>
          </a:p>
          <a:p>
            <a:endParaRPr lang="en-GB"/>
          </a:p>
        </p:txBody>
      </p:sp>
      <p:sp>
        <p:nvSpPr>
          <p:cNvPr id="5" name="AutoShape 5" descr="Image result for the health divide1987 repo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Content Placeholder 2"/>
          <p:cNvSpPr txBox="1">
            <a:spLocks/>
          </p:cNvSpPr>
          <p:nvPr/>
        </p:nvSpPr>
        <p:spPr>
          <a:xfrm>
            <a:off x="-4204854" y="435264"/>
            <a:ext cx="5181600" cy="51847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70000"/>
              </a:lnSpc>
              <a:spcBef>
                <a:spcPts val="0"/>
              </a:spcBef>
            </a:pPr>
            <a:endParaRPr lang="en-GB">
              <a:latin typeface="Arial" panose="020B0604020202020204" pitchFamily="34" charset="0"/>
              <a:cs typeface="Arial" panose="020B0604020202020204" pitchFamily="34" charset="0"/>
            </a:endParaRPr>
          </a:p>
          <a:p>
            <a:pPr>
              <a:lnSpc>
                <a:spcPct val="170000"/>
              </a:lnSpc>
              <a:spcBef>
                <a:spcPts val="0"/>
              </a:spcBef>
            </a:pPr>
            <a:endParaRPr lang="en-GB">
              <a:latin typeface="Arial" panose="020B0604020202020204" pitchFamily="34" charset="0"/>
              <a:cs typeface="Arial" panose="020B0604020202020204" pitchFamily="34" charset="0"/>
            </a:endParaRPr>
          </a:p>
          <a:p>
            <a:endParaRPr lang="en-GB"/>
          </a:p>
          <a:p>
            <a:endParaRPr lang="en-GB"/>
          </a:p>
          <a:p>
            <a:endParaRPr lang="en-GB"/>
          </a:p>
          <a:p>
            <a:endParaRPr lang="en-GB"/>
          </a:p>
          <a:p>
            <a:endParaRPr lang="en-GB"/>
          </a:p>
          <a:p>
            <a:endParaRPr lang="en-GB"/>
          </a:p>
          <a:p>
            <a:endParaRPr lang="en-GB"/>
          </a:p>
          <a:p>
            <a:endParaRPr lang="en-GB"/>
          </a:p>
          <a:p>
            <a:endParaRPr lang="en-GB"/>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522" y="1589376"/>
            <a:ext cx="5133975" cy="467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3">
            <a:extLst>
              <a:ext uri="{FF2B5EF4-FFF2-40B4-BE49-F238E27FC236}">
                <a16:creationId xmlns:a16="http://schemas.microsoft.com/office/drawing/2014/main" id="{F16B62A4-0739-490F-8EA2-C3A17F1D4C42}"/>
              </a:ext>
            </a:extLst>
          </p:cNvPr>
          <p:cNvSpPr>
            <a:spLocks noChangeArrowheads="1"/>
          </p:cNvSpPr>
          <p:nvPr/>
        </p:nvSpPr>
        <p:spPr bwMode="auto">
          <a:xfrm>
            <a:off x="6096000" y="1619034"/>
            <a:ext cx="5926713" cy="497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342900" indent="-342900">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lnSpc>
                <a:spcPct val="150000"/>
              </a:lnSpc>
              <a:spcBef>
                <a:spcPct val="50000"/>
              </a:spcBef>
              <a:buClr>
                <a:schemeClr val="folHlink"/>
              </a:buClr>
              <a:buSzPct val="90000"/>
              <a:buFont typeface="Arial" panose="020B0604020202020204" pitchFamily="34" charset="0"/>
              <a:buChar char="•"/>
            </a:pPr>
            <a:r>
              <a:rPr lang="en-GB" altLang="en-US" sz="2000"/>
              <a:t>Poor men are 68% more likely to die in middle age than richer men.</a:t>
            </a:r>
          </a:p>
          <a:p>
            <a:pPr eaLnBrk="1" hangingPunct="1">
              <a:spcBef>
                <a:spcPts val="0"/>
              </a:spcBef>
              <a:buClr>
                <a:schemeClr val="folHlink"/>
              </a:buClr>
              <a:buSzPct val="90000"/>
              <a:buFont typeface="Arial" panose="020B0604020202020204" pitchFamily="34" charset="0"/>
              <a:buChar char="•"/>
            </a:pPr>
            <a:endParaRPr lang="en-GB" altLang="en-US" sz="2000"/>
          </a:p>
          <a:p>
            <a:pPr eaLnBrk="1" hangingPunct="1">
              <a:lnSpc>
                <a:spcPct val="150000"/>
              </a:lnSpc>
              <a:spcBef>
                <a:spcPct val="50000"/>
              </a:spcBef>
              <a:buClr>
                <a:schemeClr val="folHlink"/>
              </a:buClr>
              <a:buSzPct val="90000"/>
              <a:buFont typeface="Arial" panose="020B0604020202020204" pitchFamily="34" charset="0"/>
              <a:buChar char="•"/>
            </a:pPr>
            <a:r>
              <a:rPr lang="en-GB" altLang="en-US" sz="2000"/>
              <a:t>Poor women are 55% more likely to die young.</a:t>
            </a:r>
          </a:p>
          <a:p>
            <a:pPr eaLnBrk="1" hangingPunct="1">
              <a:spcBef>
                <a:spcPts val="0"/>
              </a:spcBef>
              <a:buClr>
                <a:schemeClr val="folHlink"/>
              </a:buClr>
              <a:buSzPct val="90000"/>
              <a:buFont typeface="Arial" panose="020B0604020202020204" pitchFamily="34" charset="0"/>
              <a:buChar char="•"/>
            </a:pPr>
            <a:endParaRPr lang="en-GB" altLang="en-US" sz="2000"/>
          </a:p>
          <a:p>
            <a:pPr eaLnBrk="1" hangingPunct="1">
              <a:lnSpc>
                <a:spcPct val="150000"/>
              </a:lnSpc>
              <a:spcBef>
                <a:spcPct val="50000"/>
              </a:spcBef>
              <a:buClr>
                <a:schemeClr val="folHlink"/>
              </a:buClr>
              <a:buSzPct val="90000"/>
              <a:buFont typeface="Arial" panose="020B0604020202020204" pitchFamily="34" charset="0"/>
              <a:buChar char="•"/>
            </a:pPr>
            <a:r>
              <a:rPr lang="en-GB" altLang="en-US" sz="2000"/>
              <a:t>Health inequalities start before birth </a:t>
            </a:r>
          </a:p>
          <a:p>
            <a:pPr eaLnBrk="1" hangingPunct="1">
              <a:spcBef>
                <a:spcPts val="0"/>
              </a:spcBef>
              <a:buClr>
                <a:schemeClr val="folHlink"/>
              </a:buClr>
              <a:buSzPct val="90000"/>
              <a:buFont typeface="Arial" panose="020B0604020202020204" pitchFamily="34" charset="0"/>
              <a:buChar char="•"/>
            </a:pPr>
            <a:endParaRPr lang="en-GB" altLang="en-US" sz="2000"/>
          </a:p>
          <a:p>
            <a:pPr eaLnBrk="1" hangingPunct="1">
              <a:lnSpc>
                <a:spcPct val="150000"/>
              </a:lnSpc>
              <a:spcBef>
                <a:spcPct val="50000"/>
              </a:spcBef>
              <a:buClr>
                <a:schemeClr val="folHlink"/>
              </a:buClr>
              <a:buSzPct val="90000"/>
              <a:buFont typeface="Arial" panose="020B0604020202020204" pitchFamily="34" charset="0"/>
              <a:buChar char="•"/>
            </a:pPr>
            <a:r>
              <a:rPr lang="en-GB" altLang="en-US" sz="2000"/>
              <a:t>A key factor in low weight babies is the mother’s birth weight and her pre-pregnant weight.</a:t>
            </a:r>
          </a:p>
          <a:p>
            <a:pPr algn="ctr" eaLnBrk="1" hangingPunct="1">
              <a:buClr>
                <a:schemeClr val="folHlink"/>
              </a:buClr>
              <a:buSzPct val="90000"/>
              <a:buFont typeface="Wingdings" panose="05000000000000000000" pitchFamily="2" charset="2"/>
              <a:buChar char="n"/>
            </a:pPr>
            <a:endParaRPr lang="en-GB" altLang="en-US" sz="2400"/>
          </a:p>
        </p:txBody>
      </p:sp>
    </p:spTree>
    <p:extLst>
      <p:ext uri="{BB962C8B-B14F-4D97-AF65-F5344CB8AC3E}">
        <p14:creationId xmlns:p14="http://schemas.microsoft.com/office/powerpoint/2010/main" val="30631777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13809">
        <p159:morph option="byObject"/>
      </p:transition>
    </mc:Choice>
    <mc:Fallback xmlns="">
      <p:transition spd="slow" advTm="13809">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D1B9B7D8-2209-4895-B0B8-18CC707F978D}"/>
              </a:ext>
            </a:extLst>
          </p:cNvPr>
          <p:cNvSpPr>
            <a:spLocks noGrp="1" noChangeArrowheads="1"/>
          </p:cNvSpPr>
          <p:nvPr>
            <p:ph type="title"/>
          </p:nvPr>
        </p:nvSpPr>
        <p:spPr>
          <a:xfrm>
            <a:off x="838200" y="365125"/>
            <a:ext cx="10515600" cy="1325563"/>
          </a:xfrm>
        </p:spPr>
        <p:txBody>
          <a:bodyPr vert="horz" lIns="91440" tIns="45720" rIns="91440" bIns="45720" rtlCol="0" anchor="ctr">
            <a:normAutofit/>
          </a:bodyPr>
          <a:lstStyle/>
          <a:p>
            <a:r>
              <a:rPr lang="en-US" altLang="en-US" sz="4400" kern="1200">
                <a:solidFill>
                  <a:schemeClr val="tx1"/>
                </a:solidFill>
                <a:latin typeface="+mj-lt"/>
                <a:ea typeface="+mj-ea"/>
                <a:cs typeface="+mj-cs"/>
              </a:rPr>
              <a:t>The Acheson Report recommendations</a:t>
            </a:r>
          </a:p>
        </p:txBody>
      </p:sp>
      <p:sp>
        <p:nvSpPr>
          <p:cNvPr id="3" name="Content Placeholder 2"/>
          <p:cNvSpPr>
            <a:spLocks noGrp="1"/>
          </p:cNvSpPr>
          <p:nvPr>
            <p:ph sz="half" idx="4294967295"/>
          </p:nvPr>
        </p:nvSpPr>
        <p:spPr>
          <a:xfrm>
            <a:off x="838200" y="1825625"/>
            <a:ext cx="10515600" cy="4351338"/>
          </a:xfrm>
        </p:spPr>
        <p:txBody>
          <a:bodyPr vert="horz" lIns="91440" tIns="45720" rIns="91440" bIns="45720" rtlCol="0">
            <a:normAutofit/>
          </a:bodyPr>
          <a:lstStyle/>
          <a:p>
            <a:pPr marL="0">
              <a:spcBef>
                <a:spcPts val="0"/>
              </a:spcBef>
            </a:pPr>
            <a:endParaRPr lang="en-US"/>
          </a:p>
          <a:p>
            <a:pPr marL="0">
              <a:spcBef>
                <a:spcPts val="0"/>
              </a:spcBef>
            </a:pPr>
            <a:endParaRPr lang="en-US"/>
          </a:p>
          <a:p>
            <a:endParaRPr lang="en-US"/>
          </a:p>
          <a:p>
            <a:endParaRPr lang="en-US"/>
          </a:p>
          <a:p>
            <a:endParaRPr lang="en-US"/>
          </a:p>
          <a:p>
            <a:endParaRPr lang="en-US"/>
          </a:p>
          <a:p>
            <a:endParaRPr lang="en-US"/>
          </a:p>
          <a:p>
            <a:endParaRPr lang="en-US"/>
          </a:p>
          <a:p>
            <a:endParaRPr lang="en-US"/>
          </a:p>
          <a:p>
            <a:endParaRPr lang="en-US"/>
          </a:p>
          <a:p>
            <a:endParaRPr lang="en-US"/>
          </a:p>
        </p:txBody>
      </p:sp>
      <p:sp>
        <p:nvSpPr>
          <p:cNvPr id="5" name="AutoShape 5" descr="Image result for the health divide1987 repo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Content Placeholder 2"/>
          <p:cNvSpPr txBox="1">
            <a:spLocks/>
          </p:cNvSpPr>
          <p:nvPr/>
        </p:nvSpPr>
        <p:spPr>
          <a:xfrm>
            <a:off x="-4204854" y="435264"/>
            <a:ext cx="5181600" cy="51847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70000"/>
              </a:lnSpc>
              <a:spcBef>
                <a:spcPts val="0"/>
              </a:spcBef>
            </a:pPr>
            <a:endParaRPr lang="en-GB">
              <a:latin typeface="Arial" panose="020B0604020202020204" pitchFamily="34" charset="0"/>
              <a:cs typeface="Arial" panose="020B0604020202020204" pitchFamily="34" charset="0"/>
            </a:endParaRPr>
          </a:p>
          <a:p>
            <a:pPr>
              <a:lnSpc>
                <a:spcPct val="170000"/>
              </a:lnSpc>
              <a:spcBef>
                <a:spcPts val="0"/>
              </a:spcBef>
            </a:pPr>
            <a:endParaRPr lang="en-GB">
              <a:latin typeface="Arial" panose="020B0604020202020204" pitchFamily="34" charset="0"/>
              <a:cs typeface="Arial" panose="020B0604020202020204" pitchFamily="34" charset="0"/>
            </a:endParaRPr>
          </a:p>
          <a:p>
            <a:endParaRPr lang="en-GB"/>
          </a:p>
          <a:p>
            <a:endParaRPr lang="en-GB"/>
          </a:p>
          <a:p>
            <a:endParaRPr lang="en-GB"/>
          </a:p>
          <a:p>
            <a:endParaRPr lang="en-GB"/>
          </a:p>
          <a:p>
            <a:endParaRPr lang="en-GB"/>
          </a:p>
          <a:p>
            <a:endParaRPr lang="en-GB"/>
          </a:p>
          <a:p>
            <a:endParaRPr lang="en-GB"/>
          </a:p>
          <a:p>
            <a:endParaRPr lang="en-GB"/>
          </a:p>
          <a:p>
            <a:endParaRPr lang="en-GB"/>
          </a:p>
        </p:txBody>
      </p:sp>
      <p:sp>
        <p:nvSpPr>
          <p:cNvPr id="11" name="Rectangle 7">
            <a:extLst>
              <a:ext uri="{FF2B5EF4-FFF2-40B4-BE49-F238E27FC236}">
                <a16:creationId xmlns:a16="http://schemas.microsoft.com/office/drawing/2014/main" id="{6C43E3C5-1E25-4365-B825-4127921E2EB2}"/>
              </a:ext>
            </a:extLst>
          </p:cNvPr>
          <p:cNvSpPr>
            <a:spLocks noChangeArrowheads="1"/>
          </p:cNvSpPr>
          <p:nvPr/>
        </p:nvSpPr>
        <p:spPr bwMode="auto">
          <a:xfrm>
            <a:off x="4184074" y="2064185"/>
            <a:ext cx="7439890" cy="5545137"/>
          </a:xfrm>
          <a:prstGeom prst="rect">
            <a:avLst/>
          </a:prstGeom>
          <a:noFill/>
          <a:ln w="12700">
            <a:noFill/>
            <a:miter lim="800000"/>
            <a:headEnd/>
            <a:tailEnd/>
          </a:ln>
          <a:effectLst/>
        </p:spPr>
        <p:txBody>
          <a:bodyPr lIns="90488" tIns="44450" rIns="90488" bIns="44450"/>
          <a:lstStyle/>
          <a:p>
            <a:pPr marL="457200" indent="-457200">
              <a:lnSpc>
                <a:spcPct val="150000"/>
              </a:lnSpc>
              <a:spcBef>
                <a:spcPct val="50000"/>
              </a:spcBef>
              <a:buClr>
                <a:schemeClr val="accent2"/>
              </a:buClr>
              <a:buSzPct val="90000"/>
              <a:buFont typeface="Arial" panose="020B0604020202020204" pitchFamily="34" charset="0"/>
              <a:buChar char="•"/>
              <a:defRPr/>
            </a:pPr>
            <a:r>
              <a:rPr lang="en-GB" sz="2200">
                <a:cs typeface="Arial" charset="0"/>
              </a:rPr>
              <a:t>The root cause of inequality in health was poverty</a:t>
            </a:r>
          </a:p>
          <a:p>
            <a:pPr marL="457200" indent="-457200">
              <a:lnSpc>
                <a:spcPct val="150000"/>
              </a:lnSpc>
              <a:spcBef>
                <a:spcPct val="50000"/>
              </a:spcBef>
              <a:buClr>
                <a:schemeClr val="accent2"/>
              </a:buClr>
              <a:buSzPct val="90000"/>
              <a:buFont typeface="Arial" panose="020B0604020202020204" pitchFamily="34" charset="0"/>
              <a:buChar char="•"/>
              <a:defRPr/>
            </a:pPr>
            <a:endParaRPr lang="en-GB" sz="2200">
              <a:cs typeface="Arial" charset="0"/>
            </a:endParaRPr>
          </a:p>
          <a:p>
            <a:pPr marL="457200" indent="-457200">
              <a:lnSpc>
                <a:spcPct val="150000"/>
              </a:lnSpc>
              <a:spcBef>
                <a:spcPct val="50000"/>
              </a:spcBef>
              <a:buClr>
                <a:schemeClr val="accent2"/>
              </a:buClr>
              <a:buSzPct val="90000"/>
              <a:buFont typeface="Arial" panose="020B0604020202020204" pitchFamily="34" charset="0"/>
              <a:buChar char="•"/>
              <a:defRPr/>
            </a:pPr>
            <a:r>
              <a:rPr lang="en-GB" sz="2200">
                <a:cs typeface="Arial" charset="0"/>
              </a:rPr>
              <a:t>In order to improve the health of millions, the gap between the richest and the poorest in UK society had to be reduced</a:t>
            </a:r>
          </a:p>
          <a:p>
            <a:pPr marL="342900" indent="-342900">
              <a:spcBef>
                <a:spcPct val="50000"/>
              </a:spcBef>
              <a:buClr>
                <a:schemeClr val="folHlink"/>
              </a:buClr>
              <a:buSzPct val="90000"/>
              <a:buFont typeface="Wingdings" pitchFamily="2" charset="2"/>
              <a:buChar char="n"/>
              <a:defRPr/>
            </a:pPr>
            <a:endParaRPr lang="en-GB" sz="2000" b="1">
              <a:effectLst>
                <a:outerShdw blurRad="38100" dist="38100" dir="2700000" algn="tl">
                  <a:srgbClr val="FFFFFF"/>
                </a:outerShdw>
              </a:effectLst>
              <a:latin typeface="Gill Sans MT" pitchFamily="34" charset="0"/>
              <a:cs typeface="Arial" charset="0"/>
            </a:endParaRPr>
          </a:p>
          <a:p>
            <a:pPr marL="342900" indent="-342900">
              <a:spcBef>
                <a:spcPct val="50000"/>
              </a:spcBef>
              <a:buClr>
                <a:schemeClr val="folHlink"/>
              </a:buClr>
              <a:buSzPct val="90000"/>
              <a:buFont typeface="Wingdings" pitchFamily="2" charset="2"/>
              <a:buChar char="n"/>
              <a:defRPr/>
            </a:pPr>
            <a:endParaRPr lang="en-GB" sz="2000" b="1">
              <a:effectLst>
                <a:outerShdw blurRad="38100" dist="38100" dir="2700000" algn="tl">
                  <a:srgbClr val="FFFFFF"/>
                </a:outerShdw>
              </a:effectLst>
              <a:latin typeface="Gill Sans MT" pitchFamily="34" charset="0"/>
              <a:cs typeface="Arial" charset="0"/>
            </a:endParaRPr>
          </a:p>
          <a:p>
            <a:pPr marL="342900" indent="-342900">
              <a:spcBef>
                <a:spcPct val="20000"/>
              </a:spcBef>
              <a:buClr>
                <a:schemeClr val="folHlink"/>
              </a:buClr>
              <a:buSzPct val="90000"/>
              <a:buFont typeface="Wingdings" pitchFamily="2" charset="2"/>
              <a:buChar char="n"/>
              <a:defRPr/>
            </a:pPr>
            <a:endParaRPr lang="en-GB" sz="2800">
              <a:latin typeface="Arial" charset="0"/>
              <a:cs typeface="Arial" charset="0"/>
            </a:endParaRPr>
          </a:p>
        </p:txBody>
      </p:sp>
      <p:sp>
        <p:nvSpPr>
          <p:cNvPr id="2" name="Rounded Rectangle 1"/>
          <p:cNvSpPr/>
          <p:nvPr/>
        </p:nvSpPr>
        <p:spPr>
          <a:xfrm>
            <a:off x="307975" y="1801091"/>
            <a:ext cx="3682134" cy="3818948"/>
          </a:xfrm>
          <a:prstGeom prst="round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348102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18608">
        <p159:morph option="byObject"/>
      </p:transition>
    </mc:Choice>
    <mc:Fallback xmlns="">
      <p:transition spd="slow" advTm="18608">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4294967295"/>
          </p:nvPr>
        </p:nvSpPr>
        <p:spPr>
          <a:xfrm>
            <a:off x="648931" y="2438400"/>
            <a:ext cx="3505494" cy="3785419"/>
          </a:xfrm>
        </p:spPr>
        <p:txBody>
          <a:bodyPr vert="horz" lIns="91440" tIns="45720" rIns="91440" bIns="45720" rtlCol="0">
            <a:normAutofit/>
          </a:bodyPr>
          <a:lstStyle/>
          <a:p>
            <a:pPr marL="0">
              <a:spcBef>
                <a:spcPts val="0"/>
              </a:spcBef>
            </a:pPr>
            <a:endParaRPr lang="en-US" sz="2000"/>
          </a:p>
          <a:p>
            <a:pPr marL="0">
              <a:spcBef>
                <a:spcPts val="0"/>
              </a:spcBef>
            </a:pPr>
            <a:endParaRPr lang="en-US" sz="2000"/>
          </a:p>
          <a:p>
            <a:endParaRPr lang="en-US" sz="2000"/>
          </a:p>
          <a:p>
            <a:endParaRPr lang="en-US" sz="2000"/>
          </a:p>
          <a:p>
            <a:endParaRPr lang="en-US" sz="2000"/>
          </a:p>
          <a:p>
            <a:endParaRPr lang="en-US" sz="2000"/>
          </a:p>
          <a:p>
            <a:endParaRPr lang="en-US" sz="2000"/>
          </a:p>
          <a:p>
            <a:endParaRPr lang="en-US" sz="2000"/>
          </a:p>
          <a:p>
            <a:endParaRPr lang="en-US" sz="2000"/>
          </a:p>
          <a:p>
            <a:endParaRPr lang="en-US" sz="2000"/>
          </a:p>
          <a:p>
            <a:endParaRPr lang="en-US" sz="2000"/>
          </a:p>
        </p:txBody>
      </p:sp>
      <p:pic>
        <p:nvPicPr>
          <p:cNvPr id="8" name="Picture 7"/>
          <p:cNvPicPr/>
          <p:nvPr/>
        </p:nvPicPr>
        <p:blipFill>
          <a:blip r:embed="rId3">
            <a:extLst>
              <a:ext uri="{28A0092B-C50C-407E-A947-70E740481C1C}">
                <a14:useLocalDpi xmlns:a14="http://schemas.microsoft.com/office/drawing/2010/main" val="0"/>
              </a:ext>
            </a:extLst>
          </a:blip>
          <a:stretch>
            <a:fillRect/>
          </a:stretch>
        </p:blipFill>
        <p:spPr bwMode="auto">
          <a:xfrm>
            <a:off x="5405862" y="1170128"/>
            <a:ext cx="6019331" cy="4514498"/>
          </a:xfrm>
          <a:prstGeom prst="rect">
            <a:avLst/>
          </a:prstGeom>
          <a:noFill/>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AutoShape 5" descr="Image result for the health divide1987 repo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Content Placeholder 2"/>
          <p:cNvSpPr txBox="1">
            <a:spLocks/>
          </p:cNvSpPr>
          <p:nvPr/>
        </p:nvSpPr>
        <p:spPr>
          <a:xfrm>
            <a:off x="-4204854" y="435264"/>
            <a:ext cx="5181600" cy="51847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70000"/>
              </a:lnSpc>
              <a:spcBef>
                <a:spcPts val="0"/>
              </a:spcBef>
            </a:pPr>
            <a:endParaRPr lang="en-GB">
              <a:latin typeface="Arial" panose="020B0604020202020204" pitchFamily="34" charset="0"/>
              <a:cs typeface="Arial" panose="020B0604020202020204" pitchFamily="34" charset="0"/>
            </a:endParaRPr>
          </a:p>
          <a:p>
            <a:pPr>
              <a:lnSpc>
                <a:spcPct val="170000"/>
              </a:lnSpc>
              <a:spcBef>
                <a:spcPts val="0"/>
              </a:spcBef>
            </a:pPr>
            <a:endParaRPr lang="en-GB">
              <a:latin typeface="Arial" panose="020B0604020202020204" pitchFamily="34" charset="0"/>
              <a:cs typeface="Arial" panose="020B0604020202020204" pitchFamily="34" charset="0"/>
            </a:endParaRPr>
          </a:p>
          <a:p>
            <a:endParaRPr lang="en-GB"/>
          </a:p>
          <a:p>
            <a:endParaRPr lang="en-GB"/>
          </a:p>
          <a:p>
            <a:endParaRPr lang="en-GB"/>
          </a:p>
          <a:p>
            <a:endParaRPr lang="en-GB"/>
          </a:p>
          <a:p>
            <a:endParaRPr lang="en-GB"/>
          </a:p>
          <a:p>
            <a:endParaRPr lang="en-GB"/>
          </a:p>
          <a:p>
            <a:endParaRPr lang="en-GB"/>
          </a:p>
          <a:p>
            <a:endParaRPr lang="en-GB"/>
          </a:p>
          <a:p>
            <a:endParaRPr lang="en-GB"/>
          </a:p>
        </p:txBody>
      </p:sp>
      <p:sp>
        <p:nvSpPr>
          <p:cNvPr id="11" name="Rectangle 7">
            <a:extLst>
              <a:ext uri="{FF2B5EF4-FFF2-40B4-BE49-F238E27FC236}">
                <a16:creationId xmlns:a16="http://schemas.microsoft.com/office/drawing/2014/main" id="{6C43E3C5-1E25-4365-B825-4127921E2EB2}"/>
              </a:ext>
            </a:extLst>
          </p:cNvPr>
          <p:cNvSpPr>
            <a:spLocks noChangeArrowheads="1"/>
          </p:cNvSpPr>
          <p:nvPr/>
        </p:nvSpPr>
        <p:spPr bwMode="auto">
          <a:xfrm>
            <a:off x="234221" y="435264"/>
            <a:ext cx="4162519" cy="5545137"/>
          </a:xfrm>
          <a:prstGeom prst="rect">
            <a:avLst/>
          </a:prstGeom>
          <a:noFill/>
          <a:ln w="12700">
            <a:noFill/>
            <a:miter lim="800000"/>
            <a:headEnd/>
            <a:tailEnd/>
          </a:ln>
          <a:effectLst/>
        </p:spPr>
        <p:txBody>
          <a:bodyPr lIns="90488" tIns="44450" rIns="90488" bIns="44450"/>
          <a:lstStyle/>
          <a:p>
            <a:pPr marL="457200" indent="-457200">
              <a:spcBef>
                <a:spcPct val="50000"/>
              </a:spcBef>
              <a:buClr>
                <a:schemeClr val="accent2"/>
              </a:buClr>
              <a:buSzPct val="90000"/>
              <a:buFont typeface="Arial" panose="020B0604020202020204" pitchFamily="34" charset="0"/>
              <a:buChar char="•"/>
              <a:defRPr/>
            </a:pPr>
            <a:r>
              <a:rPr lang="en-GB" sz="2000">
                <a:cs typeface="Arial" charset="0"/>
              </a:rPr>
              <a:t>Health inequalities are not inevitable or immutable</a:t>
            </a:r>
          </a:p>
          <a:p>
            <a:pPr marL="457200" indent="-457200">
              <a:spcBef>
                <a:spcPct val="50000"/>
              </a:spcBef>
              <a:buClr>
                <a:schemeClr val="accent2"/>
              </a:buClr>
              <a:buSzPct val="90000"/>
              <a:buFont typeface="Arial" panose="020B0604020202020204" pitchFamily="34" charset="0"/>
              <a:buChar char="•"/>
              <a:defRPr/>
            </a:pPr>
            <a:endParaRPr lang="en-GB" sz="2000">
              <a:cs typeface="Arial" charset="0"/>
            </a:endParaRPr>
          </a:p>
          <a:p>
            <a:pPr marL="457200" indent="-457200">
              <a:spcBef>
                <a:spcPct val="50000"/>
              </a:spcBef>
              <a:buClr>
                <a:schemeClr val="accent2"/>
              </a:buClr>
              <a:buSzPct val="90000"/>
              <a:buFont typeface="Arial" panose="020B0604020202020204" pitchFamily="34" charset="0"/>
              <a:buChar char="•"/>
              <a:defRPr/>
            </a:pPr>
            <a:r>
              <a:rPr lang="en-GB" sz="2000">
                <a:cs typeface="Arial" charset="0"/>
              </a:rPr>
              <a:t>Health inequalities result from social inequalities ‘causes of the causes’ – the social determinants</a:t>
            </a:r>
          </a:p>
          <a:p>
            <a:pPr marL="457200" indent="-457200">
              <a:spcBef>
                <a:spcPct val="50000"/>
              </a:spcBef>
              <a:buClr>
                <a:schemeClr val="accent2"/>
              </a:buClr>
              <a:buSzPct val="90000"/>
              <a:buFont typeface="Arial" panose="020B0604020202020204" pitchFamily="34" charset="0"/>
              <a:buChar char="•"/>
              <a:defRPr/>
            </a:pPr>
            <a:endParaRPr lang="en-GB" sz="2000">
              <a:cs typeface="Arial" charset="0"/>
            </a:endParaRPr>
          </a:p>
          <a:p>
            <a:pPr marL="457200" indent="-457200">
              <a:spcBef>
                <a:spcPct val="50000"/>
              </a:spcBef>
              <a:buClr>
                <a:schemeClr val="accent2"/>
              </a:buClr>
              <a:buSzPct val="90000"/>
              <a:buFont typeface="Arial" panose="020B0604020202020204" pitchFamily="34" charset="0"/>
              <a:buChar char="•"/>
              <a:defRPr/>
            </a:pPr>
            <a:r>
              <a:rPr lang="en-GB" sz="2000">
                <a:cs typeface="Arial" charset="0"/>
              </a:rPr>
              <a:t>Focusing solely on most disadvantaged will not be sufficient – need proportionate universalism’</a:t>
            </a:r>
          </a:p>
          <a:p>
            <a:pPr marL="457200" indent="-457200">
              <a:spcBef>
                <a:spcPct val="50000"/>
              </a:spcBef>
              <a:buClr>
                <a:schemeClr val="accent2"/>
              </a:buClr>
              <a:buSzPct val="90000"/>
              <a:buFont typeface="Arial" panose="020B0604020202020204" pitchFamily="34" charset="0"/>
              <a:buChar char="•"/>
              <a:defRPr/>
            </a:pPr>
            <a:endParaRPr lang="en-GB" sz="2000">
              <a:cs typeface="Arial" charset="0"/>
            </a:endParaRPr>
          </a:p>
          <a:p>
            <a:pPr marL="457200" indent="-457200">
              <a:spcBef>
                <a:spcPct val="50000"/>
              </a:spcBef>
              <a:buClr>
                <a:schemeClr val="accent2"/>
              </a:buClr>
              <a:buSzPct val="90000"/>
              <a:buFont typeface="Arial" panose="020B0604020202020204" pitchFamily="34" charset="0"/>
              <a:buChar char="•"/>
              <a:defRPr/>
            </a:pPr>
            <a:r>
              <a:rPr lang="en-GB" sz="2000">
                <a:cs typeface="Arial" charset="0"/>
              </a:rPr>
              <a:t>Reducing health inequalities vital to economy – cost of inaction</a:t>
            </a:r>
          </a:p>
          <a:p>
            <a:pPr marL="342900" indent="-342900">
              <a:spcBef>
                <a:spcPct val="50000"/>
              </a:spcBef>
              <a:buClr>
                <a:schemeClr val="folHlink"/>
              </a:buClr>
              <a:buSzPct val="90000"/>
              <a:buFont typeface="Wingdings" pitchFamily="2" charset="2"/>
              <a:buChar char="n"/>
              <a:defRPr/>
            </a:pPr>
            <a:endParaRPr lang="en-GB" sz="2000" b="1">
              <a:effectLst>
                <a:outerShdw blurRad="38100" dist="38100" dir="2700000" algn="tl">
                  <a:srgbClr val="FFFFFF"/>
                </a:outerShdw>
              </a:effectLst>
              <a:latin typeface="Gill Sans MT" pitchFamily="34" charset="0"/>
              <a:cs typeface="Arial" charset="0"/>
            </a:endParaRPr>
          </a:p>
          <a:p>
            <a:pPr marL="342900" indent="-342900">
              <a:spcBef>
                <a:spcPct val="50000"/>
              </a:spcBef>
              <a:buClr>
                <a:schemeClr val="folHlink"/>
              </a:buClr>
              <a:buSzPct val="90000"/>
              <a:buFont typeface="Wingdings" pitchFamily="2" charset="2"/>
              <a:buChar char="n"/>
              <a:defRPr/>
            </a:pPr>
            <a:endParaRPr lang="en-GB" sz="2000" b="1">
              <a:effectLst>
                <a:outerShdw blurRad="38100" dist="38100" dir="2700000" algn="tl">
                  <a:srgbClr val="FFFFFF"/>
                </a:outerShdw>
              </a:effectLst>
              <a:latin typeface="Gill Sans MT" pitchFamily="34" charset="0"/>
              <a:cs typeface="Arial" charset="0"/>
            </a:endParaRPr>
          </a:p>
          <a:p>
            <a:pPr marL="342900" indent="-342900">
              <a:spcBef>
                <a:spcPct val="20000"/>
              </a:spcBef>
              <a:buClr>
                <a:schemeClr val="folHlink"/>
              </a:buClr>
              <a:buSzPct val="90000"/>
              <a:buFont typeface="Wingdings" pitchFamily="2" charset="2"/>
              <a:buChar char="n"/>
              <a:defRPr/>
            </a:pPr>
            <a:endParaRPr lang="en-GB" sz="2800">
              <a:latin typeface="Arial" charset="0"/>
              <a:cs typeface="Arial" charset="0"/>
            </a:endParaRPr>
          </a:p>
        </p:txBody>
      </p:sp>
    </p:spTree>
    <p:extLst>
      <p:ext uri="{BB962C8B-B14F-4D97-AF65-F5344CB8AC3E}">
        <p14:creationId xmlns:p14="http://schemas.microsoft.com/office/powerpoint/2010/main" val="19232791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90086">
        <p159:morph option="byObject"/>
      </p:transition>
    </mc:Choice>
    <mc:Fallback xmlns="">
      <p:transition spd="slow" advTm="90086">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10594" name="Rectangle 4">
            <a:extLst>
              <a:ext uri="{FF2B5EF4-FFF2-40B4-BE49-F238E27FC236}">
                <a16:creationId xmlns:a16="http://schemas.microsoft.com/office/drawing/2014/main" id="{BF0B092F-46B5-4E68-A697-77606633EE77}"/>
              </a:ext>
            </a:extLst>
          </p:cNvPr>
          <p:cNvSpPr>
            <a:spLocks noGrp="1" noChangeArrowheads="1"/>
          </p:cNvSpPr>
          <p:nvPr>
            <p:ph type="title"/>
          </p:nvPr>
        </p:nvSpPr>
        <p:spPr>
          <a:xfrm>
            <a:off x="1047280" y="759805"/>
            <a:ext cx="10306520" cy="1325563"/>
          </a:xfrm>
        </p:spPr>
        <p:txBody>
          <a:bodyPr vert="horz" lIns="91440" tIns="45720" rIns="91440" bIns="45720" rtlCol="0" anchor="ctr">
            <a:normAutofit/>
          </a:bodyPr>
          <a:lstStyle/>
          <a:p>
            <a:r>
              <a:rPr lang="en-US" altLang="en-US" sz="4000">
                <a:solidFill>
                  <a:srgbClr val="FFFFFF"/>
                </a:solidFill>
                <a:latin typeface="+mj-lt"/>
              </a:rPr>
              <a:t>Key messages from these studies…</a:t>
            </a:r>
          </a:p>
        </p:txBody>
      </p:sp>
      <p:sp>
        <p:nvSpPr>
          <p:cNvPr id="46083" name="Rectangle 5">
            <a:extLst>
              <a:ext uri="{FF2B5EF4-FFF2-40B4-BE49-F238E27FC236}">
                <a16:creationId xmlns:a16="http://schemas.microsoft.com/office/drawing/2014/main" id="{33DAF9DD-616A-47E8-BFE8-7FCAECF6DA9B}"/>
              </a:ext>
            </a:extLst>
          </p:cNvPr>
          <p:cNvSpPr>
            <a:spLocks noGrp="1" noChangeArrowheads="1"/>
          </p:cNvSpPr>
          <p:nvPr>
            <p:ph type="body" idx="4294967295"/>
          </p:nvPr>
        </p:nvSpPr>
        <p:spPr>
          <a:xfrm>
            <a:off x="605395" y="1718074"/>
            <a:ext cx="11558221" cy="5000893"/>
          </a:xfrm>
        </p:spPr>
        <p:txBody>
          <a:bodyPr vert="horz" lIns="91440" tIns="45720" rIns="91440" bIns="45720" rtlCol="0">
            <a:normAutofit/>
          </a:bodyPr>
          <a:lstStyle/>
          <a:p>
            <a:pPr>
              <a:defRPr/>
            </a:pPr>
            <a:r>
              <a:rPr lang="en-US" altLang="en-US" sz="2000"/>
              <a:t>Socio-economic, environmental factors such as education, ethnicity, gender, housing </a:t>
            </a:r>
            <a:r>
              <a:rPr lang="en-US" altLang="en-US" sz="2000" err="1"/>
              <a:t>etc</a:t>
            </a:r>
            <a:r>
              <a:rPr lang="en-US" altLang="en-US" sz="2000"/>
              <a:t> have a measurable effect on health.</a:t>
            </a:r>
          </a:p>
          <a:p>
            <a:pPr>
              <a:defRPr/>
            </a:pPr>
            <a:endParaRPr lang="en-US" altLang="en-US" sz="2000"/>
          </a:p>
          <a:p>
            <a:pPr>
              <a:defRPr/>
            </a:pPr>
            <a:r>
              <a:rPr lang="en-US" altLang="en-US" sz="2000"/>
              <a:t>Social class is frequently implicated in health inequalities and the wealth gap has been steadily widening…</a:t>
            </a:r>
          </a:p>
          <a:p>
            <a:pPr>
              <a:defRPr/>
            </a:pPr>
            <a:endParaRPr lang="en-US" altLang="en-US" sz="2000"/>
          </a:p>
          <a:p>
            <a:pPr>
              <a:defRPr/>
            </a:pPr>
            <a:r>
              <a:rPr lang="en-US" altLang="en-US" sz="2000"/>
              <a:t>Population health policies should have the dual purpose of promoting health gain in the population as a whole and reducing health inequities…</a:t>
            </a:r>
          </a:p>
          <a:p>
            <a:pPr>
              <a:defRPr/>
            </a:pPr>
            <a:endParaRPr lang="en-US" altLang="en-US" sz="2000"/>
          </a:p>
          <a:p>
            <a:pPr>
              <a:defRPr/>
            </a:pPr>
            <a:r>
              <a:rPr lang="en-US" altLang="en-US" sz="2000"/>
              <a:t>Actions should be concerned with tackling the wider determinants of health inequalities...</a:t>
            </a:r>
          </a:p>
          <a:p>
            <a:pPr>
              <a:defRPr/>
            </a:pPr>
            <a:endParaRPr lang="en-US" altLang="en-US" sz="1500"/>
          </a:p>
        </p:txBody>
      </p:sp>
    </p:spTree>
    <p:extLst>
      <p:ext uri="{BB962C8B-B14F-4D97-AF65-F5344CB8AC3E}">
        <p14:creationId xmlns:p14="http://schemas.microsoft.com/office/powerpoint/2010/main" val="1342087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46681">
        <p159:morph option="byObject"/>
      </p:transition>
    </mc:Choice>
    <mc:Fallback xmlns="">
      <p:transition spd="slow" advTm="46681">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3BEAA-4352-4140-BA22-6FCB74C90982}"/>
              </a:ext>
            </a:extLst>
          </p:cNvPr>
          <p:cNvSpPr>
            <a:spLocks noGrp="1"/>
          </p:cNvSpPr>
          <p:nvPr>
            <p:ph type="title"/>
          </p:nvPr>
        </p:nvSpPr>
        <p:spPr>
          <a:xfrm>
            <a:off x="6094105" y="802955"/>
            <a:ext cx="4977976" cy="1454051"/>
          </a:xfrm>
        </p:spPr>
        <p:txBody>
          <a:bodyPr vert="horz" lIns="91440" tIns="45720" rIns="91440" bIns="45720" rtlCol="0" anchor="ctr">
            <a:normAutofit fontScale="90000"/>
          </a:bodyPr>
          <a:lstStyle/>
          <a:p>
            <a:pPr algn="ctr">
              <a:spcAft>
                <a:spcPts val="600"/>
              </a:spcAft>
              <a:buClrTx/>
              <a:buSzTx/>
              <a:defRPr/>
            </a:pPr>
            <a:r>
              <a:rPr lang="en-US" altLang="en-US" sz="3600" b="1">
                <a:solidFill>
                  <a:schemeClr val="tx1"/>
                </a:solidFill>
              </a:rPr>
              <a:t>What has happened since 2010 and Marmot?</a:t>
            </a:r>
          </a:p>
        </p:txBody>
      </p:sp>
      <p:pic>
        <p:nvPicPr>
          <p:cNvPr id="119810" name="Picture 2" descr="A picture containing LEGO&#10;&#10;Description automatically generated">
            <a:extLst>
              <a:ext uri="{FF2B5EF4-FFF2-40B4-BE49-F238E27FC236}">
                <a16:creationId xmlns:a16="http://schemas.microsoft.com/office/drawing/2014/main" id="{1B3548E9-DF89-4CC7-8100-A38217D1C673}"/>
              </a:ext>
            </a:extLst>
          </p:cNvPr>
          <p:cNvPicPr>
            <a:picLocks noGrp="1" noChangeAspect="1" noChangeArrowheads="1"/>
          </p:cNvPicPr>
          <p:nvPr>
            <p:ph sz="half" idx="4294967295"/>
          </p:nvPr>
        </p:nvPicPr>
        <p:blipFill rotWithShape="1">
          <a:blip r:embed="rId3">
            <a:alphaModFix/>
            <a:extLst>
              <a:ext uri="{28A0092B-C50C-407E-A947-70E740481C1C}">
                <a14:useLocalDpi xmlns:a14="http://schemas.microsoft.com/office/drawing/2010/main" val="0"/>
              </a:ext>
            </a:extLst>
          </a:blip>
          <a:srcRect l="26638" r="28218" b="-1"/>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noFill/>
          <a:effectLst>
            <a:softEdge rad="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9812" name="Content Placeholder 3">
            <a:extLst>
              <a:ext uri="{FF2B5EF4-FFF2-40B4-BE49-F238E27FC236}">
                <a16:creationId xmlns:a16="http://schemas.microsoft.com/office/drawing/2014/main" id="{93A9768A-6BEF-4B56-8DC1-7BC4549C8157}"/>
              </a:ext>
            </a:extLst>
          </p:cNvPr>
          <p:cNvSpPr>
            <a:spLocks noGrp="1" noChangeArrowheads="1"/>
          </p:cNvSpPr>
          <p:nvPr>
            <p:ph sz="half" idx="4294967295"/>
          </p:nvPr>
        </p:nvSpPr>
        <p:spPr>
          <a:xfrm>
            <a:off x="5558612" y="2450437"/>
            <a:ext cx="6127766" cy="4113743"/>
          </a:xfrm>
        </p:spPr>
        <p:txBody>
          <a:bodyPr vert="horz" lIns="91440" tIns="45720" rIns="91440" bIns="45720" rtlCol="0" anchor="ctr">
            <a:normAutofit/>
          </a:bodyPr>
          <a:lstStyle/>
          <a:p>
            <a:pPr>
              <a:spcBef>
                <a:spcPts val="0"/>
              </a:spcBef>
              <a:spcAft>
                <a:spcPts val="600"/>
              </a:spcAft>
            </a:pPr>
            <a:r>
              <a:rPr lang="en-US" altLang="en-US" sz="2000">
                <a:solidFill>
                  <a:schemeClr val="tx1"/>
                </a:solidFill>
              </a:rPr>
              <a:t>There have been various attempts to both measure and tackle health inequalities…</a:t>
            </a:r>
          </a:p>
          <a:p>
            <a:pPr>
              <a:spcBef>
                <a:spcPts val="0"/>
              </a:spcBef>
              <a:spcAft>
                <a:spcPts val="600"/>
              </a:spcAft>
            </a:pPr>
            <a:r>
              <a:rPr lang="en-US" altLang="en-US" sz="2000">
                <a:solidFill>
                  <a:schemeClr val="tx1"/>
                </a:solidFill>
              </a:rPr>
              <a:t>Each has taken a different approach based on different understandings of Health</a:t>
            </a:r>
          </a:p>
          <a:p>
            <a:pPr>
              <a:spcBef>
                <a:spcPts val="0"/>
              </a:spcBef>
              <a:spcAft>
                <a:spcPts val="600"/>
              </a:spcAft>
            </a:pPr>
            <a:r>
              <a:rPr lang="en-US" altLang="en-US" sz="2000">
                <a:solidFill>
                  <a:schemeClr val="tx1"/>
                </a:solidFill>
              </a:rPr>
              <a:t>…and different understandings of the causes of health inequalities…</a:t>
            </a:r>
          </a:p>
          <a:p>
            <a:pPr>
              <a:spcBef>
                <a:spcPts val="0"/>
              </a:spcBef>
              <a:spcAft>
                <a:spcPts val="600"/>
              </a:spcAft>
            </a:pPr>
            <a:endParaRPr lang="en-US" altLang="en-US" sz="2000">
              <a:solidFill>
                <a:srgbClr val="002060"/>
              </a:solidFill>
            </a:endParaRPr>
          </a:p>
          <a:p>
            <a:pPr marL="0" indent="0">
              <a:spcBef>
                <a:spcPts val="0"/>
              </a:spcBef>
              <a:spcAft>
                <a:spcPts val="600"/>
              </a:spcAft>
              <a:buNone/>
            </a:pPr>
            <a:endParaRPr lang="en-US" altLang="en-US" sz="2000">
              <a:solidFill>
                <a:srgbClr val="002060"/>
              </a:solidFill>
            </a:endParaRPr>
          </a:p>
        </p:txBody>
      </p:sp>
    </p:spTree>
    <p:extLst>
      <p:ext uri="{BB962C8B-B14F-4D97-AF65-F5344CB8AC3E}">
        <p14:creationId xmlns:p14="http://schemas.microsoft.com/office/powerpoint/2010/main" val="11358518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45879">
        <p159:morph option="byObject"/>
      </p:transition>
    </mc:Choice>
    <mc:Fallback xmlns="">
      <p:transition spd="slow" advTm="45879">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97B816A3-5DDC-460B-82DB-ABD5BEDBE305}"/>
              </a:ext>
            </a:extLst>
          </p:cNvPr>
          <p:cNvSpPr>
            <a:spLocks noGrp="1"/>
          </p:cNvSpPr>
          <p:nvPr>
            <p:ph type="title"/>
          </p:nvPr>
        </p:nvSpPr>
        <p:spPr/>
        <p:txBody>
          <a:bodyPr>
            <a:normAutofit/>
          </a:bodyPr>
          <a:lstStyle/>
          <a:p>
            <a:pPr algn="ctr" eaLnBrk="1" hangingPunct="1"/>
            <a:r>
              <a:rPr lang="en-US" altLang="en-US" sz="4000"/>
              <a:t>Approaches and Principles</a:t>
            </a:r>
          </a:p>
        </p:txBody>
      </p:sp>
      <p:sp>
        <p:nvSpPr>
          <p:cNvPr id="14344" name="Content Placeholder 2">
            <a:extLst>
              <a:ext uri="{FF2B5EF4-FFF2-40B4-BE49-F238E27FC236}">
                <a16:creationId xmlns:a16="http://schemas.microsoft.com/office/drawing/2014/main" id="{4B2505C4-FDDD-4B87-B0B0-167FBE22B043}"/>
              </a:ext>
            </a:extLst>
          </p:cNvPr>
          <p:cNvSpPr>
            <a:spLocks noGrp="1"/>
          </p:cNvSpPr>
          <p:nvPr>
            <p:ph idx="4294967295"/>
          </p:nvPr>
        </p:nvSpPr>
        <p:spPr>
          <a:xfrm>
            <a:off x="4832350" y="276225"/>
            <a:ext cx="7359650" cy="6311900"/>
          </a:xfrm>
        </p:spPr>
        <p:txBody>
          <a:bodyPr rtlCol="0" anchor="ctr">
            <a:noAutofit/>
          </a:bodyPr>
          <a:lstStyle/>
          <a:p>
            <a:pPr marL="0" indent="0" algn="ctr">
              <a:lnSpc>
                <a:spcPct val="100000"/>
              </a:lnSpc>
              <a:buNone/>
              <a:defRPr/>
            </a:pPr>
            <a:r>
              <a:rPr lang="en-US" sz="1800" b="1"/>
              <a:t>Focusing on the most disadvantaged groups</a:t>
            </a:r>
            <a:r>
              <a:rPr lang="en-US" sz="1800"/>
              <a:t>  </a:t>
            </a:r>
          </a:p>
          <a:p>
            <a:pPr marL="0" indent="0" algn="ctr">
              <a:lnSpc>
                <a:spcPct val="100000"/>
              </a:lnSpc>
              <a:buNone/>
              <a:defRPr/>
            </a:pPr>
            <a:r>
              <a:rPr lang="en-US" sz="1800"/>
              <a:t>This targets the worst off or poorest groups and aims to improve their health through specific measures. This approach can improve the health of those who are worst off, even if the health gap between rich and poor is unchanged</a:t>
            </a:r>
          </a:p>
          <a:p>
            <a:pPr marL="0" indent="0" algn="ctr">
              <a:lnSpc>
                <a:spcPct val="100000"/>
              </a:lnSpc>
              <a:buNone/>
              <a:defRPr/>
            </a:pPr>
            <a:endParaRPr lang="en-US" sz="1800" b="1"/>
          </a:p>
          <a:p>
            <a:pPr marL="0" indent="0" algn="ctr">
              <a:lnSpc>
                <a:spcPct val="100000"/>
              </a:lnSpc>
              <a:buNone/>
              <a:defRPr/>
            </a:pPr>
            <a:r>
              <a:rPr lang="en-US" sz="1800" b="1"/>
              <a:t>Narrowing health gaps </a:t>
            </a:r>
          </a:p>
          <a:p>
            <a:pPr marL="0" indent="0" algn="ctr">
              <a:lnSpc>
                <a:spcPct val="100000"/>
              </a:lnSpc>
              <a:buNone/>
              <a:defRPr/>
            </a:pPr>
            <a:r>
              <a:rPr lang="en-US" sz="1800"/>
              <a:t>This aims to improve the health of those who are poorest or most disadvantaged by raising their health outcomes closer to those who are most advantaged. This usually involves target setting to reduce the disparity in health outcomes between the most advantaged and most disadvantaged groups.</a:t>
            </a:r>
          </a:p>
          <a:p>
            <a:pPr marL="0" indent="0" algn="ctr">
              <a:lnSpc>
                <a:spcPct val="100000"/>
              </a:lnSpc>
              <a:buNone/>
              <a:defRPr/>
            </a:pPr>
            <a:endParaRPr lang="en-US" sz="1800" b="1"/>
          </a:p>
          <a:p>
            <a:pPr marL="0" indent="0" algn="ctr">
              <a:lnSpc>
                <a:spcPct val="100000"/>
              </a:lnSpc>
              <a:buNone/>
              <a:defRPr/>
            </a:pPr>
            <a:r>
              <a:rPr lang="en-US" sz="1800" b="1"/>
              <a:t>Reducing the social gradient </a:t>
            </a:r>
          </a:p>
          <a:p>
            <a:pPr marL="0" indent="0" algn="ctr">
              <a:lnSpc>
                <a:spcPct val="100000"/>
              </a:lnSpc>
              <a:buNone/>
              <a:defRPr/>
            </a:pPr>
            <a:r>
              <a:rPr lang="en-US" sz="1800"/>
              <a:t>Tackling the social gradient in health involves reducing differences and </a:t>
            </a:r>
            <a:r>
              <a:rPr lang="en-US" sz="1800" err="1"/>
              <a:t>equalising</a:t>
            </a:r>
            <a:r>
              <a:rPr lang="en-US" sz="1800"/>
              <a:t> health all along the income ladder</a:t>
            </a:r>
          </a:p>
        </p:txBody>
      </p:sp>
      <p:sp>
        <p:nvSpPr>
          <p:cNvPr id="31" name="Title 1">
            <a:extLst>
              <a:ext uri="{FF2B5EF4-FFF2-40B4-BE49-F238E27FC236}">
                <a16:creationId xmlns:a16="http://schemas.microsoft.com/office/drawing/2014/main" id="{B24E839F-2EB1-4928-BBCB-BD12A3E9A36B}"/>
              </a:ext>
            </a:extLst>
          </p:cNvPr>
          <p:cNvSpPr txBox="1">
            <a:spLocks/>
          </p:cNvSpPr>
          <p:nvPr/>
        </p:nvSpPr>
        <p:spPr>
          <a:xfrm>
            <a:off x="904877" y="2415322"/>
            <a:ext cx="3451730" cy="2399869"/>
          </a:xfrm>
          <a:prstGeom prst="rect">
            <a:avLst/>
          </a:prstGeom>
        </p:spPr>
        <p:txBody>
          <a:bodyPr>
            <a:normAutofit/>
          </a:bodyPr>
          <a:lstStyle>
            <a:lvl1pPr algn="l" defTabSz="914400" rtl="0" eaLnBrk="1" latinLnBrk="0" hangingPunct="1">
              <a:lnSpc>
                <a:spcPct val="90000"/>
              </a:lnSpc>
              <a:spcBef>
                <a:spcPct val="0"/>
              </a:spcBef>
              <a:buNone/>
              <a:defRPr sz="3200" b="1" kern="1200">
                <a:solidFill>
                  <a:schemeClr val="accent1">
                    <a:lumMod val="50000"/>
                  </a:schemeClr>
                </a:solidFill>
                <a:latin typeface="+mn-lt"/>
                <a:ea typeface="+mj-ea"/>
                <a:cs typeface="+mj-cs"/>
              </a:defRPr>
            </a:lvl1pPr>
          </a:lstStyle>
          <a:p>
            <a:pPr algn="ctr"/>
            <a:r>
              <a:rPr lang="en-US" altLang="en-US" sz="4000"/>
              <a:t>Approaches and Principles</a:t>
            </a:r>
          </a:p>
        </p:txBody>
      </p:sp>
      <p:pic>
        <p:nvPicPr>
          <p:cNvPr id="2" name="Picture 1">
            <a:extLst>
              <a:ext uri="{FF2B5EF4-FFF2-40B4-BE49-F238E27FC236}">
                <a16:creationId xmlns:a16="http://schemas.microsoft.com/office/drawing/2014/main" id="{F0549EBC-F6E0-49FB-B04F-94B229770339}"/>
              </a:ext>
            </a:extLst>
          </p:cNvPr>
          <p:cNvPicPr>
            <a:picLocks noChangeAspect="1"/>
          </p:cNvPicPr>
          <p:nvPr/>
        </p:nvPicPr>
        <p:blipFill>
          <a:blip r:embed="rId3"/>
          <a:stretch>
            <a:fillRect/>
          </a:stretch>
        </p:blipFill>
        <p:spPr>
          <a:xfrm>
            <a:off x="0" y="0"/>
            <a:ext cx="12192000" cy="6857999"/>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150897">
        <p159:morph option="byObject"/>
      </p:transition>
    </mc:Choice>
    <mc:Fallback xmlns="">
      <p:transition spd="slow" advTm="150897">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6EF5A53-0A64-4CA5-B9C7-1CB97CB5C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0" name="Freeform: Shape 9">
            <a:extLst>
              <a:ext uri="{FF2B5EF4-FFF2-40B4-BE49-F238E27FC236}">
                <a16:creationId xmlns:a16="http://schemas.microsoft.com/office/drawing/2014/main" id="{34ABFBEA-4EB0-4D02-A2C0-1733CD3D6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2" name="Freeform: Shape 11">
            <a:extLst>
              <a:ext uri="{FF2B5EF4-FFF2-40B4-BE49-F238E27FC236}">
                <a16:creationId xmlns:a16="http://schemas.microsoft.com/office/drawing/2014/main" id="{19E083F6-57F4-487B-A766-EA0462B1E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useBgFill="1">
        <p:nvSpPr>
          <p:cNvPr id="14" name="Rectangle 13">
            <a:extLst>
              <a:ext uri="{FF2B5EF4-FFF2-40B4-BE49-F238E27FC236}">
                <a16:creationId xmlns:a16="http://schemas.microsoft.com/office/drawing/2014/main" id="{7A18C9FB-EC4C-4DAE-8F7D-C6E5AF607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77838BAC-7394-6DD9-FC67-682C6560074F}"/>
              </a:ext>
            </a:extLst>
          </p:cNvPr>
          <p:cNvSpPr>
            <a:spLocks noGrp="1"/>
          </p:cNvSpPr>
          <p:nvPr>
            <p:ph type="title"/>
          </p:nvPr>
        </p:nvSpPr>
        <p:spPr>
          <a:xfrm>
            <a:off x="762000" y="1524000"/>
            <a:ext cx="10668000" cy="2286000"/>
          </a:xfrm>
        </p:spPr>
        <p:txBody>
          <a:bodyPr vert="horz" lIns="91440" tIns="45720" rIns="91440" bIns="45720" rtlCol="0" anchor="b">
            <a:normAutofit/>
          </a:bodyPr>
          <a:lstStyle/>
          <a:p>
            <a:r>
              <a:rPr lang="en-US" kern="1200">
                <a:solidFill>
                  <a:schemeClr val="tx1"/>
                </a:solidFill>
                <a:latin typeface="+mj-lt"/>
                <a:ea typeface="+mj-ea"/>
                <a:cs typeface="+mj-cs"/>
              </a:rPr>
              <a:t>Digital Inequalities</a:t>
            </a:r>
          </a:p>
        </p:txBody>
      </p:sp>
      <p:sp>
        <p:nvSpPr>
          <p:cNvPr id="3" name="Content Placeholder 2">
            <a:extLst>
              <a:ext uri="{FF2B5EF4-FFF2-40B4-BE49-F238E27FC236}">
                <a16:creationId xmlns:a16="http://schemas.microsoft.com/office/drawing/2014/main" id="{CA25582C-CA79-643F-8855-5E8993E016C3}"/>
              </a:ext>
            </a:extLst>
          </p:cNvPr>
          <p:cNvSpPr>
            <a:spLocks noGrp="1"/>
          </p:cNvSpPr>
          <p:nvPr>
            <p:ph idx="1"/>
          </p:nvPr>
        </p:nvSpPr>
        <p:spPr>
          <a:xfrm>
            <a:off x="762000" y="4571999"/>
            <a:ext cx="4572000" cy="1524000"/>
          </a:xfrm>
        </p:spPr>
        <p:txBody>
          <a:bodyPr vert="horz" lIns="91440" tIns="45720" rIns="91440" bIns="45720" rtlCol="0">
            <a:normAutofit/>
          </a:bodyPr>
          <a:lstStyle/>
          <a:p>
            <a:pPr marL="0" indent="0">
              <a:buNone/>
            </a:pPr>
            <a:r>
              <a:rPr lang="en-US" sz="2400" kern="1200">
                <a:solidFill>
                  <a:schemeClr val="tx1">
                    <a:alpha val="70000"/>
                  </a:schemeClr>
                </a:solidFill>
                <a:latin typeface="+mn-lt"/>
                <a:ea typeface="+mn-ea"/>
                <a:cs typeface="+mn-cs"/>
              </a:rPr>
              <a:t>What are digital inequalities?</a:t>
            </a:r>
          </a:p>
        </p:txBody>
      </p:sp>
      <p:sp>
        <p:nvSpPr>
          <p:cNvPr id="16" name="Freeform: Shape 15">
            <a:extLst>
              <a:ext uri="{FF2B5EF4-FFF2-40B4-BE49-F238E27FC236}">
                <a16:creationId xmlns:a16="http://schemas.microsoft.com/office/drawing/2014/main" id="{00572931-961B-4A48-8B38-E9A9DB6E81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schemeClr val="bg1"/>
              </a:solidFill>
              <a:latin typeface="Avenir Next LT Pro" panose="020B0504020202020204" pitchFamily="34" charset="0"/>
            </a:endParaRPr>
          </a:p>
        </p:txBody>
      </p:sp>
      <p:sp>
        <p:nvSpPr>
          <p:cNvPr id="18" name="Freeform: Shape 17">
            <a:extLst>
              <a:ext uri="{FF2B5EF4-FFF2-40B4-BE49-F238E27FC236}">
                <a16:creationId xmlns:a16="http://schemas.microsoft.com/office/drawing/2014/main" id="{0F29AAD2-96E3-4A6F-9A5E-B6B9E7E11E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63906" y="5720962"/>
            <a:ext cx="4228094" cy="1137038"/>
          </a:xfrm>
          <a:custGeom>
            <a:avLst/>
            <a:gdLst>
              <a:gd name="connsiteX0" fmla="*/ 1673074 w 4228094"/>
              <a:gd name="connsiteY0" fmla="*/ 230 h 1137038"/>
              <a:gd name="connsiteX1" fmla="*/ 3676781 w 4228094"/>
              <a:gd name="connsiteY1" fmla="*/ 298555 h 1137038"/>
              <a:gd name="connsiteX2" fmla="*/ 4025527 w 4228094"/>
              <a:gd name="connsiteY2" fmla="*/ 425010 h 1137038"/>
              <a:gd name="connsiteX3" fmla="*/ 4228094 w 4228094"/>
              <a:gd name="connsiteY3" fmla="*/ 494088 h 1137038"/>
              <a:gd name="connsiteX4" fmla="*/ 4228094 w 4228094"/>
              <a:gd name="connsiteY4" fmla="*/ 1137038 h 1137038"/>
              <a:gd name="connsiteX5" fmla="*/ 0 w 4228094"/>
              <a:gd name="connsiteY5" fmla="*/ 1137038 h 1137038"/>
              <a:gd name="connsiteX6" fmla="*/ 18109 w 4228094"/>
              <a:gd name="connsiteY6" fmla="*/ 1068877 h 1137038"/>
              <a:gd name="connsiteX7" fmla="*/ 362264 w 4228094"/>
              <a:gd name="connsiteY7" fmla="*/ 366637 h 1137038"/>
              <a:gd name="connsiteX8" fmla="*/ 1386499 w 4228094"/>
              <a:gd name="connsiteY8" fmla="*/ 1522 h 1137038"/>
              <a:gd name="connsiteX9" fmla="*/ 1673074 w 4228094"/>
              <a:gd name="connsiteY9" fmla="*/ 230 h 1137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8094" h="1137038">
                <a:moveTo>
                  <a:pt x="1673074" y="230"/>
                </a:moveTo>
                <a:cubicBezTo>
                  <a:pt x="2346512" y="4287"/>
                  <a:pt x="3048424" y="63583"/>
                  <a:pt x="3676781" y="298555"/>
                </a:cubicBezTo>
                <a:cubicBezTo>
                  <a:pt x="3793275" y="342114"/>
                  <a:pt x="3909477" y="384216"/>
                  <a:pt x="4025527" y="425010"/>
                </a:cubicBezTo>
                <a:lnTo>
                  <a:pt x="4228094" y="494088"/>
                </a:lnTo>
                <a:lnTo>
                  <a:pt x="4228094" y="1137038"/>
                </a:lnTo>
                <a:lnTo>
                  <a:pt x="0" y="1137038"/>
                </a:lnTo>
                <a:lnTo>
                  <a:pt x="18109" y="1068877"/>
                </a:lnTo>
                <a:cubicBezTo>
                  <a:pt x="95047" y="799139"/>
                  <a:pt x="194962" y="542008"/>
                  <a:pt x="362264" y="366637"/>
                </a:cubicBezTo>
                <a:cubicBezTo>
                  <a:pt x="622229" y="94062"/>
                  <a:pt x="1015836" y="6565"/>
                  <a:pt x="1386499" y="1522"/>
                </a:cubicBezTo>
                <a:cubicBezTo>
                  <a:pt x="1481245" y="198"/>
                  <a:pt x="1576869" y="-349"/>
                  <a:pt x="1673074"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500">
              <a:solidFill>
                <a:schemeClr val="bg1"/>
              </a:solidFill>
              <a:latin typeface="Avenir Next LT Pro" panose="020B0504020202020204" pitchFamily="34" charset="0"/>
            </a:endParaRPr>
          </a:p>
        </p:txBody>
      </p:sp>
      <p:sp>
        <p:nvSpPr>
          <p:cNvPr id="20" name="Freeform: Shape 19">
            <a:extLst>
              <a:ext uri="{FF2B5EF4-FFF2-40B4-BE49-F238E27FC236}">
                <a16:creationId xmlns:a16="http://schemas.microsoft.com/office/drawing/2014/main" id="{4EC84841-2631-44D2-A01B-6AF0CF7F7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53921" y="5620196"/>
            <a:ext cx="5038078" cy="1237805"/>
          </a:xfrm>
          <a:custGeom>
            <a:avLst/>
            <a:gdLst>
              <a:gd name="connsiteX0" fmla="*/ 1576991 w 5038078"/>
              <a:gd name="connsiteY0" fmla="*/ 210 h 1238015"/>
              <a:gd name="connsiteX1" fmla="*/ 3403320 w 5038078"/>
              <a:gd name="connsiteY1" fmla="*/ 272125 h 1238015"/>
              <a:gd name="connsiteX2" fmla="*/ 4672870 w 5038078"/>
              <a:gd name="connsiteY2" fmla="*/ 693604 h 1238015"/>
              <a:gd name="connsiteX3" fmla="*/ 5038078 w 5038078"/>
              <a:gd name="connsiteY3" fmla="*/ 795929 h 1238015"/>
              <a:gd name="connsiteX4" fmla="*/ 5038078 w 5038078"/>
              <a:gd name="connsiteY4" fmla="*/ 1238015 h 1238015"/>
              <a:gd name="connsiteX5" fmla="*/ 0 w 5038078"/>
              <a:gd name="connsiteY5" fmla="*/ 1238015 h 1238015"/>
              <a:gd name="connsiteX6" fmla="*/ 19230 w 5038078"/>
              <a:gd name="connsiteY6" fmla="*/ 1159819 h 1238015"/>
              <a:gd name="connsiteX7" fmla="*/ 382219 w 5038078"/>
              <a:gd name="connsiteY7" fmla="*/ 334180 h 1238015"/>
              <a:gd name="connsiteX8" fmla="*/ 1315784 w 5038078"/>
              <a:gd name="connsiteY8" fmla="*/ 1388 h 1238015"/>
              <a:gd name="connsiteX9" fmla="*/ 1576991 w 5038078"/>
              <a:gd name="connsiteY9" fmla="*/ 210 h 1238015"/>
              <a:gd name="connsiteX0" fmla="*/ 0 w 5129518"/>
              <a:gd name="connsiteY0" fmla="*/ 1237805 h 1329245"/>
              <a:gd name="connsiteX1" fmla="*/ 19230 w 5129518"/>
              <a:gd name="connsiteY1" fmla="*/ 1159609 h 1329245"/>
              <a:gd name="connsiteX2" fmla="*/ 382219 w 5129518"/>
              <a:gd name="connsiteY2" fmla="*/ 333970 h 1329245"/>
              <a:gd name="connsiteX3" fmla="*/ 1315784 w 5129518"/>
              <a:gd name="connsiteY3" fmla="*/ 1178 h 1329245"/>
              <a:gd name="connsiteX4" fmla="*/ 1576991 w 5129518"/>
              <a:gd name="connsiteY4" fmla="*/ 0 h 1329245"/>
              <a:gd name="connsiteX5" fmla="*/ 3403320 w 5129518"/>
              <a:gd name="connsiteY5" fmla="*/ 271915 h 1329245"/>
              <a:gd name="connsiteX6" fmla="*/ 4672870 w 5129518"/>
              <a:gd name="connsiteY6" fmla="*/ 693394 h 1329245"/>
              <a:gd name="connsiteX7" fmla="*/ 5038078 w 5129518"/>
              <a:gd name="connsiteY7" fmla="*/ 795719 h 1329245"/>
              <a:gd name="connsiteX8" fmla="*/ 5129518 w 5129518"/>
              <a:gd name="connsiteY8" fmla="*/ 1329245 h 1329245"/>
              <a:gd name="connsiteX0" fmla="*/ 0 w 5129518"/>
              <a:gd name="connsiteY0" fmla="*/ 1237805 h 1329245"/>
              <a:gd name="connsiteX1" fmla="*/ 19230 w 5129518"/>
              <a:gd name="connsiteY1" fmla="*/ 1159609 h 1329245"/>
              <a:gd name="connsiteX2" fmla="*/ 382219 w 5129518"/>
              <a:gd name="connsiteY2" fmla="*/ 333970 h 1329245"/>
              <a:gd name="connsiteX3" fmla="*/ 1315784 w 5129518"/>
              <a:gd name="connsiteY3" fmla="*/ 1178 h 1329245"/>
              <a:gd name="connsiteX4" fmla="*/ 1576991 w 5129518"/>
              <a:gd name="connsiteY4" fmla="*/ 0 h 1329245"/>
              <a:gd name="connsiteX5" fmla="*/ 3403320 w 5129518"/>
              <a:gd name="connsiteY5" fmla="*/ 271915 h 1329245"/>
              <a:gd name="connsiteX6" fmla="*/ 4672870 w 5129518"/>
              <a:gd name="connsiteY6" fmla="*/ 693394 h 1329245"/>
              <a:gd name="connsiteX7" fmla="*/ 5038078 w 5129518"/>
              <a:gd name="connsiteY7" fmla="*/ 795719 h 1329245"/>
              <a:gd name="connsiteX8" fmla="*/ 5129518 w 5129518"/>
              <a:gd name="connsiteY8" fmla="*/ 1329245 h 1329245"/>
              <a:gd name="connsiteX0" fmla="*/ 0 w 5049689"/>
              <a:gd name="connsiteY0" fmla="*/ 1237805 h 1423588"/>
              <a:gd name="connsiteX1" fmla="*/ 19230 w 5049689"/>
              <a:gd name="connsiteY1" fmla="*/ 1159609 h 1423588"/>
              <a:gd name="connsiteX2" fmla="*/ 382219 w 5049689"/>
              <a:gd name="connsiteY2" fmla="*/ 333970 h 1423588"/>
              <a:gd name="connsiteX3" fmla="*/ 1315784 w 5049689"/>
              <a:gd name="connsiteY3" fmla="*/ 1178 h 1423588"/>
              <a:gd name="connsiteX4" fmla="*/ 1576991 w 5049689"/>
              <a:gd name="connsiteY4" fmla="*/ 0 h 1423588"/>
              <a:gd name="connsiteX5" fmla="*/ 3403320 w 5049689"/>
              <a:gd name="connsiteY5" fmla="*/ 271915 h 1423588"/>
              <a:gd name="connsiteX6" fmla="*/ 4672870 w 5049689"/>
              <a:gd name="connsiteY6" fmla="*/ 693394 h 1423588"/>
              <a:gd name="connsiteX7" fmla="*/ 5038078 w 5049689"/>
              <a:gd name="connsiteY7" fmla="*/ 795719 h 1423588"/>
              <a:gd name="connsiteX8" fmla="*/ 5049689 w 5049689"/>
              <a:gd name="connsiteY8" fmla="*/ 1423588 h 1423588"/>
              <a:gd name="connsiteX0" fmla="*/ 0 w 5038078"/>
              <a:gd name="connsiteY0" fmla="*/ 1237805 h 1237805"/>
              <a:gd name="connsiteX1" fmla="*/ 19230 w 5038078"/>
              <a:gd name="connsiteY1" fmla="*/ 1159609 h 1237805"/>
              <a:gd name="connsiteX2" fmla="*/ 382219 w 5038078"/>
              <a:gd name="connsiteY2" fmla="*/ 333970 h 1237805"/>
              <a:gd name="connsiteX3" fmla="*/ 1315784 w 5038078"/>
              <a:gd name="connsiteY3" fmla="*/ 1178 h 1237805"/>
              <a:gd name="connsiteX4" fmla="*/ 1576991 w 5038078"/>
              <a:gd name="connsiteY4" fmla="*/ 0 h 1237805"/>
              <a:gd name="connsiteX5" fmla="*/ 3403320 w 5038078"/>
              <a:gd name="connsiteY5" fmla="*/ 271915 h 1237805"/>
              <a:gd name="connsiteX6" fmla="*/ 4672870 w 5038078"/>
              <a:gd name="connsiteY6" fmla="*/ 693394 h 1237805"/>
              <a:gd name="connsiteX7" fmla="*/ 5038078 w 5038078"/>
              <a:gd name="connsiteY7" fmla="*/ 795719 h 1237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38078" h="1237805">
                <a:moveTo>
                  <a:pt x="0" y="1237805"/>
                </a:moveTo>
                <a:lnTo>
                  <a:pt x="19230" y="1159609"/>
                </a:lnTo>
                <a:cubicBezTo>
                  <a:pt x="96961" y="850027"/>
                  <a:pt x="191605" y="533778"/>
                  <a:pt x="382219" y="333970"/>
                </a:cubicBezTo>
                <a:cubicBezTo>
                  <a:pt x="619171" y="85526"/>
                  <a:pt x="977934" y="5774"/>
                  <a:pt x="1315784" y="1178"/>
                </a:cubicBezTo>
                <a:lnTo>
                  <a:pt x="1576991" y="0"/>
                </a:lnTo>
                <a:cubicBezTo>
                  <a:pt x="2190813" y="3698"/>
                  <a:pt x="2830589" y="57744"/>
                  <a:pt x="3403320" y="271915"/>
                </a:cubicBezTo>
                <a:cubicBezTo>
                  <a:pt x="3828046" y="430728"/>
                  <a:pt x="4248519" y="568281"/>
                  <a:pt x="4672870" y="693394"/>
                </a:cubicBezTo>
                <a:lnTo>
                  <a:pt x="5038078" y="795719"/>
                </a:lnTo>
              </a:path>
            </a:pathLst>
          </a:custGeom>
          <a:no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en-US" b="0" i="0" u="none" strike="noStrike" cap="none" spc="0" normalizeH="0" baseline="0">
              <a:ln>
                <a:noFill/>
              </a:ln>
              <a:solidFill>
                <a:prstClr val="white"/>
              </a:solidFill>
              <a:effectLst/>
              <a:uLnTx/>
              <a:uFillTx/>
              <a:latin typeface="Avenir Next LT Pro Light"/>
            </a:endParaRPr>
          </a:p>
        </p:txBody>
      </p:sp>
    </p:spTree>
    <p:extLst>
      <p:ext uri="{BB962C8B-B14F-4D97-AF65-F5344CB8AC3E}">
        <p14:creationId xmlns:p14="http://schemas.microsoft.com/office/powerpoint/2010/main" val="32093140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3D abstract blue and gold cube illustration">
            <a:extLst>
              <a:ext uri="{FF2B5EF4-FFF2-40B4-BE49-F238E27FC236}">
                <a16:creationId xmlns:a16="http://schemas.microsoft.com/office/drawing/2014/main" id="{4BB1C7D1-2C1D-03F1-1D02-FD2C167D082B}"/>
              </a:ext>
            </a:extLst>
          </p:cNvPr>
          <p:cNvPicPr>
            <a:picLocks noChangeAspect="1"/>
          </p:cNvPicPr>
          <p:nvPr/>
        </p:nvPicPr>
        <p:blipFill>
          <a:blip r:embed="rId2"/>
          <a:srcRect l="15316" r="29148"/>
          <a:stretch/>
        </p:blipFill>
        <p:spPr>
          <a:xfrm>
            <a:off x="2" y="10"/>
            <a:ext cx="5578823" cy="6028246"/>
          </a:xfrm>
          <a:custGeom>
            <a:avLst/>
            <a:gdLst/>
            <a:ahLst/>
            <a:cxnLst/>
            <a:rect l="l" t="t" r="r" b="b"/>
            <a:pathLst>
              <a:path w="5578823" h="6028256">
                <a:moveTo>
                  <a:pt x="0" y="0"/>
                </a:moveTo>
                <a:lnTo>
                  <a:pt x="3897606" y="0"/>
                </a:lnTo>
                <a:lnTo>
                  <a:pt x="4274232" y="360545"/>
                </a:lnTo>
                <a:cubicBezTo>
                  <a:pt x="4408856" y="488910"/>
                  <a:pt x="4542134" y="615181"/>
                  <a:pt x="4673934" y="738354"/>
                </a:cubicBezTo>
                <a:cubicBezTo>
                  <a:pt x="5042663" y="1082881"/>
                  <a:pt x="5282330" y="1428108"/>
                  <a:pt x="5421862" y="1773839"/>
                </a:cubicBezTo>
                <a:cubicBezTo>
                  <a:pt x="5631101" y="2292214"/>
                  <a:pt x="5614731" y="2811325"/>
                  <a:pt x="5469198" y="3329255"/>
                </a:cubicBezTo>
                <a:cubicBezTo>
                  <a:pt x="5323662" y="3847185"/>
                  <a:pt x="5048962" y="4363935"/>
                  <a:pt x="4741546" y="4877588"/>
                </a:cubicBezTo>
                <a:cubicBezTo>
                  <a:pt x="4027238" y="6071494"/>
                  <a:pt x="2764972" y="6102970"/>
                  <a:pt x="1325600" y="5980388"/>
                </a:cubicBezTo>
                <a:cubicBezTo>
                  <a:pt x="903947" y="5944442"/>
                  <a:pt x="499735" y="5907589"/>
                  <a:pt x="137593" y="5804042"/>
                </a:cubicBezTo>
                <a:lnTo>
                  <a:pt x="0" y="5760161"/>
                </a:lnTo>
                <a:close/>
              </a:path>
            </a:pathLst>
          </a:custGeom>
        </p:spPr>
      </p:pic>
      <p:sp>
        <p:nvSpPr>
          <p:cNvPr id="11" name="Freeform: Shape 10">
            <a:extLst>
              <a:ext uri="{FF2B5EF4-FFF2-40B4-BE49-F238E27FC236}">
                <a16:creationId xmlns:a16="http://schemas.microsoft.com/office/drawing/2014/main" id="{E633B38B-B87A-4288-A20F-0223A6C27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3" name="Content Placeholder 2">
            <a:extLst>
              <a:ext uri="{FF2B5EF4-FFF2-40B4-BE49-F238E27FC236}">
                <a16:creationId xmlns:a16="http://schemas.microsoft.com/office/drawing/2014/main" id="{21F80A81-9560-2AEA-E945-504C869A0EEA}"/>
              </a:ext>
            </a:extLst>
          </p:cNvPr>
          <p:cNvSpPr>
            <a:spLocks noGrp="1"/>
          </p:cNvSpPr>
          <p:nvPr>
            <p:ph idx="1"/>
          </p:nvPr>
        </p:nvSpPr>
        <p:spPr>
          <a:xfrm>
            <a:off x="6096000" y="2286000"/>
            <a:ext cx="5334000" cy="3810001"/>
          </a:xfrm>
        </p:spPr>
        <p:txBody>
          <a:bodyPr vert="horz" lIns="91440" tIns="45720" rIns="91440" bIns="45720" rtlCol="0">
            <a:normAutofit/>
          </a:bodyPr>
          <a:lstStyle/>
          <a:p>
            <a:r>
              <a:rPr lang="en-GB" sz="2400"/>
              <a:t>The gap between those who have digital skills/resources and those who do not. </a:t>
            </a:r>
          </a:p>
          <a:p>
            <a:endParaRPr lang="en-GB" sz="2400"/>
          </a:p>
        </p:txBody>
      </p:sp>
      <p:sp>
        <p:nvSpPr>
          <p:cNvPr id="2" name="Title 1">
            <a:extLst>
              <a:ext uri="{FF2B5EF4-FFF2-40B4-BE49-F238E27FC236}">
                <a16:creationId xmlns:a16="http://schemas.microsoft.com/office/drawing/2014/main" id="{4E622283-AE26-0781-C9AD-FE9CE6D98EBD}"/>
              </a:ext>
            </a:extLst>
          </p:cNvPr>
          <p:cNvSpPr>
            <a:spLocks noGrp="1"/>
          </p:cNvSpPr>
          <p:nvPr>
            <p:ph type="title"/>
          </p:nvPr>
        </p:nvSpPr>
        <p:spPr>
          <a:xfrm>
            <a:off x="6096000" y="762000"/>
            <a:ext cx="5334000" cy="1524000"/>
          </a:xfrm>
        </p:spPr>
        <p:txBody>
          <a:bodyPr>
            <a:normAutofit/>
          </a:bodyPr>
          <a:lstStyle/>
          <a:p>
            <a:r>
              <a:rPr lang="en-GB" sz="3200"/>
              <a:t>Digital Inequalities</a:t>
            </a:r>
          </a:p>
        </p:txBody>
      </p:sp>
    </p:spTree>
    <p:extLst>
      <p:ext uri="{BB962C8B-B14F-4D97-AF65-F5344CB8AC3E}">
        <p14:creationId xmlns:p14="http://schemas.microsoft.com/office/powerpoint/2010/main" val="337651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3F3A0F6C-EB8F-4A4C-8258-23F6D815E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8352" cy="6438900"/>
          </a:xfrm>
          <a:custGeom>
            <a:avLst/>
            <a:gdLst>
              <a:gd name="connsiteX0" fmla="*/ 0 w 12198352"/>
              <a:gd name="connsiteY0" fmla="*/ 0 h 6438900"/>
              <a:gd name="connsiteX1" fmla="*/ 12198352 w 12198352"/>
              <a:gd name="connsiteY1" fmla="*/ 0 h 6438900"/>
              <a:gd name="connsiteX2" fmla="*/ 12198352 w 12198352"/>
              <a:gd name="connsiteY2" fmla="*/ 5644414 h 6438900"/>
              <a:gd name="connsiteX3" fmla="*/ 12042486 w 12198352"/>
              <a:gd name="connsiteY3" fmla="*/ 5750064 h 6438900"/>
              <a:gd name="connsiteX4" fmla="*/ 9483672 w 12198352"/>
              <a:gd name="connsiteY4" fmla="*/ 6432438 h 6438900"/>
              <a:gd name="connsiteX5" fmla="*/ 8500895 w 12198352"/>
              <a:gd name="connsiteY5" fmla="*/ 6437925 h 6438900"/>
              <a:gd name="connsiteX6" fmla="*/ 1629409 w 12198352"/>
              <a:gd name="connsiteY6" fmla="*/ 5170893 h 6438900"/>
              <a:gd name="connsiteX7" fmla="*/ 433424 w 12198352"/>
              <a:gd name="connsiteY7" fmla="*/ 4633819 h 6438900"/>
              <a:gd name="connsiteX8" fmla="*/ 0 w 12198352"/>
              <a:gd name="connsiteY8" fmla="*/ 4450771 h 643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8352" h="6438900">
                <a:moveTo>
                  <a:pt x="0" y="0"/>
                </a:moveTo>
                <a:lnTo>
                  <a:pt x="12198352" y="0"/>
                </a:lnTo>
                <a:lnTo>
                  <a:pt x="12198352" y="5644414"/>
                </a:lnTo>
                <a:lnTo>
                  <a:pt x="12042486" y="5750064"/>
                </a:lnTo>
                <a:cubicBezTo>
                  <a:pt x="11268689" y="6237466"/>
                  <a:pt x="10357585" y="6417714"/>
                  <a:pt x="9483672" y="6432438"/>
                </a:cubicBezTo>
                <a:cubicBezTo>
                  <a:pt x="9158751" y="6438062"/>
                  <a:pt x="8830819" y="6440385"/>
                  <a:pt x="8500895" y="6437925"/>
                </a:cubicBezTo>
                <a:cubicBezTo>
                  <a:pt x="6191416" y="6420695"/>
                  <a:pt x="3784289" y="6168856"/>
                  <a:pt x="1629409" y="5170893"/>
                </a:cubicBezTo>
                <a:cubicBezTo>
                  <a:pt x="1229906" y="4985892"/>
                  <a:pt x="831404" y="4807078"/>
                  <a:pt x="433424" y="4633819"/>
                </a:cubicBezTo>
                <a:lnTo>
                  <a:pt x="0" y="445077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500">
              <a:solidFill>
                <a:prstClr val="white"/>
              </a:solidFill>
              <a:latin typeface="Avenir Next LT Pro" panose="020B0504020202020204" pitchFamily="34" charset="0"/>
            </a:endParaRPr>
          </a:p>
        </p:txBody>
      </p:sp>
      <p:sp>
        <p:nvSpPr>
          <p:cNvPr id="13" name="Freeform: Shape 12">
            <a:extLst>
              <a:ext uri="{FF2B5EF4-FFF2-40B4-BE49-F238E27FC236}">
                <a16:creationId xmlns:a16="http://schemas.microsoft.com/office/drawing/2014/main" id="{6A9C92F4-A4A4-42E0-9391-C666AAED1E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817925">
            <a:off x="2322363" y="-118377"/>
            <a:ext cx="7900749" cy="9821966"/>
          </a:xfrm>
          <a:custGeom>
            <a:avLst/>
            <a:gdLst>
              <a:gd name="connsiteX0" fmla="*/ 589029 w 7858893"/>
              <a:gd name="connsiteY0" fmla="*/ 9827096 h 9827096"/>
              <a:gd name="connsiteX1" fmla="*/ 0 w 7858893"/>
              <a:gd name="connsiteY1" fmla="*/ 9338053 h 9827096"/>
              <a:gd name="connsiteX2" fmla="*/ 50440 w 7858893"/>
              <a:gd name="connsiteY2" fmla="*/ 9011561 h 9827096"/>
              <a:gd name="connsiteX3" fmla="*/ 398242 w 7858893"/>
              <a:gd name="connsiteY3" fmla="*/ 7620242 h 9827096"/>
              <a:gd name="connsiteX4" fmla="*/ 6756719 w 7858893"/>
              <a:gd name="connsiteY4" fmla="*/ 593416 h 9827096"/>
              <a:gd name="connsiteX5" fmla="*/ 7642630 w 7858893"/>
              <a:gd name="connsiteY5" fmla="*/ 111525 h 9827096"/>
              <a:gd name="connsiteX6" fmla="*/ 7858893 w 7858893"/>
              <a:gd name="connsiteY6" fmla="*/ 0 h 9827096"/>
              <a:gd name="connsiteX0" fmla="*/ 589029 w 8190490"/>
              <a:gd name="connsiteY0" fmla="*/ 9787128 h 9787128"/>
              <a:gd name="connsiteX1" fmla="*/ 0 w 8190490"/>
              <a:gd name="connsiteY1" fmla="*/ 9298085 h 9787128"/>
              <a:gd name="connsiteX2" fmla="*/ 50440 w 8190490"/>
              <a:gd name="connsiteY2" fmla="*/ 8971593 h 9787128"/>
              <a:gd name="connsiteX3" fmla="*/ 398242 w 8190490"/>
              <a:gd name="connsiteY3" fmla="*/ 7580274 h 9787128"/>
              <a:gd name="connsiteX4" fmla="*/ 6756719 w 8190490"/>
              <a:gd name="connsiteY4" fmla="*/ 553448 h 9787128"/>
              <a:gd name="connsiteX5" fmla="*/ 7642630 w 8190490"/>
              <a:gd name="connsiteY5" fmla="*/ 71557 h 9787128"/>
              <a:gd name="connsiteX6" fmla="*/ 8190490 w 8190490"/>
              <a:gd name="connsiteY6" fmla="*/ 0 h 9787128"/>
              <a:gd name="connsiteX7" fmla="*/ 589029 w 8190490"/>
              <a:gd name="connsiteY7" fmla="*/ 9787128 h 9787128"/>
              <a:gd name="connsiteX0" fmla="*/ 589029 w 8281930"/>
              <a:gd name="connsiteY0" fmla="*/ 9722690 h 9722690"/>
              <a:gd name="connsiteX1" fmla="*/ 0 w 8281930"/>
              <a:gd name="connsiteY1" fmla="*/ 9233647 h 9722690"/>
              <a:gd name="connsiteX2" fmla="*/ 50440 w 8281930"/>
              <a:gd name="connsiteY2" fmla="*/ 8907155 h 9722690"/>
              <a:gd name="connsiteX3" fmla="*/ 398242 w 8281930"/>
              <a:gd name="connsiteY3" fmla="*/ 7515836 h 9722690"/>
              <a:gd name="connsiteX4" fmla="*/ 6756719 w 8281930"/>
              <a:gd name="connsiteY4" fmla="*/ 489010 h 9722690"/>
              <a:gd name="connsiteX5" fmla="*/ 7642630 w 8281930"/>
              <a:gd name="connsiteY5" fmla="*/ 7119 h 9722690"/>
              <a:gd name="connsiteX6" fmla="*/ 8281930 w 8281930"/>
              <a:gd name="connsiteY6" fmla="*/ 27002 h 9722690"/>
              <a:gd name="connsiteX0" fmla="*/ 589029 w 7911958"/>
              <a:gd name="connsiteY0" fmla="*/ 9802819 h 9802819"/>
              <a:gd name="connsiteX1" fmla="*/ 0 w 7911958"/>
              <a:gd name="connsiteY1" fmla="*/ 9313776 h 9802819"/>
              <a:gd name="connsiteX2" fmla="*/ 50440 w 7911958"/>
              <a:gd name="connsiteY2" fmla="*/ 8987284 h 9802819"/>
              <a:gd name="connsiteX3" fmla="*/ 398242 w 7911958"/>
              <a:gd name="connsiteY3" fmla="*/ 7595965 h 9802819"/>
              <a:gd name="connsiteX4" fmla="*/ 6756719 w 7911958"/>
              <a:gd name="connsiteY4" fmla="*/ 569139 h 9802819"/>
              <a:gd name="connsiteX5" fmla="*/ 7642630 w 7911958"/>
              <a:gd name="connsiteY5" fmla="*/ 87248 h 9802819"/>
              <a:gd name="connsiteX6" fmla="*/ 7911958 w 7911958"/>
              <a:gd name="connsiteY6" fmla="*/ 0 h 9802819"/>
              <a:gd name="connsiteX0" fmla="*/ 589029 w 7642630"/>
              <a:gd name="connsiteY0" fmla="*/ 9715571 h 9715571"/>
              <a:gd name="connsiteX1" fmla="*/ 0 w 7642630"/>
              <a:gd name="connsiteY1" fmla="*/ 9226528 h 9715571"/>
              <a:gd name="connsiteX2" fmla="*/ 50440 w 7642630"/>
              <a:gd name="connsiteY2" fmla="*/ 8900036 h 9715571"/>
              <a:gd name="connsiteX3" fmla="*/ 398242 w 7642630"/>
              <a:gd name="connsiteY3" fmla="*/ 7508717 h 9715571"/>
              <a:gd name="connsiteX4" fmla="*/ 6756719 w 7642630"/>
              <a:gd name="connsiteY4" fmla="*/ 481891 h 9715571"/>
              <a:gd name="connsiteX5" fmla="*/ 7642630 w 7642630"/>
              <a:gd name="connsiteY5" fmla="*/ 0 h 9715571"/>
              <a:gd name="connsiteX0" fmla="*/ 589029 w 7900749"/>
              <a:gd name="connsiteY0" fmla="*/ 9821966 h 9821966"/>
              <a:gd name="connsiteX1" fmla="*/ 0 w 7900749"/>
              <a:gd name="connsiteY1" fmla="*/ 9332923 h 9821966"/>
              <a:gd name="connsiteX2" fmla="*/ 50440 w 7900749"/>
              <a:gd name="connsiteY2" fmla="*/ 9006431 h 9821966"/>
              <a:gd name="connsiteX3" fmla="*/ 398242 w 7900749"/>
              <a:gd name="connsiteY3" fmla="*/ 7615112 h 9821966"/>
              <a:gd name="connsiteX4" fmla="*/ 6756719 w 7900749"/>
              <a:gd name="connsiteY4" fmla="*/ 588286 h 9821966"/>
              <a:gd name="connsiteX5" fmla="*/ 7900749 w 7900749"/>
              <a:gd name="connsiteY5" fmla="*/ 0 h 9821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00749" h="9821966">
                <a:moveTo>
                  <a:pt x="589029" y="9821966"/>
                </a:moveTo>
                <a:lnTo>
                  <a:pt x="0" y="9332923"/>
                </a:lnTo>
                <a:lnTo>
                  <a:pt x="50440" y="9006431"/>
                </a:lnTo>
                <a:cubicBezTo>
                  <a:pt x="119970" y="8604142"/>
                  <a:pt x="221982" y="8158814"/>
                  <a:pt x="398242" y="7615112"/>
                </a:cubicBezTo>
                <a:cubicBezTo>
                  <a:pt x="1372817" y="4608865"/>
                  <a:pt x="3887952" y="2237199"/>
                  <a:pt x="6756719" y="588286"/>
                </a:cubicBezTo>
                <a:cubicBezTo>
                  <a:pt x="6992735" y="452730"/>
                  <a:pt x="7549593" y="182994"/>
                  <a:pt x="7900749" y="0"/>
                </a:cubicBez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 name="Title 1">
            <a:extLst>
              <a:ext uri="{FF2B5EF4-FFF2-40B4-BE49-F238E27FC236}">
                <a16:creationId xmlns:a16="http://schemas.microsoft.com/office/drawing/2014/main" id="{E4B47151-BB2D-6CCC-29B5-745F66FDACD6}"/>
              </a:ext>
            </a:extLst>
          </p:cNvPr>
          <p:cNvSpPr>
            <a:spLocks noGrp="1"/>
          </p:cNvSpPr>
          <p:nvPr>
            <p:ph type="title"/>
          </p:nvPr>
        </p:nvSpPr>
        <p:spPr>
          <a:xfrm>
            <a:off x="718751" y="762000"/>
            <a:ext cx="3598808" cy="2286000"/>
          </a:xfrm>
        </p:spPr>
        <p:txBody>
          <a:bodyPr anchor="t">
            <a:normAutofit/>
          </a:bodyPr>
          <a:lstStyle/>
          <a:p>
            <a:r>
              <a:rPr lang="en-GB" sz="3200">
                <a:solidFill>
                  <a:srgbClr val="FFFFFF"/>
                </a:solidFill>
              </a:rPr>
              <a:t>Digital Inequalities in Children</a:t>
            </a:r>
          </a:p>
        </p:txBody>
      </p:sp>
      <p:graphicFrame>
        <p:nvGraphicFramePr>
          <p:cNvPr id="5" name="Content Placeholder 2">
            <a:extLst>
              <a:ext uri="{FF2B5EF4-FFF2-40B4-BE49-F238E27FC236}">
                <a16:creationId xmlns:a16="http://schemas.microsoft.com/office/drawing/2014/main" id="{92595AD7-8DAD-3386-577D-8FE67CC17D2A}"/>
              </a:ext>
            </a:extLst>
          </p:cNvPr>
          <p:cNvGraphicFramePr>
            <a:graphicFrameLocks noGrp="1"/>
          </p:cNvGraphicFramePr>
          <p:nvPr>
            <p:ph idx="1"/>
            <p:extLst>
              <p:ext uri="{D42A27DB-BD31-4B8C-83A1-F6EECF244321}">
                <p14:modId xmlns:p14="http://schemas.microsoft.com/office/powerpoint/2010/main" val="52534127"/>
              </p:ext>
            </p:extLst>
          </p:nvPr>
        </p:nvGraphicFramePr>
        <p:xfrm>
          <a:off x="4572000" y="771726"/>
          <a:ext cx="6858000" cy="4562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268690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A6EF5A53-0A64-4CA5-B9C7-1CB97CB5C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1" name="Freeform: Shape 10">
            <a:extLst>
              <a:ext uri="{FF2B5EF4-FFF2-40B4-BE49-F238E27FC236}">
                <a16:creationId xmlns:a16="http://schemas.microsoft.com/office/drawing/2014/main" id="{34ABFBEA-4EB0-4D02-A2C0-1733CD3D6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3" name="Freeform: Shape 12">
            <a:extLst>
              <a:ext uri="{FF2B5EF4-FFF2-40B4-BE49-F238E27FC236}">
                <a16:creationId xmlns:a16="http://schemas.microsoft.com/office/drawing/2014/main" id="{19E083F6-57F4-487B-A766-EA0462B1E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useBgFill="1">
        <p:nvSpPr>
          <p:cNvPr id="15" name="Rectangle 14">
            <a:extLst>
              <a:ext uri="{FF2B5EF4-FFF2-40B4-BE49-F238E27FC236}">
                <a16:creationId xmlns:a16="http://schemas.microsoft.com/office/drawing/2014/main" id="{7A18C9FB-EC4C-4DAE-8F7D-C6E5AF607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pic>
        <p:nvPicPr>
          <p:cNvPr id="5" name="Picture 4" descr="3D black question marks with one yellow question mark">
            <a:extLst>
              <a:ext uri="{FF2B5EF4-FFF2-40B4-BE49-F238E27FC236}">
                <a16:creationId xmlns:a16="http://schemas.microsoft.com/office/drawing/2014/main" id="{0CB48DEC-FDCB-5210-1078-14AA178173BC}"/>
              </a:ext>
            </a:extLst>
          </p:cNvPr>
          <p:cNvPicPr>
            <a:picLocks noChangeAspect="1"/>
          </p:cNvPicPr>
          <p:nvPr/>
        </p:nvPicPr>
        <p:blipFill>
          <a:blip r:embed="rId2"/>
          <a:srcRect l="29855" r="5131" b="-5"/>
          <a:stretch/>
        </p:blipFill>
        <p:spPr>
          <a:xfrm>
            <a:off x="20" y="10"/>
            <a:ext cx="12207220" cy="6857990"/>
          </a:xfrm>
          <a:prstGeom prst="rect">
            <a:avLst/>
          </a:prstGeom>
        </p:spPr>
      </p:pic>
      <p:sp>
        <p:nvSpPr>
          <p:cNvPr id="17" name="Rectangle 16">
            <a:extLst>
              <a:ext uri="{FF2B5EF4-FFF2-40B4-BE49-F238E27FC236}">
                <a16:creationId xmlns:a16="http://schemas.microsoft.com/office/drawing/2014/main" id="{5E698B96-C345-4CAB-9657-02BD17A19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alpha val="30000"/>
                </a:schemeClr>
              </a:gs>
              <a:gs pos="33000">
                <a:schemeClr val="bg1">
                  <a:alpha val="20000"/>
                </a:schemeClr>
              </a:gs>
              <a:gs pos="0">
                <a:schemeClr val="bg1">
                  <a:alpha val="0"/>
                </a:schemeClr>
              </a:gs>
              <a:gs pos="100000">
                <a:schemeClr val="bg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B2E390A-7B0D-C3D9-9115-D4A278083ADD}"/>
              </a:ext>
            </a:extLst>
          </p:cNvPr>
          <p:cNvSpPr>
            <a:spLocks noGrp="1"/>
          </p:cNvSpPr>
          <p:nvPr>
            <p:ph type="title"/>
          </p:nvPr>
        </p:nvSpPr>
        <p:spPr>
          <a:xfrm>
            <a:off x="762000" y="762000"/>
            <a:ext cx="3810000" cy="3048000"/>
          </a:xfrm>
        </p:spPr>
        <p:txBody>
          <a:bodyPr vert="horz" lIns="91440" tIns="45720" rIns="91440" bIns="45720" rtlCol="0" anchor="b">
            <a:normAutofit/>
          </a:bodyPr>
          <a:lstStyle/>
          <a:p>
            <a:r>
              <a:rPr lang="en-US" kern="1200">
                <a:solidFill>
                  <a:schemeClr val="tx1"/>
                </a:solidFill>
                <a:latin typeface="+mj-lt"/>
                <a:ea typeface="+mj-ea"/>
                <a:cs typeface="+mj-cs"/>
              </a:rPr>
              <a:t>Causes of Inequality</a:t>
            </a:r>
          </a:p>
        </p:txBody>
      </p:sp>
      <p:sp>
        <p:nvSpPr>
          <p:cNvPr id="3" name="Content Placeholder 2">
            <a:extLst>
              <a:ext uri="{FF2B5EF4-FFF2-40B4-BE49-F238E27FC236}">
                <a16:creationId xmlns:a16="http://schemas.microsoft.com/office/drawing/2014/main" id="{133734B4-9BBD-58ED-DF34-88C4BDF248CB}"/>
              </a:ext>
            </a:extLst>
          </p:cNvPr>
          <p:cNvSpPr>
            <a:spLocks noGrp="1"/>
          </p:cNvSpPr>
          <p:nvPr>
            <p:ph idx="1"/>
          </p:nvPr>
        </p:nvSpPr>
        <p:spPr>
          <a:xfrm>
            <a:off x="762000" y="4083733"/>
            <a:ext cx="3810000" cy="1524000"/>
          </a:xfrm>
        </p:spPr>
        <p:txBody>
          <a:bodyPr vert="horz" lIns="91440" tIns="45720" rIns="91440" bIns="45720" rtlCol="0">
            <a:normAutofit/>
          </a:bodyPr>
          <a:lstStyle/>
          <a:p>
            <a:pPr marL="0" indent="0">
              <a:buNone/>
            </a:pPr>
            <a:r>
              <a:rPr lang="en-US" sz="2400" kern="1200">
                <a:solidFill>
                  <a:schemeClr val="tx1">
                    <a:alpha val="70000"/>
                  </a:schemeClr>
                </a:solidFill>
                <a:latin typeface="+mn-lt"/>
                <a:ea typeface="+mn-ea"/>
                <a:cs typeface="+mn-cs"/>
              </a:rPr>
              <a:t>What causes inequalities?</a:t>
            </a:r>
          </a:p>
        </p:txBody>
      </p:sp>
    </p:spTree>
    <p:extLst>
      <p:ext uri="{BB962C8B-B14F-4D97-AF65-F5344CB8AC3E}">
        <p14:creationId xmlns:p14="http://schemas.microsoft.com/office/powerpoint/2010/main" val="21293843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3F3A0F6C-EB8F-4A4C-8258-23F6D815E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8352" cy="6438900"/>
          </a:xfrm>
          <a:custGeom>
            <a:avLst/>
            <a:gdLst>
              <a:gd name="connsiteX0" fmla="*/ 0 w 12198352"/>
              <a:gd name="connsiteY0" fmla="*/ 0 h 6438900"/>
              <a:gd name="connsiteX1" fmla="*/ 12198352 w 12198352"/>
              <a:gd name="connsiteY1" fmla="*/ 0 h 6438900"/>
              <a:gd name="connsiteX2" fmla="*/ 12198352 w 12198352"/>
              <a:gd name="connsiteY2" fmla="*/ 5644414 h 6438900"/>
              <a:gd name="connsiteX3" fmla="*/ 12042486 w 12198352"/>
              <a:gd name="connsiteY3" fmla="*/ 5750064 h 6438900"/>
              <a:gd name="connsiteX4" fmla="*/ 9483672 w 12198352"/>
              <a:gd name="connsiteY4" fmla="*/ 6432438 h 6438900"/>
              <a:gd name="connsiteX5" fmla="*/ 8500895 w 12198352"/>
              <a:gd name="connsiteY5" fmla="*/ 6437925 h 6438900"/>
              <a:gd name="connsiteX6" fmla="*/ 1629409 w 12198352"/>
              <a:gd name="connsiteY6" fmla="*/ 5170893 h 6438900"/>
              <a:gd name="connsiteX7" fmla="*/ 433424 w 12198352"/>
              <a:gd name="connsiteY7" fmla="*/ 4633819 h 6438900"/>
              <a:gd name="connsiteX8" fmla="*/ 0 w 12198352"/>
              <a:gd name="connsiteY8" fmla="*/ 4450771 h 643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8352" h="6438900">
                <a:moveTo>
                  <a:pt x="0" y="0"/>
                </a:moveTo>
                <a:lnTo>
                  <a:pt x="12198352" y="0"/>
                </a:lnTo>
                <a:lnTo>
                  <a:pt x="12198352" y="5644414"/>
                </a:lnTo>
                <a:lnTo>
                  <a:pt x="12042486" y="5750064"/>
                </a:lnTo>
                <a:cubicBezTo>
                  <a:pt x="11268689" y="6237466"/>
                  <a:pt x="10357585" y="6417714"/>
                  <a:pt x="9483672" y="6432438"/>
                </a:cubicBezTo>
                <a:cubicBezTo>
                  <a:pt x="9158751" y="6438062"/>
                  <a:pt x="8830819" y="6440385"/>
                  <a:pt x="8500895" y="6437925"/>
                </a:cubicBezTo>
                <a:cubicBezTo>
                  <a:pt x="6191416" y="6420695"/>
                  <a:pt x="3784289" y="6168856"/>
                  <a:pt x="1629409" y="5170893"/>
                </a:cubicBezTo>
                <a:cubicBezTo>
                  <a:pt x="1229906" y="4985892"/>
                  <a:pt x="831404" y="4807078"/>
                  <a:pt x="433424" y="4633819"/>
                </a:cubicBezTo>
                <a:lnTo>
                  <a:pt x="0" y="445077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500">
              <a:solidFill>
                <a:prstClr val="white"/>
              </a:solidFill>
              <a:latin typeface="Avenir Next LT Pro" panose="020B0504020202020204" pitchFamily="34" charset="0"/>
            </a:endParaRPr>
          </a:p>
        </p:txBody>
      </p:sp>
      <p:sp>
        <p:nvSpPr>
          <p:cNvPr id="13" name="Freeform: Shape 12">
            <a:extLst>
              <a:ext uri="{FF2B5EF4-FFF2-40B4-BE49-F238E27FC236}">
                <a16:creationId xmlns:a16="http://schemas.microsoft.com/office/drawing/2014/main" id="{6A9C92F4-A4A4-42E0-9391-C666AAED1E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817925">
            <a:off x="2322363" y="-118377"/>
            <a:ext cx="7900749" cy="9821966"/>
          </a:xfrm>
          <a:custGeom>
            <a:avLst/>
            <a:gdLst>
              <a:gd name="connsiteX0" fmla="*/ 589029 w 7858893"/>
              <a:gd name="connsiteY0" fmla="*/ 9827096 h 9827096"/>
              <a:gd name="connsiteX1" fmla="*/ 0 w 7858893"/>
              <a:gd name="connsiteY1" fmla="*/ 9338053 h 9827096"/>
              <a:gd name="connsiteX2" fmla="*/ 50440 w 7858893"/>
              <a:gd name="connsiteY2" fmla="*/ 9011561 h 9827096"/>
              <a:gd name="connsiteX3" fmla="*/ 398242 w 7858893"/>
              <a:gd name="connsiteY3" fmla="*/ 7620242 h 9827096"/>
              <a:gd name="connsiteX4" fmla="*/ 6756719 w 7858893"/>
              <a:gd name="connsiteY4" fmla="*/ 593416 h 9827096"/>
              <a:gd name="connsiteX5" fmla="*/ 7642630 w 7858893"/>
              <a:gd name="connsiteY5" fmla="*/ 111525 h 9827096"/>
              <a:gd name="connsiteX6" fmla="*/ 7858893 w 7858893"/>
              <a:gd name="connsiteY6" fmla="*/ 0 h 9827096"/>
              <a:gd name="connsiteX0" fmla="*/ 589029 w 8190490"/>
              <a:gd name="connsiteY0" fmla="*/ 9787128 h 9787128"/>
              <a:gd name="connsiteX1" fmla="*/ 0 w 8190490"/>
              <a:gd name="connsiteY1" fmla="*/ 9298085 h 9787128"/>
              <a:gd name="connsiteX2" fmla="*/ 50440 w 8190490"/>
              <a:gd name="connsiteY2" fmla="*/ 8971593 h 9787128"/>
              <a:gd name="connsiteX3" fmla="*/ 398242 w 8190490"/>
              <a:gd name="connsiteY3" fmla="*/ 7580274 h 9787128"/>
              <a:gd name="connsiteX4" fmla="*/ 6756719 w 8190490"/>
              <a:gd name="connsiteY4" fmla="*/ 553448 h 9787128"/>
              <a:gd name="connsiteX5" fmla="*/ 7642630 w 8190490"/>
              <a:gd name="connsiteY5" fmla="*/ 71557 h 9787128"/>
              <a:gd name="connsiteX6" fmla="*/ 8190490 w 8190490"/>
              <a:gd name="connsiteY6" fmla="*/ 0 h 9787128"/>
              <a:gd name="connsiteX7" fmla="*/ 589029 w 8190490"/>
              <a:gd name="connsiteY7" fmla="*/ 9787128 h 9787128"/>
              <a:gd name="connsiteX0" fmla="*/ 589029 w 8281930"/>
              <a:gd name="connsiteY0" fmla="*/ 9722690 h 9722690"/>
              <a:gd name="connsiteX1" fmla="*/ 0 w 8281930"/>
              <a:gd name="connsiteY1" fmla="*/ 9233647 h 9722690"/>
              <a:gd name="connsiteX2" fmla="*/ 50440 w 8281930"/>
              <a:gd name="connsiteY2" fmla="*/ 8907155 h 9722690"/>
              <a:gd name="connsiteX3" fmla="*/ 398242 w 8281930"/>
              <a:gd name="connsiteY3" fmla="*/ 7515836 h 9722690"/>
              <a:gd name="connsiteX4" fmla="*/ 6756719 w 8281930"/>
              <a:gd name="connsiteY4" fmla="*/ 489010 h 9722690"/>
              <a:gd name="connsiteX5" fmla="*/ 7642630 w 8281930"/>
              <a:gd name="connsiteY5" fmla="*/ 7119 h 9722690"/>
              <a:gd name="connsiteX6" fmla="*/ 8281930 w 8281930"/>
              <a:gd name="connsiteY6" fmla="*/ 27002 h 9722690"/>
              <a:gd name="connsiteX0" fmla="*/ 589029 w 7911958"/>
              <a:gd name="connsiteY0" fmla="*/ 9802819 h 9802819"/>
              <a:gd name="connsiteX1" fmla="*/ 0 w 7911958"/>
              <a:gd name="connsiteY1" fmla="*/ 9313776 h 9802819"/>
              <a:gd name="connsiteX2" fmla="*/ 50440 w 7911958"/>
              <a:gd name="connsiteY2" fmla="*/ 8987284 h 9802819"/>
              <a:gd name="connsiteX3" fmla="*/ 398242 w 7911958"/>
              <a:gd name="connsiteY3" fmla="*/ 7595965 h 9802819"/>
              <a:gd name="connsiteX4" fmla="*/ 6756719 w 7911958"/>
              <a:gd name="connsiteY4" fmla="*/ 569139 h 9802819"/>
              <a:gd name="connsiteX5" fmla="*/ 7642630 w 7911958"/>
              <a:gd name="connsiteY5" fmla="*/ 87248 h 9802819"/>
              <a:gd name="connsiteX6" fmla="*/ 7911958 w 7911958"/>
              <a:gd name="connsiteY6" fmla="*/ 0 h 9802819"/>
              <a:gd name="connsiteX0" fmla="*/ 589029 w 7642630"/>
              <a:gd name="connsiteY0" fmla="*/ 9715571 h 9715571"/>
              <a:gd name="connsiteX1" fmla="*/ 0 w 7642630"/>
              <a:gd name="connsiteY1" fmla="*/ 9226528 h 9715571"/>
              <a:gd name="connsiteX2" fmla="*/ 50440 w 7642630"/>
              <a:gd name="connsiteY2" fmla="*/ 8900036 h 9715571"/>
              <a:gd name="connsiteX3" fmla="*/ 398242 w 7642630"/>
              <a:gd name="connsiteY3" fmla="*/ 7508717 h 9715571"/>
              <a:gd name="connsiteX4" fmla="*/ 6756719 w 7642630"/>
              <a:gd name="connsiteY4" fmla="*/ 481891 h 9715571"/>
              <a:gd name="connsiteX5" fmla="*/ 7642630 w 7642630"/>
              <a:gd name="connsiteY5" fmla="*/ 0 h 9715571"/>
              <a:gd name="connsiteX0" fmla="*/ 589029 w 7900749"/>
              <a:gd name="connsiteY0" fmla="*/ 9821966 h 9821966"/>
              <a:gd name="connsiteX1" fmla="*/ 0 w 7900749"/>
              <a:gd name="connsiteY1" fmla="*/ 9332923 h 9821966"/>
              <a:gd name="connsiteX2" fmla="*/ 50440 w 7900749"/>
              <a:gd name="connsiteY2" fmla="*/ 9006431 h 9821966"/>
              <a:gd name="connsiteX3" fmla="*/ 398242 w 7900749"/>
              <a:gd name="connsiteY3" fmla="*/ 7615112 h 9821966"/>
              <a:gd name="connsiteX4" fmla="*/ 6756719 w 7900749"/>
              <a:gd name="connsiteY4" fmla="*/ 588286 h 9821966"/>
              <a:gd name="connsiteX5" fmla="*/ 7900749 w 7900749"/>
              <a:gd name="connsiteY5" fmla="*/ 0 h 9821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00749" h="9821966">
                <a:moveTo>
                  <a:pt x="589029" y="9821966"/>
                </a:moveTo>
                <a:lnTo>
                  <a:pt x="0" y="9332923"/>
                </a:lnTo>
                <a:lnTo>
                  <a:pt x="50440" y="9006431"/>
                </a:lnTo>
                <a:cubicBezTo>
                  <a:pt x="119970" y="8604142"/>
                  <a:pt x="221982" y="8158814"/>
                  <a:pt x="398242" y="7615112"/>
                </a:cubicBezTo>
                <a:cubicBezTo>
                  <a:pt x="1372817" y="4608865"/>
                  <a:pt x="3887952" y="2237199"/>
                  <a:pt x="6756719" y="588286"/>
                </a:cubicBezTo>
                <a:cubicBezTo>
                  <a:pt x="6992735" y="452730"/>
                  <a:pt x="7549593" y="182994"/>
                  <a:pt x="7900749" y="0"/>
                </a:cubicBez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 name="Title 1">
            <a:extLst>
              <a:ext uri="{FF2B5EF4-FFF2-40B4-BE49-F238E27FC236}">
                <a16:creationId xmlns:a16="http://schemas.microsoft.com/office/drawing/2014/main" id="{28F7F849-0E62-E0C8-BA7A-9335BF24E46B}"/>
              </a:ext>
            </a:extLst>
          </p:cNvPr>
          <p:cNvSpPr>
            <a:spLocks noGrp="1"/>
          </p:cNvSpPr>
          <p:nvPr>
            <p:ph type="title"/>
          </p:nvPr>
        </p:nvSpPr>
        <p:spPr>
          <a:xfrm>
            <a:off x="718751" y="762000"/>
            <a:ext cx="3598808" cy="2286000"/>
          </a:xfrm>
        </p:spPr>
        <p:txBody>
          <a:bodyPr anchor="t">
            <a:normAutofit/>
          </a:bodyPr>
          <a:lstStyle/>
          <a:p>
            <a:r>
              <a:rPr lang="en-GB" sz="3200">
                <a:solidFill>
                  <a:srgbClr val="FFFFFF"/>
                </a:solidFill>
              </a:rPr>
              <a:t>Causes of Inequality</a:t>
            </a:r>
          </a:p>
        </p:txBody>
      </p:sp>
      <p:graphicFrame>
        <p:nvGraphicFramePr>
          <p:cNvPr id="5" name="Content Placeholder 2">
            <a:extLst>
              <a:ext uri="{FF2B5EF4-FFF2-40B4-BE49-F238E27FC236}">
                <a16:creationId xmlns:a16="http://schemas.microsoft.com/office/drawing/2014/main" id="{C715508C-8F0E-DE6A-6035-D8DC563E5870}"/>
              </a:ext>
            </a:extLst>
          </p:cNvPr>
          <p:cNvGraphicFramePr>
            <a:graphicFrameLocks noGrp="1"/>
          </p:cNvGraphicFramePr>
          <p:nvPr>
            <p:ph idx="1"/>
            <p:extLst>
              <p:ext uri="{D42A27DB-BD31-4B8C-83A1-F6EECF244321}">
                <p14:modId xmlns:p14="http://schemas.microsoft.com/office/powerpoint/2010/main" val="971671117"/>
              </p:ext>
            </p:extLst>
          </p:nvPr>
        </p:nvGraphicFramePr>
        <p:xfrm>
          <a:off x="4572000" y="771726"/>
          <a:ext cx="6858000" cy="4562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44721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A6EF5A53-0A64-4CA5-B9C7-1CB97CB5C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1" name="Freeform: Shape 10">
            <a:extLst>
              <a:ext uri="{FF2B5EF4-FFF2-40B4-BE49-F238E27FC236}">
                <a16:creationId xmlns:a16="http://schemas.microsoft.com/office/drawing/2014/main" id="{34ABFBEA-4EB0-4D02-A2C0-1733CD3D6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3" name="Freeform: Shape 12">
            <a:extLst>
              <a:ext uri="{FF2B5EF4-FFF2-40B4-BE49-F238E27FC236}">
                <a16:creationId xmlns:a16="http://schemas.microsoft.com/office/drawing/2014/main" id="{19E083F6-57F4-487B-A766-EA0462B1E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useBgFill="1">
        <p:nvSpPr>
          <p:cNvPr id="15" name="Rectangle 14">
            <a:extLst>
              <a:ext uri="{FF2B5EF4-FFF2-40B4-BE49-F238E27FC236}">
                <a16:creationId xmlns:a16="http://schemas.microsoft.com/office/drawing/2014/main" id="{7A18C9FB-EC4C-4DAE-8F7D-C6E5AF607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pic>
        <p:nvPicPr>
          <p:cNvPr id="5" name="Picture 4" descr="3D black question marks with one yellow question mark">
            <a:extLst>
              <a:ext uri="{FF2B5EF4-FFF2-40B4-BE49-F238E27FC236}">
                <a16:creationId xmlns:a16="http://schemas.microsoft.com/office/drawing/2014/main" id="{E3479EE6-E0F4-69C1-BDC3-EAA86D5D2762}"/>
              </a:ext>
            </a:extLst>
          </p:cNvPr>
          <p:cNvPicPr>
            <a:picLocks noChangeAspect="1"/>
          </p:cNvPicPr>
          <p:nvPr/>
        </p:nvPicPr>
        <p:blipFill>
          <a:blip r:embed="rId2"/>
          <a:srcRect l="29855" r="5131" b="-5"/>
          <a:stretch/>
        </p:blipFill>
        <p:spPr>
          <a:xfrm>
            <a:off x="20" y="10"/>
            <a:ext cx="12207220" cy="6857990"/>
          </a:xfrm>
          <a:prstGeom prst="rect">
            <a:avLst/>
          </a:prstGeom>
        </p:spPr>
      </p:pic>
      <p:sp>
        <p:nvSpPr>
          <p:cNvPr id="17" name="Rectangle 16">
            <a:extLst>
              <a:ext uri="{FF2B5EF4-FFF2-40B4-BE49-F238E27FC236}">
                <a16:creationId xmlns:a16="http://schemas.microsoft.com/office/drawing/2014/main" id="{5E698B96-C345-4CAB-9657-02BD17A19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alpha val="30000"/>
                </a:schemeClr>
              </a:gs>
              <a:gs pos="33000">
                <a:schemeClr val="bg1">
                  <a:alpha val="20000"/>
                </a:schemeClr>
              </a:gs>
              <a:gs pos="0">
                <a:schemeClr val="bg1">
                  <a:alpha val="0"/>
                </a:schemeClr>
              </a:gs>
              <a:gs pos="100000">
                <a:schemeClr val="bg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9F24698-D140-162E-DBAF-88007749A1F3}"/>
              </a:ext>
            </a:extLst>
          </p:cNvPr>
          <p:cNvSpPr>
            <a:spLocks noGrp="1"/>
          </p:cNvSpPr>
          <p:nvPr>
            <p:ph type="title"/>
          </p:nvPr>
        </p:nvSpPr>
        <p:spPr>
          <a:xfrm>
            <a:off x="762000" y="762000"/>
            <a:ext cx="3810000" cy="3048000"/>
          </a:xfrm>
        </p:spPr>
        <p:txBody>
          <a:bodyPr vert="horz" lIns="91440" tIns="45720" rIns="91440" bIns="45720" rtlCol="0" anchor="b">
            <a:normAutofit/>
          </a:bodyPr>
          <a:lstStyle/>
          <a:p>
            <a:r>
              <a:rPr lang="en-US" kern="1200">
                <a:solidFill>
                  <a:schemeClr val="tx1"/>
                </a:solidFill>
                <a:latin typeface="+mj-lt"/>
                <a:ea typeface="+mj-ea"/>
                <a:cs typeface="+mj-cs"/>
              </a:rPr>
              <a:t>Impacts of Inequality</a:t>
            </a:r>
          </a:p>
        </p:txBody>
      </p:sp>
      <p:sp>
        <p:nvSpPr>
          <p:cNvPr id="3" name="Content Placeholder 2">
            <a:extLst>
              <a:ext uri="{FF2B5EF4-FFF2-40B4-BE49-F238E27FC236}">
                <a16:creationId xmlns:a16="http://schemas.microsoft.com/office/drawing/2014/main" id="{7C266714-D508-DB89-6E16-132A9EC83AB5}"/>
              </a:ext>
            </a:extLst>
          </p:cNvPr>
          <p:cNvSpPr>
            <a:spLocks noGrp="1"/>
          </p:cNvSpPr>
          <p:nvPr>
            <p:ph idx="1"/>
          </p:nvPr>
        </p:nvSpPr>
        <p:spPr>
          <a:xfrm>
            <a:off x="762000" y="4083733"/>
            <a:ext cx="3810000" cy="1524000"/>
          </a:xfrm>
        </p:spPr>
        <p:txBody>
          <a:bodyPr vert="horz" lIns="91440" tIns="45720" rIns="91440" bIns="45720" rtlCol="0">
            <a:normAutofit/>
          </a:bodyPr>
          <a:lstStyle/>
          <a:p>
            <a:pPr marL="0" indent="0">
              <a:buNone/>
            </a:pPr>
            <a:r>
              <a:rPr lang="en-US" sz="2400" kern="1200">
                <a:solidFill>
                  <a:schemeClr val="tx1">
                    <a:alpha val="70000"/>
                  </a:schemeClr>
                </a:solidFill>
                <a:latin typeface="+mn-lt"/>
                <a:ea typeface="+mn-ea"/>
                <a:cs typeface="+mn-cs"/>
              </a:rPr>
              <a:t>What could all of this lead to? </a:t>
            </a:r>
          </a:p>
        </p:txBody>
      </p:sp>
    </p:spTree>
    <p:extLst>
      <p:ext uri="{BB962C8B-B14F-4D97-AF65-F5344CB8AC3E}">
        <p14:creationId xmlns:p14="http://schemas.microsoft.com/office/powerpoint/2010/main" val="9941607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3F3A0F6C-EB8F-4A4C-8258-23F6D815E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8352" cy="6438900"/>
          </a:xfrm>
          <a:custGeom>
            <a:avLst/>
            <a:gdLst>
              <a:gd name="connsiteX0" fmla="*/ 0 w 12198352"/>
              <a:gd name="connsiteY0" fmla="*/ 0 h 6438900"/>
              <a:gd name="connsiteX1" fmla="*/ 12198352 w 12198352"/>
              <a:gd name="connsiteY1" fmla="*/ 0 h 6438900"/>
              <a:gd name="connsiteX2" fmla="*/ 12198352 w 12198352"/>
              <a:gd name="connsiteY2" fmla="*/ 5644414 h 6438900"/>
              <a:gd name="connsiteX3" fmla="*/ 12042486 w 12198352"/>
              <a:gd name="connsiteY3" fmla="*/ 5750064 h 6438900"/>
              <a:gd name="connsiteX4" fmla="*/ 9483672 w 12198352"/>
              <a:gd name="connsiteY4" fmla="*/ 6432438 h 6438900"/>
              <a:gd name="connsiteX5" fmla="*/ 8500895 w 12198352"/>
              <a:gd name="connsiteY5" fmla="*/ 6437925 h 6438900"/>
              <a:gd name="connsiteX6" fmla="*/ 1629409 w 12198352"/>
              <a:gd name="connsiteY6" fmla="*/ 5170893 h 6438900"/>
              <a:gd name="connsiteX7" fmla="*/ 433424 w 12198352"/>
              <a:gd name="connsiteY7" fmla="*/ 4633819 h 6438900"/>
              <a:gd name="connsiteX8" fmla="*/ 0 w 12198352"/>
              <a:gd name="connsiteY8" fmla="*/ 4450771 h 643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8352" h="6438900">
                <a:moveTo>
                  <a:pt x="0" y="0"/>
                </a:moveTo>
                <a:lnTo>
                  <a:pt x="12198352" y="0"/>
                </a:lnTo>
                <a:lnTo>
                  <a:pt x="12198352" y="5644414"/>
                </a:lnTo>
                <a:lnTo>
                  <a:pt x="12042486" y="5750064"/>
                </a:lnTo>
                <a:cubicBezTo>
                  <a:pt x="11268689" y="6237466"/>
                  <a:pt x="10357585" y="6417714"/>
                  <a:pt x="9483672" y="6432438"/>
                </a:cubicBezTo>
                <a:cubicBezTo>
                  <a:pt x="9158751" y="6438062"/>
                  <a:pt x="8830819" y="6440385"/>
                  <a:pt x="8500895" y="6437925"/>
                </a:cubicBezTo>
                <a:cubicBezTo>
                  <a:pt x="6191416" y="6420695"/>
                  <a:pt x="3784289" y="6168856"/>
                  <a:pt x="1629409" y="5170893"/>
                </a:cubicBezTo>
                <a:cubicBezTo>
                  <a:pt x="1229906" y="4985892"/>
                  <a:pt x="831404" y="4807078"/>
                  <a:pt x="433424" y="4633819"/>
                </a:cubicBezTo>
                <a:lnTo>
                  <a:pt x="0" y="445077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500">
              <a:solidFill>
                <a:prstClr val="white"/>
              </a:solidFill>
              <a:latin typeface="Avenir Next LT Pro" panose="020B0504020202020204" pitchFamily="34" charset="0"/>
            </a:endParaRPr>
          </a:p>
        </p:txBody>
      </p:sp>
      <p:sp>
        <p:nvSpPr>
          <p:cNvPr id="13" name="Freeform: Shape 12">
            <a:extLst>
              <a:ext uri="{FF2B5EF4-FFF2-40B4-BE49-F238E27FC236}">
                <a16:creationId xmlns:a16="http://schemas.microsoft.com/office/drawing/2014/main" id="{6A9C92F4-A4A4-42E0-9391-C666AAED1E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817925">
            <a:off x="2322363" y="-118377"/>
            <a:ext cx="7900749" cy="9821966"/>
          </a:xfrm>
          <a:custGeom>
            <a:avLst/>
            <a:gdLst>
              <a:gd name="connsiteX0" fmla="*/ 589029 w 7858893"/>
              <a:gd name="connsiteY0" fmla="*/ 9827096 h 9827096"/>
              <a:gd name="connsiteX1" fmla="*/ 0 w 7858893"/>
              <a:gd name="connsiteY1" fmla="*/ 9338053 h 9827096"/>
              <a:gd name="connsiteX2" fmla="*/ 50440 w 7858893"/>
              <a:gd name="connsiteY2" fmla="*/ 9011561 h 9827096"/>
              <a:gd name="connsiteX3" fmla="*/ 398242 w 7858893"/>
              <a:gd name="connsiteY3" fmla="*/ 7620242 h 9827096"/>
              <a:gd name="connsiteX4" fmla="*/ 6756719 w 7858893"/>
              <a:gd name="connsiteY4" fmla="*/ 593416 h 9827096"/>
              <a:gd name="connsiteX5" fmla="*/ 7642630 w 7858893"/>
              <a:gd name="connsiteY5" fmla="*/ 111525 h 9827096"/>
              <a:gd name="connsiteX6" fmla="*/ 7858893 w 7858893"/>
              <a:gd name="connsiteY6" fmla="*/ 0 h 9827096"/>
              <a:gd name="connsiteX0" fmla="*/ 589029 w 8190490"/>
              <a:gd name="connsiteY0" fmla="*/ 9787128 h 9787128"/>
              <a:gd name="connsiteX1" fmla="*/ 0 w 8190490"/>
              <a:gd name="connsiteY1" fmla="*/ 9298085 h 9787128"/>
              <a:gd name="connsiteX2" fmla="*/ 50440 w 8190490"/>
              <a:gd name="connsiteY2" fmla="*/ 8971593 h 9787128"/>
              <a:gd name="connsiteX3" fmla="*/ 398242 w 8190490"/>
              <a:gd name="connsiteY3" fmla="*/ 7580274 h 9787128"/>
              <a:gd name="connsiteX4" fmla="*/ 6756719 w 8190490"/>
              <a:gd name="connsiteY4" fmla="*/ 553448 h 9787128"/>
              <a:gd name="connsiteX5" fmla="*/ 7642630 w 8190490"/>
              <a:gd name="connsiteY5" fmla="*/ 71557 h 9787128"/>
              <a:gd name="connsiteX6" fmla="*/ 8190490 w 8190490"/>
              <a:gd name="connsiteY6" fmla="*/ 0 h 9787128"/>
              <a:gd name="connsiteX7" fmla="*/ 589029 w 8190490"/>
              <a:gd name="connsiteY7" fmla="*/ 9787128 h 9787128"/>
              <a:gd name="connsiteX0" fmla="*/ 589029 w 8281930"/>
              <a:gd name="connsiteY0" fmla="*/ 9722690 h 9722690"/>
              <a:gd name="connsiteX1" fmla="*/ 0 w 8281930"/>
              <a:gd name="connsiteY1" fmla="*/ 9233647 h 9722690"/>
              <a:gd name="connsiteX2" fmla="*/ 50440 w 8281930"/>
              <a:gd name="connsiteY2" fmla="*/ 8907155 h 9722690"/>
              <a:gd name="connsiteX3" fmla="*/ 398242 w 8281930"/>
              <a:gd name="connsiteY3" fmla="*/ 7515836 h 9722690"/>
              <a:gd name="connsiteX4" fmla="*/ 6756719 w 8281930"/>
              <a:gd name="connsiteY4" fmla="*/ 489010 h 9722690"/>
              <a:gd name="connsiteX5" fmla="*/ 7642630 w 8281930"/>
              <a:gd name="connsiteY5" fmla="*/ 7119 h 9722690"/>
              <a:gd name="connsiteX6" fmla="*/ 8281930 w 8281930"/>
              <a:gd name="connsiteY6" fmla="*/ 27002 h 9722690"/>
              <a:gd name="connsiteX0" fmla="*/ 589029 w 7911958"/>
              <a:gd name="connsiteY0" fmla="*/ 9802819 h 9802819"/>
              <a:gd name="connsiteX1" fmla="*/ 0 w 7911958"/>
              <a:gd name="connsiteY1" fmla="*/ 9313776 h 9802819"/>
              <a:gd name="connsiteX2" fmla="*/ 50440 w 7911958"/>
              <a:gd name="connsiteY2" fmla="*/ 8987284 h 9802819"/>
              <a:gd name="connsiteX3" fmla="*/ 398242 w 7911958"/>
              <a:gd name="connsiteY3" fmla="*/ 7595965 h 9802819"/>
              <a:gd name="connsiteX4" fmla="*/ 6756719 w 7911958"/>
              <a:gd name="connsiteY4" fmla="*/ 569139 h 9802819"/>
              <a:gd name="connsiteX5" fmla="*/ 7642630 w 7911958"/>
              <a:gd name="connsiteY5" fmla="*/ 87248 h 9802819"/>
              <a:gd name="connsiteX6" fmla="*/ 7911958 w 7911958"/>
              <a:gd name="connsiteY6" fmla="*/ 0 h 9802819"/>
              <a:gd name="connsiteX0" fmla="*/ 589029 w 7642630"/>
              <a:gd name="connsiteY0" fmla="*/ 9715571 h 9715571"/>
              <a:gd name="connsiteX1" fmla="*/ 0 w 7642630"/>
              <a:gd name="connsiteY1" fmla="*/ 9226528 h 9715571"/>
              <a:gd name="connsiteX2" fmla="*/ 50440 w 7642630"/>
              <a:gd name="connsiteY2" fmla="*/ 8900036 h 9715571"/>
              <a:gd name="connsiteX3" fmla="*/ 398242 w 7642630"/>
              <a:gd name="connsiteY3" fmla="*/ 7508717 h 9715571"/>
              <a:gd name="connsiteX4" fmla="*/ 6756719 w 7642630"/>
              <a:gd name="connsiteY4" fmla="*/ 481891 h 9715571"/>
              <a:gd name="connsiteX5" fmla="*/ 7642630 w 7642630"/>
              <a:gd name="connsiteY5" fmla="*/ 0 h 9715571"/>
              <a:gd name="connsiteX0" fmla="*/ 589029 w 7900749"/>
              <a:gd name="connsiteY0" fmla="*/ 9821966 h 9821966"/>
              <a:gd name="connsiteX1" fmla="*/ 0 w 7900749"/>
              <a:gd name="connsiteY1" fmla="*/ 9332923 h 9821966"/>
              <a:gd name="connsiteX2" fmla="*/ 50440 w 7900749"/>
              <a:gd name="connsiteY2" fmla="*/ 9006431 h 9821966"/>
              <a:gd name="connsiteX3" fmla="*/ 398242 w 7900749"/>
              <a:gd name="connsiteY3" fmla="*/ 7615112 h 9821966"/>
              <a:gd name="connsiteX4" fmla="*/ 6756719 w 7900749"/>
              <a:gd name="connsiteY4" fmla="*/ 588286 h 9821966"/>
              <a:gd name="connsiteX5" fmla="*/ 7900749 w 7900749"/>
              <a:gd name="connsiteY5" fmla="*/ 0 h 9821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00749" h="9821966">
                <a:moveTo>
                  <a:pt x="589029" y="9821966"/>
                </a:moveTo>
                <a:lnTo>
                  <a:pt x="0" y="9332923"/>
                </a:lnTo>
                <a:lnTo>
                  <a:pt x="50440" y="9006431"/>
                </a:lnTo>
                <a:cubicBezTo>
                  <a:pt x="119970" y="8604142"/>
                  <a:pt x="221982" y="8158814"/>
                  <a:pt x="398242" y="7615112"/>
                </a:cubicBezTo>
                <a:cubicBezTo>
                  <a:pt x="1372817" y="4608865"/>
                  <a:pt x="3887952" y="2237199"/>
                  <a:pt x="6756719" y="588286"/>
                </a:cubicBezTo>
                <a:cubicBezTo>
                  <a:pt x="6992735" y="452730"/>
                  <a:pt x="7549593" y="182994"/>
                  <a:pt x="7900749" y="0"/>
                </a:cubicBez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 name="Title 1">
            <a:extLst>
              <a:ext uri="{FF2B5EF4-FFF2-40B4-BE49-F238E27FC236}">
                <a16:creationId xmlns:a16="http://schemas.microsoft.com/office/drawing/2014/main" id="{B9D61C08-340C-ECE9-3CD4-87D8E694128E}"/>
              </a:ext>
            </a:extLst>
          </p:cNvPr>
          <p:cNvSpPr>
            <a:spLocks noGrp="1"/>
          </p:cNvSpPr>
          <p:nvPr>
            <p:ph type="title"/>
          </p:nvPr>
        </p:nvSpPr>
        <p:spPr>
          <a:xfrm>
            <a:off x="718751" y="762000"/>
            <a:ext cx="3598808" cy="2286000"/>
          </a:xfrm>
        </p:spPr>
        <p:txBody>
          <a:bodyPr anchor="t">
            <a:normAutofit/>
          </a:bodyPr>
          <a:lstStyle/>
          <a:p>
            <a:r>
              <a:rPr lang="en-US" sz="3200">
                <a:solidFill>
                  <a:srgbClr val="FFFFFF"/>
                </a:solidFill>
              </a:rPr>
              <a:t>Impacts of Inequality</a:t>
            </a:r>
          </a:p>
        </p:txBody>
      </p:sp>
      <p:graphicFrame>
        <p:nvGraphicFramePr>
          <p:cNvPr id="5" name="Content Placeholder 2">
            <a:extLst>
              <a:ext uri="{FF2B5EF4-FFF2-40B4-BE49-F238E27FC236}">
                <a16:creationId xmlns:a16="http://schemas.microsoft.com/office/drawing/2014/main" id="{10F7682B-B9BB-FBB3-FF5F-81FFC50FC78C}"/>
              </a:ext>
            </a:extLst>
          </p:cNvPr>
          <p:cNvGraphicFramePr>
            <a:graphicFrameLocks noGrp="1"/>
          </p:cNvGraphicFramePr>
          <p:nvPr>
            <p:ph idx="1"/>
            <p:extLst>
              <p:ext uri="{D42A27DB-BD31-4B8C-83A1-F6EECF244321}">
                <p14:modId xmlns:p14="http://schemas.microsoft.com/office/powerpoint/2010/main" val="2596946875"/>
              </p:ext>
            </p:extLst>
          </p:nvPr>
        </p:nvGraphicFramePr>
        <p:xfrm>
          <a:off x="4572000" y="771726"/>
          <a:ext cx="6858000" cy="4562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82772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3F3A0F6C-EB8F-4A4C-8258-23F6D815E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8352" cy="6438900"/>
          </a:xfrm>
          <a:custGeom>
            <a:avLst/>
            <a:gdLst>
              <a:gd name="connsiteX0" fmla="*/ 0 w 12198352"/>
              <a:gd name="connsiteY0" fmla="*/ 0 h 6438900"/>
              <a:gd name="connsiteX1" fmla="*/ 12198352 w 12198352"/>
              <a:gd name="connsiteY1" fmla="*/ 0 h 6438900"/>
              <a:gd name="connsiteX2" fmla="*/ 12198352 w 12198352"/>
              <a:gd name="connsiteY2" fmla="*/ 5644414 h 6438900"/>
              <a:gd name="connsiteX3" fmla="*/ 12042486 w 12198352"/>
              <a:gd name="connsiteY3" fmla="*/ 5750064 h 6438900"/>
              <a:gd name="connsiteX4" fmla="*/ 9483672 w 12198352"/>
              <a:gd name="connsiteY4" fmla="*/ 6432438 h 6438900"/>
              <a:gd name="connsiteX5" fmla="*/ 8500895 w 12198352"/>
              <a:gd name="connsiteY5" fmla="*/ 6437925 h 6438900"/>
              <a:gd name="connsiteX6" fmla="*/ 1629409 w 12198352"/>
              <a:gd name="connsiteY6" fmla="*/ 5170893 h 6438900"/>
              <a:gd name="connsiteX7" fmla="*/ 433424 w 12198352"/>
              <a:gd name="connsiteY7" fmla="*/ 4633819 h 6438900"/>
              <a:gd name="connsiteX8" fmla="*/ 0 w 12198352"/>
              <a:gd name="connsiteY8" fmla="*/ 4450771 h 643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8352" h="6438900">
                <a:moveTo>
                  <a:pt x="0" y="0"/>
                </a:moveTo>
                <a:lnTo>
                  <a:pt x="12198352" y="0"/>
                </a:lnTo>
                <a:lnTo>
                  <a:pt x="12198352" y="5644414"/>
                </a:lnTo>
                <a:lnTo>
                  <a:pt x="12042486" y="5750064"/>
                </a:lnTo>
                <a:cubicBezTo>
                  <a:pt x="11268689" y="6237466"/>
                  <a:pt x="10357585" y="6417714"/>
                  <a:pt x="9483672" y="6432438"/>
                </a:cubicBezTo>
                <a:cubicBezTo>
                  <a:pt x="9158751" y="6438062"/>
                  <a:pt x="8830819" y="6440385"/>
                  <a:pt x="8500895" y="6437925"/>
                </a:cubicBezTo>
                <a:cubicBezTo>
                  <a:pt x="6191416" y="6420695"/>
                  <a:pt x="3784289" y="6168856"/>
                  <a:pt x="1629409" y="5170893"/>
                </a:cubicBezTo>
                <a:cubicBezTo>
                  <a:pt x="1229906" y="4985892"/>
                  <a:pt x="831404" y="4807078"/>
                  <a:pt x="433424" y="4633819"/>
                </a:cubicBezTo>
                <a:lnTo>
                  <a:pt x="0" y="445077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500">
              <a:solidFill>
                <a:prstClr val="white"/>
              </a:solidFill>
              <a:latin typeface="Avenir Next LT Pro" panose="020B0504020202020204" pitchFamily="34" charset="0"/>
            </a:endParaRPr>
          </a:p>
        </p:txBody>
      </p:sp>
      <p:sp>
        <p:nvSpPr>
          <p:cNvPr id="13" name="Freeform: Shape 12">
            <a:extLst>
              <a:ext uri="{FF2B5EF4-FFF2-40B4-BE49-F238E27FC236}">
                <a16:creationId xmlns:a16="http://schemas.microsoft.com/office/drawing/2014/main" id="{6A9C92F4-A4A4-42E0-9391-C666AAED1E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817925">
            <a:off x="2322363" y="-118377"/>
            <a:ext cx="7900749" cy="9821966"/>
          </a:xfrm>
          <a:custGeom>
            <a:avLst/>
            <a:gdLst>
              <a:gd name="connsiteX0" fmla="*/ 589029 w 7858893"/>
              <a:gd name="connsiteY0" fmla="*/ 9827096 h 9827096"/>
              <a:gd name="connsiteX1" fmla="*/ 0 w 7858893"/>
              <a:gd name="connsiteY1" fmla="*/ 9338053 h 9827096"/>
              <a:gd name="connsiteX2" fmla="*/ 50440 w 7858893"/>
              <a:gd name="connsiteY2" fmla="*/ 9011561 h 9827096"/>
              <a:gd name="connsiteX3" fmla="*/ 398242 w 7858893"/>
              <a:gd name="connsiteY3" fmla="*/ 7620242 h 9827096"/>
              <a:gd name="connsiteX4" fmla="*/ 6756719 w 7858893"/>
              <a:gd name="connsiteY4" fmla="*/ 593416 h 9827096"/>
              <a:gd name="connsiteX5" fmla="*/ 7642630 w 7858893"/>
              <a:gd name="connsiteY5" fmla="*/ 111525 h 9827096"/>
              <a:gd name="connsiteX6" fmla="*/ 7858893 w 7858893"/>
              <a:gd name="connsiteY6" fmla="*/ 0 h 9827096"/>
              <a:gd name="connsiteX0" fmla="*/ 589029 w 8190490"/>
              <a:gd name="connsiteY0" fmla="*/ 9787128 h 9787128"/>
              <a:gd name="connsiteX1" fmla="*/ 0 w 8190490"/>
              <a:gd name="connsiteY1" fmla="*/ 9298085 h 9787128"/>
              <a:gd name="connsiteX2" fmla="*/ 50440 w 8190490"/>
              <a:gd name="connsiteY2" fmla="*/ 8971593 h 9787128"/>
              <a:gd name="connsiteX3" fmla="*/ 398242 w 8190490"/>
              <a:gd name="connsiteY3" fmla="*/ 7580274 h 9787128"/>
              <a:gd name="connsiteX4" fmla="*/ 6756719 w 8190490"/>
              <a:gd name="connsiteY4" fmla="*/ 553448 h 9787128"/>
              <a:gd name="connsiteX5" fmla="*/ 7642630 w 8190490"/>
              <a:gd name="connsiteY5" fmla="*/ 71557 h 9787128"/>
              <a:gd name="connsiteX6" fmla="*/ 8190490 w 8190490"/>
              <a:gd name="connsiteY6" fmla="*/ 0 h 9787128"/>
              <a:gd name="connsiteX7" fmla="*/ 589029 w 8190490"/>
              <a:gd name="connsiteY7" fmla="*/ 9787128 h 9787128"/>
              <a:gd name="connsiteX0" fmla="*/ 589029 w 8281930"/>
              <a:gd name="connsiteY0" fmla="*/ 9722690 h 9722690"/>
              <a:gd name="connsiteX1" fmla="*/ 0 w 8281930"/>
              <a:gd name="connsiteY1" fmla="*/ 9233647 h 9722690"/>
              <a:gd name="connsiteX2" fmla="*/ 50440 w 8281930"/>
              <a:gd name="connsiteY2" fmla="*/ 8907155 h 9722690"/>
              <a:gd name="connsiteX3" fmla="*/ 398242 w 8281930"/>
              <a:gd name="connsiteY3" fmla="*/ 7515836 h 9722690"/>
              <a:gd name="connsiteX4" fmla="*/ 6756719 w 8281930"/>
              <a:gd name="connsiteY4" fmla="*/ 489010 h 9722690"/>
              <a:gd name="connsiteX5" fmla="*/ 7642630 w 8281930"/>
              <a:gd name="connsiteY5" fmla="*/ 7119 h 9722690"/>
              <a:gd name="connsiteX6" fmla="*/ 8281930 w 8281930"/>
              <a:gd name="connsiteY6" fmla="*/ 27002 h 9722690"/>
              <a:gd name="connsiteX0" fmla="*/ 589029 w 7911958"/>
              <a:gd name="connsiteY0" fmla="*/ 9802819 h 9802819"/>
              <a:gd name="connsiteX1" fmla="*/ 0 w 7911958"/>
              <a:gd name="connsiteY1" fmla="*/ 9313776 h 9802819"/>
              <a:gd name="connsiteX2" fmla="*/ 50440 w 7911958"/>
              <a:gd name="connsiteY2" fmla="*/ 8987284 h 9802819"/>
              <a:gd name="connsiteX3" fmla="*/ 398242 w 7911958"/>
              <a:gd name="connsiteY3" fmla="*/ 7595965 h 9802819"/>
              <a:gd name="connsiteX4" fmla="*/ 6756719 w 7911958"/>
              <a:gd name="connsiteY4" fmla="*/ 569139 h 9802819"/>
              <a:gd name="connsiteX5" fmla="*/ 7642630 w 7911958"/>
              <a:gd name="connsiteY5" fmla="*/ 87248 h 9802819"/>
              <a:gd name="connsiteX6" fmla="*/ 7911958 w 7911958"/>
              <a:gd name="connsiteY6" fmla="*/ 0 h 9802819"/>
              <a:gd name="connsiteX0" fmla="*/ 589029 w 7642630"/>
              <a:gd name="connsiteY0" fmla="*/ 9715571 h 9715571"/>
              <a:gd name="connsiteX1" fmla="*/ 0 w 7642630"/>
              <a:gd name="connsiteY1" fmla="*/ 9226528 h 9715571"/>
              <a:gd name="connsiteX2" fmla="*/ 50440 w 7642630"/>
              <a:gd name="connsiteY2" fmla="*/ 8900036 h 9715571"/>
              <a:gd name="connsiteX3" fmla="*/ 398242 w 7642630"/>
              <a:gd name="connsiteY3" fmla="*/ 7508717 h 9715571"/>
              <a:gd name="connsiteX4" fmla="*/ 6756719 w 7642630"/>
              <a:gd name="connsiteY4" fmla="*/ 481891 h 9715571"/>
              <a:gd name="connsiteX5" fmla="*/ 7642630 w 7642630"/>
              <a:gd name="connsiteY5" fmla="*/ 0 h 9715571"/>
              <a:gd name="connsiteX0" fmla="*/ 589029 w 7900749"/>
              <a:gd name="connsiteY0" fmla="*/ 9821966 h 9821966"/>
              <a:gd name="connsiteX1" fmla="*/ 0 w 7900749"/>
              <a:gd name="connsiteY1" fmla="*/ 9332923 h 9821966"/>
              <a:gd name="connsiteX2" fmla="*/ 50440 w 7900749"/>
              <a:gd name="connsiteY2" fmla="*/ 9006431 h 9821966"/>
              <a:gd name="connsiteX3" fmla="*/ 398242 w 7900749"/>
              <a:gd name="connsiteY3" fmla="*/ 7615112 h 9821966"/>
              <a:gd name="connsiteX4" fmla="*/ 6756719 w 7900749"/>
              <a:gd name="connsiteY4" fmla="*/ 588286 h 9821966"/>
              <a:gd name="connsiteX5" fmla="*/ 7900749 w 7900749"/>
              <a:gd name="connsiteY5" fmla="*/ 0 h 9821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00749" h="9821966">
                <a:moveTo>
                  <a:pt x="589029" y="9821966"/>
                </a:moveTo>
                <a:lnTo>
                  <a:pt x="0" y="9332923"/>
                </a:lnTo>
                <a:lnTo>
                  <a:pt x="50440" y="9006431"/>
                </a:lnTo>
                <a:cubicBezTo>
                  <a:pt x="119970" y="8604142"/>
                  <a:pt x="221982" y="8158814"/>
                  <a:pt x="398242" y="7615112"/>
                </a:cubicBezTo>
                <a:cubicBezTo>
                  <a:pt x="1372817" y="4608865"/>
                  <a:pt x="3887952" y="2237199"/>
                  <a:pt x="6756719" y="588286"/>
                </a:cubicBezTo>
                <a:cubicBezTo>
                  <a:pt x="6992735" y="452730"/>
                  <a:pt x="7549593" y="182994"/>
                  <a:pt x="7900749" y="0"/>
                </a:cubicBez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 name="Title 1">
            <a:extLst>
              <a:ext uri="{FF2B5EF4-FFF2-40B4-BE49-F238E27FC236}">
                <a16:creationId xmlns:a16="http://schemas.microsoft.com/office/drawing/2014/main" id="{14D79EDC-77E8-FB2A-7F81-E77753AA8A75}"/>
              </a:ext>
            </a:extLst>
          </p:cNvPr>
          <p:cNvSpPr>
            <a:spLocks noGrp="1"/>
          </p:cNvSpPr>
          <p:nvPr>
            <p:ph type="title"/>
          </p:nvPr>
        </p:nvSpPr>
        <p:spPr>
          <a:xfrm>
            <a:off x="718751" y="762000"/>
            <a:ext cx="3598808" cy="2286000"/>
          </a:xfrm>
        </p:spPr>
        <p:txBody>
          <a:bodyPr anchor="t">
            <a:normAutofit/>
          </a:bodyPr>
          <a:lstStyle/>
          <a:p>
            <a:r>
              <a:rPr lang="en-US" sz="3200">
                <a:solidFill>
                  <a:srgbClr val="FFFFFF"/>
                </a:solidFill>
              </a:rPr>
              <a:t>Impacts of Inequality - Social</a:t>
            </a:r>
          </a:p>
        </p:txBody>
      </p:sp>
      <p:graphicFrame>
        <p:nvGraphicFramePr>
          <p:cNvPr id="5" name="Content Placeholder 2">
            <a:extLst>
              <a:ext uri="{FF2B5EF4-FFF2-40B4-BE49-F238E27FC236}">
                <a16:creationId xmlns:a16="http://schemas.microsoft.com/office/drawing/2014/main" id="{F2B795AF-D8BB-AC65-5896-55689DF06DB6}"/>
              </a:ext>
            </a:extLst>
          </p:cNvPr>
          <p:cNvGraphicFramePr>
            <a:graphicFrameLocks noGrp="1"/>
          </p:cNvGraphicFramePr>
          <p:nvPr>
            <p:ph idx="1"/>
            <p:extLst>
              <p:ext uri="{D42A27DB-BD31-4B8C-83A1-F6EECF244321}">
                <p14:modId xmlns:p14="http://schemas.microsoft.com/office/powerpoint/2010/main" val="312981981"/>
              </p:ext>
            </p:extLst>
          </p:nvPr>
        </p:nvGraphicFramePr>
        <p:xfrm>
          <a:off x="4572000" y="771726"/>
          <a:ext cx="6858000" cy="4562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55861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3F3A0F6C-EB8F-4A4C-8258-23F6D815E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8352" cy="6438900"/>
          </a:xfrm>
          <a:custGeom>
            <a:avLst/>
            <a:gdLst>
              <a:gd name="connsiteX0" fmla="*/ 0 w 12198352"/>
              <a:gd name="connsiteY0" fmla="*/ 0 h 6438900"/>
              <a:gd name="connsiteX1" fmla="*/ 12198352 w 12198352"/>
              <a:gd name="connsiteY1" fmla="*/ 0 h 6438900"/>
              <a:gd name="connsiteX2" fmla="*/ 12198352 w 12198352"/>
              <a:gd name="connsiteY2" fmla="*/ 5644414 h 6438900"/>
              <a:gd name="connsiteX3" fmla="*/ 12042486 w 12198352"/>
              <a:gd name="connsiteY3" fmla="*/ 5750064 h 6438900"/>
              <a:gd name="connsiteX4" fmla="*/ 9483672 w 12198352"/>
              <a:gd name="connsiteY4" fmla="*/ 6432438 h 6438900"/>
              <a:gd name="connsiteX5" fmla="*/ 8500895 w 12198352"/>
              <a:gd name="connsiteY5" fmla="*/ 6437925 h 6438900"/>
              <a:gd name="connsiteX6" fmla="*/ 1629409 w 12198352"/>
              <a:gd name="connsiteY6" fmla="*/ 5170893 h 6438900"/>
              <a:gd name="connsiteX7" fmla="*/ 433424 w 12198352"/>
              <a:gd name="connsiteY7" fmla="*/ 4633819 h 6438900"/>
              <a:gd name="connsiteX8" fmla="*/ 0 w 12198352"/>
              <a:gd name="connsiteY8" fmla="*/ 4450771 h 643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8352" h="6438900">
                <a:moveTo>
                  <a:pt x="0" y="0"/>
                </a:moveTo>
                <a:lnTo>
                  <a:pt x="12198352" y="0"/>
                </a:lnTo>
                <a:lnTo>
                  <a:pt x="12198352" y="5644414"/>
                </a:lnTo>
                <a:lnTo>
                  <a:pt x="12042486" y="5750064"/>
                </a:lnTo>
                <a:cubicBezTo>
                  <a:pt x="11268689" y="6237466"/>
                  <a:pt x="10357585" y="6417714"/>
                  <a:pt x="9483672" y="6432438"/>
                </a:cubicBezTo>
                <a:cubicBezTo>
                  <a:pt x="9158751" y="6438062"/>
                  <a:pt x="8830819" y="6440385"/>
                  <a:pt x="8500895" y="6437925"/>
                </a:cubicBezTo>
                <a:cubicBezTo>
                  <a:pt x="6191416" y="6420695"/>
                  <a:pt x="3784289" y="6168856"/>
                  <a:pt x="1629409" y="5170893"/>
                </a:cubicBezTo>
                <a:cubicBezTo>
                  <a:pt x="1229906" y="4985892"/>
                  <a:pt x="831404" y="4807078"/>
                  <a:pt x="433424" y="4633819"/>
                </a:cubicBezTo>
                <a:lnTo>
                  <a:pt x="0" y="445077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500">
              <a:solidFill>
                <a:prstClr val="white"/>
              </a:solidFill>
              <a:latin typeface="Avenir Next LT Pro" panose="020B0504020202020204" pitchFamily="34" charset="0"/>
            </a:endParaRPr>
          </a:p>
        </p:txBody>
      </p:sp>
      <p:sp>
        <p:nvSpPr>
          <p:cNvPr id="13" name="Freeform: Shape 12">
            <a:extLst>
              <a:ext uri="{FF2B5EF4-FFF2-40B4-BE49-F238E27FC236}">
                <a16:creationId xmlns:a16="http://schemas.microsoft.com/office/drawing/2014/main" id="{6A9C92F4-A4A4-42E0-9391-C666AAED1E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817925">
            <a:off x="2322363" y="-118377"/>
            <a:ext cx="7900749" cy="9821966"/>
          </a:xfrm>
          <a:custGeom>
            <a:avLst/>
            <a:gdLst>
              <a:gd name="connsiteX0" fmla="*/ 589029 w 7858893"/>
              <a:gd name="connsiteY0" fmla="*/ 9827096 h 9827096"/>
              <a:gd name="connsiteX1" fmla="*/ 0 w 7858893"/>
              <a:gd name="connsiteY1" fmla="*/ 9338053 h 9827096"/>
              <a:gd name="connsiteX2" fmla="*/ 50440 w 7858893"/>
              <a:gd name="connsiteY2" fmla="*/ 9011561 h 9827096"/>
              <a:gd name="connsiteX3" fmla="*/ 398242 w 7858893"/>
              <a:gd name="connsiteY3" fmla="*/ 7620242 h 9827096"/>
              <a:gd name="connsiteX4" fmla="*/ 6756719 w 7858893"/>
              <a:gd name="connsiteY4" fmla="*/ 593416 h 9827096"/>
              <a:gd name="connsiteX5" fmla="*/ 7642630 w 7858893"/>
              <a:gd name="connsiteY5" fmla="*/ 111525 h 9827096"/>
              <a:gd name="connsiteX6" fmla="*/ 7858893 w 7858893"/>
              <a:gd name="connsiteY6" fmla="*/ 0 h 9827096"/>
              <a:gd name="connsiteX0" fmla="*/ 589029 w 8190490"/>
              <a:gd name="connsiteY0" fmla="*/ 9787128 h 9787128"/>
              <a:gd name="connsiteX1" fmla="*/ 0 w 8190490"/>
              <a:gd name="connsiteY1" fmla="*/ 9298085 h 9787128"/>
              <a:gd name="connsiteX2" fmla="*/ 50440 w 8190490"/>
              <a:gd name="connsiteY2" fmla="*/ 8971593 h 9787128"/>
              <a:gd name="connsiteX3" fmla="*/ 398242 w 8190490"/>
              <a:gd name="connsiteY3" fmla="*/ 7580274 h 9787128"/>
              <a:gd name="connsiteX4" fmla="*/ 6756719 w 8190490"/>
              <a:gd name="connsiteY4" fmla="*/ 553448 h 9787128"/>
              <a:gd name="connsiteX5" fmla="*/ 7642630 w 8190490"/>
              <a:gd name="connsiteY5" fmla="*/ 71557 h 9787128"/>
              <a:gd name="connsiteX6" fmla="*/ 8190490 w 8190490"/>
              <a:gd name="connsiteY6" fmla="*/ 0 h 9787128"/>
              <a:gd name="connsiteX7" fmla="*/ 589029 w 8190490"/>
              <a:gd name="connsiteY7" fmla="*/ 9787128 h 9787128"/>
              <a:gd name="connsiteX0" fmla="*/ 589029 w 8281930"/>
              <a:gd name="connsiteY0" fmla="*/ 9722690 h 9722690"/>
              <a:gd name="connsiteX1" fmla="*/ 0 w 8281930"/>
              <a:gd name="connsiteY1" fmla="*/ 9233647 h 9722690"/>
              <a:gd name="connsiteX2" fmla="*/ 50440 w 8281930"/>
              <a:gd name="connsiteY2" fmla="*/ 8907155 h 9722690"/>
              <a:gd name="connsiteX3" fmla="*/ 398242 w 8281930"/>
              <a:gd name="connsiteY3" fmla="*/ 7515836 h 9722690"/>
              <a:gd name="connsiteX4" fmla="*/ 6756719 w 8281930"/>
              <a:gd name="connsiteY4" fmla="*/ 489010 h 9722690"/>
              <a:gd name="connsiteX5" fmla="*/ 7642630 w 8281930"/>
              <a:gd name="connsiteY5" fmla="*/ 7119 h 9722690"/>
              <a:gd name="connsiteX6" fmla="*/ 8281930 w 8281930"/>
              <a:gd name="connsiteY6" fmla="*/ 27002 h 9722690"/>
              <a:gd name="connsiteX0" fmla="*/ 589029 w 7911958"/>
              <a:gd name="connsiteY0" fmla="*/ 9802819 h 9802819"/>
              <a:gd name="connsiteX1" fmla="*/ 0 w 7911958"/>
              <a:gd name="connsiteY1" fmla="*/ 9313776 h 9802819"/>
              <a:gd name="connsiteX2" fmla="*/ 50440 w 7911958"/>
              <a:gd name="connsiteY2" fmla="*/ 8987284 h 9802819"/>
              <a:gd name="connsiteX3" fmla="*/ 398242 w 7911958"/>
              <a:gd name="connsiteY3" fmla="*/ 7595965 h 9802819"/>
              <a:gd name="connsiteX4" fmla="*/ 6756719 w 7911958"/>
              <a:gd name="connsiteY4" fmla="*/ 569139 h 9802819"/>
              <a:gd name="connsiteX5" fmla="*/ 7642630 w 7911958"/>
              <a:gd name="connsiteY5" fmla="*/ 87248 h 9802819"/>
              <a:gd name="connsiteX6" fmla="*/ 7911958 w 7911958"/>
              <a:gd name="connsiteY6" fmla="*/ 0 h 9802819"/>
              <a:gd name="connsiteX0" fmla="*/ 589029 w 7642630"/>
              <a:gd name="connsiteY0" fmla="*/ 9715571 h 9715571"/>
              <a:gd name="connsiteX1" fmla="*/ 0 w 7642630"/>
              <a:gd name="connsiteY1" fmla="*/ 9226528 h 9715571"/>
              <a:gd name="connsiteX2" fmla="*/ 50440 w 7642630"/>
              <a:gd name="connsiteY2" fmla="*/ 8900036 h 9715571"/>
              <a:gd name="connsiteX3" fmla="*/ 398242 w 7642630"/>
              <a:gd name="connsiteY3" fmla="*/ 7508717 h 9715571"/>
              <a:gd name="connsiteX4" fmla="*/ 6756719 w 7642630"/>
              <a:gd name="connsiteY4" fmla="*/ 481891 h 9715571"/>
              <a:gd name="connsiteX5" fmla="*/ 7642630 w 7642630"/>
              <a:gd name="connsiteY5" fmla="*/ 0 h 9715571"/>
              <a:gd name="connsiteX0" fmla="*/ 589029 w 7900749"/>
              <a:gd name="connsiteY0" fmla="*/ 9821966 h 9821966"/>
              <a:gd name="connsiteX1" fmla="*/ 0 w 7900749"/>
              <a:gd name="connsiteY1" fmla="*/ 9332923 h 9821966"/>
              <a:gd name="connsiteX2" fmla="*/ 50440 w 7900749"/>
              <a:gd name="connsiteY2" fmla="*/ 9006431 h 9821966"/>
              <a:gd name="connsiteX3" fmla="*/ 398242 w 7900749"/>
              <a:gd name="connsiteY3" fmla="*/ 7615112 h 9821966"/>
              <a:gd name="connsiteX4" fmla="*/ 6756719 w 7900749"/>
              <a:gd name="connsiteY4" fmla="*/ 588286 h 9821966"/>
              <a:gd name="connsiteX5" fmla="*/ 7900749 w 7900749"/>
              <a:gd name="connsiteY5" fmla="*/ 0 h 9821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00749" h="9821966">
                <a:moveTo>
                  <a:pt x="589029" y="9821966"/>
                </a:moveTo>
                <a:lnTo>
                  <a:pt x="0" y="9332923"/>
                </a:lnTo>
                <a:lnTo>
                  <a:pt x="50440" y="9006431"/>
                </a:lnTo>
                <a:cubicBezTo>
                  <a:pt x="119970" y="8604142"/>
                  <a:pt x="221982" y="8158814"/>
                  <a:pt x="398242" y="7615112"/>
                </a:cubicBezTo>
                <a:cubicBezTo>
                  <a:pt x="1372817" y="4608865"/>
                  <a:pt x="3887952" y="2237199"/>
                  <a:pt x="6756719" y="588286"/>
                </a:cubicBezTo>
                <a:cubicBezTo>
                  <a:pt x="6992735" y="452730"/>
                  <a:pt x="7549593" y="182994"/>
                  <a:pt x="7900749" y="0"/>
                </a:cubicBez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 name="Title 1">
            <a:extLst>
              <a:ext uri="{FF2B5EF4-FFF2-40B4-BE49-F238E27FC236}">
                <a16:creationId xmlns:a16="http://schemas.microsoft.com/office/drawing/2014/main" id="{97AB9C3D-E47B-EC17-2BAC-153D6BD3D07C}"/>
              </a:ext>
            </a:extLst>
          </p:cNvPr>
          <p:cNvSpPr>
            <a:spLocks noGrp="1"/>
          </p:cNvSpPr>
          <p:nvPr>
            <p:ph type="title"/>
          </p:nvPr>
        </p:nvSpPr>
        <p:spPr>
          <a:xfrm>
            <a:off x="718751" y="762000"/>
            <a:ext cx="3598808" cy="2286000"/>
          </a:xfrm>
        </p:spPr>
        <p:txBody>
          <a:bodyPr anchor="t">
            <a:normAutofit/>
          </a:bodyPr>
          <a:lstStyle/>
          <a:p>
            <a:r>
              <a:rPr lang="en-US" sz="3200">
                <a:solidFill>
                  <a:srgbClr val="FFFFFF"/>
                </a:solidFill>
              </a:rPr>
              <a:t>Impacts of Inequality - Social</a:t>
            </a:r>
          </a:p>
        </p:txBody>
      </p:sp>
      <p:graphicFrame>
        <p:nvGraphicFramePr>
          <p:cNvPr id="5" name="Content Placeholder 2">
            <a:extLst>
              <a:ext uri="{FF2B5EF4-FFF2-40B4-BE49-F238E27FC236}">
                <a16:creationId xmlns:a16="http://schemas.microsoft.com/office/drawing/2014/main" id="{E2EBCC17-21F4-3729-1B9D-C7F5590F6124}"/>
              </a:ext>
            </a:extLst>
          </p:cNvPr>
          <p:cNvGraphicFramePr>
            <a:graphicFrameLocks noGrp="1"/>
          </p:cNvGraphicFramePr>
          <p:nvPr>
            <p:ph idx="1"/>
            <p:extLst>
              <p:ext uri="{D42A27DB-BD31-4B8C-83A1-F6EECF244321}">
                <p14:modId xmlns:p14="http://schemas.microsoft.com/office/powerpoint/2010/main" val="3144146461"/>
              </p:ext>
            </p:extLst>
          </p:nvPr>
        </p:nvGraphicFramePr>
        <p:xfrm>
          <a:off x="4572000" y="771726"/>
          <a:ext cx="6858000" cy="4562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32772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ed ad gree bar graphs and numbers above the city skyline">
            <a:extLst>
              <a:ext uri="{FF2B5EF4-FFF2-40B4-BE49-F238E27FC236}">
                <a16:creationId xmlns:a16="http://schemas.microsoft.com/office/drawing/2014/main" id="{E0C54302-9449-EEE5-3930-BAE7B611F73E}"/>
              </a:ext>
            </a:extLst>
          </p:cNvPr>
          <p:cNvPicPr>
            <a:picLocks noChangeAspect="1"/>
          </p:cNvPicPr>
          <p:nvPr/>
        </p:nvPicPr>
        <p:blipFill>
          <a:blip r:embed="rId2"/>
          <a:srcRect l="26877" r="4748" b="-8"/>
          <a:stretch/>
        </p:blipFill>
        <p:spPr>
          <a:xfrm>
            <a:off x="2" y="10"/>
            <a:ext cx="5578823" cy="6028246"/>
          </a:xfrm>
          <a:custGeom>
            <a:avLst/>
            <a:gdLst/>
            <a:ahLst/>
            <a:cxnLst/>
            <a:rect l="l" t="t" r="r" b="b"/>
            <a:pathLst>
              <a:path w="5578823" h="6028256">
                <a:moveTo>
                  <a:pt x="0" y="0"/>
                </a:moveTo>
                <a:lnTo>
                  <a:pt x="3897606" y="0"/>
                </a:lnTo>
                <a:lnTo>
                  <a:pt x="4274232" y="360545"/>
                </a:lnTo>
                <a:cubicBezTo>
                  <a:pt x="4408856" y="488910"/>
                  <a:pt x="4542134" y="615181"/>
                  <a:pt x="4673934" y="738354"/>
                </a:cubicBezTo>
                <a:cubicBezTo>
                  <a:pt x="5042663" y="1082881"/>
                  <a:pt x="5282330" y="1428108"/>
                  <a:pt x="5421862" y="1773839"/>
                </a:cubicBezTo>
                <a:cubicBezTo>
                  <a:pt x="5631101" y="2292214"/>
                  <a:pt x="5614731" y="2811325"/>
                  <a:pt x="5469198" y="3329255"/>
                </a:cubicBezTo>
                <a:cubicBezTo>
                  <a:pt x="5323662" y="3847185"/>
                  <a:pt x="5048962" y="4363935"/>
                  <a:pt x="4741546" y="4877588"/>
                </a:cubicBezTo>
                <a:cubicBezTo>
                  <a:pt x="4027238" y="6071494"/>
                  <a:pt x="2764972" y="6102970"/>
                  <a:pt x="1325600" y="5980388"/>
                </a:cubicBezTo>
                <a:cubicBezTo>
                  <a:pt x="903947" y="5944442"/>
                  <a:pt x="499735" y="5907589"/>
                  <a:pt x="137593" y="5804042"/>
                </a:cubicBezTo>
                <a:lnTo>
                  <a:pt x="0" y="5760161"/>
                </a:lnTo>
                <a:close/>
              </a:path>
            </a:pathLst>
          </a:custGeom>
        </p:spPr>
      </p:pic>
      <p:sp>
        <p:nvSpPr>
          <p:cNvPr id="11" name="Freeform: Shape 10">
            <a:extLst>
              <a:ext uri="{FF2B5EF4-FFF2-40B4-BE49-F238E27FC236}">
                <a16:creationId xmlns:a16="http://schemas.microsoft.com/office/drawing/2014/main" id="{E633B38B-B87A-4288-A20F-0223A6C27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3" name="Content Placeholder 2">
            <a:extLst>
              <a:ext uri="{FF2B5EF4-FFF2-40B4-BE49-F238E27FC236}">
                <a16:creationId xmlns:a16="http://schemas.microsoft.com/office/drawing/2014/main" id="{6A5F6F7E-C0A4-721F-1817-F5A99B50496B}"/>
              </a:ext>
            </a:extLst>
          </p:cNvPr>
          <p:cNvSpPr>
            <a:spLocks noGrp="1"/>
          </p:cNvSpPr>
          <p:nvPr>
            <p:ph idx="1"/>
          </p:nvPr>
        </p:nvSpPr>
        <p:spPr>
          <a:xfrm>
            <a:off x="6096000" y="2286000"/>
            <a:ext cx="5334000" cy="3810001"/>
          </a:xfrm>
        </p:spPr>
        <p:txBody>
          <a:bodyPr vert="horz" lIns="91440" tIns="45720" rIns="91440" bIns="45720" rtlCol="0">
            <a:normAutofit/>
          </a:bodyPr>
          <a:lstStyle/>
          <a:p>
            <a:r>
              <a:rPr lang="en-US" sz="2400"/>
              <a:t>Lower economic growth</a:t>
            </a:r>
          </a:p>
          <a:p>
            <a:r>
              <a:rPr lang="en-US" sz="2400"/>
              <a:t>Discouraged skill accumulation</a:t>
            </a:r>
          </a:p>
          <a:p>
            <a:r>
              <a:rPr lang="en-US" sz="2400"/>
              <a:t>Choking of social mobility</a:t>
            </a:r>
          </a:p>
        </p:txBody>
      </p:sp>
      <p:sp>
        <p:nvSpPr>
          <p:cNvPr id="2" name="Title 1">
            <a:extLst>
              <a:ext uri="{FF2B5EF4-FFF2-40B4-BE49-F238E27FC236}">
                <a16:creationId xmlns:a16="http://schemas.microsoft.com/office/drawing/2014/main" id="{0DE60D00-D351-634F-E30C-161542CB4FD2}"/>
              </a:ext>
            </a:extLst>
          </p:cNvPr>
          <p:cNvSpPr>
            <a:spLocks noGrp="1"/>
          </p:cNvSpPr>
          <p:nvPr>
            <p:ph type="title"/>
          </p:nvPr>
        </p:nvSpPr>
        <p:spPr>
          <a:xfrm>
            <a:off x="6096000" y="762000"/>
            <a:ext cx="5334000" cy="1524000"/>
          </a:xfrm>
        </p:spPr>
        <p:txBody>
          <a:bodyPr>
            <a:normAutofit/>
          </a:bodyPr>
          <a:lstStyle/>
          <a:p>
            <a:r>
              <a:rPr lang="en-US" sz="3200"/>
              <a:t>Impacts of Inequality - Economic</a:t>
            </a:r>
          </a:p>
        </p:txBody>
      </p:sp>
    </p:spTree>
    <p:extLst>
      <p:ext uri="{BB962C8B-B14F-4D97-AF65-F5344CB8AC3E}">
        <p14:creationId xmlns:p14="http://schemas.microsoft.com/office/powerpoint/2010/main" val="19469117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3F3A0F6C-EB8F-4A4C-8258-23F6D815E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8352" cy="6438900"/>
          </a:xfrm>
          <a:custGeom>
            <a:avLst/>
            <a:gdLst>
              <a:gd name="connsiteX0" fmla="*/ 0 w 12198352"/>
              <a:gd name="connsiteY0" fmla="*/ 0 h 6438900"/>
              <a:gd name="connsiteX1" fmla="*/ 12198352 w 12198352"/>
              <a:gd name="connsiteY1" fmla="*/ 0 h 6438900"/>
              <a:gd name="connsiteX2" fmla="*/ 12198352 w 12198352"/>
              <a:gd name="connsiteY2" fmla="*/ 5644414 h 6438900"/>
              <a:gd name="connsiteX3" fmla="*/ 12042486 w 12198352"/>
              <a:gd name="connsiteY3" fmla="*/ 5750064 h 6438900"/>
              <a:gd name="connsiteX4" fmla="*/ 9483672 w 12198352"/>
              <a:gd name="connsiteY4" fmla="*/ 6432438 h 6438900"/>
              <a:gd name="connsiteX5" fmla="*/ 8500895 w 12198352"/>
              <a:gd name="connsiteY5" fmla="*/ 6437925 h 6438900"/>
              <a:gd name="connsiteX6" fmla="*/ 1629409 w 12198352"/>
              <a:gd name="connsiteY6" fmla="*/ 5170893 h 6438900"/>
              <a:gd name="connsiteX7" fmla="*/ 433424 w 12198352"/>
              <a:gd name="connsiteY7" fmla="*/ 4633819 h 6438900"/>
              <a:gd name="connsiteX8" fmla="*/ 0 w 12198352"/>
              <a:gd name="connsiteY8" fmla="*/ 4450771 h 643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8352" h="6438900">
                <a:moveTo>
                  <a:pt x="0" y="0"/>
                </a:moveTo>
                <a:lnTo>
                  <a:pt x="12198352" y="0"/>
                </a:lnTo>
                <a:lnTo>
                  <a:pt x="12198352" y="5644414"/>
                </a:lnTo>
                <a:lnTo>
                  <a:pt x="12042486" y="5750064"/>
                </a:lnTo>
                <a:cubicBezTo>
                  <a:pt x="11268689" y="6237466"/>
                  <a:pt x="10357585" y="6417714"/>
                  <a:pt x="9483672" y="6432438"/>
                </a:cubicBezTo>
                <a:cubicBezTo>
                  <a:pt x="9158751" y="6438062"/>
                  <a:pt x="8830819" y="6440385"/>
                  <a:pt x="8500895" y="6437925"/>
                </a:cubicBezTo>
                <a:cubicBezTo>
                  <a:pt x="6191416" y="6420695"/>
                  <a:pt x="3784289" y="6168856"/>
                  <a:pt x="1629409" y="5170893"/>
                </a:cubicBezTo>
                <a:cubicBezTo>
                  <a:pt x="1229906" y="4985892"/>
                  <a:pt x="831404" y="4807078"/>
                  <a:pt x="433424" y="4633819"/>
                </a:cubicBezTo>
                <a:lnTo>
                  <a:pt x="0" y="4450771"/>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500">
              <a:solidFill>
                <a:prstClr val="white"/>
              </a:solidFill>
              <a:latin typeface="Avenir Next LT Pro" panose="020B0504020202020204" pitchFamily="34" charset="0"/>
            </a:endParaRPr>
          </a:p>
        </p:txBody>
      </p:sp>
      <p:sp>
        <p:nvSpPr>
          <p:cNvPr id="13" name="Freeform: Shape 12">
            <a:extLst>
              <a:ext uri="{FF2B5EF4-FFF2-40B4-BE49-F238E27FC236}">
                <a16:creationId xmlns:a16="http://schemas.microsoft.com/office/drawing/2014/main" id="{6A9C92F4-A4A4-42E0-9391-C666AAED1E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817925">
            <a:off x="2322363" y="-118377"/>
            <a:ext cx="7900749" cy="9821966"/>
          </a:xfrm>
          <a:custGeom>
            <a:avLst/>
            <a:gdLst>
              <a:gd name="connsiteX0" fmla="*/ 589029 w 7858893"/>
              <a:gd name="connsiteY0" fmla="*/ 9827096 h 9827096"/>
              <a:gd name="connsiteX1" fmla="*/ 0 w 7858893"/>
              <a:gd name="connsiteY1" fmla="*/ 9338053 h 9827096"/>
              <a:gd name="connsiteX2" fmla="*/ 50440 w 7858893"/>
              <a:gd name="connsiteY2" fmla="*/ 9011561 h 9827096"/>
              <a:gd name="connsiteX3" fmla="*/ 398242 w 7858893"/>
              <a:gd name="connsiteY3" fmla="*/ 7620242 h 9827096"/>
              <a:gd name="connsiteX4" fmla="*/ 6756719 w 7858893"/>
              <a:gd name="connsiteY4" fmla="*/ 593416 h 9827096"/>
              <a:gd name="connsiteX5" fmla="*/ 7642630 w 7858893"/>
              <a:gd name="connsiteY5" fmla="*/ 111525 h 9827096"/>
              <a:gd name="connsiteX6" fmla="*/ 7858893 w 7858893"/>
              <a:gd name="connsiteY6" fmla="*/ 0 h 9827096"/>
              <a:gd name="connsiteX0" fmla="*/ 589029 w 8190490"/>
              <a:gd name="connsiteY0" fmla="*/ 9787128 h 9787128"/>
              <a:gd name="connsiteX1" fmla="*/ 0 w 8190490"/>
              <a:gd name="connsiteY1" fmla="*/ 9298085 h 9787128"/>
              <a:gd name="connsiteX2" fmla="*/ 50440 w 8190490"/>
              <a:gd name="connsiteY2" fmla="*/ 8971593 h 9787128"/>
              <a:gd name="connsiteX3" fmla="*/ 398242 w 8190490"/>
              <a:gd name="connsiteY3" fmla="*/ 7580274 h 9787128"/>
              <a:gd name="connsiteX4" fmla="*/ 6756719 w 8190490"/>
              <a:gd name="connsiteY4" fmla="*/ 553448 h 9787128"/>
              <a:gd name="connsiteX5" fmla="*/ 7642630 w 8190490"/>
              <a:gd name="connsiteY5" fmla="*/ 71557 h 9787128"/>
              <a:gd name="connsiteX6" fmla="*/ 8190490 w 8190490"/>
              <a:gd name="connsiteY6" fmla="*/ 0 h 9787128"/>
              <a:gd name="connsiteX7" fmla="*/ 589029 w 8190490"/>
              <a:gd name="connsiteY7" fmla="*/ 9787128 h 9787128"/>
              <a:gd name="connsiteX0" fmla="*/ 589029 w 8281930"/>
              <a:gd name="connsiteY0" fmla="*/ 9722690 h 9722690"/>
              <a:gd name="connsiteX1" fmla="*/ 0 w 8281930"/>
              <a:gd name="connsiteY1" fmla="*/ 9233647 h 9722690"/>
              <a:gd name="connsiteX2" fmla="*/ 50440 w 8281930"/>
              <a:gd name="connsiteY2" fmla="*/ 8907155 h 9722690"/>
              <a:gd name="connsiteX3" fmla="*/ 398242 w 8281930"/>
              <a:gd name="connsiteY3" fmla="*/ 7515836 h 9722690"/>
              <a:gd name="connsiteX4" fmla="*/ 6756719 w 8281930"/>
              <a:gd name="connsiteY4" fmla="*/ 489010 h 9722690"/>
              <a:gd name="connsiteX5" fmla="*/ 7642630 w 8281930"/>
              <a:gd name="connsiteY5" fmla="*/ 7119 h 9722690"/>
              <a:gd name="connsiteX6" fmla="*/ 8281930 w 8281930"/>
              <a:gd name="connsiteY6" fmla="*/ 27002 h 9722690"/>
              <a:gd name="connsiteX0" fmla="*/ 589029 w 7911958"/>
              <a:gd name="connsiteY0" fmla="*/ 9802819 h 9802819"/>
              <a:gd name="connsiteX1" fmla="*/ 0 w 7911958"/>
              <a:gd name="connsiteY1" fmla="*/ 9313776 h 9802819"/>
              <a:gd name="connsiteX2" fmla="*/ 50440 w 7911958"/>
              <a:gd name="connsiteY2" fmla="*/ 8987284 h 9802819"/>
              <a:gd name="connsiteX3" fmla="*/ 398242 w 7911958"/>
              <a:gd name="connsiteY3" fmla="*/ 7595965 h 9802819"/>
              <a:gd name="connsiteX4" fmla="*/ 6756719 w 7911958"/>
              <a:gd name="connsiteY4" fmla="*/ 569139 h 9802819"/>
              <a:gd name="connsiteX5" fmla="*/ 7642630 w 7911958"/>
              <a:gd name="connsiteY5" fmla="*/ 87248 h 9802819"/>
              <a:gd name="connsiteX6" fmla="*/ 7911958 w 7911958"/>
              <a:gd name="connsiteY6" fmla="*/ 0 h 9802819"/>
              <a:gd name="connsiteX0" fmla="*/ 589029 w 7642630"/>
              <a:gd name="connsiteY0" fmla="*/ 9715571 h 9715571"/>
              <a:gd name="connsiteX1" fmla="*/ 0 w 7642630"/>
              <a:gd name="connsiteY1" fmla="*/ 9226528 h 9715571"/>
              <a:gd name="connsiteX2" fmla="*/ 50440 w 7642630"/>
              <a:gd name="connsiteY2" fmla="*/ 8900036 h 9715571"/>
              <a:gd name="connsiteX3" fmla="*/ 398242 w 7642630"/>
              <a:gd name="connsiteY3" fmla="*/ 7508717 h 9715571"/>
              <a:gd name="connsiteX4" fmla="*/ 6756719 w 7642630"/>
              <a:gd name="connsiteY4" fmla="*/ 481891 h 9715571"/>
              <a:gd name="connsiteX5" fmla="*/ 7642630 w 7642630"/>
              <a:gd name="connsiteY5" fmla="*/ 0 h 9715571"/>
              <a:gd name="connsiteX0" fmla="*/ 589029 w 7900749"/>
              <a:gd name="connsiteY0" fmla="*/ 9821966 h 9821966"/>
              <a:gd name="connsiteX1" fmla="*/ 0 w 7900749"/>
              <a:gd name="connsiteY1" fmla="*/ 9332923 h 9821966"/>
              <a:gd name="connsiteX2" fmla="*/ 50440 w 7900749"/>
              <a:gd name="connsiteY2" fmla="*/ 9006431 h 9821966"/>
              <a:gd name="connsiteX3" fmla="*/ 398242 w 7900749"/>
              <a:gd name="connsiteY3" fmla="*/ 7615112 h 9821966"/>
              <a:gd name="connsiteX4" fmla="*/ 6756719 w 7900749"/>
              <a:gd name="connsiteY4" fmla="*/ 588286 h 9821966"/>
              <a:gd name="connsiteX5" fmla="*/ 7900749 w 7900749"/>
              <a:gd name="connsiteY5" fmla="*/ 0 h 9821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00749" h="9821966">
                <a:moveTo>
                  <a:pt x="589029" y="9821966"/>
                </a:moveTo>
                <a:lnTo>
                  <a:pt x="0" y="9332923"/>
                </a:lnTo>
                <a:lnTo>
                  <a:pt x="50440" y="9006431"/>
                </a:lnTo>
                <a:cubicBezTo>
                  <a:pt x="119970" y="8604142"/>
                  <a:pt x="221982" y="8158814"/>
                  <a:pt x="398242" y="7615112"/>
                </a:cubicBezTo>
                <a:cubicBezTo>
                  <a:pt x="1372817" y="4608865"/>
                  <a:pt x="3887952" y="2237199"/>
                  <a:pt x="6756719" y="588286"/>
                </a:cubicBezTo>
                <a:cubicBezTo>
                  <a:pt x="6992735" y="452730"/>
                  <a:pt x="7549593" y="182994"/>
                  <a:pt x="7900749" y="0"/>
                </a:cubicBez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 name="Title 1">
            <a:extLst>
              <a:ext uri="{FF2B5EF4-FFF2-40B4-BE49-F238E27FC236}">
                <a16:creationId xmlns:a16="http://schemas.microsoft.com/office/drawing/2014/main" id="{9CE70C4C-7608-01E7-0614-17C4F9B648FB}"/>
              </a:ext>
            </a:extLst>
          </p:cNvPr>
          <p:cNvSpPr>
            <a:spLocks noGrp="1"/>
          </p:cNvSpPr>
          <p:nvPr>
            <p:ph type="title"/>
          </p:nvPr>
        </p:nvSpPr>
        <p:spPr>
          <a:xfrm>
            <a:off x="718751" y="762000"/>
            <a:ext cx="3598808" cy="2286000"/>
          </a:xfrm>
        </p:spPr>
        <p:txBody>
          <a:bodyPr anchor="t">
            <a:normAutofit/>
          </a:bodyPr>
          <a:lstStyle/>
          <a:p>
            <a:r>
              <a:rPr lang="en-US" sz="3200">
                <a:solidFill>
                  <a:srgbClr val="FFFFFF"/>
                </a:solidFill>
              </a:rPr>
              <a:t>Impacts of Inequality - Health</a:t>
            </a:r>
          </a:p>
        </p:txBody>
      </p:sp>
      <p:graphicFrame>
        <p:nvGraphicFramePr>
          <p:cNvPr id="5" name="Content Placeholder 2">
            <a:extLst>
              <a:ext uri="{FF2B5EF4-FFF2-40B4-BE49-F238E27FC236}">
                <a16:creationId xmlns:a16="http://schemas.microsoft.com/office/drawing/2014/main" id="{EF771576-3479-7B53-E343-69B82E066E42}"/>
              </a:ext>
            </a:extLst>
          </p:cNvPr>
          <p:cNvGraphicFramePr>
            <a:graphicFrameLocks noGrp="1"/>
          </p:cNvGraphicFramePr>
          <p:nvPr>
            <p:ph idx="1"/>
            <p:extLst>
              <p:ext uri="{D42A27DB-BD31-4B8C-83A1-F6EECF244321}">
                <p14:modId xmlns:p14="http://schemas.microsoft.com/office/powerpoint/2010/main" val="3761046334"/>
              </p:ext>
            </p:extLst>
          </p:nvPr>
        </p:nvGraphicFramePr>
        <p:xfrm>
          <a:off x="4572000" y="771726"/>
          <a:ext cx="6858000" cy="4562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85603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7699B66A-3779-48B9-9963-C9339B22B0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8122584 w 12192000"/>
              <a:gd name="connsiteY0" fmla="*/ 0 h 6858000"/>
              <a:gd name="connsiteX1" fmla="*/ 12192000 w 12192000"/>
              <a:gd name="connsiteY1" fmla="*/ 0 h 6858000"/>
              <a:gd name="connsiteX2" fmla="*/ 12192000 w 12192000"/>
              <a:gd name="connsiteY2" fmla="*/ 4873590 h 6858000"/>
              <a:gd name="connsiteX3" fmla="*/ 10378112 w 12192000"/>
              <a:gd name="connsiteY3" fmla="*/ 6858000 h 6858000"/>
              <a:gd name="connsiteX4" fmla="*/ 0 w 12192000"/>
              <a:gd name="connsiteY4" fmla="*/ 6858000 h 6858000"/>
              <a:gd name="connsiteX5" fmla="*/ 0 w 12192000"/>
              <a:gd name="connsiteY5" fmla="*/ 6089634 h 6858000"/>
              <a:gd name="connsiteX6" fmla="*/ 3284 w 12192000"/>
              <a:gd name="connsiteY6" fmla="*/ 6081001 h 6858000"/>
              <a:gd name="connsiteX7" fmla="*/ 208318 w 12192000"/>
              <a:gd name="connsiteY7" fmla="*/ 5663571 h 6858000"/>
              <a:gd name="connsiteX8" fmla="*/ 2466868 w 12192000"/>
              <a:gd name="connsiteY8" fmla="*/ 3280365 h 6858000"/>
              <a:gd name="connsiteX9" fmla="*/ 5859655 w 12192000"/>
              <a:gd name="connsiteY9" fmla="*/ 1043504 h 6858000"/>
              <a:gd name="connsiteX10" fmla="*/ 8002287 w 12192000"/>
              <a:gd name="connsiteY10" fmla="*/ 373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6858000">
                <a:moveTo>
                  <a:pt x="8122584" y="0"/>
                </a:moveTo>
                <a:lnTo>
                  <a:pt x="12192000" y="0"/>
                </a:lnTo>
                <a:lnTo>
                  <a:pt x="12192000" y="4873590"/>
                </a:lnTo>
                <a:lnTo>
                  <a:pt x="10378112" y="6858000"/>
                </a:lnTo>
                <a:lnTo>
                  <a:pt x="0" y="6858000"/>
                </a:lnTo>
                <a:lnTo>
                  <a:pt x="0" y="6089634"/>
                </a:lnTo>
                <a:lnTo>
                  <a:pt x="3284" y="6081001"/>
                </a:lnTo>
                <a:cubicBezTo>
                  <a:pt x="61888" y="5940761"/>
                  <a:pt x="130457" y="5801643"/>
                  <a:pt x="208318" y="5663571"/>
                </a:cubicBezTo>
                <a:cubicBezTo>
                  <a:pt x="675237" y="4835483"/>
                  <a:pt x="1476533" y="4045730"/>
                  <a:pt x="2466868" y="3280365"/>
                </a:cubicBezTo>
                <a:cubicBezTo>
                  <a:pt x="3457206" y="2515002"/>
                  <a:pt x="4636583" y="1774030"/>
                  <a:pt x="5859655" y="1043504"/>
                </a:cubicBezTo>
                <a:cubicBezTo>
                  <a:pt x="6636899" y="579200"/>
                  <a:pt x="7344556" y="254766"/>
                  <a:pt x="8002287" y="37397"/>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5D2088EB-F82A-4CF7-A658-5EB0B344D7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371" y="0"/>
            <a:ext cx="7017182" cy="6858000"/>
          </a:xfrm>
          <a:custGeom>
            <a:avLst/>
            <a:gdLst>
              <a:gd name="connsiteX0" fmla="*/ 7017182 w 11818630"/>
              <a:gd name="connsiteY0" fmla="*/ 0 h 6858000"/>
              <a:gd name="connsiteX1" fmla="*/ 11818630 w 11818630"/>
              <a:gd name="connsiteY1" fmla="*/ 0 h 6858000"/>
              <a:gd name="connsiteX2" fmla="*/ 11818630 w 11818630"/>
              <a:gd name="connsiteY2" fmla="*/ 4489505 h 6858000"/>
              <a:gd name="connsiteX3" fmla="*/ 11816460 w 11818630"/>
              <a:gd name="connsiteY3" fmla="*/ 4492187 h 6858000"/>
              <a:gd name="connsiteX4" fmla="*/ 10354815 w 11818630"/>
              <a:gd name="connsiteY4" fmla="*/ 6321870 h 6858000"/>
              <a:gd name="connsiteX5" fmla="*/ 9928370 w 11818630"/>
              <a:gd name="connsiteY5" fmla="*/ 6858000 h 6858000"/>
              <a:gd name="connsiteX6" fmla="*/ 0 w 11818630"/>
              <a:gd name="connsiteY6" fmla="*/ 6858000 h 6858000"/>
              <a:gd name="connsiteX7" fmla="*/ 15548 w 11818630"/>
              <a:gd name="connsiteY7" fmla="*/ 6741317 h 6858000"/>
              <a:gd name="connsiteX8" fmla="*/ 387858 w 11818630"/>
              <a:gd name="connsiteY8" fmla="*/ 5632555 h 6858000"/>
              <a:gd name="connsiteX9" fmla="*/ 2494163 w 11818630"/>
              <a:gd name="connsiteY9" fmla="*/ 3131046 h 6858000"/>
              <a:gd name="connsiteX10" fmla="*/ 5658249 w 11818630"/>
              <a:gd name="connsiteY10" fmla="*/ 783147 h 6858000"/>
              <a:gd name="connsiteX11" fmla="*/ 6840702 w 11818630"/>
              <a:gd name="connsiteY11" fmla="*/ 85078 h 6858000"/>
              <a:gd name="connsiteX0" fmla="*/ 0 w 11818630"/>
              <a:gd name="connsiteY0" fmla="*/ 6858000 h 6949440"/>
              <a:gd name="connsiteX1" fmla="*/ 15548 w 11818630"/>
              <a:gd name="connsiteY1" fmla="*/ 6741317 h 6949440"/>
              <a:gd name="connsiteX2" fmla="*/ 387858 w 11818630"/>
              <a:gd name="connsiteY2" fmla="*/ 5632555 h 6949440"/>
              <a:gd name="connsiteX3" fmla="*/ 2494163 w 11818630"/>
              <a:gd name="connsiteY3" fmla="*/ 3131046 h 6949440"/>
              <a:gd name="connsiteX4" fmla="*/ 5658249 w 11818630"/>
              <a:gd name="connsiteY4" fmla="*/ 783147 h 6949440"/>
              <a:gd name="connsiteX5" fmla="*/ 6840702 w 11818630"/>
              <a:gd name="connsiteY5" fmla="*/ 85078 h 6949440"/>
              <a:gd name="connsiteX6" fmla="*/ 7017182 w 11818630"/>
              <a:gd name="connsiteY6" fmla="*/ 0 h 6949440"/>
              <a:gd name="connsiteX7" fmla="*/ 11818630 w 11818630"/>
              <a:gd name="connsiteY7" fmla="*/ 0 h 6949440"/>
              <a:gd name="connsiteX8" fmla="*/ 11818630 w 11818630"/>
              <a:gd name="connsiteY8" fmla="*/ 4489505 h 6949440"/>
              <a:gd name="connsiteX9" fmla="*/ 11816460 w 11818630"/>
              <a:gd name="connsiteY9" fmla="*/ 4492187 h 6949440"/>
              <a:gd name="connsiteX10" fmla="*/ 10354815 w 11818630"/>
              <a:gd name="connsiteY10" fmla="*/ 6321870 h 6949440"/>
              <a:gd name="connsiteX11" fmla="*/ 10019810 w 11818630"/>
              <a:gd name="connsiteY11" fmla="*/ 6949440 h 6949440"/>
              <a:gd name="connsiteX0" fmla="*/ 0 w 11818630"/>
              <a:gd name="connsiteY0" fmla="*/ 6858000 h 6886066"/>
              <a:gd name="connsiteX1" fmla="*/ 15548 w 11818630"/>
              <a:gd name="connsiteY1" fmla="*/ 6741317 h 6886066"/>
              <a:gd name="connsiteX2" fmla="*/ 387858 w 11818630"/>
              <a:gd name="connsiteY2" fmla="*/ 5632555 h 6886066"/>
              <a:gd name="connsiteX3" fmla="*/ 2494163 w 11818630"/>
              <a:gd name="connsiteY3" fmla="*/ 3131046 h 6886066"/>
              <a:gd name="connsiteX4" fmla="*/ 5658249 w 11818630"/>
              <a:gd name="connsiteY4" fmla="*/ 783147 h 6886066"/>
              <a:gd name="connsiteX5" fmla="*/ 6840702 w 11818630"/>
              <a:gd name="connsiteY5" fmla="*/ 85078 h 6886066"/>
              <a:gd name="connsiteX6" fmla="*/ 7017182 w 11818630"/>
              <a:gd name="connsiteY6" fmla="*/ 0 h 6886066"/>
              <a:gd name="connsiteX7" fmla="*/ 11818630 w 11818630"/>
              <a:gd name="connsiteY7" fmla="*/ 0 h 6886066"/>
              <a:gd name="connsiteX8" fmla="*/ 11818630 w 11818630"/>
              <a:gd name="connsiteY8" fmla="*/ 4489505 h 6886066"/>
              <a:gd name="connsiteX9" fmla="*/ 11816460 w 11818630"/>
              <a:gd name="connsiteY9" fmla="*/ 4492187 h 6886066"/>
              <a:gd name="connsiteX10" fmla="*/ 10354815 w 11818630"/>
              <a:gd name="connsiteY10" fmla="*/ 6321870 h 6886066"/>
              <a:gd name="connsiteX11" fmla="*/ 9902115 w 11818630"/>
              <a:gd name="connsiteY11" fmla="*/ 6886066 h 6886066"/>
              <a:gd name="connsiteX0" fmla="*/ 0 w 11818630"/>
              <a:gd name="connsiteY0" fmla="*/ 6858000 h 6858000"/>
              <a:gd name="connsiteX1" fmla="*/ 15548 w 11818630"/>
              <a:gd name="connsiteY1" fmla="*/ 6741317 h 6858000"/>
              <a:gd name="connsiteX2" fmla="*/ 387858 w 11818630"/>
              <a:gd name="connsiteY2" fmla="*/ 5632555 h 6858000"/>
              <a:gd name="connsiteX3" fmla="*/ 2494163 w 11818630"/>
              <a:gd name="connsiteY3" fmla="*/ 3131046 h 6858000"/>
              <a:gd name="connsiteX4" fmla="*/ 5658249 w 11818630"/>
              <a:gd name="connsiteY4" fmla="*/ 783147 h 6858000"/>
              <a:gd name="connsiteX5" fmla="*/ 6840702 w 11818630"/>
              <a:gd name="connsiteY5" fmla="*/ 85078 h 6858000"/>
              <a:gd name="connsiteX6" fmla="*/ 7017182 w 11818630"/>
              <a:gd name="connsiteY6" fmla="*/ 0 h 6858000"/>
              <a:gd name="connsiteX7" fmla="*/ 11818630 w 11818630"/>
              <a:gd name="connsiteY7" fmla="*/ 0 h 6858000"/>
              <a:gd name="connsiteX8" fmla="*/ 11818630 w 11818630"/>
              <a:gd name="connsiteY8" fmla="*/ 4489505 h 6858000"/>
              <a:gd name="connsiteX9" fmla="*/ 11816460 w 11818630"/>
              <a:gd name="connsiteY9" fmla="*/ 4492187 h 6858000"/>
              <a:gd name="connsiteX10" fmla="*/ 10354815 w 11818630"/>
              <a:gd name="connsiteY10" fmla="*/ 6321870 h 6858000"/>
              <a:gd name="connsiteX0" fmla="*/ 0 w 11818630"/>
              <a:gd name="connsiteY0" fmla="*/ 6858000 h 6858000"/>
              <a:gd name="connsiteX1" fmla="*/ 15548 w 11818630"/>
              <a:gd name="connsiteY1" fmla="*/ 6741317 h 6858000"/>
              <a:gd name="connsiteX2" fmla="*/ 387858 w 11818630"/>
              <a:gd name="connsiteY2" fmla="*/ 5632555 h 6858000"/>
              <a:gd name="connsiteX3" fmla="*/ 2494163 w 11818630"/>
              <a:gd name="connsiteY3" fmla="*/ 3131046 h 6858000"/>
              <a:gd name="connsiteX4" fmla="*/ 5658249 w 11818630"/>
              <a:gd name="connsiteY4" fmla="*/ 783147 h 6858000"/>
              <a:gd name="connsiteX5" fmla="*/ 6840702 w 11818630"/>
              <a:gd name="connsiteY5" fmla="*/ 85078 h 6858000"/>
              <a:gd name="connsiteX6" fmla="*/ 7017182 w 11818630"/>
              <a:gd name="connsiteY6" fmla="*/ 0 h 6858000"/>
              <a:gd name="connsiteX7" fmla="*/ 11818630 w 11818630"/>
              <a:gd name="connsiteY7" fmla="*/ 0 h 6858000"/>
              <a:gd name="connsiteX8" fmla="*/ 11818630 w 11818630"/>
              <a:gd name="connsiteY8" fmla="*/ 4489505 h 6858000"/>
              <a:gd name="connsiteX9" fmla="*/ 11816460 w 11818630"/>
              <a:gd name="connsiteY9" fmla="*/ 4492187 h 6858000"/>
              <a:gd name="connsiteX0" fmla="*/ 0 w 11818630"/>
              <a:gd name="connsiteY0" fmla="*/ 6858000 h 6858000"/>
              <a:gd name="connsiteX1" fmla="*/ 15548 w 11818630"/>
              <a:gd name="connsiteY1" fmla="*/ 6741317 h 6858000"/>
              <a:gd name="connsiteX2" fmla="*/ 387858 w 11818630"/>
              <a:gd name="connsiteY2" fmla="*/ 5632555 h 6858000"/>
              <a:gd name="connsiteX3" fmla="*/ 2494163 w 11818630"/>
              <a:gd name="connsiteY3" fmla="*/ 3131046 h 6858000"/>
              <a:gd name="connsiteX4" fmla="*/ 5658249 w 11818630"/>
              <a:gd name="connsiteY4" fmla="*/ 783147 h 6858000"/>
              <a:gd name="connsiteX5" fmla="*/ 6840702 w 11818630"/>
              <a:gd name="connsiteY5" fmla="*/ 85078 h 6858000"/>
              <a:gd name="connsiteX6" fmla="*/ 7017182 w 11818630"/>
              <a:gd name="connsiteY6" fmla="*/ 0 h 6858000"/>
              <a:gd name="connsiteX7" fmla="*/ 11818630 w 11818630"/>
              <a:gd name="connsiteY7" fmla="*/ 0 h 6858000"/>
              <a:gd name="connsiteX8" fmla="*/ 11818630 w 11818630"/>
              <a:gd name="connsiteY8" fmla="*/ 4489505 h 6858000"/>
              <a:gd name="connsiteX0" fmla="*/ 0 w 11818630"/>
              <a:gd name="connsiteY0" fmla="*/ 6858000 h 6858000"/>
              <a:gd name="connsiteX1" fmla="*/ 15548 w 11818630"/>
              <a:gd name="connsiteY1" fmla="*/ 6741317 h 6858000"/>
              <a:gd name="connsiteX2" fmla="*/ 387858 w 11818630"/>
              <a:gd name="connsiteY2" fmla="*/ 5632555 h 6858000"/>
              <a:gd name="connsiteX3" fmla="*/ 2494163 w 11818630"/>
              <a:gd name="connsiteY3" fmla="*/ 3131046 h 6858000"/>
              <a:gd name="connsiteX4" fmla="*/ 5658249 w 11818630"/>
              <a:gd name="connsiteY4" fmla="*/ 783147 h 6858000"/>
              <a:gd name="connsiteX5" fmla="*/ 6840702 w 11818630"/>
              <a:gd name="connsiteY5" fmla="*/ 85078 h 6858000"/>
              <a:gd name="connsiteX6" fmla="*/ 7017182 w 11818630"/>
              <a:gd name="connsiteY6" fmla="*/ 0 h 6858000"/>
              <a:gd name="connsiteX7" fmla="*/ 11818630 w 11818630"/>
              <a:gd name="connsiteY7" fmla="*/ 4489505 h 6858000"/>
              <a:gd name="connsiteX0" fmla="*/ 0 w 7017182"/>
              <a:gd name="connsiteY0" fmla="*/ 6858000 h 6858000"/>
              <a:gd name="connsiteX1" fmla="*/ 15548 w 7017182"/>
              <a:gd name="connsiteY1" fmla="*/ 6741317 h 6858000"/>
              <a:gd name="connsiteX2" fmla="*/ 387858 w 7017182"/>
              <a:gd name="connsiteY2" fmla="*/ 5632555 h 6858000"/>
              <a:gd name="connsiteX3" fmla="*/ 2494163 w 7017182"/>
              <a:gd name="connsiteY3" fmla="*/ 3131046 h 6858000"/>
              <a:gd name="connsiteX4" fmla="*/ 5658249 w 7017182"/>
              <a:gd name="connsiteY4" fmla="*/ 783147 h 6858000"/>
              <a:gd name="connsiteX5" fmla="*/ 6840702 w 7017182"/>
              <a:gd name="connsiteY5" fmla="*/ 85078 h 6858000"/>
              <a:gd name="connsiteX6" fmla="*/ 7017182 w 7017182"/>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17182" h="6858000">
                <a:moveTo>
                  <a:pt x="0" y="6858000"/>
                </a:moveTo>
                <a:lnTo>
                  <a:pt x="15548" y="6741317"/>
                </a:lnTo>
                <a:cubicBezTo>
                  <a:pt x="78957" y="6364051"/>
                  <a:pt x="206325" y="5994870"/>
                  <a:pt x="387858" y="5632555"/>
                </a:cubicBezTo>
                <a:cubicBezTo>
                  <a:pt x="823302" y="4763361"/>
                  <a:pt x="1570584" y="3934404"/>
                  <a:pt x="2494163" y="3131046"/>
                </a:cubicBezTo>
                <a:cubicBezTo>
                  <a:pt x="3417744" y="2327690"/>
                  <a:pt x="4517622" y="1549936"/>
                  <a:pt x="5658249" y="783147"/>
                </a:cubicBezTo>
                <a:cubicBezTo>
                  <a:pt x="6072451" y="504660"/>
                  <a:pt x="6465461" y="274112"/>
                  <a:pt x="6840702" y="85078"/>
                </a:cubicBezTo>
                <a:lnTo>
                  <a:pt x="7017182" y="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2" name="Title 1">
            <a:extLst>
              <a:ext uri="{FF2B5EF4-FFF2-40B4-BE49-F238E27FC236}">
                <a16:creationId xmlns:a16="http://schemas.microsoft.com/office/drawing/2014/main" id="{CCD0233C-99AF-3159-4035-F4750E53F8EE}"/>
              </a:ext>
            </a:extLst>
          </p:cNvPr>
          <p:cNvSpPr>
            <a:spLocks noGrp="1"/>
          </p:cNvSpPr>
          <p:nvPr>
            <p:ph type="title"/>
          </p:nvPr>
        </p:nvSpPr>
        <p:spPr>
          <a:xfrm>
            <a:off x="718750" y="762000"/>
            <a:ext cx="3048001" cy="2286000"/>
          </a:xfrm>
        </p:spPr>
        <p:txBody>
          <a:bodyPr anchor="t">
            <a:normAutofit/>
          </a:bodyPr>
          <a:lstStyle/>
          <a:p>
            <a:r>
              <a:rPr lang="en-US" sz="3200"/>
              <a:t>Impacts of Inequality - Climate</a:t>
            </a:r>
          </a:p>
        </p:txBody>
      </p:sp>
      <p:sp>
        <p:nvSpPr>
          <p:cNvPr id="15" name="Freeform: Shape 14">
            <a:extLst>
              <a:ext uri="{FF2B5EF4-FFF2-40B4-BE49-F238E27FC236}">
                <a16:creationId xmlns:a16="http://schemas.microsoft.com/office/drawing/2014/main" id="{EDA32667-BAAD-4252-B7F6-CDABAD11DA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75486" y="4489505"/>
            <a:ext cx="1916515" cy="2396561"/>
          </a:xfrm>
          <a:custGeom>
            <a:avLst/>
            <a:gdLst>
              <a:gd name="connsiteX0" fmla="*/ 7017182 w 11818630"/>
              <a:gd name="connsiteY0" fmla="*/ 0 h 6858000"/>
              <a:gd name="connsiteX1" fmla="*/ 11818630 w 11818630"/>
              <a:gd name="connsiteY1" fmla="*/ 0 h 6858000"/>
              <a:gd name="connsiteX2" fmla="*/ 11818630 w 11818630"/>
              <a:gd name="connsiteY2" fmla="*/ 4489505 h 6858000"/>
              <a:gd name="connsiteX3" fmla="*/ 11816460 w 11818630"/>
              <a:gd name="connsiteY3" fmla="*/ 4492187 h 6858000"/>
              <a:gd name="connsiteX4" fmla="*/ 10354815 w 11818630"/>
              <a:gd name="connsiteY4" fmla="*/ 6321870 h 6858000"/>
              <a:gd name="connsiteX5" fmla="*/ 9928370 w 11818630"/>
              <a:gd name="connsiteY5" fmla="*/ 6858000 h 6858000"/>
              <a:gd name="connsiteX6" fmla="*/ 0 w 11818630"/>
              <a:gd name="connsiteY6" fmla="*/ 6858000 h 6858000"/>
              <a:gd name="connsiteX7" fmla="*/ 15548 w 11818630"/>
              <a:gd name="connsiteY7" fmla="*/ 6741317 h 6858000"/>
              <a:gd name="connsiteX8" fmla="*/ 387858 w 11818630"/>
              <a:gd name="connsiteY8" fmla="*/ 5632555 h 6858000"/>
              <a:gd name="connsiteX9" fmla="*/ 2494163 w 11818630"/>
              <a:gd name="connsiteY9" fmla="*/ 3131046 h 6858000"/>
              <a:gd name="connsiteX10" fmla="*/ 5658249 w 11818630"/>
              <a:gd name="connsiteY10" fmla="*/ 783147 h 6858000"/>
              <a:gd name="connsiteX11" fmla="*/ 6840702 w 11818630"/>
              <a:gd name="connsiteY11" fmla="*/ 85078 h 6858000"/>
              <a:gd name="connsiteX0" fmla="*/ 0 w 11818630"/>
              <a:gd name="connsiteY0" fmla="*/ 6858000 h 6949440"/>
              <a:gd name="connsiteX1" fmla="*/ 15548 w 11818630"/>
              <a:gd name="connsiteY1" fmla="*/ 6741317 h 6949440"/>
              <a:gd name="connsiteX2" fmla="*/ 387858 w 11818630"/>
              <a:gd name="connsiteY2" fmla="*/ 5632555 h 6949440"/>
              <a:gd name="connsiteX3" fmla="*/ 2494163 w 11818630"/>
              <a:gd name="connsiteY3" fmla="*/ 3131046 h 6949440"/>
              <a:gd name="connsiteX4" fmla="*/ 5658249 w 11818630"/>
              <a:gd name="connsiteY4" fmla="*/ 783147 h 6949440"/>
              <a:gd name="connsiteX5" fmla="*/ 6840702 w 11818630"/>
              <a:gd name="connsiteY5" fmla="*/ 85078 h 6949440"/>
              <a:gd name="connsiteX6" fmla="*/ 7017182 w 11818630"/>
              <a:gd name="connsiteY6" fmla="*/ 0 h 6949440"/>
              <a:gd name="connsiteX7" fmla="*/ 11818630 w 11818630"/>
              <a:gd name="connsiteY7" fmla="*/ 0 h 6949440"/>
              <a:gd name="connsiteX8" fmla="*/ 11818630 w 11818630"/>
              <a:gd name="connsiteY8" fmla="*/ 4489505 h 6949440"/>
              <a:gd name="connsiteX9" fmla="*/ 11816460 w 11818630"/>
              <a:gd name="connsiteY9" fmla="*/ 4492187 h 6949440"/>
              <a:gd name="connsiteX10" fmla="*/ 10354815 w 11818630"/>
              <a:gd name="connsiteY10" fmla="*/ 6321870 h 6949440"/>
              <a:gd name="connsiteX11" fmla="*/ 10019810 w 11818630"/>
              <a:gd name="connsiteY11" fmla="*/ 6949440 h 6949440"/>
              <a:gd name="connsiteX0" fmla="*/ 0 w 11818630"/>
              <a:gd name="connsiteY0" fmla="*/ 6858000 h 6886066"/>
              <a:gd name="connsiteX1" fmla="*/ 15548 w 11818630"/>
              <a:gd name="connsiteY1" fmla="*/ 6741317 h 6886066"/>
              <a:gd name="connsiteX2" fmla="*/ 387858 w 11818630"/>
              <a:gd name="connsiteY2" fmla="*/ 5632555 h 6886066"/>
              <a:gd name="connsiteX3" fmla="*/ 2494163 w 11818630"/>
              <a:gd name="connsiteY3" fmla="*/ 3131046 h 6886066"/>
              <a:gd name="connsiteX4" fmla="*/ 5658249 w 11818630"/>
              <a:gd name="connsiteY4" fmla="*/ 783147 h 6886066"/>
              <a:gd name="connsiteX5" fmla="*/ 6840702 w 11818630"/>
              <a:gd name="connsiteY5" fmla="*/ 85078 h 6886066"/>
              <a:gd name="connsiteX6" fmla="*/ 7017182 w 11818630"/>
              <a:gd name="connsiteY6" fmla="*/ 0 h 6886066"/>
              <a:gd name="connsiteX7" fmla="*/ 11818630 w 11818630"/>
              <a:gd name="connsiteY7" fmla="*/ 0 h 6886066"/>
              <a:gd name="connsiteX8" fmla="*/ 11818630 w 11818630"/>
              <a:gd name="connsiteY8" fmla="*/ 4489505 h 6886066"/>
              <a:gd name="connsiteX9" fmla="*/ 11816460 w 11818630"/>
              <a:gd name="connsiteY9" fmla="*/ 4492187 h 6886066"/>
              <a:gd name="connsiteX10" fmla="*/ 10354815 w 11818630"/>
              <a:gd name="connsiteY10" fmla="*/ 6321870 h 6886066"/>
              <a:gd name="connsiteX11" fmla="*/ 9902115 w 11818630"/>
              <a:gd name="connsiteY11" fmla="*/ 6886066 h 6886066"/>
              <a:gd name="connsiteX0" fmla="*/ 0 w 11818630"/>
              <a:gd name="connsiteY0" fmla="*/ 6858000 h 6886066"/>
              <a:gd name="connsiteX1" fmla="*/ 15548 w 11818630"/>
              <a:gd name="connsiteY1" fmla="*/ 6741317 h 6886066"/>
              <a:gd name="connsiteX2" fmla="*/ 387858 w 11818630"/>
              <a:gd name="connsiteY2" fmla="*/ 5632555 h 6886066"/>
              <a:gd name="connsiteX3" fmla="*/ 2494163 w 11818630"/>
              <a:gd name="connsiteY3" fmla="*/ 3131046 h 6886066"/>
              <a:gd name="connsiteX4" fmla="*/ 5658249 w 11818630"/>
              <a:gd name="connsiteY4" fmla="*/ 783147 h 6886066"/>
              <a:gd name="connsiteX5" fmla="*/ 6840702 w 11818630"/>
              <a:gd name="connsiteY5" fmla="*/ 85078 h 6886066"/>
              <a:gd name="connsiteX6" fmla="*/ 11818630 w 11818630"/>
              <a:gd name="connsiteY6" fmla="*/ 0 h 6886066"/>
              <a:gd name="connsiteX7" fmla="*/ 11818630 w 11818630"/>
              <a:gd name="connsiteY7" fmla="*/ 4489505 h 6886066"/>
              <a:gd name="connsiteX8" fmla="*/ 11816460 w 11818630"/>
              <a:gd name="connsiteY8" fmla="*/ 4492187 h 6886066"/>
              <a:gd name="connsiteX9" fmla="*/ 10354815 w 11818630"/>
              <a:gd name="connsiteY9" fmla="*/ 6321870 h 6886066"/>
              <a:gd name="connsiteX10" fmla="*/ 9902115 w 11818630"/>
              <a:gd name="connsiteY10" fmla="*/ 6886066 h 6886066"/>
              <a:gd name="connsiteX0" fmla="*/ 0 w 11818630"/>
              <a:gd name="connsiteY0" fmla="*/ 7069778 h 7097844"/>
              <a:gd name="connsiteX1" fmla="*/ 15548 w 11818630"/>
              <a:gd name="connsiteY1" fmla="*/ 6953095 h 7097844"/>
              <a:gd name="connsiteX2" fmla="*/ 387858 w 11818630"/>
              <a:gd name="connsiteY2" fmla="*/ 5844333 h 7097844"/>
              <a:gd name="connsiteX3" fmla="*/ 2494163 w 11818630"/>
              <a:gd name="connsiteY3" fmla="*/ 3342824 h 7097844"/>
              <a:gd name="connsiteX4" fmla="*/ 5658249 w 11818630"/>
              <a:gd name="connsiteY4" fmla="*/ 994925 h 7097844"/>
              <a:gd name="connsiteX5" fmla="*/ 11818630 w 11818630"/>
              <a:gd name="connsiteY5" fmla="*/ 211778 h 7097844"/>
              <a:gd name="connsiteX6" fmla="*/ 11818630 w 11818630"/>
              <a:gd name="connsiteY6" fmla="*/ 4701283 h 7097844"/>
              <a:gd name="connsiteX7" fmla="*/ 11816460 w 11818630"/>
              <a:gd name="connsiteY7" fmla="*/ 4703965 h 7097844"/>
              <a:gd name="connsiteX8" fmla="*/ 10354815 w 11818630"/>
              <a:gd name="connsiteY8" fmla="*/ 6533648 h 7097844"/>
              <a:gd name="connsiteX9" fmla="*/ 9902115 w 11818630"/>
              <a:gd name="connsiteY9" fmla="*/ 7097844 h 7097844"/>
              <a:gd name="connsiteX0" fmla="*/ 0 w 11818630"/>
              <a:gd name="connsiteY0" fmla="*/ 6872876 h 6900942"/>
              <a:gd name="connsiteX1" fmla="*/ 15548 w 11818630"/>
              <a:gd name="connsiteY1" fmla="*/ 6756193 h 6900942"/>
              <a:gd name="connsiteX2" fmla="*/ 387858 w 11818630"/>
              <a:gd name="connsiteY2" fmla="*/ 5647431 h 6900942"/>
              <a:gd name="connsiteX3" fmla="*/ 2494163 w 11818630"/>
              <a:gd name="connsiteY3" fmla="*/ 3145922 h 6900942"/>
              <a:gd name="connsiteX4" fmla="*/ 11818630 w 11818630"/>
              <a:gd name="connsiteY4" fmla="*/ 14876 h 6900942"/>
              <a:gd name="connsiteX5" fmla="*/ 11818630 w 11818630"/>
              <a:gd name="connsiteY5" fmla="*/ 4504381 h 6900942"/>
              <a:gd name="connsiteX6" fmla="*/ 11816460 w 11818630"/>
              <a:gd name="connsiteY6" fmla="*/ 4507063 h 6900942"/>
              <a:gd name="connsiteX7" fmla="*/ 10354815 w 11818630"/>
              <a:gd name="connsiteY7" fmla="*/ 6336746 h 6900942"/>
              <a:gd name="connsiteX8" fmla="*/ 9902115 w 11818630"/>
              <a:gd name="connsiteY8" fmla="*/ 6900942 h 6900942"/>
              <a:gd name="connsiteX0" fmla="*/ 577707 w 12396337"/>
              <a:gd name="connsiteY0" fmla="*/ 6858000 h 6886066"/>
              <a:gd name="connsiteX1" fmla="*/ 593255 w 12396337"/>
              <a:gd name="connsiteY1" fmla="*/ 6741317 h 6886066"/>
              <a:gd name="connsiteX2" fmla="*/ 965565 w 12396337"/>
              <a:gd name="connsiteY2" fmla="*/ 5632555 h 6886066"/>
              <a:gd name="connsiteX3" fmla="*/ 12396337 w 12396337"/>
              <a:gd name="connsiteY3" fmla="*/ 0 h 6886066"/>
              <a:gd name="connsiteX4" fmla="*/ 12396337 w 12396337"/>
              <a:gd name="connsiteY4" fmla="*/ 4489505 h 6886066"/>
              <a:gd name="connsiteX5" fmla="*/ 12394167 w 12396337"/>
              <a:gd name="connsiteY5" fmla="*/ 4492187 h 6886066"/>
              <a:gd name="connsiteX6" fmla="*/ 10932522 w 12396337"/>
              <a:gd name="connsiteY6" fmla="*/ 6321870 h 6886066"/>
              <a:gd name="connsiteX7" fmla="*/ 10479822 w 12396337"/>
              <a:gd name="connsiteY7" fmla="*/ 6886066 h 6886066"/>
              <a:gd name="connsiteX0" fmla="*/ 0 w 11818630"/>
              <a:gd name="connsiteY0" fmla="*/ 6858000 h 6886066"/>
              <a:gd name="connsiteX1" fmla="*/ 387858 w 11818630"/>
              <a:gd name="connsiteY1" fmla="*/ 5632555 h 6886066"/>
              <a:gd name="connsiteX2" fmla="*/ 11818630 w 11818630"/>
              <a:gd name="connsiteY2" fmla="*/ 0 h 6886066"/>
              <a:gd name="connsiteX3" fmla="*/ 11818630 w 11818630"/>
              <a:gd name="connsiteY3" fmla="*/ 4489505 h 6886066"/>
              <a:gd name="connsiteX4" fmla="*/ 11816460 w 11818630"/>
              <a:gd name="connsiteY4" fmla="*/ 4492187 h 6886066"/>
              <a:gd name="connsiteX5" fmla="*/ 10354815 w 11818630"/>
              <a:gd name="connsiteY5" fmla="*/ 6321870 h 6886066"/>
              <a:gd name="connsiteX6" fmla="*/ 9902115 w 11818630"/>
              <a:gd name="connsiteY6" fmla="*/ 6886066 h 6886066"/>
              <a:gd name="connsiteX0" fmla="*/ 0 w 11818630"/>
              <a:gd name="connsiteY0" fmla="*/ 6858000 h 6886066"/>
              <a:gd name="connsiteX1" fmla="*/ 11818630 w 11818630"/>
              <a:gd name="connsiteY1" fmla="*/ 0 h 6886066"/>
              <a:gd name="connsiteX2" fmla="*/ 11818630 w 11818630"/>
              <a:gd name="connsiteY2" fmla="*/ 4489505 h 6886066"/>
              <a:gd name="connsiteX3" fmla="*/ 11816460 w 11818630"/>
              <a:gd name="connsiteY3" fmla="*/ 4492187 h 6886066"/>
              <a:gd name="connsiteX4" fmla="*/ 10354815 w 11818630"/>
              <a:gd name="connsiteY4" fmla="*/ 6321870 h 6886066"/>
              <a:gd name="connsiteX5" fmla="*/ 9902115 w 11818630"/>
              <a:gd name="connsiteY5" fmla="*/ 6886066 h 6886066"/>
              <a:gd name="connsiteX0" fmla="*/ 1916515 w 1916515"/>
              <a:gd name="connsiteY0" fmla="*/ 0 h 6886066"/>
              <a:gd name="connsiteX1" fmla="*/ 1916515 w 1916515"/>
              <a:gd name="connsiteY1" fmla="*/ 4489505 h 6886066"/>
              <a:gd name="connsiteX2" fmla="*/ 1914345 w 1916515"/>
              <a:gd name="connsiteY2" fmla="*/ 4492187 h 6886066"/>
              <a:gd name="connsiteX3" fmla="*/ 452700 w 1916515"/>
              <a:gd name="connsiteY3" fmla="*/ 6321870 h 6886066"/>
              <a:gd name="connsiteX4" fmla="*/ 0 w 1916515"/>
              <a:gd name="connsiteY4" fmla="*/ 6886066 h 6886066"/>
              <a:gd name="connsiteX0" fmla="*/ 1916515 w 1916515"/>
              <a:gd name="connsiteY0" fmla="*/ 0 h 2396561"/>
              <a:gd name="connsiteX1" fmla="*/ 1914345 w 1916515"/>
              <a:gd name="connsiteY1" fmla="*/ 2682 h 2396561"/>
              <a:gd name="connsiteX2" fmla="*/ 452700 w 1916515"/>
              <a:gd name="connsiteY2" fmla="*/ 1832365 h 2396561"/>
              <a:gd name="connsiteX3" fmla="*/ 0 w 1916515"/>
              <a:gd name="connsiteY3" fmla="*/ 2396561 h 2396561"/>
            </a:gdLst>
            <a:ahLst/>
            <a:cxnLst>
              <a:cxn ang="0">
                <a:pos x="connsiteX0" y="connsiteY0"/>
              </a:cxn>
              <a:cxn ang="0">
                <a:pos x="connsiteX1" y="connsiteY1"/>
              </a:cxn>
              <a:cxn ang="0">
                <a:pos x="connsiteX2" y="connsiteY2"/>
              </a:cxn>
              <a:cxn ang="0">
                <a:pos x="connsiteX3" y="connsiteY3"/>
              </a:cxn>
            </a:cxnLst>
            <a:rect l="l" t="t" r="r" b="b"/>
            <a:pathLst>
              <a:path w="1916515" h="2396561">
                <a:moveTo>
                  <a:pt x="1916515" y="0"/>
                </a:moveTo>
                <a:lnTo>
                  <a:pt x="1914345" y="2682"/>
                </a:lnTo>
                <a:cubicBezTo>
                  <a:pt x="1430582" y="598348"/>
                  <a:pt x="941296" y="1216779"/>
                  <a:pt x="452700" y="1832365"/>
                </a:cubicBezTo>
                <a:cubicBezTo>
                  <a:pt x="310552" y="2011075"/>
                  <a:pt x="0" y="2396561"/>
                  <a:pt x="0" y="2396561"/>
                </a:cubicBez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graphicFrame>
        <p:nvGraphicFramePr>
          <p:cNvPr id="5" name="Content Placeholder 2">
            <a:extLst>
              <a:ext uri="{FF2B5EF4-FFF2-40B4-BE49-F238E27FC236}">
                <a16:creationId xmlns:a16="http://schemas.microsoft.com/office/drawing/2014/main" id="{1A1E85F4-5A9C-0DF8-8755-28E2AACB4290}"/>
              </a:ext>
            </a:extLst>
          </p:cNvPr>
          <p:cNvGraphicFramePr>
            <a:graphicFrameLocks noGrp="1"/>
          </p:cNvGraphicFramePr>
          <p:nvPr>
            <p:ph idx="1"/>
            <p:extLst>
              <p:ext uri="{D42A27DB-BD31-4B8C-83A1-F6EECF244321}">
                <p14:modId xmlns:p14="http://schemas.microsoft.com/office/powerpoint/2010/main" val="2848104958"/>
              </p:ext>
            </p:extLst>
          </p:nvPr>
        </p:nvGraphicFramePr>
        <p:xfrm>
          <a:off x="4572000" y="1524000"/>
          <a:ext cx="68580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85264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A6EF5A53-0A64-4CA5-B9C7-1CB97CB5C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1" name="Freeform: Shape 10">
            <a:extLst>
              <a:ext uri="{FF2B5EF4-FFF2-40B4-BE49-F238E27FC236}">
                <a16:creationId xmlns:a16="http://schemas.microsoft.com/office/drawing/2014/main" id="{34ABFBEA-4EB0-4D02-A2C0-1733CD3D6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3" name="Freeform: Shape 12">
            <a:extLst>
              <a:ext uri="{FF2B5EF4-FFF2-40B4-BE49-F238E27FC236}">
                <a16:creationId xmlns:a16="http://schemas.microsoft.com/office/drawing/2014/main" id="{19E083F6-57F4-487B-A766-EA0462B1E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useBgFill="1">
        <p:nvSpPr>
          <p:cNvPr id="15" name="Rectangle 14">
            <a:extLst>
              <a:ext uri="{FF2B5EF4-FFF2-40B4-BE49-F238E27FC236}">
                <a16:creationId xmlns:a16="http://schemas.microsoft.com/office/drawing/2014/main" id="{7A18C9FB-EC4C-4DAE-8F7D-C6E5AF607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pic>
        <p:nvPicPr>
          <p:cNvPr id="5" name="Picture 4" descr="Lambs on a hill">
            <a:extLst>
              <a:ext uri="{FF2B5EF4-FFF2-40B4-BE49-F238E27FC236}">
                <a16:creationId xmlns:a16="http://schemas.microsoft.com/office/drawing/2014/main" id="{E18E78A6-05E9-BC7B-E5AE-C97759B1E934}"/>
              </a:ext>
            </a:extLst>
          </p:cNvPr>
          <p:cNvPicPr>
            <a:picLocks noChangeAspect="1"/>
          </p:cNvPicPr>
          <p:nvPr/>
        </p:nvPicPr>
        <p:blipFill>
          <a:blip r:embed="rId2"/>
          <a:srcRect t="15709" r="7" b="7"/>
          <a:stretch/>
        </p:blipFill>
        <p:spPr>
          <a:xfrm>
            <a:off x="20" y="10"/>
            <a:ext cx="12207220" cy="6857990"/>
          </a:xfrm>
          <a:prstGeom prst="rect">
            <a:avLst/>
          </a:prstGeom>
        </p:spPr>
      </p:pic>
      <p:sp>
        <p:nvSpPr>
          <p:cNvPr id="17" name="Rectangle 16">
            <a:extLst>
              <a:ext uri="{FF2B5EF4-FFF2-40B4-BE49-F238E27FC236}">
                <a16:creationId xmlns:a16="http://schemas.microsoft.com/office/drawing/2014/main" id="{5E698B96-C345-4CAB-9657-02BD17A19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alpha val="30000"/>
                </a:schemeClr>
              </a:gs>
              <a:gs pos="33000">
                <a:schemeClr val="bg1">
                  <a:alpha val="20000"/>
                </a:schemeClr>
              </a:gs>
              <a:gs pos="0">
                <a:schemeClr val="bg1">
                  <a:alpha val="0"/>
                </a:schemeClr>
              </a:gs>
              <a:gs pos="100000">
                <a:schemeClr val="bg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A5121AE-162C-941C-A757-233859A657FD}"/>
              </a:ext>
            </a:extLst>
          </p:cNvPr>
          <p:cNvSpPr>
            <a:spLocks noGrp="1"/>
          </p:cNvSpPr>
          <p:nvPr>
            <p:ph type="title"/>
          </p:nvPr>
        </p:nvSpPr>
        <p:spPr>
          <a:xfrm>
            <a:off x="762000" y="762000"/>
            <a:ext cx="3810000" cy="3048000"/>
          </a:xfrm>
        </p:spPr>
        <p:txBody>
          <a:bodyPr vert="horz" lIns="91440" tIns="45720" rIns="91440" bIns="45720" rtlCol="0" anchor="b">
            <a:normAutofit/>
          </a:bodyPr>
          <a:lstStyle/>
          <a:p>
            <a:r>
              <a:rPr lang="en-US" kern="1200">
                <a:solidFill>
                  <a:schemeClr val="tx1"/>
                </a:solidFill>
                <a:latin typeface="+mj-lt"/>
                <a:ea typeface="+mj-ea"/>
                <a:cs typeface="+mj-cs"/>
              </a:rPr>
              <a:t>Welsh Policies</a:t>
            </a:r>
          </a:p>
        </p:txBody>
      </p:sp>
      <p:sp>
        <p:nvSpPr>
          <p:cNvPr id="3" name="Content Placeholder 2">
            <a:extLst>
              <a:ext uri="{FF2B5EF4-FFF2-40B4-BE49-F238E27FC236}">
                <a16:creationId xmlns:a16="http://schemas.microsoft.com/office/drawing/2014/main" id="{2B42E8D3-8000-9C71-FE64-641A4578BF38}"/>
              </a:ext>
            </a:extLst>
          </p:cNvPr>
          <p:cNvSpPr>
            <a:spLocks noGrp="1"/>
          </p:cNvSpPr>
          <p:nvPr>
            <p:ph idx="1"/>
          </p:nvPr>
        </p:nvSpPr>
        <p:spPr>
          <a:xfrm>
            <a:off x="762000" y="4083733"/>
            <a:ext cx="3810000" cy="1524000"/>
          </a:xfrm>
        </p:spPr>
        <p:txBody>
          <a:bodyPr vert="horz" lIns="91440" tIns="45720" rIns="91440" bIns="45720" rtlCol="0">
            <a:normAutofit/>
          </a:bodyPr>
          <a:lstStyle/>
          <a:p>
            <a:pPr marL="0" indent="0">
              <a:lnSpc>
                <a:spcPct val="115000"/>
              </a:lnSpc>
              <a:buNone/>
            </a:pPr>
            <a:r>
              <a:rPr lang="en-US" sz="2000" kern="1200">
                <a:solidFill>
                  <a:schemeClr val="tx1">
                    <a:alpha val="70000"/>
                  </a:schemeClr>
                </a:solidFill>
                <a:latin typeface="+mn-lt"/>
                <a:ea typeface="+mn-ea"/>
                <a:cs typeface="+mn-cs"/>
              </a:rPr>
              <a:t>Can you think of any policies/Acts of the Senedd that are aimed at tackling inequality?</a:t>
            </a:r>
          </a:p>
        </p:txBody>
      </p:sp>
    </p:spTree>
    <p:extLst>
      <p:ext uri="{BB962C8B-B14F-4D97-AF65-F5344CB8AC3E}">
        <p14:creationId xmlns:p14="http://schemas.microsoft.com/office/powerpoint/2010/main" val="6055425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gital numbers art">
            <a:extLst>
              <a:ext uri="{FF2B5EF4-FFF2-40B4-BE49-F238E27FC236}">
                <a16:creationId xmlns:a16="http://schemas.microsoft.com/office/drawing/2014/main" id="{80C78499-5ADC-1114-A592-136447693D88}"/>
              </a:ext>
            </a:extLst>
          </p:cNvPr>
          <p:cNvPicPr>
            <a:picLocks noChangeAspect="1"/>
          </p:cNvPicPr>
          <p:nvPr/>
        </p:nvPicPr>
        <p:blipFill>
          <a:blip r:embed="rId2"/>
          <a:srcRect l="16256" r="22016" b="-75"/>
          <a:stretch/>
        </p:blipFill>
        <p:spPr>
          <a:xfrm>
            <a:off x="2" y="10"/>
            <a:ext cx="5578823" cy="6028246"/>
          </a:xfrm>
          <a:custGeom>
            <a:avLst/>
            <a:gdLst/>
            <a:ahLst/>
            <a:cxnLst/>
            <a:rect l="l" t="t" r="r" b="b"/>
            <a:pathLst>
              <a:path w="5578823" h="6028256">
                <a:moveTo>
                  <a:pt x="0" y="0"/>
                </a:moveTo>
                <a:lnTo>
                  <a:pt x="3897606" y="0"/>
                </a:lnTo>
                <a:lnTo>
                  <a:pt x="4274232" y="360545"/>
                </a:lnTo>
                <a:cubicBezTo>
                  <a:pt x="4408856" y="488910"/>
                  <a:pt x="4542134" y="615181"/>
                  <a:pt x="4673934" y="738354"/>
                </a:cubicBezTo>
                <a:cubicBezTo>
                  <a:pt x="5042663" y="1082881"/>
                  <a:pt x="5282330" y="1428108"/>
                  <a:pt x="5421862" y="1773839"/>
                </a:cubicBezTo>
                <a:cubicBezTo>
                  <a:pt x="5631101" y="2292214"/>
                  <a:pt x="5614731" y="2811325"/>
                  <a:pt x="5469198" y="3329255"/>
                </a:cubicBezTo>
                <a:cubicBezTo>
                  <a:pt x="5323662" y="3847185"/>
                  <a:pt x="5048962" y="4363935"/>
                  <a:pt x="4741546" y="4877588"/>
                </a:cubicBezTo>
                <a:cubicBezTo>
                  <a:pt x="4027238" y="6071494"/>
                  <a:pt x="2764972" y="6102970"/>
                  <a:pt x="1325600" y="5980388"/>
                </a:cubicBezTo>
                <a:cubicBezTo>
                  <a:pt x="903947" y="5944442"/>
                  <a:pt x="499735" y="5907589"/>
                  <a:pt x="137593" y="5804042"/>
                </a:cubicBezTo>
                <a:lnTo>
                  <a:pt x="0" y="5760161"/>
                </a:lnTo>
                <a:close/>
              </a:path>
            </a:pathLst>
          </a:custGeom>
        </p:spPr>
      </p:pic>
      <p:sp>
        <p:nvSpPr>
          <p:cNvPr id="11" name="Freeform: Shape 10">
            <a:extLst>
              <a:ext uri="{FF2B5EF4-FFF2-40B4-BE49-F238E27FC236}">
                <a16:creationId xmlns:a16="http://schemas.microsoft.com/office/drawing/2014/main" id="{E633B38B-B87A-4288-A20F-0223A6C27A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3" name="Content Placeholder 2">
            <a:extLst>
              <a:ext uri="{FF2B5EF4-FFF2-40B4-BE49-F238E27FC236}">
                <a16:creationId xmlns:a16="http://schemas.microsoft.com/office/drawing/2014/main" id="{5D45207B-177A-3B7E-FF06-88FF6A638967}"/>
              </a:ext>
            </a:extLst>
          </p:cNvPr>
          <p:cNvSpPr>
            <a:spLocks noGrp="1"/>
          </p:cNvSpPr>
          <p:nvPr>
            <p:ph idx="1"/>
          </p:nvPr>
        </p:nvSpPr>
        <p:spPr>
          <a:xfrm>
            <a:off x="6096000" y="2286000"/>
            <a:ext cx="5334000" cy="3810001"/>
          </a:xfrm>
        </p:spPr>
        <p:txBody>
          <a:bodyPr vert="horz" lIns="91440" tIns="45720" rIns="91440" bIns="45720" rtlCol="0">
            <a:normAutofit/>
          </a:bodyPr>
          <a:lstStyle/>
          <a:p>
            <a:r>
              <a:rPr lang="en-US" sz="2400"/>
              <a:t>Wales has one of the highest poverty rates in the UK.</a:t>
            </a:r>
          </a:p>
          <a:p>
            <a:r>
              <a:rPr lang="en-US" sz="2400"/>
              <a:t>29% of children and 21% of working aged people.</a:t>
            </a:r>
          </a:p>
          <a:p>
            <a:r>
              <a:rPr lang="en-US" sz="2400"/>
              <a:t>One policy in Wales aimed at reducing this is the Socio-economic Duty. </a:t>
            </a:r>
          </a:p>
        </p:txBody>
      </p:sp>
      <p:sp>
        <p:nvSpPr>
          <p:cNvPr id="2" name="Title 1">
            <a:extLst>
              <a:ext uri="{FF2B5EF4-FFF2-40B4-BE49-F238E27FC236}">
                <a16:creationId xmlns:a16="http://schemas.microsoft.com/office/drawing/2014/main" id="{45A96102-F14C-E5C5-3536-48950D9EB796}"/>
              </a:ext>
            </a:extLst>
          </p:cNvPr>
          <p:cNvSpPr>
            <a:spLocks noGrp="1"/>
          </p:cNvSpPr>
          <p:nvPr>
            <p:ph type="title"/>
          </p:nvPr>
        </p:nvSpPr>
        <p:spPr>
          <a:xfrm>
            <a:off x="6096000" y="762000"/>
            <a:ext cx="5334000" cy="1524000"/>
          </a:xfrm>
        </p:spPr>
        <p:txBody>
          <a:bodyPr>
            <a:normAutofit/>
          </a:bodyPr>
          <a:lstStyle/>
          <a:p>
            <a:r>
              <a:rPr lang="en-US" sz="3200"/>
              <a:t>Welsh Policies</a:t>
            </a:r>
          </a:p>
        </p:txBody>
      </p:sp>
    </p:spTree>
    <p:extLst>
      <p:ext uri="{BB962C8B-B14F-4D97-AF65-F5344CB8AC3E}">
        <p14:creationId xmlns:p14="http://schemas.microsoft.com/office/powerpoint/2010/main" val="861612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A2543-0C58-39ED-C215-1746FA0D8511}"/>
              </a:ext>
            </a:extLst>
          </p:cNvPr>
          <p:cNvSpPr>
            <a:spLocks noGrp="1"/>
          </p:cNvSpPr>
          <p:nvPr>
            <p:ph type="title"/>
          </p:nvPr>
        </p:nvSpPr>
        <p:spPr/>
        <p:txBody>
          <a:bodyPr/>
          <a:lstStyle/>
          <a:p>
            <a:r>
              <a:rPr lang="en-US" dirty="0"/>
              <a:t>The Socio-economic Duty</a:t>
            </a:r>
          </a:p>
        </p:txBody>
      </p:sp>
      <p:sp>
        <p:nvSpPr>
          <p:cNvPr id="3" name="Content Placeholder 2">
            <a:extLst>
              <a:ext uri="{FF2B5EF4-FFF2-40B4-BE49-F238E27FC236}">
                <a16:creationId xmlns:a16="http://schemas.microsoft.com/office/drawing/2014/main" id="{099F575F-111B-4BE3-E3AC-5F7270E9D545}"/>
              </a:ext>
            </a:extLst>
          </p:cNvPr>
          <p:cNvSpPr>
            <a:spLocks noGrp="1"/>
          </p:cNvSpPr>
          <p:nvPr>
            <p:ph idx="1"/>
          </p:nvPr>
        </p:nvSpPr>
        <p:spPr/>
        <p:txBody>
          <a:bodyPr vert="horz" lIns="91440" tIns="45720" rIns="91440" bIns="45720" rtlCol="0" anchor="t">
            <a:normAutofit/>
          </a:bodyPr>
          <a:lstStyle/>
          <a:p>
            <a:r>
              <a:rPr lang="en-US" dirty="0">
                <a:solidFill>
                  <a:srgbClr val="FFFFFF">
                    <a:alpha val="70000"/>
                  </a:srgbClr>
                </a:solidFill>
              </a:rPr>
              <a:t>Public bodies must ensure that their strategic decisions improve inequality of outcomes for those suffering socioeconomic disadvantages. </a:t>
            </a:r>
          </a:p>
          <a:p>
            <a:r>
              <a:rPr lang="en-US" dirty="0">
                <a:solidFill>
                  <a:srgbClr val="FFFFFF">
                    <a:alpha val="70000"/>
                  </a:srgbClr>
                </a:solidFill>
                <a:hlinkClick r:id="rId2"/>
              </a:rPr>
              <a:t>https://www.youtube.com/watch?v=UR9_Y-zRDIw</a:t>
            </a:r>
            <a:endParaRPr lang="en-US" dirty="0">
              <a:solidFill>
                <a:srgbClr val="FFFFFF">
                  <a:alpha val="70000"/>
                </a:srgbClr>
              </a:solidFill>
            </a:endParaRPr>
          </a:p>
          <a:p>
            <a:endParaRPr lang="en-US" dirty="0">
              <a:solidFill>
                <a:srgbClr val="FFFFFF">
                  <a:alpha val="70000"/>
                </a:srgbClr>
              </a:solidFill>
            </a:endParaRPr>
          </a:p>
          <a:p>
            <a:endParaRPr lang="en-US" dirty="0">
              <a:solidFill>
                <a:srgbClr val="FFFFFF">
                  <a:alpha val="70000"/>
                </a:srgbClr>
              </a:solidFill>
            </a:endParaRPr>
          </a:p>
        </p:txBody>
      </p:sp>
    </p:spTree>
    <p:extLst>
      <p:ext uri="{BB962C8B-B14F-4D97-AF65-F5344CB8AC3E}">
        <p14:creationId xmlns:p14="http://schemas.microsoft.com/office/powerpoint/2010/main" val="5873901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6A13B60C-56B1-46B4-98A6-1482A52E7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1865" y="-31864"/>
            <a:ext cx="4785362" cy="4849091"/>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9" name="Freeform: Shape 18">
            <a:extLst>
              <a:ext uri="{FF2B5EF4-FFF2-40B4-BE49-F238E27FC236}">
                <a16:creationId xmlns:a16="http://schemas.microsoft.com/office/drawing/2014/main" id="{F024A8E9-062E-406A-BE10-CED280011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341352" y="-341351"/>
            <a:ext cx="4651297" cy="5334001"/>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rgbClr val="F1CB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1">
            <a:extLst>
              <a:ext uri="{FF2B5EF4-FFF2-40B4-BE49-F238E27FC236}">
                <a16:creationId xmlns:a16="http://schemas.microsoft.com/office/drawing/2014/main" id="{3515B623-52CC-EB35-5047-AAE865D193CC}"/>
              </a:ext>
            </a:extLst>
          </p:cNvPr>
          <p:cNvSpPr>
            <a:spLocks noGrp="1"/>
          </p:cNvSpPr>
          <p:nvPr>
            <p:ph type="title"/>
          </p:nvPr>
        </p:nvSpPr>
        <p:spPr>
          <a:xfrm>
            <a:off x="761999" y="762000"/>
            <a:ext cx="3048001" cy="2286000"/>
          </a:xfrm>
        </p:spPr>
        <p:txBody>
          <a:bodyPr anchor="b">
            <a:normAutofit/>
          </a:bodyPr>
          <a:lstStyle/>
          <a:p>
            <a:r>
              <a:rPr lang="en-US" sz="3200">
                <a:solidFill>
                  <a:srgbClr val="FFFFFF"/>
                </a:solidFill>
              </a:rPr>
              <a:t>Welsh Policies</a:t>
            </a:r>
          </a:p>
        </p:txBody>
      </p:sp>
      <p:graphicFrame>
        <p:nvGraphicFramePr>
          <p:cNvPr id="20" name="Content Placeholder 2">
            <a:extLst>
              <a:ext uri="{FF2B5EF4-FFF2-40B4-BE49-F238E27FC236}">
                <a16:creationId xmlns:a16="http://schemas.microsoft.com/office/drawing/2014/main" id="{E14BF64E-ADD5-F971-7645-9B150025BB1E}"/>
              </a:ext>
            </a:extLst>
          </p:cNvPr>
          <p:cNvGraphicFramePr>
            <a:graphicFrameLocks noGrp="1"/>
          </p:cNvGraphicFramePr>
          <p:nvPr>
            <p:ph idx="1"/>
            <p:extLst>
              <p:ext uri="{D42A27DB-BD31-4B8C-83A1-F6EECF244321}">
                <p14:modId xmlns:p14="http://schemas.microsoft.com/office/powerpoint/2010/main" val="1626967028"/>
              </p:ext>
            </p:extLst>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53861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B5A2A-5132-FAA3-0E58-DBDCF9E7A63A}"/>
              </a:ext>
            </a:extLst>
          </p:cNvPr>
          <p:cNvSpPr>
            <a:spLocks noGrp="1"/>
          </p:cNvSpPr>
          <p:nvPr>
            <p:ph type="title"/>
          </p:nvPr>
        </p:nvSpPr>
        <p:spPr/>
        <p:txBody>
          <a:bodyPr/>
          <a:lstStyle/>
          <a:p>
            <a:r>
              <a:rPr lang="en-US" dirty="0"/>
              <a:t>Next Week</a:t>
            </a:r>
          </a:p>
        </p:txBody>
      </p:sp>
      <p:sp>
        <p:nvSpPr>
          <p:cNvPr id="3" name="Content Placeholder 2">
            <a:extLst>
              <a:ext uri="{FF2B5EF4-FFF2-40B4-BE49-F238E27FC236}">
                <a16:creationId xmlns:a16="http://schemas.microsoft.com/office/drawing/2014/main" id="{882CFC6E-95AC-03FB-6650-CB5463F6CE12}"/>
              </a:ext>
            </a:extLst>
          </p:cNvPr>
          <p:cNvSpPr>
            <a:spLocks noGrp="1"/>
          </p:cNvSpPr>
          <p:nvPr>
            <p:ph idx="1"/>
          </p:nvPr>
        </p:nvSpPr>
        <p:spPr/>
        <p:txBody>
          <a:bodyPr vert="horz" lIns="91440" tIns="45720" rIns="91440" bIns="45720" rtlCol="0" anchor="t">
            <a:normAutofit/>
          </a:bodyPr>
          <a:lstStyle/>
          <a:p>
            <a:r>
              <a:rPr lang="en-US">
                <a:solidFill>
                  <a:srgbClr val="FFFFFF">
                    <a:alpha val="70000"/>
                  </a:srgbClr>
                </a:solidFill>
              </a:rPr>
              <a:t>Next week we will be considering the impact of digital experiences on children and young people and looking at digital resilience. </a:t>
            </a:r>
          </a:p>
          <a:p>
            <a:r>
              <a:rPr lang="en-US" dirty="0">
                <a:solidFill>
                  <a:srgbClr val="FFFFFF">
                    <a:alpha val="70000"/>
                  </a:srgbClr>
                </a:solidFill>
              </a:rPr>
              <a:t>Consider how we can empower children and young people to be digitally resilient. </a:t>
            </a:r>
          </a:p>
        </p:txBody>
      </p:sp>
    </p:spTree>
    <p:extLst>
      <p:ext uri="{BB962C8B-B14F-4D97-AF65-F5344CB8AC3E}">
        <p14:creationId xmlns:p14="http://schemas.microsoft.com/office/powerpoint/2010/main" val="11935251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8.7|3.8|2|2.8"/>
</p:tagLst>
</file>

<file path=ppt/tags/tag2.xml><?xml version="1.0" encoding="utf-8"?>
<p:tagLst xmlns:a="http://schemas.openxmlformats.org/drawingml/2006/main" xmlns:r="http://schemas.openxmlformats.org/officeDocument/2006/relationships" xmlns:p="http://schemas.openxmlformats.org/presentationml/2006/main">
  <p:tag name="TIMING" val="|54.5"/>
</p:tagLst>
</file>

<file path=ppt/tags/tag3.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PebbleVTI">
  <a:themeElements>
    <a:clrScheme name="AnalogousFromDarkSeed_2SEEDS">
      <a:dk1>
        <a:srgbClr val="000000"/>
      </a:dk1>
      <a:lt1>
        <a:srgbClr val="FFFFFF"/>
      </a:lt1>
      <a:dk2>
        <a:srgbClr val="3B2441"/>
      </a:dk2>
      <a:lt2>
        <a:srgbClr val="E3E8E2"/>
      </a:lt2>
      <a:accent1>
        <a:srgbClr val="9B3BB1"/>
      </a:accent1>
      <a:accent2>
        <a:srgbClr val="7C4DC3"/>
      </a:accent2>
      <a:accent3>
        <a:srgbClr val="C34DA8"/>
      </a:accent3>
      <a:accent4>
        <a:srgbClr val="B1653B"/>
      </a:accent4>
      <a:accent5>
        <a:srgbClr val="BBA149"/>
      </a:accent5>
      <a:accent6>
        <a:srgbClr val="98AD39"/>
      </a:accent6>
      <a:hlink>
        <a:srgbClr val="BF673F"/>
      </a:hlink>
      <a:folHlink>
        <a:srgbClr val="7F7F7F"/>
      </a:folHlink>
    </a:clrScheme>
    <a:fontScheme name="Custom 4">
      <a:majorFont>
        <a:latin typeface="Sitka Subheading"/>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ebbleVTI" id="{8B4DB91D-6BB4-4BA3-973A-733D3AF2680E}" vid="{9A19CF0D-2077-4BF4-BAA5-86934C336D5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1834</Words>
  <Application>Microsoft Office PowerPoint</Application>
  <PresentationFormat>Widescreen</PresentationFormat>
  <Paragraphs>405</Paragraphs>
  <Slides>39</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Avenir Next LT Pro</vt:lpstr>
      <vt:lpstr>Avenir Next LT Pro Light</vt:lpstr>
      <vt:lpstr>Calibri</vt:lpstr>
      <vt:lpstr>Gill Sans MT</vt:lpstr>
      <vt:lpstr>Sitka Subheading</vt:lpstr>
      <vt:lpstr>Wingdings</vt:lpstr>
      <vt:lpstr>PebbleVTI</vt:lpstr>
      <vt:lpstr>Digital Inequalities and Welsh Policies</vt:lpstr>
      <vt:lpstr>Aims and Objectives</vt:lpstr>
      <vt:lpstr>Inequality</vt:lpstr>
      <vt:lpstr>Inequality</vt:lpstr>
      <vt:lpstr>Inequality</vt:lpstr>
      <vt:lpstr>Health Inequality</vt:lpstr>
      <vt:lpstr>Health Inequalities</vt:lpstr>
      <vt:lpstr>Cycle of Deprivation</vt:lpstr>
      <vt:lpstr>Today’s Underclass</vt:lpstr>
      <vt:lpstr>Health Inequalities reports since 1980’s</vt:lpstr>
      <vt:lpstr>The Black Report 1980</vt:lpstr>
      <vt:lpstr>The Black Report 1980</vt:lpstr>
      <vt:lpstr>The Black Report 1980</vt:lpstr>
      <vt:lpstr>The Health Divide 1987</vt:lpstr>
      <vt:lpstr>The Acheson Report (1998)</vt:lpstr>
      <vt:lpstr>The Acheson Report (1998) key findings</vt:lpstr>
      <vt:lpstr>The Acheson Report (1998) key findings</vt:lpstr>
      <vt:lpstr>The Acheson Report recommendations</vt:lpstr>
      <vt:lpstr>PowerPoint Presentation</vt:lpstr>
      <vt:lpstr>Key messages from these studies…</vt:lpstr>
      <vt:lpstr>What has happened since 2010 and Marmot?</vt:lpstr>
      <vt:lpstr>Approaches and Principles</vt:lpstr>
      <vt:lpstr>Digital Inequalities</vt:lpstr>
      <vt:lpstr>Digital Inequalities</vt:lpstr>
      <vt:lpstr>Digital Inequalities in Children</vt:lpstr>
      <vt:lpstr>Causes of Inequality</vt:lpstr>
      <vt:lpstr>Causes of Inequality</vt:lpstr>
      <vt:lpstr>Impacts of Inequality</vt:lpstr>
      <vt:lpstr>Impacts of Inequality</vt:lpstr>
      <vt:lpstr>Impacts of Inequality - Social</vt:lpstr>
      <vt:lpstr>Impacts of Inequality - Social</vt:lpstr>
      <vt:lpstr>Impacts of Inequality - Economic</vt:lpstr>
      <vt:lpstr>Impacts of Inequality - Health</vt:lpstr>
      <vt:lpstr>Impacts of Inequality - Climate</vt:lpstr>
      <vt:lpstr>Welsh Policies</vt:lpstr>
      <vt:lpstr>Welsh Policies</vt:lpstr>
      <vt:lpstr>The Socio-economic Duty</vt:lpstr>
      <vt:lpstr>Welsh Policies</vt:lpstr>
      <vt:lpstr>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Jan Howells-Johnson</dc:creator>
  <cp:lastModifiedBy>Jan Howells-Johnson</cp:lastModifiedBy>
  <cp:revision>97</cp:revision>
  <dcterms:created xsi:type="dcterms:W3CDTF">2025-01-08T11:59:28Z</dcterms:created>
  <dcterms:modified xsi:type="dcterms:W3CDTF">2026-03-26T12:28:02Z</dcterms:modified>
</cp:coreProperties>
</file>