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27" d="100"/>
          <a:sy n="127" d="100"/>
        </p:scale>
        <p:origin x="-3411" y="-22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0087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1
Target duration: 60 seconds. Practise at approximately 125–145 words per minute; pauses fill the remaining time.
0–15 seconds: Good morning. This is my individual practical presentation for Leadership and Management Theory and Practice, module code LCBB6022, on the BA Honours Business Management programme, led by Dr. Sampath Rodrigo.
15–40 seconds: The title is a practice toolkit for leading through change. Instead of only describing theory, I translate emotional intelligence and cultural intelligence into things a leader actually does, and test them against Amazon, a company that has led through a very turbulent recent period.
40–60 seconds: The central idea is that leadership styles are tools, not fixed labels. The real question is whether a leader chose the right tool for the situation, and whether the people who deliver the change were protected. That question runs through every slide that follows.
EMPHASISE (key idea, stressed at about 40 seconds): Leadership is a choice of tools, not a fixed label.
ORIGINAL COVER DETAILS RETAINED
Title: A practice toolkit for leading through change
Programme: BA (Hons) Business Management
Module: Leadership and Management Theory and Practice
Module code: LCBB6022
Component 1: Practical: Individual Presentation
Module leader/Lecturer: Dr. Sampath Rodrigo
Student: Catalin Alexandru Artenie
Student number: 2240460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2
Target duration: 60 seconds. Practise at approximately 125–145 words per minute; pauses fill the remaining time.
0–15 seconds: Amazon is the test case. With roughly one point five million employees worldwide in 2023, it must lead a diverse, dispersed workforce through change.
15–40 seconds: My lens is Edith Heard’s participatory, horizontal leadership at EMBL: leadership as relational and contextual, not positional. I use it to examine Amazon between 2020 and 2026, a period that included the pandemic hiring surge, corporate cuts, the five-day office mandate and the Staten Island union vote.
40–60 seconds: My argument is that Amazon’s toolkit leaned heavily on control. That is efficient, but it under-used empathy and cultural adaptation. A better-balanced toolkit was available, and the next slides show what it contains and how I will test Amazon against it.
EMPHASISE (key idea, stressed at about 40 seconds): Leadership is relational and contextual, not positional.
SOURCE SPEAKER-NOTE CONTEXT — BACKGROUND, NOT TO BE READ IN THE 60-SECOND SLOT
Good morning. This is a practice-oriented toolkit: instead of just presenting theory, I translate Emotional Intelligence and Cultural Intelligence into things a leader actually does, and test that toolkit against how Amazon led through its most turbulent recent period — the pandemic hiring surge, the 2022-23 and 2025-26 corporate cuts, the five-day office mandate, and the Staten Island union vote. My framing lens is Edith Heard's participatory, 'horizontal' leadership at EMBL: leadership as relational and contextual, not positional (EMBL, 2017). Amazon, with roughly 1.5 million employees worldwide (Amazon.com, Inc., 2024), is the test case. My argument across the next ten minutes is that Amazon's toolkit leaned heavily on control-type tools — efficient, but under-using the empathy and cultural-adaptation tools — and that a better-balanced toolkit was available.
ORIGINAL VISIBLE CONTENT RETAINED FOR REFERENCE
A practice toolkit for leading through change
How Amazon's leaders operationalised — and under-used — EI and CQ, 2020–2026
1.5m
employees, 2023
The challenge in practice
Leading a diverse, dispersed, 1.5-million-person workforce calls for the participatory, “horizontal” leadership associated with Edith Heard at EMBL (EMBL, 2017) — leadership as relational and contextual, not positional. This toolkit tests how far Amazon's leaders put that into practice.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3
Target duration: 60 seconds. Practise at approximately 125–145 words per minute; pauses fill the remaining time.
0–15 seconds: The aim is to critically evaluate Amazon’s leadership using Theory X and Y, transformational leadership, emotional intelligence and cultural intelligence, and to show what each theory looks like in action.
15–40 seconds: That covers both learning outcomes: evaluating the complexities of leading and managing people, and evaluating strategies that make leaders and managers more effective. The structure has three movements. First, the toolkit itself: styles, management theory, emotional intelligence and cultural intelligence on slides four to six.
40–60 seconds: Second, the toolkit in practice: an autocratic versus participative comparison and four business examples on slides seven to nine. Third, strategy and reflection on slides ten to twelve: implementation, measurement, risks, a personal reflection and the conclusion. The emphasis is application, not theory alone.
EMPHASISE (key idea, stressed at about 40 seconds): Move from theory, to behaviour, to measurable results.
SOURCE SPEAKER-NOTE CONTEXT — BACKGROUND, NOT TO BE READ IN THE 60-SECOND SLOT
The aim is to critically evaluate Amazon's leadership using Theory X/Y, transformational leadership, EI and CQ — and, in keeping with a practice toolkit, to show what each theory looks like in action. That covers both learning outcomes: evaluating the complexities of leading people, and evaluating strategies to make leaders and managers more effective. The structure runs in three movements: first the toolkit itself — styles, management theory, EI and CQ; second, the toolkit in practice — an explicit autocratic-versus-participative comparison and four business examples; third, strategy, measurement, risk, a personal reflection and the conclusion. Eleven slides at one minute each, with the Harvard reference list on slide twelve.
ORIGINAL VISIBLE CONTENT RETAINED FOR REFERENCE
Aim and structure
A toolkit, not just a theory: styles, EI and CQ, applied and measured
Aim
Critically evaluate Amazon's leadership approach using Theory X/Y, transformational leadership, EI and CQ, and show how each theory translates into practical leadership behaviours.
Learning outcomes
Evaluate the complexities of leading and managing people in organisations
Evaluate the design and implementation of strategies that enhance leader and manager effectiveness
1
Toolkit
Styles as tools, management theory, EI and CQ toolkits (slides 3–5)
2
In practice
Autocratic vs participative; four business examples (slides 6–8)
3
Strategy &amp; reflection
Implementing, measuring, risks, reflection and conclusion (slides 9–11)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4
Target duration: 60 seconds. Practise at approximately 125–145 words per minute; pauses fill the remaining time.
0–15 seconds: There is no single best leadership style, so I treat styles as tools. Autocratic leadership is a control tool: fast and directive, useful in a crisis, but it suppresses voice. Democratic leadership is an engagement tool, with participation and empathy, though decisions are slower.
15–40 seconds: Transformational leadership motivates through vision, but needs a credible leader. Servant leadership builds inclusion through listening and empowerment, though it can blur accountability. Which tool a manager can credibly use depends on the assumptions underneath.
40–60 seconds: Theory X assumes direction and control through a centralised system and the exercise of authority, which licenses only the control tool. Theory Y assumes people will exercise self-direction and seek responsibility, which makes engagement and inclusion usable at all. Fayol’s principles already showed that control alone is not enough. The test is whether the tool fits the context.
EMPHASISE (key idea, stressed at about 40 seconds): Choose the tool to fit the context.
SOURCE SPEAKER-NOTE CONTEXT — BACKGROUND, NOT TO BE READ IN THE 60-SECOND SLOT
Styles are tools, not identities: no one best style (Approach 5's own premise). Autocratic is a control tool, fast but voice-suppressing. Democratic is an engagement tool. Transformational motivates through vision. Servant builds inclusion by listening. Which tool a manager can credibly use depends on the assumptions underneath. McGregor's Theory X assumes direction and control through a centralised system and the exercise of authority (Mullins and Rees, 2023, p. 357) — that licenses the control tool, nothing else. Theory Y assumes people will exercise self-direction and seek responsibility (Mullins and Rees, 2023, p. 358) — that is what makes the engagement and inclusion tools usable at all. Fayol's earlier principles already show this tension: alongside division of work and centralisation, his principles of equity and esprit de corps showed a 'sensitivity to people's needs as individuals and as groups' (Cole and Kelly, 2015, p. 25) — management theory has long known that control alone is not enough.
ORIGINAL VISIBLE CONTENT RETAINED FOR REFERENCE
Leadership styles as tools, not labels
No “one best style” — and which management assumptions make each tool usable
Sources: Mullins and Rees (2023, pp. 357–358); Cole and Kelly (2015, p. 25).
Autocratic
Control tool
Fast, directive — useful in a crisis; suppresses voice
Democratic
Engagement tool
Participation and empathy; slower to decide
Transformational
Motivation tool
Vision and inspiration; needs a credible leader
Servant
Inclusion tool
Listening and empowerment; can blur accountability
Theory X — “direction and control through a centralised system… and the exercise of authority” — fits the control tool (Mullins and Rees, 2023, p. 357).
Theory Y — people “will exercise self-direction… and seek responsibility” — enables the engagement and inclusion tools (Mullins and Rees, 2023, p. 358).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5
Target duration: 60 seconds. Practise at approximately 125–145 words per minute; pauses fill the remaining time.
0–15 seconds: Goleman’s framework becomes a toolkit when each component turns into behaviour. Self-awareness becomes reflective leadership. Empathy becomes active listening. Self-regulation becomes staying composed under pressure.
15–40 seconds: Goleman’s own example shows the difference. Two brokerage firms merged and created redundant jobs. One manager gave a gloomy speech about who would be fired. The other was up-front about his own worry and promised to keep people informed and treat them fairly.
40–60 seconds: The empathetic manager kept his best people and stayed productive. The other watched his division sink as talented staff left. That is almost exactly the choice Amazon’s managers faced during its layoff rounds. Coaching is one practical route into this toolkit, because it moves managers from a control mindset towards increased self-awareness. It is development, not just a seminar.
EMPHASISE (key idea, stressed at about 40 seconds): Empathy must become a repeatable leadership behaviour.
SOURCE SPEAKER-NOTE CONTEXT — BACKGROUND, NOT TO BE READ IN THE 60-SECOND SLOT
Goleman's framework gives us a toolkit, not just a list: self-awareness becomes reflective leadership; empathy becomes active listening; self-regulation becomes staying composed under pressure (Goleman, 2009, pp. 53-54). Here is empathy in practice, in Goleman's own example: two brokerage firms merged, creating redundant jobs. One manager gave a gloomy speech about who would be fired. The other was honest about his own uncertainty and promised to keep people informed and treat them fairly. The empathetic manager kept his best people and stayed productive; the other watched his division sink as talented staff left (Goleman in Harvard Business Review, 2018, pp. 34-35). That is almost exactly the choice Amazon's managers faced during its layoff rounds. Coaching is one practical route into this toolkit: it moves managers from a control mindset toward increased self-awareness (Knowles, 2022, p. 142) — development, not just training.
ORIGINAL VISIBLE CONTENT RETAINED FOR REFERENCE
The EI toolkit
Translating emotional intelligence into leadership behaviour
Sources: Goleman (2009, pp. 53–54); Goleman (2018, pp. 34–35); Knowles (2022, p. 142).
Component (Goleman, 2009, pp. 53–54)
Leadership behaviour
Styles it supports
Self-awareness
Reflective leadership
All styles
Empathy
Active listening (HBR, 2018, pp. 34–35)
Democratic, Servant
Self-regulation
Staying composed under pressure
Servant, Transformational
Empathy in action, two ways (HBR, 2018, pp. 34–35): 
when two brokerage firms merged, one manager gave “a gloomy speech” emphasising cuts; the other was “up-front about his own worry” and kept people informed. The empathetic manager's “best people stayed”; the other saw his division “sink” as talent left.
Development tool: coaching shifts managers from “control mindset” to “increased self-awareness” (Knowles, 2022, p. 142) — a practical route into this toolkit, not just a seminar.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6
Target duration: 60 seconds. Practise at approximately 125–145 words per minute; pauses fill the remaining time.
0–15 seconds: Cultural intelligence also becomes behaviour. The metacognitive dimension is reflecting on your own cultural assumptions. The behavioural dimension is adaptive communication. The motivational dimension is the sustained effort to keep adapting across cultures.
15–40 seconds: Here is what happens when it is missing. In 2013, Asiana Flight 214 crashed on approach to San Francisco. Investigators traced the crash to the communication and leadership culture inside the cockpit: a unilateral, top-down style of leadership that discouraged junior officers from challenging the captain.
40–60 seconds: It is an extreme case, but it shows that a style that works in one cultural context can be dangerous in another. For a workforce spanning dozens of countries, like Amazon’s, the lesson is to build behavioural adaptation into leadership practice. Keep common standards, but do not apply one global playbook top-down.
EMPHASISE (key idea, stressed at about 40 seconds): Keep common standards, but adapt communication.
SOURCE SPEAKER-NOTE CONTEXT — BACKGROUND, NOT TO BE READ IN THE 60-SECOND SLOT
CQ's dimensions become behaviours too: metacognitive awareness becomes reflection on your own cultural assumptions; the behavioural dimension becomes adaptive communication; motivational CQ becomes the sustained effort to keep adapting across cultures (Ang et al., 2007, pp. 337-338). Here is what happens when CQ is missing. In 2013 an Asiana Airlines Boeing crashed on approach to San Francisco. Investigators concluded the cause was the communication and leadership culture inside the cockpit: a unilateral, top-down leadership style that discouraged junior officers from challenging the captain (Zankovsky and von der Heiden, 2016, p. 6). It is an extreme case, but it makes the point starkly: a leadership style that works in one cultural context can be actively dangerous in another. For a workforce spanning dozens of countries, like Amazon's, that is a reason to build behavioural adaptation into leadership practice rather than applying one global playbook top-down.
ORIGINAL VISIBLE CONTENT RETAINED FOR REFERENCE
The CQ toolkit
Translating cultural intelligence into leadership behaviour
Sources: Ang et al. (2007, pp. 336–338); Zankovsky and von der Heiden (2016, p. 6).
Component (Ang et al., 2007, pp. 337–338)
Leadership behaviour
Styles it supports
Metacognitive
Reflection on cultural assumptions
Transformational
Behavioural
Adaptive communication
Participative
Motivational
Sustained effort across cultures
Transformational, Participative
When CQ is missing — Asiana Flight 214 (2013): 
investigators traced the crash to “the communication and leadership culture inside the cockpit”: a “unilateral style of leadership” — top-down — that suppressed junior officers' voice (Zankovsky and von der Heiden, 2016, p. 6).
Read-across to Amazon: a workforce spanning dozens of countries needs behavioural adaptation, not a single global playbook applied top-down.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7
Target duration: 60 seconds. Practise at approximately 125–145 words per minute; pauses fill the remaining time.
0–15 seconds: Context matters, because crisis response looks different from day-to-day collaboration. Amazon gives a clean comparison. Fulfilment pace is the crisis-response case, where algorithms assign and monitor tasks.
15–40 seconds: A Senate committee report found an injury rate approaching forty-five per hundred workers at the Prime Day 2019 peak, and only fifty-four point seven per cent of the Prime Day 2021 hiring target met. Speed was the priority, so the autocratic tool has some justification, but it is efficient while suppressing voice.
40–60 seconds: JFK8 was different. More than twenty-six hundred workers voted to form Amazon’s first US union in April 2022, and Amazon filed twenty-five objections, which an NLRB official recommended rejecting. That was a collaboration moment, not a crisis. A participative response was available and was not the one chosen, so the tool did not fit the context.
EMPHASISE (key idea, stressed at about 40 seconds): Do not treat every collaboration problem as a crisis.
SOURCE SPEAKER-NOTE CONTEXT — BACKGROUND, NOT TO BE READ IN THE 60-SECOND SLOT
Approach 5's own critical point is that context matters: crisis response looks different from day-to-day collaboration. Amazon gives us a clean comparison. Fulfilment-centre pace is the crisis-response case: algorithms assign and monitor tasks, and a Senate committee report found an injury rate approaching 45 per 100 workers at the Prime Day 2019 peak, with only 54.7 per cent of the hiring target met before Prime Day 2021 (US Senate HELP Committee, 2024, pp. 1, 7). Speed was genuinely the priority there, so the autocratic tool has some justification. JFK8 was different: a collaboration moment, where more than 2,600 workers voted to unionise, and Amazon responded by filing 25 objections, which an NLRB official recommended rejecting (CNBC, 2022). That was not a crisis requiring control — it was an opportunity for a participative response, and a more autocratic one was chosen instead. The toolkit test is simple: did the tool fit the context? At JFK8, I would argue it did not.
ORIGINAL VISIBLE CONTENT RETAINED FOR REFERENCE
Autocratic vs participative at Amazon
Context matters: crisis response looks different from day-to-day collaboration
Sources: US Senate HELP Committee (2024, pp. 1, 7); CNBC (2022; 2024).
Autocratic: fulfilment pace
Efficient but suppresses voice
Algorithms assign and monitor tasks; injury rate peaked near 45 per 100 workers at Prime Day 2019 (Senate HELP, 2024, p. 1)
Only 54.7% of the Prime Day 2021 hiring target was met (Senate HELP, 2024, p. 7)
Context: this is the crisis-response case — speed was the priority
Participative: worker voice, JFK8
Enhances inclusion but slower
2,600+ workers voted to form Amazon's first US union, April 2022 (CNBC, 2022)
Amazon filed 25 objections, which an NLRB official recommended rejecting (CNBC, 2022)
Context: a collaboration moment — a participative response was available and was not the one chosen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8
Target duration: 60 seconds. Practise at approximately 125–145 words per minute; pauses fill the remaining time.
0–15 seconds: Four business examples anchor the analysis: two here and two on the next slide. Google built emotional intelligence into a system rather than leaving it to individual managers.
15–40 seconds: Psychological safety, the shared belief that a team is safe for interpersonal risk-taking, ranked first of five dynamics behind Google’s most effective teams. At Microsoft, Satya Nadella made empathy the foundation of leadership when he took over in 2014. Microsoft’s stock grew roughly six hundred and fifty per cent over the following decade.
40–60 seconds: That is correlation, not proof, but a striking one. Amazon is my counter-case. An internal survey on the five-day office mandate averaged just one point four out of five on satisfaction, and the way the decision was communicated showed little visible empathy for how disruptive it would be to employees’ lives.
EMPHASISE (key idea, stressed at about 40 seconds): Build empathy into systems, not only individual intentions.
SOURCE SPEAKER-NOTE CONTEXT — BACKGROUND, NOT TO BE READ IN THE 60-SECOND SLOT
Four business examples anchor this analysis — two here, two on the next slide. Google built EI into a system rather than leaving it to individual managers: psychological safety, the shared belief that a team is safe for interpersonal risk-taking (Edmondson, 1999, p. 354), was the first of five dynamics behind Google's most effective teams (Google re:Work, n.d.). Microsoft shows EI at the top: Satya Nadella made empathy, in his words, the foundation of leadership when he took over in 2014, and Microsoft's stock grew by roughly 650 per cent over the following decade (Adenekan, 2025, pp. 785-788) — correlation, not proof, but a striking one. Amazon is my counter-case: an internal survey on the five-day office mandate averaged just 1.4 out of 5 on satisfaction (Del Rey, 2024), and the mandate's communication showed little visible empathy for how disruptive it would be for employees' lives.
ORIGINAL VISIBLE CONTENT RETAINED FOR REFERENCE
Business examples: EI in action
Google and Microsoft built EI into systems; Amazon's layoff communications show the cost of not doing so
Sources: Edmondson (1999, p. 354); Google re:Work (n.d.); Adenekan (2025, pp. 785–788); Del Rey (2024).
Google
Psychological safety — “shared belief… the team is safe for interpersonal risk taking” (Edmondson, 1999, p. 354)
Ranked first of five dynamics behind its best teams (Google re:Work, n.d.)
Microsoft
Nadella made “empathy the foundation of leadership” on taking over in 2014 (Adenekan, 2025, p. 785)
Stock grew roughly 650% over the following decade (Adenekan, 2025, p. 788, approx.)
Amazon (counter-case)
Internal survey on the 5-day mandate averaged 1.4/5 satisfaction (Del Rey, 2024)
Little visible empathy in how the decision was communicated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9
Target duration: 60 seconds. Practise at approximately 125–145 words per minute; pauses fill the remaining time.
0–15 seconds: For cultural intelligence, Starbucks and Airbnb make an instructive contrast. In 2018, Starbucks closed more than eight thousand stores for a half-day of implicit-bias training after staff at a Philadelphia store called police on two Black customers.
15–40 seconds: It was a serious response, but a Harvard sociologist cautioned that training virtually never has any effect on people’s bias. A one-off session, however well-intentioned, risks being superficial. Airbnb took a structural route. Project Lighthouse measured booking success by perceived race, finding ninety-one point four per cent for Black guests against ninety-four point one for White guests in 2021.
40–60 seconds: Airbnb built its response into policy and product, including Instant Book, rather than a single training day. The read-across to Amazon is that fulfilment staffing concerns were already identified and discussed internally. Governance-style measurement would have travelled further than a training day.
EMPHASISE (key idea, stressed at about 40 seconds): Measure the gap, then change the system.
SOURCE SPEAKER-NOTE CONTEXT — BACKGROUND, NOT TO BE READ IN THE 60-SECOND SLOT
For CQ, Starbucks and Airbnb make an instructive contrast. In 2018 Starbucks closed more than 8,000 stores for a half-day of implicit-bias training after staff at a Philadelphia store called police on two Black men who were waiting for a friend (CBS News, 2018). It was a serious response, but a Harvard sociologist quoted at the time cautioned that training virtually never changes people's bias (CBS News, 2018) — a one-off session, however well-intentioned, risks being superficial. Airbnb took a more structural route: Project Lighthouse measured booking success by perceived race directly, finding 91.4 per cent for Black guests against 94.1 per cent for White guests in 2021, and built the response into policy and product rather than a single training day (Airbnb, 2022). The read-across to Amazon: its own fulfilment-centre staffing and safety concerns were already identified and discussed internally (Senate HELP Committee, 2024, pp. 6-7) — which suggests governance-style measurement, the Airbnb approach, would travel further than a training day.
ORIGINAL VISIBLE CONTENT RETAINED FOR REFERENCE
Business examples: CQ in action
Starbucks tried training; Airbnb built measurement into governance — a sharper contrast than it looks
Sources: CBS News (2018); Harms and Credé (2010, p. 13 style caution applies); Airbnb (2022); US Senate HELP Committee (2024, pp. 6–7).
Starbucks: training
8,000+ stores closed for a half-day of implicit-bias training after a Philadelphia store called police on two Black customers (CBS News, 2018)
A Harvard sociologist cautioned that “training virtually never has any effect on people’s bias” (CBS News, 2018)
Airbnb: governance
Project Lighthouse measured booking success by perceived race: 91.4% (Black guests) vs 94.1% (White guests), 2021 (Airbnb, 2022)
Response built into policy and product (Instant Book), not a one-off session
Read-across to Amazon: fulfilment staffing concerns were also identified and discussed internally (Senate HELP, 2024, pp. 6–7) — governance-style measurement, Airbnb's approach, travelled further than a training day would have.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10
Target duration: 60 seconds. Practise at approximately 125–145 words per minute; pauses fill the remaining time.
0–15 seconds: Strategy has two halves: implementing and measuring. To implement, recruit for values, because firms strong at recruiting saw three-and-a-half times the revenue growth of weaker peers. Coach leaders rather than just training them, and set measurable goals, which Crosby calls a core ingredient of an engagement culture.
15–40 seconds: To measure, use leading indicators such as engagement and psychological safety, which show trouble early, and lagging indicators such as retention and conflict or grievance incidents, which confirm it afterwards. Resignations rise with job insecurity, burnout and feeling undervalued.
40–60 seconds: Against its own numbers, Amazon’s lagging financial indicator looks strong: operating income recovered from twelve point two billion dollars in 2022 to thirty-six point nine billion in 2023. But the leading indicators this toolkit recommends are not reported, and the available proxies, injury rates, union activity and satisfaction surveys, point the other way.
EMPHASISE (key idea, stressed at about 40 seconds): Financial success is not a complete leadership scorecard.
SOURCE SPEAKER-NOTE CONTEXT — BACKGROUND, NOT TO BE READ IN THE 60-SECOND SLOT
Strategy design has two halves: implementing and measuring. Implementing: recruit for values — companies strong at recruiting saw three-and-a-half times the revenue growth of weaker peers (Barrett, 2014, p. 57); coach leaders rather than just training them (Knowles, 2022, p. 142); and set measurable goals, which Crosby calls a core ingredient of an engagement culture (Crosby, 2019, p. 18). Measuring: leading indicators like engagement and psychological safety predict trouble before it shows up; lagging indicators like retention and conflict incidents confirm it afterwards. Hetrick's research on resignations found people leave when they feel job-insecure, burned out, or undervalued (Hetrick, 2023, p. 201) — all plausible readings of what the survey and injury data suggest inside Amazon. Set against its own numbers, Amazon's lagging financial indicator looks strong: operating income recovered from 12.2 billion dollars in 2022 to 36.9 billion in 2023 (Amazon.com, Inc., 2023; 2024). But the leading indicators this toolkit recommends are not reported, and the proxies we do have point the other way.
ORIGINAL VISIBLE CONTENT RETAINED FOR REFERENCE
Implementing and measuring effectiveness
From toolkit to strategy: build it in, then track whether it is working
Sources: Barrett (2014, p. 57); Crosby (2019, p. 18); Hetrick (2023, p. 201); Amazon.com, Inc. (2023; 2024).
Implementing strategically
Recruit for values: firms strong at recruiting saw 3.5× the revenue growth of weaker peers (Barrett, 2014, p. 57)
Coach leaders, not just train them (Knowles, 2022, p. 142)
Set measurable goals — “a core ingredient to create an engagement culture” (Crosby, 2019, p. 18)
Measuring effectiveness
Leading indicators: engagement, psychological safety
Lagging indicators: retention, conflict and grievance incidents
Resignations rise with job insecurity, burnout and feeling undervalued (Hetrick, 2023, p. 201)
Amazon against its own measures: 
operating income recovered from $12.2bn (2022) to $36.9bn (2023) (Amazon.com, Inc., 2023; 2024) — a lagging financial indicator moving the right way. But the leading indicators this toolkit flags — engagement, psychological safety — are not reported, and the available proxies (injury rates, union activity, satisfaction surveys) point the other way.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11
Target duration: 60 seconds. Practise at approximately 125–145 words per minute; pauses fill the remaining time.
0–15 seconds: The toolkit itself has three risks. Superficial training: a single session rarely changes bias. Cultural stereotyping: high cultural intelligence means moving beyond stereotypes, not codifying new ones. Emotional exhaustion: asking managers to be more emotionally available adds real labour if they are not supported.
15–40 seconds: There is also a caution about the evidence. The correlation between emotional intelligence and leadership outcomes falls from point five nine to point one two once different people rate the leader and the outcome, so self-report inflates these effects.
40–60 seconds: My own evidence leans on news reports, one Senate committee report and self-selected employee surveys, about a single company. That makes the findings indicative, not conclusive. They are a basis for further investigation, and they should not be presented as proof of cause and effect.
EMPHASISE (key idea, stressed at about 40 seconds): Use the evidence critically, not as proof of causation.
SOURCE SPEAKER-NOTE CONTEXT — BACKGROUND, NOT TO BE READ IN THE 60-SECOND SLOT
Three risks in the toolkit itself. Superficial training: a single session rarely changes bias, as the Harvard sociologist quoted over Starbucks' training day warned (CBS News, 2018). Cultural stereotyping: high CQ means learning to move beyond stereotypes, not codifying new ones (Ang et al., 2007, p. 341). Emotional exhaustion: asking managers to be more emotionally available adds real labour if they are not supported to do it. And a caution about the evidence itself: EI's correlation with leadership outcomes falls from point-five-nine to point-one-two once you require different people to rate the leader and the outcome (Harms and Credé, 2010, p. 5) — self-report inflates these effects. My own evidence leans on news reports, one Senate committee report and self-selected employee surveys, about a single company. That is indicative, not conclusive.
ORIGINAL VISIBLE CONTENT RETAINED FOR REFERENCE
Risks and limitations
The toolkit itself has limits — and so does this analysis
Sources: Harms and Credé (2010, p. 5); Ang et al. (2007, p. 341); CBS News (2018, Dobbin quote).
Superficial training
A single session rarely changes bias (CBS News, 2018, citing F. Dobbin, Harvard)
Cultural stereotyping
High CQ means moving beyond stereotypes, not codifying them (Ang et al., 2007, p. 341)
Emotional exhaustion
EI expectations add emotional labour for managers if unsupported
Evidence caution: EI-leadership validity drops from .59 to .12 once different people rate leader and outcome (Harms and Credé, 2010, p. 5). My own evidence base leans on news reports, one Senate report and self-selected surveys — indicative, not conclusive, about one company.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12
Target duration: 60 seconds. Practise at approximately 125–145 words per minute; pauses fill the remaining time.
0–15 seconds: Using Gibbs’ reflective cycle, here is my example from a coursework project. Description: we were behind schedule, so I assigned every task myself. Feelings: I felt anxious, and two teammates went quiet.
15–40 seconds: Evaluation: the control tool met the deadline, but it suppressed voice. Action: next time I would hold a ten-minute check-in, then assign tasks together.
40–60 seconds: My conclusion is that Amazon’s toolkit over-relied on the control tool. It was financially effective, but thin on emotional and cultural intelligence. Coached leaders and measured culture would likely have protected more of the human cost. Thank you.
EMPHASISE (key idea, stressed at about 40 seconds): Coach leaders. Measure culture. Protect employee voice.
SOURCE SPEAKER-NOTE CONTEXT — BACKGROUND, NOT TO BE READ IN THE 60-SECOND SLOT
A reflective note on my own leadership practice, using Gibbs' 1988 reflective cycle: description, feelings, evaluation, analysis and action. Doing this exercise honestly is itself a Theory-Y, high-EI act: it assumes you can learn from the gap between intention and effect, rather than defending a single style as always right. My overall conclusion: Amazon's leadership toolkit over-relied on the control tool. It was financially effective — the numbers on slide ten show that — but thin on EI and CQ, and the evidence across this presentation suggests a better-balanced toolkit, coached leaders, measured culture, governance over one-off training, was available and would likely have protected more of the human cost. Returning to Edith Heard: leadership as relationship, not position (EMBL, 2017), has to be operationalised through tools like these, not left as an aspiration. Thank you.
ORIGINAL VISIBLE CONTENT RETAINED FOR REFERENCE
Personal reflection and conclusion
Gibbs' reflective cycle, applied to my own leadership practice — then back to Heard
Framework: Gibbs (1988) Reflective Cycle. Replace the italicised prompts with your own example before submitting.
Reflection template (fill in your own example)
1
Description: A moment I led through a change or disagreement in my own project work — name it.
2
Feelings: What I felt at the time, and what I noticed in others.
3
Evaluation: Which tool I reached for (control, engagement, coaching) — and whether it fit the context.
4
Analysis &amp; action: What EI/CQ behaviour from this toolkit I would use differently next time.
Conclusion
Amazon's toolkit over-relied on the control tool. Financially effective; thin on EI and CQ. The evidence suggests a better-balanced toolkit — coached leaders, measured culture, governance over one-off training — was available and would likely have protected more of the human cost.
Returning to Edith Heard: leadership as relationship, not position (EMBL, 2017) — operationalised through the tools on this slide deck, not left as an aspiration.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60-SECOND PRESENTATION SCRIPT — SLIDE 13
Target duration: 60 seconds. Practise at approximately 125–145 words per minute; pauses fill the remaining time.
0–15 seconds: This final slide holds the complete Harvard reference list on a single slide. It brings together the academic sources, company filings, an official Senate report and journalism used throughout the presentation.
15–40 seconds: They support different kinds of claim. Textbooks and journal articles provide concepts such as Theory X and Y, emotional intelligence and cultural intelligence. Company filings and reports provide organisational facts and figures. News coverage and the Senate investigation illuminate employee experience.
40–60 seconds: The key skill is matching each claim to the right type of evidence. Access dates and web addresses are reproduced as supplied, so anyone who wants to check a figure or a quotation can follow it back to its source. Thank you for listening.
EMPHASISE (key idea, stressed at about 40 seconds): Match each claim to the right type of evidence.
FULL HARVARD ENTRIES
Adenekan, T.E. (2025) ‘Leadership strategies of Satya Nadella: a review of extant literature’, International Journal of Research and Innovation in Social Science, 9(14), pp. 785–794.
Airbnb (2022) A Six-Year Update on Airbnb’s Work to Fight Discrimination and Build Inclusion. Available at: https://news.airbnb.com/wp-content/uploads/sites/4/2022/12/A-Six-Year-Update-on-Airbnbs-Work-to-Fight-Discrimination-and-Build-Inclusion-12122022.pdf (Accessed: 18 October 2026.)
Amazon.com, Inc. (2023) Annual report (Form ARS) for the fiscal year ended December 31, 2022. Available at: https://www.sec.gov/Archives/edgar/data/1018724/000110465923044716/tm233697d4_ars.pdf (Accessed: 18 October 2026.)
Amazon.com, Inc. (2024) Form 10-K for the fiscal year ended December 31, 2023. Available at: https://www.sec.gov/Archives/edgar/data/1018724/000101872424000008/amzn-20231231.htm (Accessed: 18 October 2026.)
Ang, S., Van Dyne, L., Koh, C., Ng, K.Y., Templer, K.J., Tay, C. and Chandrasekar, N.A. (2007) ‘Cultural intelligence: its measurement and effects on cultural judgment and decision making, cultural adaptation and task performance’, Management and Organization Review, 3(3), pp. 335–371.
Barrett, R. (2014) The Values-Driven Organization: Unleashing Human Potential for Performance and Profit. Abingdon: Routledge.
CBS News (2018) ‘Starbucks closing for anti-bias training: will it make a difference?’, CBS News, 28 May. Available at: https://www.cbsnews.com/news/starbucks-closing-for-anti-bias-training-will-it-make-a-difference/ (Accessed: 18 October 2026.)
CNBC (2022) ‘Amazon loses effort to overturn union win at Staten Island facility’, CNBC, 1 September. Available at: https://www.cnbc.com/2022/09/01/amazon-loses-effort-to-overturn-union-win-at-staten-island-facility.html (Accessed: 18 October 2026.)
CNBC (2024) ‘Survey: 73% of Amazon workers are considering quitting after 5-day in-office mandate’, CNBC, 26 September. Available at: https://www.cnbc.com/2024/09/26/73percent-of-amazon-workers-considering-quitting-after-5-day-rto-mandate.html (Accessed: 18 October 2026.)
Cole, G.A. and Kelly, P. (2015) Management Theory and Practice, 8th edn. Andover: Cengage Learning EMEA.
Crosby, C. (2019) Strategic Engagement: Practical Tools to Raise Morale and Increase Results, Volume II: System-Wide Activities. New York: Business Expert Press.
Del Rey, J. (2024) ‘“Strongly dissatisfied”: Amazon employees plead for reversal of 5-day RTO mandate in anonymous survey’, Fortune, 24 September. Available at: https://fortune.com/2024/09/24/amazon-employee-survey-rto-5-day-mandate-andy-jassy (Accessed: 18 October 2026.)
Edmondson, A. (1999) ‘Psychological safety and learning behavior in work teams’, Administrative Science Quarterly, 44(2), pp. 350–383.
EMBL (2017) ‘EMBL Council selects next Director General’, EMBL News, 28 June. Available at: https://www.embl.org/news/lab-matters/embl-next-director-general/ (Accessed: 18 October 2026.)
Gibbs, G. (1988) Learning by Doing: A Guide to Teaching and Learning Methods. Oxford: Further Education Unit, Oxford Polytechnic.
Goleman, D. (2009) Emotional Intelligence. London: Bloomsbury Publishing.
Goleman, D. (2018) ‘What makes a leader?’, in Harvard Business Review, Everyday Emotional Intelligence. Boston, MA: Harvard Business Review Press, pp. 34–35.
Harms, P.D. and Credé, M. (2010) ‘Emotional intelligence and transformational and transactional leadership: a meta-analysis’, Journal of Leadership &amp; Organizational Studies, 17(1), pp. 5–17.
Hetrick, S. (2023) Toxic Organizational Cultures and Leadership: How to Build and Sustain a Healthy Workplace. Abingdon: Routledge.
Knowles, S. (2022) Coaching Culture: Strategies for CEOs, Organisational Leaders, and HR Professionals. Cham: Springer.
Google re:Work (n.d.) Five keys to a successful Google team. Available at: https://rework.withgoogle.com/blog/five-keys-to-a-successful-google-team/ (Accessed: 18 October 2026.)
Mullins, L.J. and Rees, G. (2023) Management and Organisational Behaviour, 13th edn. Harlow: Pearson Education.
Schein, E.H. with Schein, P. (2017) Organizational Culture and Leadership, 5th edn. Hoboken, NJ: Wiley.
US Senate Committee on Health, Education, Labor and Pensions (2024) Amazon Investigation Interim Report: Peak Seasons, Peak Injuries. Available at: https://www.help.senate.gov/imo/media/doc/help_committee_amazon_interim_report.pdf (Accessed: 18 October 2026.)
Zankovsky, A. and von der Heiden, C. (2016) Leadership with Synercube: A Dynamic Leadership Culture for Excellence. Cham: Springer.
EDITORIAL NOTE: Original claims and references have been retained from the supplied presentation; this is a redesign, not an independent verification of the evidence.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ec.gov/Archives/edgar/data/1018724/000101872424000008/amzn-20231231.htm"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embl.org/news/lab-matters/embl-next-director-general/"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help.senate.gov/imo/media/doc/help_committee_amazon_interim_report.pdf"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www.cnbc.com/2024/09/26/73percent-of-amazon-workers-considering-quitting-after-5-day-rto-mandate.html" TargetMode="External"/><Relationship Id="rId4" Type="http://schemas.openxmlformats.org/officeDocument/2006/relationships/hyperlink" Target="https://www.cnbc.com/2022/09/01/amazon-loses-effort-to-overturn-union-win-at-staten-island-facility.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rework.withgoogle.com/blog/five-keys-to-a-successful-google-team/"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hyperlink" Target="https://fortune.com/2024/09/24/amazon-employee-survey-rto-5-day-mandate-andy-jass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cbsnews.com/news/starbucks-closing-for-anti-bias-training-will-it-make-a-difference/"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hyperlink" Target="https://www.help.senate.gov/imo/media/doc/help_committee_amazon_interim_report.pdf" TargetMode="External"/><Relationship Id="rId4" Type="http://schemas.openxmlformats.org/officeDocument/2006/relationships/hyperlink" Target="https://news.airbnb.com/wp-content/uploads/sites/4/2022/12/A-Six-Year-Update-on-Airbnbs-Work-to-Fight-Discrimination-and-Build-Inclusion-12122022.pdf"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ec.gov/Archives/edgar/data/1018724/000110465923044716/tm233697d4_ars.pdf"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hyperlink" Target="https://www.sec.gov/Archives/edgar/data/1018724/000101872424000008/amzn-20231231.ht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bsnews.com/news/starbucks-closing-for-anti-bias-training-will-it-make-a-difference/"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embl.org/news/lab-matters/embl-next-director-general/"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cnbc.com/2024/09/26/73percent-of-amazon-workers-considering-quitting-after-5-day-rto-mandate.html" TargetMode="External"/><Relationship Id="rId3" Type="http://schemas.openxmlformats.org/officeDocument/2006/relationships/hyperlink" Target="https://news.airbnb.com/wp-content/uploads/sites/4/2022/12/A-Six-Year-Update-on-Airbnbs-Work-to-Fight-Discrimination-and-Build-Inclusion-12122022.pdf" TargetMode="External"/><Relationship Id="rId7" Type="http://schemas.openxmlformats.org/officeDocument/2006/relationships/hyperlink" Target="https://www.cnbc.com/2022/09/01/amazon-loses-effort-to-overturn-union-win-at-staten-island-facility.html" TargetMode="External"/><Relationship Id="rId12" Type="http://schemas.openxmlformats.org/officeDocument/2006/relationships/hyperlink" Target="https://www.help.senate.gov/imo/media/doc/help_committee_amazon_interim_report.pdf"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www.cbsnews.com/news/starbucks-closing-for-anti-bias-training-will-it-make-a-difference/" TargetMode="External"/><Relationship Id="rId11" Type="http://schemas.openxmlformats.org/officeDocument/2006/relationships/hyperlink" Target="https://rework.withgoogle.com/blog/five-keys-to-a-successful-google-team/" TargetMode="External"/><Relationship Id="rId5" Type="http://schemas.openxmlformats.org/officeDocument/2006/relationships/hyperlink" Target="https://www.sec.gov/Archives/edgar/data/1018724/000101872424000008/amzn-20231231.htm" TargetMode="External"/><Relationship Id="rId10" Type="http://schemas.openxmlformats.org/officeDocument/2006/relationships/hyperlink" Target="https://www.embl.org/news/lab-matters/embl-next-director-general/" TargetMode="External"/><Relationship Id="rId4" Type="http://schemas.openxmlformats.org/officeDocument/2006/relationships/hyperlink" Target="https://www.sec.gov/Archives/edgar/data/1018724/000110465923044716/tm233697d4_ars.pdf" TargetMode="External"/><Relationship Id="rId9" Type="http://schemas.openxmlformats.org/officeDocument/2006/relationships/hyperlink" Target="https://fortune.com/2024/09/24/amazon-employee-survey-rto-5-day-mandate-andy-jass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1240"/>
        </a:solidFill>
        <a:effectLst/>
      </p:bgPr>
    </p:bg>
    <p:spTree>
      <p:nvGrpSpPr>
        <p:cNvPr id="1" name=""/>
        <p:cNvGrpSpPr/>
        <p:nvPr/>
      </p:nvGrpSpPr>
      <p:grpSpPr>
        <a:xfrm>
          <a:off x="0" y="0"/>
          <a:ext cx="0" cy="0"/>
          <a:chOff x="0" y="0"/>
          <a:chExt cx="0" cy="0"/>
        </a:xfrm>
      </p:grpSpPr>
      <p:sp>
        <p:nvSpPr>
          <p:cNvPr id="2"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LEADERSHIP AND MANAGEMENT THEORY AND PRACTICE</a:t>
            </a:r>
            <a:endParaRPr lang="en-US" sz="1050" dirty="0"/>
          </a:p>
        </p:txBody>
      </p:sp>
      <p:sp>
        <p:nvSpPr>
          <p:cNvPr id="3" name="TITLE"/>
          <p:cNvSpPr/>
          <p:nvPr/>
        </p:nvSpPr>
        <p:spPr>
          <a:xfrm>
            <a:off x="548640" y="658368"/>
            <a:ext cx="11064240" cy="1325880"/>
          </a:xfrm>
          <a:prstGeom prst="rect">
            <a:avLst/>
          </a:prstGeom>
          <a:noFill/>
          <a:ln/>
        </p:spPr>
        <p:txBody>
          <a:bodyPr wrap="square" lIns="0" tIns="0" rIns="0" bIns="0" rtlCol="0" anchor="t"/>
          <a:lstStyle/>
          <a:p>
            <a:pPr marL="0" indent="0">
              <a:buNone/>
            </a:pPr>
            <a:r>
              <a:rPr lang="en-US" sz="4000" b="1" dirty="0">
                <a:solidFill>
                  <a:srgbClr val="FFFFFF"/>
                </a:solidFill>
                <a:latin typeface="Cambria" pitchFamily="34" charset="0"/>
                <a:ea typeface="Cambria" pitchFamily="34" charset="-122"/>
                <a:cs typeface="Cambria" pitchFamily="34" charset="-120"/>
              </a:rPr>
              <a:t>A practice toolkit for</a:t>
            </a:r>
            <a:endParaRPr lang="en-US" sz="4000" dirty="0"/>
          </a:p>
          <a:p>
            <a:pPr marL="0" indent="0">
              <a:buNone/>
            </a:pPr>
            <a:r>
              <a:rPr lang="en-US" sz="4000" b="1" dirty="0">
                <a:solidFill>
                  <a:srgbClr val="FFFFFF"/>
                </a:solidFill>
                <a:latin typeface="Cambria" pitchFamily="34" charset="0"/>
                <a:ea typeface="Cambria" pitchFamily="34" charset="-122"/>
                <a:cs typeface="Cambria" pitchFamily="34" charset="-120"/>
              </a:rPr>
              <a:t>leading through change</a:t>
            </a:r>
            <a:endParaRPr lang="en-US" sz="4000" dirty="0"/>
          </a:p>
        </p:txBody>
      </p:sp>
      <p:sp>
        <p:nvSpPr>
          <p:cNvPr id="4"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CFC8F0"/>
                </a:solidFill>
                <a:latin typeface="Calibri" pitchFamily="34" charset="0"/>
                <a:ea typeface="Calibri" pitchFamily="34" charset="-122"/>
                <a:cs typeface="Calibri" pitchFamily="34" charset="-120"/>
              </a:rPr>
              <a:t>01 / 13</a:t>
            </a:r>
            <a:endParaRPr lang="en-US" sz="950" dirty="0"/>
          </a:p>
        </p:txBody>
      </p:sp>
      <p:sp>
        <p:nvSpPr>
          <p:cNvPr id="5" name="SUBTITLE"/>
          <p:cNvSpPr/>
          <p:nvPr/>
        </p:nvSpPr>
        <p:spPr>
          <a:xfrm>
            <a:off x="548640" y="2103120"/>
            <a:ext cx="10881360" cy="411480"/>
          </a:xfrm>
          <a:prstGeom prst="rect">
            <a:avLst/>
          </a:prstGeom>
          <a:noFill/>
          <a:ln/>
        </p:spPr>
        <p:txBody>
          <a:bodyPr wrap="square" lIns="0" tIns="0" rIns="0" bIns="0" rtlCol="0" anchor="t"/>
          <a:lstStyle/>
          <a:p>
            <a:pPr marL="0" indent="0">
              <a:spcAft>
                <a:spcPts val="500"/>
              </a:spcAft>
              <a:buNone/>
            </a:pPr>
            <a:r>
              <a:rPr lang="en-US" sz="2000" dirty="0">
                <a:solidFill>
                  <a:srgbClr val="CFC8F0"/>
                </a:solidFill>
                <a:latin typeface="Calibri" pitchFamily="34" charset="0"/>
                <a:ea typeface="Calibri" pitchFamily="34" charset="-122"/>
                <a:cs typeface="Calibri" pitchFamily="34" charset="-120"/>
              </a:rPr>
              <a:t>Amazon  |  Leadership choices, emotional intelligence and cultural intelligence</a:t>
            </a:r>
            <a:endParaRPr lang="en-US" sz="2000" dirty="0"/>
          </a:p>
        </p:txBody>
      </p:sp>
      <p:sp>
        <p:nvSpPr>
          <p:cNvPr id="6" name="Card"/>
          <p:cNvSpPr/>
          <p:nvPr/>
        </p:nvSpPr>
        <p:spPr>
          <a:xfrm>
            <a:off x="548640" y="2788920"/>
            <a:ext cx="3566160" cy="1371600"/>
          </a:xfrm>
          <a:prstGeom prst="rect">
            <a:avLst/>
          </a:prstGeom>
          <a:solidFill>
            <a:srgbClr val="2E2270"/>
          </a:solidFill>
          <a:ln w="9525">
            <a:solidFill>
              <a:srgbClr val="2E2270"/>
            </a:solidFill>
            <a:prstDash val="solid"/>
          </a:ln>
        </p:spPr>
        <p:txBody>
          <a:bodyPr/>
          <a:lstStyle/>
          <a:p>
            <a:endParaRPr lang="en-GB"/>
          </a:p>
        </p:txBody>
      </p:sp>
      <p:sp>
        <p:nvSpPr>
          <p:cNvPr id="7" name="Text 5"/>
          <p:cNvSpPr/>
          <p:nvPr/>
        </p:nvSpPr>
        <p:spPr>
          <a:xfrm>
            <a:off x="777240" y="2971800"/>
            <a:ext cx="3108960" cy="228600"/>
          </a:xfrm>
          <a:prstGeom prst="rect">
            <a:avLst/>
          </a:prstGeom>
          <a:noFill/>
          <a:ln/>
        </p:spPr>
        <p:txBody>
          <a:bodyPr wrap="square" lIns="0" tIns="0" rIns="0" bIns="0" rtlCol="0" anchor="t"/>
          <a:lstStyle/>
          <a:p>
            <a:pPr marL="0" indent="0">
              <a:spcAft>
                <a:spcPts val="500"/>
              </a:spcAft>
              <a:buNone/>
            </a:pPr>
            <a:r>
              <a:rPr lang="en-US" sz="1100" b="1" kern="0" spc="120" dirty="0">
                <a:solidFill>
                  <a:srgbClr val="F9B233"/>
                </a:solidFill>
                <a:latin typeface="Calibri" pitchFamily="34" charset="0"/>
                <a:ea typeface="Calibri" pitchFamily="34" charset="-122"/>
                <a:cs typeface="Calibri" pitchFamily="34" charset="-120"/>
              </a:rPr>
              <a:t>PROGRAMME</a:t>
            </a:r>
            <a:endParaRPr lang="en-US" sz="1100" dirty="0"/>
          </a:p>
        </p:txBody>
      </p:sp>
      <p:sp>
        <p:nvSpPr>
          <p:cNvPr id="8" name="Text 6"/>
          <p:cNvSpPr/>
          <p:nvPr/>
        </p:nvSpPr>
        <p:spPr>
          <a:xfrm>
            <a:off x="777240" y="3291840"/>
            <a:ext cx="3108960" cy="731520"/>
          </a:xfrm>
          <a:prstGeom prst="rect">
            <a:avLst/>
          </a:prstGeom>
          <a:noFill/>
          <a:ln/>
        </p:spPr>
        <p:txBody>
          <a:bodyPr wrap="square" lIns="0" tIns="0" rIns="0" bIns="0" rtlCol="0" anchor="t"/>
          <a:lstStyle/>
          <a:p>
            <a:pPr marL="0" indent="0">
              <a:buNone/>
            </a:pPr>
            <a:r>
              <a:rPr lang="en-US" sz="2000" b="1" dirty="0">
                <a:solidFill>
                  <a:srgbClr val="FFFFFF"/>
                </a:solidFill>
                <a:latin typeface="Calibri" pitchFamily="34" charset="0"/>
                <a:ea typeface="Calibri" pitchFamily="34" charset="-122"/>
                <a:cs typeface="Calibri" pitchFamily="34" charset="-120"/>
              </a:rPr>
              <a:t>BA (Hons)</a:t>
            </a:r>
            <a:endParaRPr lang="en-US" sz="2000" dirty="0"/>
          </a:p>
          <a:p>
            <a:pPr marL="0" indent="0">
              <a:buNone/>
            </a:pPr>
            <a:r>
              <a:rPr lang="en-US" sz="2000" b="1" dirty="0">
                <a:solidFill>
                  <a:srgbClr val="FFFFFF"/>
                </a:solidFill>
                <a:latin typeface="Calibri" pitchFamily="34" charset="0"/>
                <a:ea typeface="Calibri" pitchFamily="34" charset="-122"/>
                <a:cs typeface="Calibri" pitchFamily="34" charset="-120"/>
              </a:rPr>
              <a:t>Business Management</a:t>
            </a:r>
            <a:endParaRPr lang="en-US" sz="2000" dirty="0"/>
          </a:p>
        </p:txBody>
      </p:sp>
      <p:sp>
        <p:nvSpPr>
          <p:cNvPr id="9" name="Card"/>
          <p:cNvSpPr/>
          <p:nvPr/>
        </p:nvSpPr>
        <p:spPr>
          <a:xfrm>
            <a:off x="4297680" y="2788920"/>
            <a:ext cx="4206240" cy="1371600"/>
          </a:xfrm>
          <a:prstGeom prst="rect">
            <a:avLst/>
          </a:prstGeom>
          <a:solidFill>
            <a:srgbClr val="2E2270"/>
          </a:solidFill>
          <a:ln w="9525">
            <a:solidFill>
              <a:srgbClr val="2E2270"/>
            </a:solidFill>
            <a:prstDash val="solid"/>
          </a:ln>
        </p:spPr>
        <p:txBody>
          <a:bodyPr/>
          <a:lstStyle/>
          <a:p>
            <a:endParaRPr lang="en-GB"/>
          </a:p>
        </p:txBody>
      </p:sp>
      <p:sp>
        <p:nvSpPr>
          <p:cNvPr id="10" name="Text 8"/>
          <p:cNvSpPr/>
          <p:nvPr/>
        </p:nvSpPr>
        <p:spPr>
          <a:xfrm>
            <a:off x="4526280" y="2971800"/>
            <a:ext cx="3749040" cy="228600"/>
          </a:xfrm>
          <a:prstGeom prst="rect">
            <a:avLst/>
          </a:prstGeom>
          <a:noFill/>
          <a:ln/>
        </p:spPr>
        <p:txBody>
          <a:bodyPr wrap="square" lIns="0" tIns="0" rIns="0" bIns="0" rtlCol="0" anchor="t"/>
          <a:lstStyle/>
          <a:p>
            <a:pPr marL="0" indent="0">
              <a:spcAft>
                <a:spcPts val="500"/>
              </a:spcAft>
              <a:buNone/>
            </a:pPr>
            <a:r>
              <a:rPr lang="en-US" sz="1100" b="1" kern="0" spc="120" dirty="0">
                <a:solidFill>
                  <a:srgbClr val="F9B233"/>
                </a:solidFill>
                <a:latin typeface="Calibri" pitchFamily="34" charset="0"/>
                <a:ea typeface="Calibri" pitchFamily="34" charset="-122"/>
                <a:cs typeface="Calibri" pitchFamily="34" charset="-120"/>
              </a:rPr>
              <a:t>MODULE</a:t>
            </a:r>
            <a:endParaRPr lang="en-US" sz="1100" dirty="0"/>
          </a:p>
        </p:txBody>
      </p:sp>
      <p:sp>
        <p:nvSpPr>
          <p:cNvPr id="11" name="Text 9"/>
          <p:cNvSpPr/>
          <p:nvPr/>
        </p:nvSpPr>
        <p:spPr>
          <a:xfrm>
            <a:off x="4526280" y="3291840"/>
            <a:ext cx="3749040" cy="731520"/>
          </a:xfrm>
          <a:prstGeom prst="rect">
            <a:avLst/>
          </a:prstGeom>
          <a:noFill/>
          <a:ln/>
        </p:spPr>
        <p:txBody>
          <a:bodyPr wrap="square" lIns="0" tIns="0" rIns="0" bIns="0" rtlCol="0" anchor="t"/>
          <a:lstStyle/>
          <a:p>
            <a:pPr marL="0" indent="0">
              <a:buNone/>
            </a:pPr>
            <a:r>
              <a:rPr lang="en-US" sz="2000" b="1" dirty="0">
                <a:solidFill>
                  <a:srgbClr val="FFFFFF"/>
                </a:solidFill>
                <a:latin typeface="Calibri" pitchFamily="34" charset="0"/>
                <a:ea typeface="Calibri" pitchFamily="34" charset="-122"/>
                <a:cs typeface="Calibri" pitchFamily="34" charset="-120"/>
              </a:rPr>
              <a:t>Leadership and Management</a:t>
            </a:r>
            <a:endParaRPr lang="en-US" sz="2000" dirty="0"/>
          </a:p>
          <a:p>
            <a:pPr marL="0" indent="0">
              <a:buNone/>
            </a:pPr>
            <a:r>
              <a:rPr lang="en-US" sz="2000" b="1" dirty="0">
                <a:solidFill>
                  <a:srgbClr val="FFFFFF"/>
                </a:solidFill>
                <a:latin typeface="Calibri" pitchFamily="34" charset="0"/>
                <a:ea typeface="Calibri" pitchFamily="34" charset="-122"/>
                <a:cs typeface="Calibri" pitchFamily="34" charset="-120"/>
              </a:rPr>
              <a:t>Theory and Practice</a:t>
            </a:r>
            <a:endParaRPr lang="en-US" sz="2000" dirty="0"/>
          </a:p>
        </p:txBody>
      </p:sp>
      <p:sp>
        <p:nvSpPr>
          <p:cNvPr id="12" name="Card"/>
          <p:cNvSpPr/>
          <p:nvPr/>
        </p:nvSpPr>
        <p:spPr>
          <a:xfrm>
            <a:off x="8686800" y="2788920"/>
            <a:ext cx="2926080" cy="1371600"/>
          </a:xfrm>
          <a:prstGeom prst="rect">
            <a:avLst/>
          </a:prstGeom>
          <a:solidFill>
            <a:srgbClr val="2E2270"/>
          </a:solidFill>
          <a:ln w="9525">
            <a:solidFill>
              <a:srgbClr val="2E2270"/>
            </a:solidFill>
            <a:prstDash val="solid"/>
          </a:ln>
        </p:spPr>
        <p:txBody>
          <a:bodyPr/>
          <a:lstStyle/>
          <a:p>
            <a:endParaRPr lang="en-GB"/>
          </a:p>
        </p:txBody>
      </p:sp>
      <p:sp>
        <p:nvSpPr>
          <p:cNvPr id="13" name="Text 11"/>
          <p:cNvSpPr/>
          <p:nvPr/>
        </p:nvSpPr>
        <p:spPr>
          <a:xfrm>
            <a:off x="8915400" y="2971800"/>
            <a:ext cx="2468880" cy="228600"/>
          </a:xfrm>
          <a:prstGeom prst="rect">
            <a:avLst/>
          </a:prstGeom>
          <a:noFill/>
          <a:ln/>
        </p:spPr>
        <p:txBody>
          <a:bodyPr wrap="square" lIns="0" tIns="0" rIns="0" bIns="0" rtlCol="0" anchor="t"/>
          <a:lstStyle/>
          <a:p>
            <a:pPr marL="0" indent="0">
              <a:spcAft>
                <a:spcPts val="500"/>
              </a:spcAft>
              <a:buNone/>
            </a:pPr>
            <a:r>
              <a:rPr lang="en-US" sz="1100" b="1" kern="0" spc="120" dirty="0">
                <a:solidFill>
                  <a:srgbClr val="F9B233"/>
                </a:solidFill>
                <a:latin typeface="Calibri" pitchFamily="34" charset="0"/>
                <a:ea typeface="Calibri" pitchFamily="34" charset="-122"/>
                <a:cs typeface="Calibri" pitchFamily="34" charset="-120"/>
              </a:rPr>
              <a:t>MODULE CODE</a:t>
            </a:r>
            <a:endParaRPr lang="en-US" sz="1100" dirty="0"/>
          </a:p>
        </p:txBody>
      </p:sp>
      <p:sp>
        <p:nvSpPr>
          <p:cNvPr id="14" name="Text 12"/>
          <p:cNvSpPr/>
          <p:nvPr/>
        </p:nvSpPr>
        <p:spPr>
          <a:xfrm>
            <a:off x="8915400" y="3291840"/>
            <a:ext cx="2468880" cy="731520"/>
          </a:xfrm>
          <a:prstGeom prst="rect">
            <a:avLst/>
          </a:prstGeom>
          <a:noFill/>
          <a:ln/>
        </p:spPr>
        <p:txBody>
          <a:bodyPr wrap="square" lIns="0" tIns="0" rIns="0" bIns="0" rtlCol="0" anchor="t"/>
          <a:lstStyle/>
          <a:p>
            <a:pPr marL="0" indent="0">
              <a:buNone/>
            </a:pPr>
            <a:r>
              <a:rPr lang="en-US" sz="2600" b="1" dirty="0">
                <a:solidFill>
                  <a:srgbClr val="FFFFFF"/>
                </a:solidFill>
                <a:latin typeface="Calibri" pitchFamily="34" charset="0"/>
                <a:ea typeface="Calibri" pitchFamily="34" charset="-122"/>
                <a:cs typeface="Calibri" pitchFamily="34" charset="-120"/>
              </a:rPr>
              <a:t>LCBB6022</a:t>
            </a:r>
            <a:endParaRPr lang="en-US" sz="2600" dirty="0"/>
          </a:p>
        </p:txBody>
      </p:sp>
      <p:sp>
        <p:nvSpPr>
          <p:cNvPr id="15" name="Card"/>
          <p:cNvSpPr/>
          <p:nvPr/>
        </p:nvSpPr>
        <p:spPr>
          <a:xfrm>
            <a:off x="548640" y="4343400"/>
            <a:ext cx="7955280" cy="1234440"/>
          </a:xfrm>
          <a:prstGeom prst="rect">
            <a:avLst/>
          </a:prstGeom>
          <a:solidFill>
            <a:srgbClr val="2E2270"/>
          </a:solidFill>
          <a:ln w="9525">
            <a:solidFill>
              <a:srgbClr val="2E2270"/>
            </a:solidFill>
            <a:prstDash val="solid"/>
          </a:ln>
        </p:spPr>
        <p:txBody>
          <a:bodyPr/>
          <a:lstStyle/>
          <a:p>
            <a:endParaRPr lang="en-GB"/>
          </a:p>
        </p:txBody>
      </p:sp>
      <p:sp>
        <p:nvSpPr>
          <p:cNvPr id="16" name="Text 14"/>
          <p:cNvSpPr/>
          <p:nvPr/>
        </p:nvSpPr>
        <p:spPr>
          <a:xfrm>
            <a:off x="777240" y="4526280"/>
            <a:ext cx="3657600" cy="228600"/>
          </a:xfrm>
          <a:prstGeom prst="rect">
            <a:avLst/>
          </a:prstGeom>
          <a:noFill/>
          <a:ln/>
        </p:spPr>
        <p:txBody>
          <a:bodyPr wrap="square" lIns="0" tIns="0" rIns="0" bIns="0" rtlCol="0" anchor="t"/>
          <a:lstStyle/>
          <a:p>
            <a:pPr marL="0" indent="0">
              <a:spcAft>
                <a:spcPts val="500"/>
              </a:spcAft>
              <a:buNone/>
            </a:pPr>
            <a:r>
              <a:rPr lang="en-US" sz="1100" b="1" kern="0" spc="120" dirty="0">
                <a:solidFill>
                  <a:srgbClr val="F9B233"/>
                </a:solidFill>
                <a:latin typeface="Calibri" pitchFamily="34" charset="0"/>
                <a:ea typeface="Calibri" pitchFamily="34" charset="-122"/>
                <a:cs typeface="Calibri" pitchFamily="34" charset="-120"/>
              </a:rPr>
              <a:t>COMPONENT 1</a:t>
            </a:r>
            <a:endParaRPr lang="en-US" sz="1100" dirty="0"/>
          </a:p>
        </p:txBody>
      </p:sp>
      <p:sp>
        <p:nvSpPr>
          <p:cNvPr id="17" name="Text 15"/>
          <p:cNvSpPr/>
          <p:nvPr/>
        </p:nvSpPr>
        <p:spPr>
          <a:xfrm>
            <a:off x="777240" y="4828032"/>
            <a:ext cx="7498080" cy="640080"/>
          </a:xfrm>
          <a:prstGeom prst="rect">
            <a:avLst/>
          </a:prstGeom>
          <a:noFill/>
          <a:ln/>
        </p:spPr>
        <p:txBody>
          <a:bodyPr wrap="square" lIns="0" tIns="0" rIns="0" bIns="0" rtlCol="0" anchor="t"/>
          <a:lstStyle/>
          <a:p>
            <a:pPr marL="0" indent="0">
              <a:spcAft>
                <a:spcPts val="600"/>
              </a:spcAft>
              <a:buNone/>
            </a:pPr>
            <a:r>
              <a:rPr lang="en-US" sz="2000" b="1" dirty="0">
                <a:solidFill>
                  <a:srgbClr val="FFFFFF"/>
                </a:solidFill>
                <a:latin typeface="Calibri" pitchFamily="34" charset="0"/>
                <a:ea typeface="Calibri" pitchFamily="34" charset="-122"/>
                <a:cs typeface="Calibri" pitchFamily="34" charset="-120"/>
              </a:rPr>
              <a:t>Practical: Individual Presentation</a:t>
            </a:r>
            <a:endParaRPr lang="en-US" sz="1800" dirty="0"/>
          </a:p>
          <a:p>
            <a:pPr marL="0" indent="0">
              <a:spcAft>
                <a:spcPts val="600"/>
              </a:spcAft>
              <a:buNone/>
            </a:pPr>
            <a:r>
              <a:rPr lang="en-US" sz="1700" dirty="0">
                <a:solidFill>
                  <a:srgbClr val="CFC8F0"/>
                </a:solidFill>
                <a:latin typeface="Calibri" pitchFamily="34" charset="0"/>
                <a:ea typeface="Calibri" pitchFamily="34" charset="-122"/>
                <a:cs typeface="Calibri" pitchFamily="34" charset="-120"/>
              </a:rPr>
              <a:t>Module leader/Lecturer: Dr. Sampath Rodrigo</a:t>
            </a:r>
            <a:endParaRPr lang="en-US" sz="1800" dirty="0"/>
          </a:p>
        </p:txBody>
      </p:sp>
      <p:sp>
        <p:nvSpPr>
          <p:cNvPr id="18" name="Card"/>
          <p:cNvSpPr/>
          <p:nvPr/>
        </p:nvSpPr>
        <p:spPr>
          <a:xfrm>
            <a:off x="8686800" y="4343400"/>
            <a:ext cx="2926080" cy="1234440"/>
          </a:xfrm>
          <a:prstGeom prst="rect">
            <a:avLst/>
          </a:prstGeom>
          <a:solidFill>
            <a:srgbClr val="F9B233"/>
          </a:solidFill>
          <a:ln w="9525">
            <a:solidFill>
              <a:srgbClr val="F9B233"/>
            </a:solidFill>
            <a:prstDash val="solid"/>
          </a:ln>
        </p:spPr>
        <p:txBody>
          <a:bodyPr/>
          <a:lstStyle/>
          <a:p>
            <a:endParaRPr lang="en-GB"/>
          </a:p>
        </p:txBody>
      </p:sp>
      <p:sp>
        <p:nvSpPr>
          <p:cNvPr id="19" name="Text 17"/>
          <p:cNvSpPr/>
          <p:nvPr/>
        </p:nvSpPr>
        <p:spPr>
          <a:xfrm>
            <a:off x="8915400" y="4526280"/>
            <a:ext cx="2468880" cy="228600"/>
          </a:xfrm>
          <a:prstGeom prst="rect">
            <a:avLst/>
          </a:prstGeom>
          <a:noFill/>
          <a:ln/>
        </p:spPr>
        <p:txBody>
          <a:bodyPr wrap="square" lIns="0" tIns="0" rIns="0" bIns="0" rtlCol="0" anchor="t"/>
          <a:lstStyle/>
          <a:p>
            <a:pPr marL="0" indent="0">
              <a:spcAft>
                <a:spcPts val="500"/>
              </a:spcAft>
              <a:buNone/>
            </a:pPr>
            <a:r>
              <a:rPr lang="en-US" sz="1100" b="1" kern="0" spc="120" dirty="0">
                <a:solidFill>
                  <a:srgbClr val="1B1240"/>
                </a:solidFill>
                <a:latin typeface="Calibri" pitchFamily="34" charset="0"/>
                <a:ea typeface="Calibri" pitchFamily="34" charset="-122"/>
                <a:cs typeface="Calibri" pitchFamily="34" charset="-120"/>
              </a:rPr>
              <a:t>STUDENT</a:t>
            </a:r>
            <a:endParaRPr lang="en-US" sz="1100" dirty="0"/>
          </a:p>
        </p:txBody>
      </p:sp>
      <p:sp>
        <p:nvSpPr>
          <p:cNvPr id="20" name="Text 18"/>
          <p:cNvSpPr/>
          <p:nvPr/>
        </p:nvSpPr>
        <p:spPr>
          <a:xfrm>
            <a:off x="8915400" y="4828032"/>
            <a:ext cx="2560320" cy="640080"/>
          </a:xfrm>
          <a:prstGeom prst="rect">
            <a:avLst/>
          </a:prstGeom>
          <a:noFill/>
          <a:ln/>
        </p:spPr>
        <p:txBody>
          <a:bodyPr wrap="square" lIns="0" tIns="0" rIns="0" bIns="0" rtlCol="0" anchor="t"/>
          <a:lstStyle/>
          <a:p>
            <a:pPr marL="0" indent="0">
              <a:spcAft>
                <a:spcPts val="400"/>
              </a:spcAft>
              <a:buNone/>
            </a:pPr>
            <a:r>
              <a:rPr lang="en-US" sz="1700" b="1" dirty="0">
                <a:solidFill>
                  <a:srgbClr val="1B1240"/>
                </a:solidFill>
                <a:latin typeface="Calibri" pitchFamily="34" charset="0"/>
                <a:ea typeface="Calibri" pitchFamily="34" charset="-122"/>
                <a:cs typeface="Calibri" pitchFamily="34" charset="-120"/>
              </a:rPr>
              <a:t>Catalin Alexandru Artenie</a:t>
            </a:r>
            <a:endParaRPr lang="en-US" sz="1700" dirty="0"/>
          </a:p>
          <a:p>
            <a:pPr marL="0" indent="0">
              <a:spcAft>
                <a:spcPts val="400"/>
              </a:spcAft>
              <a:buNone/>
            </a:pPr>
            <a:r>
              <a:rPr lang="en-US" sz="2000" b="1" dirty="0">
                <a:solidFill>
                  <a:srgbClr val="1B1240"/>
                </a:solidFill>
                <a:latin typeface="Calibri" pitchFamily="34" charset="0"/>
                <a:ea typeface="Calibri" pitchFamily="34" charset="-122"/>
                <a:cs typeface="Calibri" pitchFamily="34" charset="-120"/>
              </a:rPr>
              <a:t>2240460</a:t>
            </a:r>
            <a:endParaRPr lang="en-US" sz="1700" dirty="0"/>
          </a:p>
        </p:txBody>
      </p:sp>
      <p:sp>
        <p:nvSpPr>
          <p:cNvPr id="21"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2"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Leadership is a choice of tools, not a fixed label.</a:t>
            </a:r>
            <a:endParaRPr lang="en-US" sz="1500" dirty="0"/>
          </a:p>
        </p:txBody>
      </p:sp>
    </p:spTree>
  </p:cSld>
  <p:clrMapOvr>
    <a:masterClrMapping/>
  </p:clrMapOvr>
  <p:transition spd="med" advTm="60000"/>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1B1240"/>
        </a:solidFill>
        <a:effectLst/>
      </p:bgPr>
    </p:bg>
    <p:spTree>
      <p:nvGrpSpPr>
        <p:cNvPr id="1" name=""/>
        <p:cNvGrpSpPr/>
        <p:nvPr/>
      </p:nvGrpSpPr>
      <p:grpSpPr>
        <a:xfrm>
          <a:off x="0" y="0"/>
          <a:ext cx="0" cy="0"/>
          <a:chOff x="0" y="0"/>
          <a:chExt cx="0" cy="0"/>
        </a:xfrm>
      </p:grpSpPr>
      <p:sp>
        <p:nvSpPr>
          <p:cNvPr id="2"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THE CHALLENGE</a:t>
            </a:r>
            <a:endParaRPr lang="en-US" sz="1050" dirty="0"/>
          </a:p>
        </p:txBody>
      </p:sp>
      <p:sp>
        <p:nvSpPr>
          <p:cNvPr id="3"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Amazon as the test case</a:t>
            </a:r>
            <a:endParaRPr lang="en-US" sz="3600" dirty="0"/>
          </a:p>
        </p:txBody>
      </p:sp>
      <p:sp>
        <p:nvSpPr>
          <p:cNvPr id="4"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How Amazon’s leaders operationalised — and under-used — EI and CQ, 2020–2026</a:t>
            </a:r>
            <a:endParaRPr lang="en-US" sz="1700" dirty="0"/>
          </a:p>
        </p:txBody>
      </p:sp>
      <p:sp>
        <p:nvSpPr>
          <p:cNvPr id="5"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CFC8F0"/>
                </a:solidFill>
                <a:latin typeface="Calibri" pitchFamily="34" charset="0"/>
                <a:ea typeface="Calibri" pitchFamily="34" charset="-122"/>
                <a:cs typeface="Calibri" pitchFamily="34" charset="-120"/>
              </a:rPr>
              <a:t>02 / 13</a:t>
            </a:r>
            <a:endParaRPr lang="en-US" sz="950" dirty="0"/>
          </a:p>
        </p:txBody>
      </p:sp>
      <p:sp>
        <p:nvSpPr>
          <p:cNvPr id="6" name="Card"/>
          <p:cNvSpPr/>
          <p:nvPr/>
        </p:nvSpPr>
        <p:spPr>
          <a:xfrm>
            <a:off x="548640" y="2194560"/>
            <a:ext cx="3840480" cy="3383280"/>
          </a:xfrm>
          <a:prstGeom prst="rect">
            <a:avLst/>
          </a:prstGeom>
          <a:solidFill>
            <a:srgbClr val="2B1B6B"/>
          </a:solidFill>
          <a:ln w="9525">
            <a:solidFill>
              <a:srgbClr val="2B1B6B"/>
            </a:solidFill>
            <a:prstDash val="solid"/>
          </a:ln>
        </p:spPr>
        <p:txBody>
          <a:bodyPr/>
          <a:lstStyle/>
          <a:p>
            <a:endParaRPr lang="en-GB"/>
          </a:p>
        </p:txBody>
      </p:sp>
      <p:sp>
        <p:nvSpPr>
          <p:cNvPr id="7" name="Text 5"/>
          <p:cNvSpPr/>
          <p:nvPr/>
        </p:nvSpPr>
        <p:spPr>
          <a:xfrm>
            <a:off x="777240" y="2423160"/>
            <a:ext cx="3383280" cy="1051560"/>
          </a:xfrm>
          <a:prstGeom prst="rect">
            <a:avLst/>
          </a:prstGeom>
          <a:noFill/>
          <a:ln/>
        </p:spPr>
        <p:txBody>
          <a:bodyPr wrap="square" lIns="0" tIns="0" rIns="0" bIns="0" rtlCol="0" anchor="t"/>
          <a:lstStyle/>
          <a:p>
            <a:pPr marL="0" indent="0">
              <a:buNone/>
            </a:pPr>
            <a:r>
              <a:rPr lang="en-US" sz="8000" b="1" dirty="0">
                <a:solidFill>
                  <a:srgbClr val="F9B233"/>
                </a:solidFill>
                <a:latin typeface="Cambria" pitchFamily="34" charset="0"/>
                <a:ea typeface="Cambria" pitchFamily="34" charset="-122"/>
                <a:cs typeface="Cambria" pitchFamily="34" charset="-120"/>
              </a:rPr>
              <a:t>1.5m</a:t>
            </a:r>
            <a:endParaRPr lang="en-US" sz="8000" dirty="0"/>
          </a:p>
        </p:txBody>
      </p:sp>
      <p:sp>
        <p:nvSpPr>
          <p:cNvPr id="8" name="Text 6"/>
          <p:cNvSpPr/>
          <p:nvPr/>
        </p:nvSpPr>
        <p:spPr>
          <a:xfrm>
            <a:off x="777240" y="3611880"/>
            <a:ext cx="3383280" cy="365760"/>
          </a:xfrm>
          <a:prstGeom prst="rect">
            <a:avLst/>
          </a:prstGeom>
          <a:noFill/>
          <a:ln/>
        </p:spPr>
        <p:txBody>
          <a:bodyPr wrap="square" lIns="0" tIns="0" rIns="0" bIns="0" rtlCol="0" anchor="t"/>
          <a:lstStyle/>
          <a:p>
            <a:pPr marL="0" indent="0">
              <a:spcAft>
                <a:spcPts val="500"/>
              </a:spcAft>
              <a:buNone/>
            </a:pPr>
            <a:r>
              <a:rPr lang="en-US" sz="2100" b="1" dirty="0">
                <a:solidFill>
                  <a:srgbClr val="FFFFFF"/>
                </a:solidFill>
                <a:latin typeface="Calibri" pitchFamily="34" charset="0"/>
                <a:ea typeface="Calibri" pitchFamily="34" charset="-122"/>
                <a:cs typeface="Calibri" pitchFamily="34" charset="-120"/>
              </a:rPr>
              <a:t>employees, 2023</a:t>
            </a:r>
            <a:endParaRPr lang="en-US" sz="2100" dirty="0"/>
          </a:p>
        </p:txBody>
      </p:sp>
      <p:sp>
        <p:nvSpPr>
          <p:cNvPr id="9" name="Text 7"/>
          <p:cNvSpPr/>
          <p:nvPr/>
        </p:nvSpPr>
        <p:spPr>
          <a:xfrm>
            <a:off x="777240" y="4343400"/>
            <a:ext cx="3383280" cy="731520"/>
          </a:xfrm>
          <a:prstGeom prst="rect">
            <a:avLst/>
          </a:prstGeom>
          <a:noFill/>
          <a:ln/>
        </p:spPr>
        <p:txBody>
          <a:bodyPr wrap="square" lIns="0" tIns="0" rIns="0" bIns="0" rtlCol="0" anchor="t"/>
          <a:lstStyle/>
          <a:p>
            <a:pPr marL="0" indent="0">
              <a:spcAft>
                <a:spcPts val="500"/>
              </a:spcAft>
              <a:buNone/>
            </a:pPr>
            <a:r>
              <a:rPr lang="en-US" sz="1800" dirty="0">
                <a:solidFill>
                  <a:srgbClr val="CFC8F0"/>
                </a:solidFill>
                <a:latin typeface="Calibri" pitchFamily="34" charset="0"/>
                <a:ea typeface="Calibri" pitchFamily="34" charset="-122"/>
                <a:cs typeface="Calibri" pitchFamily="34" charset="-120"/>
              </a:rPr>
              <a:t>EI = emotional intelligence</a:t>
            </a:r>
            <a:endParaRPr lang="en-US" sz="1800" dirty="0"/>
          </a:p>
          <a:p>
            <a:pPr marL="0" indent="0">
              <a:spcAft>
                <a:spcPts val="500"/>
              </a:spcAft>
              <a:buNone/>
            </a:pPr>
            <a:r>
              <a:rPr lang="en-US" sz="1800" dirty="0">
                <a:solidFill>
                  <a:srgbClr val="CFC8F0"/>
                </a:solidFill>
                <a:latin typeface="Calibri" pitchFamily="34" charset="0"/>
                <a:ea typeface="Calibri" pitchFamily="34" charset="-122"/>
                <a:cs typeface="Calibri" pitchFamily="34" charset="-120"/>
              </a:rPr>
              <a:t>CQ = cultural intelligence</a:t>
            </a:r>
            <a:endParaRPr lang="en-US" sz="1800" dirty="0"/>
          </a:p>
        </p:txBody>
      </p:sp>
      <p:sp>
        <p:nvSpPr>
          <p:cNvPr id="10" name="Card"/>
          <p:cNvSpPr/>
          <p:nvPr/>
        </p:nvSpPr>
        <p:spPr>
          <a:xfrm>
            <a:off x="4663440" y="2194560"/>
            <a:ext cx="6949440" cy="3383280"/>
          </a:xfrm>
          <a:prstGeom prst="rect">
            <a:avLst/>
          </a:prstGeom>
          <a:solidFill>
            <a:srgbClr val="2E2270"/>
          </a:solidFill>
          <a:ln w="9525">
            <a:solidFill>
              <a:srgbClr val="2E2270"/>
            </a:solidFill>
            <a:prstDash val="solid"/>
          </a:ln>
        </p:spPr>
        <p:txBody>
          <a:bodyPr/>
          <a:lstStyle/>
          <a:p>
            <a:endParaRPr lang="en-GB"/>
          </a:p>
        </p:txBody>
      </p:sp>
      <p:sp>
        <p:nvSpPr>
          <p:cNvPr id="11" name="Text 9"/>
          <p:cNvSpPr/>
          <p:nvPr/>
        </p:nvSpPr>
        <p:spPr>
          <a:xfrm>
            <a:off x="4892040" y="2359152"/>
            <a:ext cx="6492240" cy="329184"/>
          </a:xfrm>
          <a:prstGeom prst="rect">
            <a:avLst/>
          </a:prstGeom>
          <a:noFill/>
          <a:ln/>
        </p:spPr>
        <p:txBody>
          <a:bodyPr wrap="square" lIns="0" tIns="0" rIns="0" bIns="0" rtlCol="0" anchor="t"/>
          <a:lstStyle/>
          <a:p>
            <a:pPr marL="0" indent="0">
              <a:spcAft>
                <a:spcPts val="500"/>
              </a:spcAft>
              <a:buNone/>
            </a:pPr>
            <a:r>
              <a:rPr lang="en-US" sz="2000" b="1" dirty="0">
                <a:solidFill>
                  <a:srgbClr val="F9B233"/>
                </a:solidFill>
                <a:latin typeface="Calibri" pitchFamily="34" charset="0"/>
                <a:ea typeface="Calibri" pitchFamily="34" charset="-122"/>
                <a:cs typeface="Calibri" pitchFamily="34" charset="-120"/>
              </a:rPr>
              <a:t>The challenge in practice</a:t>
            </a:r>
            <a:endParaRPr lang="en-US" sz="2000" dirty="0"/>
          </a:p>
        </p:txBody>
      </p:sp>
      <p:sp>
        <p:nvSpPr>
          <p:cNvPr id="12" name="Text 10"/>
          <p:cNvSpPr/>
          <p:nvPr/>
        </p:nvSpPr>
        <p:spPr>
          <a:xfrm>
            <a:off x="4892040" y="2816352"/>
            <a:ext cx="6492240" cy="2651760"/>
          </a:xfrm>
          <a:prstGeom prst="rect">
            <a:avLst/>
          </a:prstGeom>
          <a:noFill/>
          <a:ln/>
        </p:spPr>
        <p:txBody>
          <a:bodyPr wrap="square" lIns="0" tIns="0" rIns="0" bIns="0" rtlCol="0" anchor="t"/>
          <a:lstStyle/>
          <a:p>
            <a:pPr marL="0" indent="0">
              <a:spcAft>
                <a:spcPts val="1400"/>
              </a:spcAft>
              <a:buNone/>
            </a:pPr>
            <a:r>
              <a:rPr lang="en-US" sz="2000" dirty="0">
                <a:solidFill>
                  <a:srgbClr val="FFFFFF"/>
                </a:solidFill>
                <a:latin typeface="Calibri" pitchFamily="34" charset="0"/>
                <a:ea typeface="Calibri" pitchFamily="34" charset="-122"/>
                <a:cs typeface="Calibri" pitchFamily="34" charset="-120"/>
              </a:rPr>
              <a:t>A diverse, dispersed workforce calls for participatory, “horizontal” leadership.</a:t>
            </a:r>
            <a:endParaRPr lang="en-US" sz="2000" dirty="0"/>
          </a:p>
          <a:p>
            <a:pPr marL="0" indent="0">
              <a:spcAft>
                <a:spcPts val="1400"/>
              </a:spcAft>
              <a:buNone/>
            </a:pPr>
            <a:r>
              <a:rPr lang="en-US" sz="2000" dirty="0">
                <a:solidFill>
                  <a:srgbClr val="FFFFFF"/>
                </a:solidFill>
                <a:latin typeface="Calibri" pitchFamily="34" charset="0"/>
                <a:ea typeface="Calibri" pitchFamily="34" charset="-122"/>
                <a:cs typeface="Calibri" pitchFamily="34" charset="-120"/>
              </a:rPr>
              <a:t>Edith Heard’s EMBL framing: leadership is relational and contextual, not positional (EMBL, 2017).</a:t>
            </a:r>
            <a:endParaRPr lang="en-US" sz="2000" dirty="0"/>
          </a:p>
          <a:p>
            <a:pPr marL="0" indent="0">
              <a:spcAft>
                <a:spcPts val="1400"/>
              </a:spcAft>
              <a:buNone/>
            </a:pPr>
            <a:r>
              <a:rPr lang="en-US" sz="2000" dirty="0">
                <a:solidFill>
                  <a:srgbClr val="FFFFFF"/>
                </a:solidFill>
                <a:latin typeface="Calibri" pitchFamily="34" charset="0"/>
                <a:ea typeface="Calibri" pitchFamily="34" charset="-122"/>
                <a:cs typeface="Calibri" pitchFamily="34" charset="-120"/>
              </a:rPr>
              <a:t>This toolkit tests how far Amazon’s leaders put that into practice.</a:t>
            </a:r>
            <a:endParaRPr lang="en-US" sz="2000" dirty="0"/>
          </a:p>
        </p:txBody>
      </p:sp>
      <p:sp>
        <p:nvSpPr>
          <p:cNvPr id="13"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14"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Leadership is relational and contextual, not positional.</a:t>
            </a:r>
            <a:endParaRPr lang="en-US" sz="1500" dirty="0"/>
          </a:p>
        </p:txBody>
      </p:sp>
      <p:sp>
        <p:nvSpPr>
          <p:cNvPr id="15"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CFC8F0"/>
                </a:solidFill>
                <a:latin typeface="Calibri" pitchFamily="34" charset="0"/>
                <a:ea typeface="Calibri" pitchFamily="34" charset="-122"/>
                <a:cs typeface="Calibri" pitchFamily="34" charset="-120"/>
              </a:rPr>
              <a:t>Source: </a:t>
            </a:r>
            <a:r>
              <a:rPr lang="en-US" sz="950" u="sng" dirty="0">
                <a:solidFill>
                  <a:srgbClr val="CFC8F0"/>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Amazon (2024)</a:t>
            </a:r>
            <a:r>
              <a:rPr lang="en-US" sz="950" dirty="0">
                <a:solidFill>
                  <a:srgbClr val="CFC8F0"/>
                </a:solidFill>
                <a:latin typeface="Calibri" pitchFamily="34" charset="0"/>
                <a:ea typeface="Calibri" pitchFamily="34" charset="-122"/>
                <a:cs typeface="Calibri" pitchFamily="34" charset="-120"/>
              </a:rPr>
              <a:t>; </a:t>
            </a:r>
            <a:r>
              <a:rPr lang="en-US" sz="950" u="sng" dirty="0">
                <a:solidFill>
                  <a:srgbClr val="CFC8F0"/>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EMBL (2017)</a:t>
            </a:r>
            <a:endParaRPr lang="en-US" sz="950" dirty="0"/>
          </a:p>
        </p:txBody>
      </p:sp>
    </p:spTree>
  </p:cSld>
  <p:clrMapOvr>
    <a:masterClrMapping/>
  </p:clrMapOvr>
  <p:transition spd="med" advTm="60000"/>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PURPOSE AND ROUTE MAP</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Aim and structure</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A toolkit, not just a theory: styles, EI and CQ, applied and measured</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03 / 13</a:t>
            </a:r>
            <a:endParaRPr lang="en-US" sz="950" dirty="0"/>
          </a:p>
        </p:txBody>
      </p:sp>
      <p:sp>
        <p:nvSpPr>
          <p:cNvPr id="7" name="Card"/>
          <p:cNvSpPr/>
          <p:nvPr/>
        </p:nvSpPr>
        <p:spPr>
          <a:xfrm>
            <a:off x="548640" y="2148840"/>
            <a:ext cx="5394960" cy="3474720"/>
          </a:xfrm>
          <a:prstGeom prst="rect">
            <a:avLst/>
          </a:prstGeom>
          <a:solidFill>
            <a:srgbClr val="FFFFFF"/>
          </a:solidFill>
          <a:ln w="9525">
            <a:solidFill>
              <a:srgbClr val="D8CFF5"/>
            </a:solidFill>
            <a:prstDash val="solid"/>
          </a:ln>
        </p:spPr>
        <p:txBody>
          <a:bodyPr/>
          <a:lstStyle/>
          <a:p>
            <a:endParaRPr lang="en-GB"/>
          </a:p>
        </p:txBody>
      </p:sp>
      <p:sp>
        <p:nvSpPr>
          <p:cNvPr id="8" name="Text 6"/>
          <p:cNvSpPr/>
          <p:nvPr/>
        </p:nvSpPr>
        <p:spPr>
          <a:xfrm>
            <a:off x="777240" y="2313432"/>
            <a:ext cx="4937760" cy="329184"/>
          </a:xfrm>
          <a:prstGeom prst="rect">
            <a:avLst/>
          </a:prstGeom>
          <a:noFill/>
          <a:ln/>
        </p:spPr>
        <p:txBody>
          <a:bodyPr wrap="square" lIns="0" tIns="0" rIns="0" bIns="0" rtlCol="0" anchor="t"/>
          <a:lstStyle/>
          <a:p>
            <a:pPr marL="0" indent="0">
              <a:spcAft>
                <a:spcPts val="500"/>
              </a:spcAft>
              <a:buNone/>
            </a:pPr>
            <a:r>
              <a:rPr lang="en-US" sz="2000" b="1" dirty="0">
                <a:solidFill>
                  <a:srgbClr val="5A32C8"/>
                </a:solidFill>
                <a:latin typeface="Calibri" pitchFamily="34" charset="0"/>
                <a:ea typeface="Calibri" pitchFamily="34" charset="-122"/>
                <a:cs typeface="Calibri" pitchFamily="34" charset="-120"/>
              </a:rPr>
              <a:t>Aim</a:t>
            </a:r>
            <a:endParaRPr lang="en-US" sz="2000" dirty="0"/>
          </a:p>
        </p:txBody>
      </p:sp>
      <p:sp>
        <p:nvSpPr>
          <p:cNvPr id="9" name="Text 7"/>
          <p:cNvSpPr/>
          <p:nvPr/>
        </p:nvSpPr>
        <p:spPr>
          <a:xfrm>
            <a:off x="777240" y="2715768"/>
            <a:ext cx="4937760" cy="2798064"/>
          </a:xfrm>
          <a:prstGeom prst="rect">
            <a:avLst/>
          </a:prstGeom>
          <a:noFill/>
          <a:ln/>
        </p:spPr>
        <p:txBody>
          <a:bodyPr wrap="square" lIns="0" tIns="0" rIns="0" bIns="0" rtlCol="0" anchor="t"/>
          <a:lstStyle/>
          <a:p>
            <a:pPr marL="0" indent="0">
              <a:spcAft>
                <a:spcPts val="900"/>
              </a:spcAft>
              <a:buNone/>
            </a:pPr>
            <a:r>
              <a:rPr lang="en-US" sz="1700" dirty="0">
                <a:solidFill>
                  <a:srgbClr val="1B1240"/>
                </a:solidFill>
                <a:latin typeface="Calibri" pitchFamily="34" charset="0"/>
                <a:ea typeface="Calibri" pitchFamily="34" charset="-122"/>
                <a:cs typeface="Calibri" pitchFamily="34" charset="-120"/>
              </a:rPr>
              <a:t>Critically evaluate Amazon’s leadership using Theory X/Y, transformational leadership, EI and CQ, and show how each theory translates into practical behaviour.</a:t>
            </a:r>
            <a:endParaRPr lang="en-US" sz="1700" dirty="0"/>
          </a:p>
          <a:p>
            <a:pPr marL="0" indent="0">
              <a:spcAft>
                <a:spcPts val="900"/>
              </a:spcAft>
              <a:buNone/>
            </a:pPr>
            <a:r>
              <a:rPr lang="en-US" sz="1300" b="1" dirty="0">
                <a:solidFill>
                  <a:srgbClr val="5A32C8"/>
                </a:solidFill>
                <a:latin typeface="Calibri" pitchFamily="34" charset="0"/>
                <a:ea typeface="Calibri" pitchFamily="34" charset="-122"/>
                <a:cs typeface="Calibri" pitchFamily="34" charset="-120"/>
              </a:rPr>
              <a:t>LEARNING OUTCOMES</a:t>
            </a:r>
            <a:endParaRPr lang="en-US" sz="1700" dirty="0"/>
          </a:p>
          <a:p>
            <a:pPr marL="0" indent="0">
              <a:spcAft>
                <a:spcPts val="900"/>
              </a:spcAft>
              <a:buNone/>
            </a:pPr>
            <a:r>
              <a:rPr lang="en-US" sz="1700" dirty="0">
                <a:solidFill>
                  <a:srgbClr val="1B1240"/>
                </a:solidFill>
                <a:latin typeface="Calibri" pitchFamily="34" charset="0"/>
                <a:ea typeface="Calibri" pitchFamily="34" charset="-122"/>
                <a:cs typeface="Calibri" pitchFamily="34" charset="-120"/>
              </a:rPr>
              <a:t>Evaluate the complexities of leading and managing people in organisations</a:t>
            </a:r>
            <a:endParaRPr lang="en-US" sz="1700" dirty="0"/>
          </a:p>
          <a:p>
            <a:pPr marL="0" indent="0">
              <a:spcAft>
                <a:spcPts val="900"/>
              </a:spcAft>
              <a:buNone/>
            </a:pPr>
            <a:r>
              <a:rPr lang="en-US" sz="1700" dirty="0">
                <a:solidFill>
                  <a:srgbClr val="1B1240"/>
                </a:solidFill>
                <a:latin typeface="Calibri" pitchFamily="34" charset="0"/>
                <a:ea typeface="Calibri" pitchFamily="34" charset="-122"/>
                <a:cs typeface="Calibri" pitchFamily="34" charset="-120"/>
              </a:rPr>
              <a:t>Evaluate the design and implementation of strategies that enhance leader and manager effectiveness</a:t>
            </a:r>
            <a:endParaRPr lang="en-US" sz="1700" dirty="0"/>
          </a:p>
        </p:txBody>
      </p:sp>
      <p:sp>
        <p:nvSpPr>
          <p:cNvPr id="10" name="STEP"/>
          <p:cNvSpPr/>
          <p:nvPr/>
        </p:nvSpPr>
        <p:spPr>
          <a:xfrm>
            <a:off x="6263640" y="2194560"/>
            <a:ext cx="566928" cy="566928"/>
          </a:xfrm>
          <a:prstGeom prst="rect">
            <a:avLst/>
          </a:prstGeom>
          <a:solidFill>
            <a:srgbClr val="5A32C8"/>
          </a:solidFill>
          <a:ln w="9525">
            <a:solidFill>
              <a:srgbClr val="5A32C8"/>
            </a:solidFill>
            <a:prstDash val="solid"/>
          </a:ln>
        </p:spPr>
        <p:txBody>
          <a:bodyPr/>
          <a:lstStyle/>
          <a:p>
            <a:endParaRPr lang="en-GB"/>
          </a:p>
        </p:txBody>
      </p:sp>
      <p:sp>
        <p:nvSpPr>
          <p:cNvPr id="11" name="Text 9"/>
          <p:cNvSpPr/>
          <p:nvPr/>
        </p:nvSpPr>
        <p:spPr>
          <a:xfrm>
            <a:off x="6263640" y="2276856"/>
            <a:ext cx="566928" cy="384048"/>
          </a:xfrm>
          <a:prstGeom prst="rect">
            <a:avLst/>
          </a:prstGeom>
          <a:noFill/>
          <a:ln/>
        </p:spPr>
        <p:txBody>
          <a:bodyPr wrap="square" lIns="0" tIns="0" rIns="0" bIns="0" rtlCol="0" anchor="t"/>
          <a:lstStyle/>
          <a:p>
            <a:pPr marL="0" indent="0" algn="ctr">
              <a:buNone/>
            </a:pPr>
            <a:r>
              <a:rPr lang="en-US" sz="2400" b="1" dirty="0">
                <a:solidFill>
                  <a:srgbClr val="FFFFFF"/>
                </a:solidFill>
                <a:latin typeface="Cambria" pitchFamily="34" charset="0"/>
                <a:ea typeface="Cambria" pitchFamily="34" charset="-122"/>
                <a:cs typeface="Cambria" pitchFamily="34" charset="-120"/>
              </a:rPr>
              <a:t>1</a:t>
            </a:r>
            <a:endParaRPr lang="en-US" sz="2400" dirty="0"/>
          </a:p>
        </p:txBody>
      </p:sp>
      <p:sp>
        <p:nvSpPr>
          <p:cNvPr id="12" name="Text 10"/>
          <p:cNvSpPr/>
          <p:nvPr/>
        </p:nvSpPr>
        <p:spPr>
          <a:xfrm>
            <a:off x="7086600" y="2194560"/>
            <a:ext cx="4480560" cy="338328"/>
          </a:xfrm>
          <a:prstGeom prst="rect">
            <a:avLst/>
          </a:prstGeom>
          <a:noFill/>
          <a:ln/>
        </p:spPr>
        <p:txBody>
          <a:bodyPr wrap="square" lIns="0" tIns="0" rIns="0" bIns="0" rtlCol="0" anchor="t"/>
          <a:lstStyle/>
          <a:p>
            <a:pPr marL="0" indent="0">
              <a:spcAft>
                <a:spcPts val="500"/>
              </a:spcAft>
              <a:buNone/>
            </a:pPr>
            <a:r>
              <a:rPr lang="en-US" sz="2200" b="1" dirty="0">
                <a:solidFill>
                  <a:srgbClr val="1B1240"/>
                </a:solidFill>
                <a:latin typeface="Calibri" pitchFamily="34" charset="0"/>
                <a:ea typeface="Calibri" pitchFamily="34" charset="-122"/>
                <a:cs typeface="Calibri" pitchFamily="34" charset="-120"/>
              </a:rPr>
              <a:t>Toolkit</a:t>
            </a:r>
            <a:endParaRPr lang="en-US" sz="2200" dirty="0"/>
          </a:p>
        </p:txBody>
      </p:sp>
      <p:sp>
        <p:nvSpPr>
          <p:cNvPr id="13" name="Text 11"/>
          <p:cNvSpPr/>
          <p:nvPr/>
        </p:nvSpPr>
        <p:spPr>
          <a:xfrm>
            <a:off x="7086600" y="2587752"/>
            <a:ext cx="4480560" cy="566928"/>
          </a:xfrm>
          <a:prstGeom prst="rect">
            <a:avLst/>
          </a:prstGeom>
          <a:noFill/>
          <a:ln/>
        </p:spPr>
        <p:txBody>
          <a:bodyPr wrap="square" lIns="0" tIns="0" rIns="0" bIns="0" rtlCol="0" anchor="t"/>
          <a:lstStyle/>
          <a:p>
            <a:pPr marL="0" indent="0">
              <a:spcAft>
                <a:spcPts val="500"/>
              </a:spcAft>
              <a:buNone/>
            </a:pPr>
            <a:r>
              <a:rPr lang="en-US" sz="1600" dirty="0">
                <a:solidFill>
                  <a:srgbClr val="5C557A"/>
                </a:solidFill>
                <a:latin typeface="Calibri" pitchFamily="34" charset="0"/>
                <a:ea typeface="Calibri" pitchFamily="34" charset="-122"/>
                <a:cs typeface="Calibri" pitchFamily="34" charset="-120"/>
              </a:rPr>
              <a:t>Styles, management theory, EI and CQ (slides 4–6)</a:t>
            </a:r>
            <a:endParaRPr lang="en-US" sz="1600" dirty="0"/>
          </a:p>
        </p:txBody>
      </p:sp>
      <p:sp>
        <p:nvSpPr>
          <p:cNvPr id="14" name="STEP"/>
          <p:cNvSpPr/>
          <p:nvPr/>
        </p:nvSpPr>
        <p:spPr>
          <a:xfrm>
            <a:off x="6263640" y="3337560"/>
            <a:ext cx="566928" cy="566928"/>
          </a:xfrm>
          <a:prstGeom prst="rect">
            <a:avLst/>
          </a:prstGeom>
          <a:solidFill>
            <a:srgbClr val="0B7A6E"/>
          </a:solidFill>
          <a:ln w="9525">
            <a:solidFill>
              <a:srgbClr val="0B7A6E"/>
            </a:solidFill>
            <a:prstDash val="solid"/>
          </a:ln>
        </p:spPr>
        <p:txBody>
          <a:bodyPr/>
          <a:lstStyle/>
          <a:p>
            <a:endParaRPr lang="en-GB"/>
          </a:p>
        </p:txBody>
      </p:sp>
      <p:sp>
        <p:nvSpPr>
          <p:cNvPr id="15" name="Text 13"/>
          <p:cNvSpPr/>
          <p:nvPr/>
        </p:nvSpPr>
        <p:spPr>
          <a:xfrm>
            <a:off x="6263640" y="3419856"/>
            <a:ext cx="566928" cy="384048"/>
          </a:xfrm>
          <a:prstGeom prst="rect">
            <a:avLst/>
          </a:prstGeom>
          <a:noFill/>
          <a:ln/>
        </p:spPr>
        <p:txBody>
          <a:bodyPr wrap="square" lIns="0" tIns="0" rIns="0" bIns="0" rtlCol="0" anchor="t"/>
          <a:lstStyle/>
          <a:p>
            <a:pPr marL="0" indent="0" algn="ctr">
              <a:buNone/>
            </a:pPr>
            <a:r>
              <a:rPr lang="en-US" sz="2400" b="1" dirty="0">
                <a:solidFill>
                  <a:srgbClr val="FFFFFF"/>
                </a:solidFill>
                <a:latin typeface="Cambria" pitchFamily="34" charset="0"/>
                <a:ea typeface="Cambria" pitchFamily="34" charset="-122"/>
                <a:cs typeface="Cambria" pitchFamily="34" charset="-120"/>
              </a:rPr>
              <a:t>2</a:t>
            </a:r>
            <a:endParaRPr lang="en-US" sz="2400" dirty="0"/>
          </a:p>
        </p:txBody>
      </p:sp>
      <p:sp>
        <p:nvSpPr>
          <p:cNvPr id="16" name="Text 14"/>
          <p:cNvSpPr/>
          <p:nvPr/>
        </p:nvSpPr>
        <p:spPr>
          <a:xfrm>
            <a:off x="7086600" y="3337560"/>
            <a:ext cx="4480560" cy="338328"/>
          </a:xfrm>
          <a:prstGeom prst="rect">
            <a:avLst/>
          </a:prstGeom>
          <a:noFill/>
          <a:ln/>
        </p:spPr>
        <p:txBody>
          <a:bodyPr wrap="square" lIns="0" tIns="0" rIns="0" bIns="0" rtlCol="0" anchor="t"/>
          <a:lstStyle/>
          <a:p>
            <a:pPr marL="0" indent="0">
              <a:spcAft>
                <a:spcPts val="500"/>
              </a:spcAft>
              <a:buNone/>
            </a:pPr>
            <a:r>
              <a:rPr lang="en-US" sz="2200" b="1" dirty="0">
                <a:solidFill>
                  <a:srgbClr val="1B1240"/>
                </a:solidFill>
                <a:latin typeface="Calibri" pitchFamily="34" charset="0"/>
                <a:ea typeface="Calibri" pitchFamily="34" charset="-122"/>
                <a:cs typeface="Calibri" pitchFamily="34" charset="-120"/>
              </a:rPr>
              <a:t>In practice</a:t>
            </a:r>
            <a:endParaRPr lang="en-US" sz="2200" dirty="0"/>
          </a:p>
        </p:txBody>
      </p:sp>
      <p:sp>
        <p:nvSpPr>
          <p:cNvPr id="17" name="Text 15"/>
          <p:cNvSpPr/>
          <p:nvPr/>
        </p:nvSpPr>
        <p:spPr>
          <a:xfrm>
            <a:off x="7086600" y="3730752"/>
            <a:ext cx="4480560" cy="566928"/>
          </a:xfrm>
          <a:prstGeom prst="rect">
            <a:avLst/>
          </a:prstGeom>
          <a:noFill/>
          <a:ln/>
        </p:spPr>
        <p:txBody>
          <a:bodyPr wrap="square" lIns="0" tIns="0" rIns="0" bIns="0" rtlCol="0" anchor="t"/>
          <a:lstStyle/>
          <a:p>
            <a:pPr marL="0" indent="0">
              <a:spcAft>
                <a:spcPts val="500"/>
              </a:spcAft>
              <a:buNone/>
            </a:pPr>
            <a:r>
              <a:rPr lang="en-US" sz="1600" dirty="0">
                <a:solidFill>
                  <a:srgbClr val="5C557A"/>
                </a:solidFill>
                <a:latin typeface="Calibri" pitchFamily="34" charset="0"/>
                <a:ea typeface="Calibri" pitchFamily="34" charset="-122"/>
                <a:cs typeface="Calibri" pitchFamily="34" charset="-120"/>
              </a:rPr>
              <a:t>Autocratic vs participative; four business examples (slides 7–9)</a:t>
            </a:r>
            <a:endParaRPr lang="en-US" sz="1600" dirty="0"/>
          </a:p>
        </p:txBody>
      </p:sp>
      <p:sp>
        <p:nvSpPr>
          <p:cNvPr id="18" name="STEP"/>
          <p:cNvSpPr/>
          <p:nvPr/>
        </p:nvSpPr>
        <p:spPr>
          <a:xfrm>
            <a:off x="6263640" y="4480560"/>
            <a:ext cx="566928" cy="566928"/>
          </a:xfrm>
          <a:prstGeom prst="rect">
            <a:avLst/>
          </a:prstGeom>
          <a:solidFill>
            <a:srgbClr val="C8402B"/>
          </a:solidFill>
          <a:ln w="9525">
            <a:solidFill>
              <a:srgbClr val="C8402B"/>
            </a:solidFill>
            <a:prstDash val="solid"/>
          </a:ln>
        </p:spPr>
        <p:txBody>
          <a:bodyPr/>
          <a:lstStyle/>
          <a:p>
            <a:endParaRPr lang="en-GB"/>
          </a:p>
        </p:txBody>
      </p:sp>
      <p:sp>
        <p:nvSpPr>
          <p:cNvPr id="19" name="Text 17"/>
          <p:cNvSpPr/>
          <p:nvPr/>
        </p:nvSpPr>
        <p:spPr>
          <a:xfrm>
            <a:off x="6263640" y="4562856"/>
            <a:ext cx="566928" cy="384048"/>
          </a:xfrm>
          <a:prstGeom prst="rect">
            <a:avLst/>
          </a:prstGeom>
          <a:noFill/>
          <a:ln/>
        </p:spPr>
        <p:txBody>
          <a:bodyPr wrap="square" lIns="0" tIns="0" rIns="0" bIns="0" rtlCol="0" anchor="t"/>
          <a:lstStyle/>
          <a:p>
            <a:pPr marL="0" indent="0" algn="ctr">
              <a:buNone/>
            </a:pPr>
            <a:r>
              <a:rPr lang="en-US" sz="2400" b="1" dirty="0">
                <a:solidFill>
                  <a:srgbClr val="FFFFFF"/>
                </a:solidFill>
                <a:latin typeface="Cambria" pitchFamily="34" charset="0"/>
                <a:ea typeface="Cambria" pitchFamily="34" charset="-122"/>
                <a:cs typeface="Cambria" pitchFamily="34" charset="-120"/>
              </a:rPr>
              <a:t>3</a:t>
            </a:r>
            <a:endParaRPr lang="en-US" sz="2400" dirty="0"/>
          </a:p>
        </p:txBody>
      </p:sp>
      <p:sp>
        <p:nvSpPr>
          <p:cNvPr id="20" name="Text 18"/>
          <p:cNvSpPr/>
          <p:nvPr/>
        </p:nvSpPr>
        <p:spPr>
          <a:xfrm>
            <a:off x="7086600" y="4480560"/>
            <a:ext cx="4480560" cy="338328"/>
          </a:xfrm>
          <a:prstGeom prst="rect">
            <a:avLst/>
          </a:prstGeom>
          <a:noFill/>
          <a:ln/>
        </p:spPr>
        <p:txBody>
          <a:bodyPr wrap="square" lIns="0" tIns="0" rIns="0" bIns="0" rtlCol="0" anchor="t"/>
          <a:lstStyle/>
          <a:p>
            <a:pPr marL="0" indent="0">
              <a:spcAft>
                <a:spcPts val="500"/>
              </a:spcAft>
              <a:buNone/>
            </a:pPr>
            <a:r>
              <a:rPr lang="en-US" sz="2200" b="1" dirty="0">
                <a:solidFill>
                  <a:srgbClr val="1B1240"/>
                </a:solidFill>
                <a:latin typeface="Calibri" pitchFamily="34" charset="0"/>
                <a:ea typeface="Calibri" pitchFamily="34" charset="-122"/>
                <a:cs typeface="Calibri" pitchFamily="34" charset="-120"/>
              </a:rPr>
              <a:t>Strategy &amp; reflection</a:t>
            </a:r>
            <a:endParaRPr lang="en-US" sz="2200" dirty="0"/>
          </a:p>
        </p:txBody>
      </p:sp>
      <p:sp>
        <p:nvSpPr>
          <p:cNvPr id="21" name="Text 19"/>
          <p:cNvSpPr/>
          <p:nvPr/>
        </p:nvSpPr>
        <p:spPr>
          <a:xfrm>
            <a:off x="7086600" y="4873752"/>
            <a:ext cx="4480560" cy="566928"/>
          </a:xfrm>
          <a:prstGeom prst="rect">
            <a:avLst/>
          </a:prstGeom>
          <a:noFill/>
          <a:ln/>
        </p:spPr>
        <p:txBody>
          <a:bodyPr wrap="square" lIns="0" tIns="0" rIns="0" bIns="0" rtlCol="0" anchor="t"/>
          <a:lstStyle/>
          <a:p>
            <a:pPr marL="0" indent="0">
              <a:spcAft>
                <a:spcPts val="500"/>
              </a:spcAft>
              <a:buNone/>
            </a:pPr>
            <a:r>
              <a:rPr lang="en-US" sz="1600" dirty="0">
                <a:solidFill>
                  <a:srgbClr val="5C557A"/>
                </a:solidFill>
                <a:latin typeface="Calibri" pitchFamily="34" charset="0"/>
                <a:ea typeface="Calibri" pitchFamily="34" charset="-122"/>
                <a:cs typeface="Calibri" pitchFamily="34" charset="-120"/>
              </a:rPr>
              <a:t>Implementation, measurement, risks and reflection (slides 10–12)</a:t>
            </a:r>
            <a:endParaRPr lang="en-US" sz="1600" dirty="0"/>
          </a:p>
        </p:txBody>
      </p:sp>
      <p:sp>
        <p:nvSpPr>
          <p:cNvPr id="22"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3"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Move from theory, to behaviour, to measurable results.</a:t>
            </a:r>
            <a:endParaRPr lang="en-US" sz="1500" dirty="0"/>
          </a:p>
        </p:txBody>
      </p:sp>
      <p:sp>
        <p:nvSpPr>
          <p:cNvPr id="24" name="CHROME_SOURCE"/>
          <p:cNvSpPr/>
          <p:nvPr/>
        </p:nvSpPr>
        <p:spPr>
          <a:xfrm>
            <a:off x="548640" y="6455664"/>
            <a:ext cx="10241280" cy="219456"/>
          </a:xfrm>
          <a:prstGeom prst="rect">
            <a:avLst/>
          </a:prstGeom>
          <a:noFill/>
          <a:ln/>
        </p:spPr>
        <p:txBody>
          <a:bodyPr wrap="square" lIns="0" tIns="0" rIns="0" bIns="0" rtlCol="0" anchor="t"/>
          <a:lstStyle/>
          <a:p>
            <a:pPr marL="0" indent="0">
              <a:spcAft>
                <a:spcPts val="500"/>
              </a:spcAft>
              <a:buNone/>
            </a:pPr>
            <a:r>
              <a:rPr lang="en-US" sz="950" dirty="0">
                <a:solidFill>
                  <a:srgbClr val="5C557A"/>
                </a:solidFill>
                <a:latin typeface="Calibri" pitchFamily="34" charset="0"/>
                <a:ea typeface="Calibri" pitchFamily="34" charset="-122"/>
                <a:cs typeface="Calibri" pitchFamily="34" charset="-120"/>
              </a:rPr>
              <a:t>Each slide is timed at 60 seconds. Slide 13 holds the complete Harvard reference list.</a:t>
            </a:r>
            <a:endParaRPr lang="en-US" sz="950" dirty="0"/>
          </a:p>
        </p:txBody>
      </p:sp>
    </p:spTree>
  </p:cSld>
  <p:clrMapOvr>
    <a:masterClrMapping/>
  </p:clrMapOvr>
  <p:transition spd="med" advTm="60000"/>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TOOLKIT / LEADERSHIP STYLES</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Leadership styles as tools, not labels</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No “one best style” — management assumptions make each tool usable</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04 / 13</a:t>
            </a:r>
            <a:endParaRPr lang="en-US" sz="950" dirty="0"/>
          </a:p>
        </p:txBody>
      </p:sp>
      <p:sp>
        <p:nvSpPr>
          <p:cNvPr id="7" name="Card"/>
          <p:cNvSpPr/>
          <p:nvPr/>
        </p:nvSpPr>
        <p:spPr>
          <a:xfrm>
            <a:off x="548640" y="2148840"/>
            <a:ext cx="2651760" cy="2057400"/>
          </a:xfrm>
          <a:prstGeom prst="rect">
            <a:avLst/>
          </a:prstGeom>
          <a:solidFill>
            <a:srgbClr val="FFFFFF"/>
          </a:solidFill>
          <a:ln w="9525">
            <a:solidFill>
              <a:srgbClr val="D8CFF5"/>
            </a:solidFill>
            <a:prstDash val="solid"/>
          </a:ln>
        </p:spPr>
        <p:txBody>
          <a:bodyPr/>
          <a:lstStyle/>
          <a:p>
            <a:endParaRPr lang="en-GB"/>
          </a:p>
        </p:txBody>
      </p:sp>
      <p:sp>
        <p:nvSpPr>
          <p:cNvPr id="8" name="TAG"/>
          <p:cNvSpPr/>
          <p:nvPr/>
        </p:nvSpPr>
        <p:spPr>
          <a:xfrm>
            <a:off x="731520" y="2331720"/>
            <a:ext cx="1234440" cy="274320"/>
          </a:xfrm>
          <a:prstGeom prst="rect">
            <a:avLst/>
          </a:prstGeom>
          <a:solidFill>
            <a:srgbClr val="C8402B"/>
          </a:solidFill>
          <a:ln w="9525">
            <a:solidFill>
              <a:srgbClr val="C8402B"/>
            </a:solidFill>
            <a:prstDash val="solid"/>
          </a:ln>
        </p:spPr>
        <p:txBody>
          <a:bodyPr/>
          <a:lstStyle/>
          <a:p>
            <a:endParaRPr lang="en-GB"/>
          </a:p>
        </p:txBody>
      </p:sp>
      <p:sp>
        <p:nvSpPr>
          <p:cNvPr id="9" name="Text 7"/>
          <p:cNvSpPr/>
          <p:nvPr/>
        </p:nvSpPr>
        <p:spPr>
          <a:xfrm>
            <a:off x="731520" y="2377440"/>
            <a:ext cx="1234440" cy="201168"/>
          </a:xfrm>
          <a:prstGeom prst="rect">
            <a:avLst/>
          </a:prstGeom>
          <a:noFill/>
          <a:ln/>
        </p:spPr>
        <p:txBody>
          <a:bodyPr wrap="square" lIns="0" tIns="0" rIns="0" bIns="0" rtlCol="0" anchor="t"/>
          <a:lstStyle/>
          <a:p>
            <a:pPr marL="0" indent="0" algn="ctr">
              <a:buNone/>
            </a:pPr>
            <a:r>
              <a:rPr lang="en-US" sz="1050" b="1" kern="0" spc="80" dirty="0">
                <a:solidFill>
                  <a:srgbClr val="FFFFFF"/>
                </a:solidFill>
                <a:latin typeface="Calibri" pitchFamily="34" charset="0"/>
                <a:ea typeface="Calibri" pitchFamily="34" charset="-122"/>
                <a:cs typeface="Calibri" pitchFamily="34" charset="-120"/>
              </a:rPr>
              <a:t>CONTROL</a:t>
            </a:r>
            <a:endParaRPr lang="en-US" sz="1050" dirty="0"/>
          </a:p>
        </p:txBody>
      </p:sp>
      <p:sp>
        <p:nvSpPr>
          <p:cNvPr id="10" name="Text 8"/>
          <p:cNvSpPr/>
          <p:nvPr/>
        </p:nvSpPr>
        <p:spPr>
          <a:xfrm>
            <a:off x="731520" y="2788920"/>
            <a:ext cx="2286000" cy="329184"/>
          </a:xfrm>
          <a:prstGeom prst="rect">
            <a:avLst/>
          </a:prstGeom>
          <a:noFill/>
          <a:ln/>
        </p:spPr>
        <p:txBody>
          <a:bodyPr wrap="square" lIns="0" tIns="0" rIns="0" bIns="0" rtlCol="0" anchor="t"/>
          <a:lstStyle/>
          <a:p>
            <a:pPr marL="0" indent="0">
              <a:buNone/>
            </a:pPr>
            <a:r>
              <a:rPr lang="en-US" sz="2200" b="1" dirty="0">
                <a:solidFill>
                  <a:srgbClr val="1B1240"/>
                </a:solidFill>
                <a:latin typeface="Calibri" pitchFamily="34" charset="0"/>
                <a:ea typeface="Calibri" pitchFamily="34" charset="-122"/>
                <a:cs typeface="Calibri" pitchFamily="34" charset="-120"/>
              </a:rPr>
              <a:t>Autocratic</a:t>
            </a:r>
            <a:endParaRPr lang="en-US" sz="2200" dirty="0"/>
          </a:p>
        </p:txBody>
      </p:sp>
      <p:sp>
        <p:nvSpPr>
          <p:cNvPr id="11" name="Text 9"/>
          <p:cNvSpPr/>
          <p:nvPr/>
        </p:nvSpPr>
        <p:spPr>
          <a:xfrm>
            <a:off x="731520" y="3200400"/>
            <a:ext cx="2286000" cy="914400"/>
          </a:xfrm>
          <a:prstGeom prst="rect">
            <a:avLst/>
          </a:prstGeom>
          <a:noFill/>
          <a:ln/>
        </p:spPr>
        <p:txBody>
          <a:bodyPr wrap="square" lIns="0" tIns="0" rIns="0" bIns="0" rtlCol="0" anchor="t"/>
          <a:lstStyle/>
          <a:p>
            <a:pPr marL="0" indent="0">
              <a:spcAft>
                <a:spcPts val="500"/>
              </a:spcAft>
              <a:buNone/>
            </a:pPr>
            <a:r>
              <a:rPr lang="en-US" sz="1600" dirty="0">
                <a:solidFill>
                  <a:srgbClr val="5C557A"/>
                </a:solidFill>
                <a:latin typeface="Calibri" pitchFamily="34" charset="0"/>
                <a:ea typeface="Calibri" pitchFamily="34" charset="-122"/>
                <a:cs typeface="Calibri" pitchFamily="34" charset="-120"/>
              </a:rPr>
              <a:t>Fast, directive; useful in a crisis. Risk: suppresses voice.</a:t>
            </a:r>
            <a:endParaRPr lang="en-US" sz="1600" dirty="0"/>
          </a:p>
        </p:txBody>
      </p:sp>
      <p:sp>
        <p:nvSpPr>
          <p:cNvPr id="12" name="Card"/>
          <p:cNvSpPr/>
          <p:nvPr/>
        </p:nvSpPr>
        <p:spPr>
          <a:xfrm>
            <a:off x="3383280" y="2148840"/>
            <a:ext cx="2651760" cy="2057400"/>
          </a:xfrm>
          <a:prstGeom prst="rect">
            <a:avLst/>
          </a:prstGeom>
          <a:solidFill>
            <a:srgbClr val="FFFFFF"/>
          </a:solidFill>
          <a:ln w="9525">
            <a:solidFill>
              <a:srgbClr val="D8CFF5"/>
            </a:solidFill>
            <a:prstDash val="solid"/>
          </a:ln>
        </p:spPr>
        <p:txBody>
          <a:bodyPr/>
          <a:lstStyle/>
          <a:p>
            <a:endParaRPr lang="en-GB"/>
          </a:p>
        </p:txBody>
      </p:sp>
      <p:sp>
        <p:nvSpPr>
          <p:cNvPr id="13" name="TAG"/>
          <p:cNvSpPr/>
          <p:nvPr/>
        </p:nvSpPr>
        <p:spPr>
          <a:xfrm>
            <a:off x="3566160" y="2331720"/>
            <a:ext cx="1234440" cy="274320"/>
          </a:xfrm>
          <a:prstGeom prst="rect">
            <a:avLst/>
          </a:prstGeom>
          <a:solidFill>
            <a:srgbClr val="0B7A6E"/>
          </a:solidFill>
          <a:ln w="9525">
            <a:solidFill>
              <a:srgbClr val="0B7A6E"/>
            </a:solidFill>
            <a:prstDash val="solid"/>
          </a:ln>
        </p:spPr>
        <p:txBody>
          <a:bodyPr/>
          <a:lstStyle/>
          <a:p>
            <a:endParaRPr lang="en-GB"/>
          </a:p>
        </p:txBody>
      </p:sp>
      <p:sp>
        <p:nvSpPr>
          <p:cNvPr id="14" name="Text 12"/>
          <p:cNvSpPr/>
          <p:nvPr/>
        </p:nvSpPr>
        <p:spPr>
          <a:xfrm>
            <a:off x="3566160" y="2377440"/>
            <a:ext cx="1234440" cy="201168"/>
          </a:xfrm>
          <a:prstGeom prst="rect">
            <a:avLst/>
          </a:prstGeom>
          <a:noFill/>
          <a:ln/>
        </p:spPr>
        <p:txBody>
          <a:bodyPr wrap="square" lIns="0" tIns="0" rIns="0" bIns="0" rtlCol="0" anchor="t"/>
          <a:lstStyle/>
          <a:p>
            <a:pPr marL="0" indent="0" algn="ctr">
              <a:buNone/>
            </a:pPr>
            <a:r>
              <a:rPr lang="en-US" sz="1050" b="1" kern="0" spc="80" dirty="0">
                <a:solidFill>
                  <a:srgbClr val="FFFFFF"/>
                </a:solidFill>
                <a:latin typeface="Calibri" pitchFamily="34" charset="0"/>
                <a:ea typeface="Calibri" pitchFamily="34" charset="-122"/>
                <a:cs typeface="Calibri" pitchFamily="34" charset="-120"/>
              </a:rPr>
              <a:t>ENGAGEMENT</a:t>
            </a:r>
            <a:endParaRPr lang="en-US" sz="1050" dirty="0"/>
          </a:p>
        </p:txBody>
      </p:sp>
      <p:sp>
        <p:nvSpPr>
          <p:cNvPr id="15" name="Text 13"/>
          <p:cNvSpPr/>
          <p:nvPr/>
        </p:nvSpPr>
        <p:spPr>
          <a:xfrm>
            <a:off x="3566160" y="2788920"/>
            <a:ext cx="2286000" cy="329184"/>
          </a:xfrm>
          <a:prstGeom prst="rect">
            <a:avLst/>
          </a:prstGeom>
          <a:noFill/>
          <a:ln/>
        </p:spPr>
        <p:txBody>
          <a:bodyPr wrap="square" lIns="0" tIns="0" rIns="0" bIns="0" rtlCol="0" anchor="t"/>
          <a:lstStyle/>
          <a:p>
            <a:pPr marL="0" indent="0">
              <a:buNone/>
            </a:pPr>
            <a:r>
              <a:rPr lang="en-US" sz="2200" b="1" dirty="0">
                <a:solidFill>
                  <a:srgbClr val="1B1240"/>
                </a:solidFill>
                <a:latin typeface="Calibri" pitchFamily="34" charset="0"/>
                <a:ea typeface="Calibri" pitchFamily="34" charset="-122"/>
                <a:cs typeface="Calibri" pitchFamily="34" charset="-120"/>
              </a:rPr>
              <a:t>Democratic</a:t>
            </a:r>
            <a:endParaRPr lang="en-US" sz="2200" dirty="0"/>
          </a:p>
        </p:txBody>
      </p:sp>
      <p:sp>
        <p:nvSpPr>
          <p:cNvPr id="16" name="Text 14"/>
          <p:cNvSpPr/>
          <p:nvPr/>
        </p:nvSpPr>
        <p:spPr>
          <a:xfrm>
            <a:off x="3566160" y="3200400"/>
            <a:ext cx="2286000" cy="914400"/>
          </a:xfrm>
          <a:prstGeom prst="rect">
            <a:avLst/>
          </a:prstGeom>
          <a:noFill/>
          <a:ln/>
        </p:spPr>
        <p:txBody>
          <a:bodyPr wrap="square" lIns="0" tIns="0" rIns="0" bIns="0" rtlCol="0" anchor="t"/>
          <a:lstStyle/>
          <a:p>
            <a:pPr marL="0" indent="0">
              <a:spcAft>
                <a:spcPts val="500"/>
              </a:spcAft>
              <a:buNone/>
            </a:pPr>
            <a:r>
              <a:rPr lang="en-US" sz="1600" dirty="0">
                <a:solidFill>
                  <a:srgbClr val="5C557A"/>
                </a:solidFill>
                <a:latin typeface="Calibri" pitchFamily="34" charset="0"/>
                <a:ea typeface="Calibri" pitchFamily="34" charset="-122"/>
                <a:cs typeface="Calibri" pitchFamily="34" charset="-120"/>
              </a:rPr>
              <a:t>Participation and empathy. Trade-off: slower decisions.</a:t>
            </a:r>
            <a:endParaRPr lang="en-US" sz="1600" dirty="0"/>
          </a:p>
        </p:txBody>
      </p:sp>
      <p:sp>
        <p:nvSpPr>
          <p:cNvPr id="17" name="Card"/>
          <p:cNvSpPr/>
          <p:nvPr/>
        </p:nvSpPr>
        <p:spPr>
          <a:xfrm>
            <a:off x="6217920" y="2148840"/>
            <a:ext cx="2651760" cy="2057400"/>
          </a:xfrm>
          <a:prstGeom prst="rect">
            <a:avLst/>
          </a:prstGeom>
          <a:solidFill>
            <a:srgbClr val="FFFFFF"/>
          </a:solidFill>
          <a:ln w="9525">
            <a:solidFill>
              <a:srgbClr val="D8CFF5"/>
            </a:solidFill>
            <a:prstDash val="solid"/>
          </a:ln>
        </p:spPr>
        <p:txBody>
          <a:bodyPr/>
          <a:lstStyle/>
          <a:p>
            <a:endParaRPr lang="en-GB"/>
          </a:p>
        </p:txBody>
      </p:sp>
      <p:sp>
        <p:nvSpPr>
          <p:cNvPr id="18" name="TAG"/>
          <p:cNvSpPr/>
          <p:nvPr/>
        </p:nvSpPr>
        <p:spPr>
          <a:xfrm>
            <a:off x="6400800" y="2331720"/>
            <a:ext cx="1234440" cy="274320"/>
          </a:xfrm>
          <a:prstGeom prst="rect">
            <a:avLst/>
          </a:prstGeom>
          <a:solidFill>
            <a:srgbClr val="5A32C8"/>
          </a:solidFill>
          <a:ln w="9525">
            <a:solidFill>
              <a:srgbClr val="5A32C8"/>
            </a:solidFill>
            <a:prstDash val="solid"/>
          </a:ln>
        </p:spPr>
        <p:txBody>
          <a:bodyPr/>
          <a:lstStyle/>
          <a:p>
            <a:endParaRPr lang="en-GB"/>
          </a:p>
        </p:txBody>
      </p:sp>
      <p:sp>
        <p:nvSpPr>
          <p:cNvPr id="19" name="Text 17"/>
          <p:cNvSpPr/>
          <p:nvPr/>
        </p:nvSpPr>
        <p:spPr>
          <a:xfrm>
            <a:off x="6400800" y="2377440"/>
            <a:ext cx="1234440" cy="201168"/>
          </a:xfrm>
          <a:prstGeom prst="rect">
            <a:avLst/>
          </a:prstGeom>
          <a:noFill/>
          <a:ln/>
        </p:spPr>
        <p:txBody>
          <a:bodyPr wrap="square" lIns="0" tIns="0" rIns="0" bIns="0" rtlCol="0" anchor="t"/>
          <a:lstStyle/>
          <a:p>
            <a:pPr marL="0" indent="0" algn="ctr">
              <a:buNone/>
            </a:pPr>
            <a:r>
              <a:rPr lang="en-US" sz="1050" b="1" kern="0" spc="80" dirty="0">
                <a:solidFill>
                  <a:srgbClr val="FFFFFF"/>
                </a:solidFill>
                <a:latin typeface="Calibri" pitchFamily="34" charset="0"/>
                <a:ea typeface="Calibri" pitchFamily="34" charset="-122"/>
                <a:cs typeface="Calibri" pitchFamily="34" charset="-120"/>
              </a:rPr>
              <a:t>MOTIVATION</a:t>
            </a:r>
            <a:endParaRPr lang="en-US" sz="1050" dirty="0"/>
          </a:p>
        </p:txBody>
      </p:sp>
      <p:sp>
        <p:nvSpPr>
          <p:cNvPr id="20" name="Text 18"/>
          <p:cNvSpPr/>
          <p:nvPr/>
        </p:nvSpPr>
        <p:spPr>
          <a:xfrm>
            <a:off x="6400800" y="2788920"/>
            <a:ext cx="2286000" cy="329184"/>
          </a:xfrm>
          <a:prstGeom prst="rect">
            <a:avLst/>
          </a:prstGeom>
          <a:noFill/>
          <a:ln/>
        </p:spPr>
        <p:txBody>
          <a:bodyPr wrap="square" lIns="0" tIns="0" rIns="0" bIns="0" rtlCol="0" anchor="t"/>
          <a:lstStyle/>
          <a:p>
            <a:pPr marL="0" indent="0">
              <a:buNone/>
            </a:pPr>
            <a:r>
              <a:rPr lang="en-US" sz="1900" b="1" dirty="0">
                <a:solidFill>
                  <a:srgbClr val="1B1240"/>
                </a:solidFill>
                <a:latin typeface="Calibri" pitchFamily="34" charset="0"/>
                <a:ea typeface="Calibri" pitchFamily="34" charset="-122"/>
                <a:cs typeface="Calibri" pitchFamily="34" charset="-120"/>
              </a:rPr>
              <a:t>Transformational</a:t>
            </a:r>
            <a:endParaRPr lang="en-US" sz="1900" dirty="0"/>
          </a:p>
        </p:txBody>
      </p:sp>
      <p:sp>
        <p:nvSpPr>
          <p:cNvPr id="21" name="Text 19"/>
          <p:cNvSpPr/>
          <p:nvPr/>
        </p:nvSpPr>
        <p:spPr>
          <a:xfrm>
            <a:off x="6400800" y="3200400"/>
            <a:ext cx="2286000" cy="914400"/>
          </a:xfrm>
          <a:prstGeom prst="rect">
            <a:avLst/>
          </a:prstGeom>
          <a:noFill/>
          <a:ln/>
        </p:spPr>
        <p:txBody>
          <a:bodyPr wrap="square" lIns="0" tIns="0" rIns="0" bIns="0" rtlCol="0" anchor="t"/>
          <a:lstStyle/>
          <a:p>
            <a:pPr marL="0" indent="0">
              <a:spcAft>
                <a:spcPts val="500"/>
              </a:spcAft>
              <a:buNone/>
            </a:pPr>
            <a:r>
              <a:rPr lang="en-US" sz="1600" dirty="0">
                <a:solidFill>
                  <a:srgbClr val="5C557A"/>
                </a:solidFill>
                <a:latin typeface="Calibri" pitchFamily="34" charset="0"/>
                <a:ea typeface="Calibri" pitchFamily="34" charset="-122"/>
                <a:cs typeface="Calibri" pitchFamily="34" charset="-120"/>
              </a:rPr>
              <a:t>Vision and inspiration. Needs a credible leader.</a:t>
            </a:r>
            <a:endParaRPr lang="en-US" sz="1600" dirty="0"/>
          </a:p>
        </p:txBody>
      </p:sp>
      <p:sp>
        <p:nvSpPr>
          <p:cNvPr id="22" name="Card"/>
          <p:cNvSpPr/>
          <p:nvPr/>
        </p:nvSpPr>
        <p:spPr>
          <a:xfrm>
            <a:off x="9052560" y="2148840"/>
            <a:ext cx="2651760" cy="2057400"/>
          </a:xfrm>
          <a:prstGeom prst="rect">
            <a:avLst/>
          </a:prstGeom>
          <a:solidFill>
            <a:srgbClr val="FFFFFF"/>
          </a:solidFill>
          <a:ln w="9525">
            <a:solidFill>
              <a:srgbClr val="D8CFF5"/>
            </a:solidFill>
            <a:prstDash val="solid"/>
          </a:ln>
        </p:spPr>
        <p:txBody>
          <a:bodyPr/>
          <a:lstStyle/>
          <a:p>
            <a:endParaRPr lang="en-GB"/>
          </a:p>
        </p:txBody>
      </p:sp>
      <p:sp>
        <p:nvSpPr>
          <p:cNvPr id="23" name="TAG"/>
          <p:cNvSpPr/>
          <p:nvPr/>
        </p:nvSpPr>
        <p:spPr>
          <a:xfrm>
            <a:off x="9235440" y="2331720"/>
            <a:ext cx="1234440" cy="274320"/>
          </a:xfrm>
          <a:prstGeom prst="rect">
            <a:avLst/>
          </a:prstGeom>
          <a:solidFill>
            <a:srgbClr val="5A32C8"/>
          </a:solidFill>
          <a:ln w="9525">
            <a:solidFill>
              <a:srgbClr val="5A32C8"/>
            </a:solidFill>
            <a:prstDash val="solid"/>
          </a:ln>
        </p:spPr>
        <p:txBody>
          <a:bodyPr/>
          <a:lstStyle/>
          <a:p>
            <a:endParaRPr lang="en-GB"/>
          </a:p>
        </p:txBody>
      </p:sp>
      <p:sp>
        <p:nvSpPr>
          <p:cNvPr id="24" name="Text 22"/>
          <p:cNvSpPr/>
          <p:nvPr/>
        </p:nvSpPr>
        <p:spPr>
          <a:xfrm>
            <a:off x="9235440" y="2377440"/>
            <a:ext cx="1234440" cy="201168"/>
          </a:xfrm>
          <a:prstGeom prst="rect">
            <a:avLst/>
          </a:prstGeom>
          <a:noFill/>
          <a:ln/>
        </p:spPr>
        <p:txBody>
          <a:bodyPr wrap="square" lIns="0" tIns="0" rIns="0" bIns="0" rtlCol="0" anchor="t"/>
          <a:lstStyle/>
          <a:p>
            <a:pPr marL="0" indent="0" algn="ctr">
              <a:buNone/>
            </a:pPr>
            <a:r>
              <a:rPr lang="en-US" sz="1050" b="1" kern="0" spc="80" dirty="0">
                <a:solidFill>
                  <a:srgbClr val="FFFFFF"/>
                </a:solidFill>
                <a:latin typeface="Calibri" pitchFamily="34" charset="0"/>
                <a:ea typeface="Calibri" pitchFamily="34" charset="-122"/>
                <a:cs typeface="Calibri" pitchFamily="34" charset="-120"/>
              </a:rPr>
              <a:t>INCLUSION</a:t>
            </a:r>
            <a:endParaRPr lang="en-US" sz="1050" dirty="0"/>
          </a:p>
        </p:txBody>
      </p:sp>
      <p:sp>
        <p:nvSpPr>
          <p:cNvPr id="25" name="Text 23"/>
          <p:cNvSpPr/>
          <p:nvPr/>
        </p:nvSpPr>
        <p:spPr>
          <a:xfrm>
            <a:off x="9235440" y="2788920"/>
            <a:ext cx="2286000" cy="329184"/>
          </a:xfrm>
          <a:prstGeom prst="rect">
            <a:avLst/>
          </a:prstGeom>
          <a:noFill/>
          <a:ln/>
        </p:spPr>
        <p:txBody>
          <a:bodyPr wrap="square" lIns="0" tIns="0" rIns="0" bIns="0" rtlCol="0" anchor="t"/>
          <a:lstStyle/>
          <a:p>
            <a:pPr marL="0" indent="0">
              <a:buNone/>
            </a:pPr>
            <a:r>
              <a:rPr lang="en-US" sz="2200" b="1" dirty="0">
                <a:solidFill>
                  <a:srgbClr val="1B1240"/>
                </a:solidFill>
                <a:latin typeface="Calibri" pitchFamily="34" charset="0"/>
                <a:ea typeface="Calibri" pitchFamily="34" charset="-122"/>
                <a:cs typeface="Calibri" pitchFamily="34" charset="-120"/>
              </a:rPr>
              <a:t>Servant</a:t>
            </a:r>
            <a:endParaRPr lang="en-US" sz="2200" dirty="0"/>
          </a:p>
        </p:txBody>
      </p:sp>
      <p:sp>
        <p:nvSpPr>
          <p:cNvPr id="26" name="Text 24"/>
          <p:cNvSpPr/>
          <p:nvPr/>
        </p:nvSpPr>
        <p:spPr>
          <a:xfrm>
            <a:off x="9235440" y="3200400"/>
            <a:ext cx="2286000" cy="914400"/>
          </a:xfrm>
          <a:prstGeom prst="rect">
            <a:avLst/>
          </a:prstGeom>
          <a:noFill/>
          <a:ln/>
        </p:spPr>
        <p:txBody>
          <a:bodyPr wrap="square" lIns="0" tIns="0" rIns="0" bIns="0" rtlCol="0" anchor="t"/>
          <a:lstStyle/>
          <a:p>
            <a:pPr marL="0" indent="0">
              <a:spcAft>
                <a:spcPts val="500"/>
              </a:spcAft>
              <a:buNone/>
            </a:pPr>
            <a:r>
              <a:rPr lang="en-US" sz="1600" dirty="0">
                <a:solidFill>
                  <a:srgbClr val="5C557A"/>
                </a:solidFill>
                <a:latin typeface="Calibri" pitchFamily="34" charset="0"/>
                <a:ea typeface="Calibri" pitchFamily="34" charset="-122"/>
                <a:cs typeface="Calibri" pitchFamily="34" charset="-120"/>
              </a:rPr>
              <a:t>Listening and empowerment. Can blur accountability.</a:t>
            </a:r>
            <a:endParaRPr lang="en-US" sz="1600" dirty="0"/>
          </a:p>
        </p:txBody>
      </p:sp>
      <p:sp>
        <p:nvSpPr>
          <p:cNvPr id="27" name="Card"/>
          <p:cNvSpPr/>
          <p:nvPr/>
        </p:nvSpPr>
        <p:spPr>
          <a:xfrm>
            <a:off x="548640" y="4370832"/>
            <a:ext cx="5440680" cy="1325880"/>
          </a:xfrm>
          <a:prstGeom prst="rect">
            <a:avLst/>
          </a:prstGeom>
          <a:solidFill>
            <a:srgbClr val="FFE6E0"/>
          </a:solidFill>
          <a:ln w="9525">
            <a:solidFill>
              <a:srgbClr val="D8CFF5"/>
            </a:solidFill>
            <a:prstDash val="solid"/>
          </a:ln>
        </p:spPr>
        <p:txBody>
          <a:bodyPr/>
          <a:lstStyle/>
          <a:p>
            <a:endParaRPr lang="en-GB"/>
          </a:p>
        </p:txBody>
      </p:sp>
      <p:sp>
        <p:nvSpPr>
          <p:cNvPr id="28" name="Text 26"/>
          <p:cNvSpPr/>
          <p:nvPr/>
        </p:nvSpPr>
        <p:spPr>
          <a:xfrm>
            <a:off x="777240" y="4535424"/>
            <a:ext cx="4983480" cy="329184"/>
          </a:xfrm>
          <a:prstGeom prst="rect">
            <a:avLst/>
          </a:prstGeom>
          <a:noFill/>
          <a:ln/>
        </p:spPr>
        <p:txBody>
          <a:bodyPr wrap="square" lIns="0" tIns="0" rIns="0" bIns="0" rtlCol="0" anchor="t"/>
          <a:lstStyle/>
          <a:p>
            <a:pPr marL="0" indent="0">
              <a:spcAft>
                <a:spcPts val="500"/>
              </a:spcAft>
              <a:buNone/>
            </a:pPr>
            <a:r>
              <a:rPr lang="en-US" sz="1800" b="1" dirty="0">
                <a:solidFill>
                  <a:srgbClr val="C8402B"/>
                </a:solidFill>
                <a:latin typeface="Calibri" pitchFamily="34" charset="0"/>
                <a:ea typeface="Calibri" pitchFamily="34" charset="-122"/>
                <a:cs typeface="Calibri" pitchFamily="34" charset="-120"/>
              </a:rPr>
              <a:t>Theory X → control tool</a:t>
            </a:r>
            <a:endParaRPr lang="en-US" sz="1800" dirty="0"/>
          </a:p>
        </p:txBody>
      </p:sp>
      <p:sp>
        <p:nvSpPr>
          <p:cNvPr id="29" name="Text 27"/>
          <p:cNvSpPr/>
          <p:nvPr/>
        </p:nvSpPr>
        <p:spPr>
          <a:xfrm>
            <a:off x="777240" y="4901184"/>
            <a:ext cx="4983480" cy="685800"/>
          </a:xfrm>
          <a:prstGeom prst="rect">
            <a:avLst/>
          </a:prstGeom>
          <a:noFill/>
          <a:ln/>
        </p:spPr>
        <p:txBody>
          <a:bodyPr wrap="square" lIns="0" tIns="0" rIns="0" bIns="0" rtlCol="0" anchor="t"/>
          <a:lstStyle/>
          <a:p>
            <a:pPr marL="0" indent="0">
              <a:spcAft>
                <a:spcPts val="800"/>
              </a:spcAft>
              <a:buNone/>
            </a:pPr>
            <a:r>
              <a:rPr lang="en-US" sz="1500" dirty="0">
                <a:solidFill>
                  <a:srgbClr val="1B1240"/>
                </a:solidFill>
                <a:latin typeface="Calibri" pitchFamily="34" charset="0"/>
                <a:ea typeface="Calibri" pitchFamily="34" charset="-122"/>
                <a:cs typeface="Calibri" pitchFamily="34" charset="-120"/>
              </a:rPr>
              <a:t>“Direction and control through a centralised system… and the exercise of authority” (p. 357).</a:t>
            </a:r>
            <a:endParaRPr lang="en-US" sz="1500" dirty="0"/>
          </a:p>
        </p:txBody>
      </p:sp>
      <p:sp>
        <p:nvSpPr>
          <p:cNvPr id="30" name="Card"/>
          <p:cNvSpPr/>
          <p:nvPr/>
        </p:nvSpPr>
        <p:spPr>
          <a:xfrm>
            <a:off x="6172200" y="4370832"/>
            <a:ext cx="5440680" cy="1325880"/>
          </a:xfrm>
          <a:prstGeom prst="rect">
            <a:avLst/>
          </a:prstGeom>
          <a:solidFill>
            <a:srgbClr val="DAF5F0"/>
          </a:solidFill>
          <a:ln w="9525">
            <a:solidFill>
              <a:srgbClr val="D8CFF5"/>
            </a:solidFill>
            <a:prstDash val="solid"/>
          </a:ln>
        </p:spPr>
        <p:txBody>
          <a:bodyPr/>
          <a:lstStyle/>
          <a:p>
            <a:endParaRPr lang="en-GB"/>
          </a:p>
        </p:txBody>
      </p:sp>
      <p:sp>
        <p:nvSpPr>
          <p:cNvPr id="31" name="Text 29"/>
          <p:cNvSpPr/>
          <p:nvPr/>
        </p:nvSpPr>
        <p:spPr>
          <a:xfrm>
            <a:off x="6400800" y="4535424"/>
            <a:ext cx="4983480" cy="329184"/>
          </a:xfrm>
          <a:prstGeom prst="rect">
            <a:avLst/>
          </a:prstGeom>
          <a:noFill/>
          <a:ln/>
        </p:spPr>
        <p:txBody>
          <a:bodyPr wrap="square" lIns="0" tIns="0" rIns="0" bIns="0" rtlCol="0" anchor="t"/>
          <a:lstStyle/>
          <a:p>
            <a:pPr marL="0" indent="0">
              <a:spcAft>
                <a:spcPts val="500"/>
              </a:spcAft>
              <a:buNone/>
            </a:pPr>
            <a:r>
              <a:rPr lang="en-US" sz="1800" b="1" dirty="0">
                <a:solidFill>
                  <a:srgbClr val="0B7A6E"/>
                </a:solidFill>
                <a:latin typeface="Calibri" pitchFamily="34" charset="0"/>
                <a:ea typeface="Calibri" pitchFamily="34" charset="-122"/>
                <a:cs typeface="Calibri" pitchFamily="34" charset="-120"/>
              </a:rPr>
              <a:t>Theory Y → engagement and inclusion</a:t>
            </a:r>
            <a:endParaRPr lang="en-US" sz="1800" dirty="0"/>
          </a:p>
        </p:txBody>
      </p:sp>
      <p:sp>
        <p:nvSpPr>
          <p:cNvPr id="32" name="Text 30"/>
          <p:cNvSpPr/>
          <p:nvPr/>
        </p:nvSpPr>
        <p:spPr>
          <a:xfrm>
            <a:off x="6400800" y="4901184"/>
            <a:ext cx="4983480" cy="685800"/>
          </a:xfrm>
          <a:prstGeom prst="rect">
            <a:avLst/>
          </a:prstGeom>
          <a:noFill/>
          <a:ln/>
        </p:spPr>
        <p:txBody>
          <a:bodyPr wrap="square" lIns="0" tIns="0" rIns="0" bIns="0" rtlCol="0" anchor="t"/>
          <a:lstStyle/>
          <a:p>
            <a:pPr marL="0" indent="0">
              <a:spcAft>
                <a:spcPts val="800"/>
              </a:spcAft>
              <a:buNone/>
            </a:pPr>
            <a:r>
              <a:rPr lang="en-US" sz="1500" dirty="0">
                <a:solidFill>
                  <a:srgbClr val="1B1240"/>
                </a:solidFill>
                <a:latin typeface="Calibri" pitchFamily="34" charset="0"/>
                <a:ea typeface="Calibri" pitchFamily="34" charset="-122"/>
                <a:cs typeface="Calibri" pitchFamily="34" charset="-120"/>
              </a:rPr>
              <a:t>People “will exercise self-direction… and seek responsibility” (p. 358).</a:t>
            </a:r>
            <a:endParaRPr lang="en-US" sz="1500" dirty="0"/>
          </a:p>
        </p:txBody>
      </p:sp>
      <p:sp>
        <p:nvSpPr>
          <p:cNvPr id="33"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34"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Choose the tool to fit the context.</a:t>
            </a:r>
            <a:endParaRPr lang="en-US" sz="1500" dirty="0"/>
          </a:p>
        </p:txBody>
      </p:sp>
      <p:sp>
        <p:nvSpPr>
          <p:cNvPr id="35"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dirty="0">
                <a:solidFill>
                  <a:srgbClr val="5C557A"/>
                </a:solidFill>
                <a:latin typeface="Calibri" pitchFamily="34" charset="0"/>
                <a:ea typeface="Calibri" pitchFamily="34" charset="-122"/>
                <a:cs typeface="Calibri" pitchFamily="34" charset="-120"/>
              </a:rPr>
              <a:t>Mullins and Rees (2023, pp. 357–358); Cole and Kelly (2015, p. 25)</a:t>
            </a:r>
            <a:endParaRPr lang="en-US" sz="950" dirty="0"/>
          </a:p>
        </p:txBody>
      </p:sp>
    </p:spTree>
  </p:cSld>
  <p:clrMapOvr>
    <a:masterClrMapping/>
  </p:clrMapOvr>
  <p:transition spd="med" advTm="60000"/>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TOOLKIT / EMOTIONAL INTELLIGENCE</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The EI toolkit</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Translating emotional intelligence into leadership behaviour</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05 / 13</a:t>
            </a:r>
            <a:endParaRPr lang="en-US" sz="950" dirty="0"/>
          </a:p>
        </p:txBody>
      </p:sp>
      <p:sp>
        <p:nvSpPr>
          <p:cNvPr id="7" name="Card"/>
          <p:cNvSpPr/>
          <p:nvPr/>
        </p:nvSpPr>
        <p:spPr>
          <a:xfrm>
            <a:off x="548640" y="2103120"/>
            <a:ext cx="11064240" cy="2011680"/>
          </a:xfrm>
          <a:prstGeom prst="rect">
            <a:avLst/>
          </a:prstGeom>
          <a:solidFill>
            <a:srgbClr val="FFFFFF"/>
          </a:solidFill>
          <a:ln w="9525">
            <a:solidFill>
              <a:srgbClr val="D8CFF5"/>
            </a:solidFill>
            <a:prstDash val="solid"/>
          </a:ln>
        </p:spPr>
        <p:txBody>
          <a:bodyPr/>
          <a:lstStyle/>
          <a:p>
            <a:endParaRPr lang="en-GB"/>
          </a:p>
        </p:txBody>
      </p:sp>
      <p:sp>
        <p:nvSpPr>
          <p:cNvPr id="8" name="Text 6"/>
          <p:cNvSpPr/>
          <p:nvPr/>
        </p:nvSpPr>
        <p:spPr>
          <a:xfrm>
            <a:off x="777240" y="2240280"/>
            <a:ext cx="3108960" cy="219456"/>
          </a:xfrm>
          <a:prstGeom prst="rect">
            <a:avLst/>
          </a:prstGeom>
          <a:noFill/>
          <a:ln/>
        </p:spPr>
        <p:txBody>
          <a:bodyPr wrap="square" lIns="0" tIns="0" rIns="0" bIns="0" rtlCol="0" anchor="t"/>
          <a:lstStyle/>
          <a:p>
            <a:pPr marL="0" indent="0">
              <a:spcAft>
                <a:spcPts val="500"/>
              </a:spcAft>
              <a:buNone/>
            </a:pPr>
            <a:r>
              <a:rPr lang="en-US" sz="1050" b="1" kern="0" spc="70" dirty="0">
                <a:solidFill>
                  <a:srgbClr val="5C557A"/>
                </a:solidFill>
                <a:latin typeface="Calibri" pitchFamily="34" charset="0"/>
                <a:ea typeface="Calibri" pitchFamily="34" charset="-122"/>
                <a:cs typeface="Calibri" pitchFamily="34" charset="-120"/>
              </a:rPr>
              <a:t>COMPONENT</a:t>
            </a:r>
            <a:endParaRPr lang="en-US" sz="1050" dirty="0"/>
          </a:p>
        </p:txBody>
      </p:sp>
      <p:sp>
        <p:nvSpPr>
          <p:cNvPr id="9" name="Text 7"/>
          <p:cNvSpPr/>
          <p:nvPr/>
        </p:nvSpPr>
        <p:spPr>
          <a:xfrm>
            <a:off x="4078224" y="2240280"/>
            <a:ext cx="3931920" cy="219456"/>
          </a:xfrm>
          <a:prstGeom prst="rect">
            <a:avLst/>
          </a:prstGeom>
          <a:noFill/>
          <a:ln/>
        </p:spPr>
        <p:txBody>
          <a:bodyPr wrap="square" lIns="0" tIns="0" rIns="0" bIns="0" rtlCol="0" anchor="t"/>
          <a:lstStyle/>
          <a:p>
            <a:pPr marL="0" indent="0">
              <a:spcAft>
                <a:spcPts val="500"/>
              </a:spcAft>
              <a:buNone/>
            </a:pPr>
            <a:r>
              <a:rPr lang="en-US" sz="1050" b="1" kern="0" spc="70" dirty="0">
                <a:solidFill>
                  <a:srgbClr val="5C557A"/>
                </a:solidFill>
                <a:latin typeface="Calibri" pitchFamily="34" charset="0"/>
                <a:ea typeface="Calibri" pitchFamily="34" charset="-122"/>
                <a:cs typeface="Calibri" pitchFamily="34" charset="-120"/>
              </a:rPr>
              <a:t>LEADERSHIP BEHAVIOUR</a:t>
            </a:r>
            <a:endParaRPr lang="en-US" sz="1050" dirty="0"/>
          </a:p>
        </p:txBody>
      </p:sp>
      <p:sp>
        <p:nvSpPr>
          <p:cNvPr id="10" name="Text 8"/>
          <p:cNvSpPr/>
          <p:nvPr/>
        </p:nvSpPr>
        <p:spPr>
          <a:xfrm>
            <a:off x="8321040" y="2240280"/>
            <a:ext cx="2926080" cy="219456"/>
          </a:xfrm>
          <a:prstGeom prst="rect">
            <a:avLst/>
          </a:prstGeom>
          <a:noFill/>
          <a:ln/>
        </p:spPr>
        <p:txBody>
          <a:bodyPr wrap="square" lIns="0" tIns="0" rIns="0" bIns="0" rtlCol="0" anchor="t"/>
          <a:lstStyle/>
          <a:p>
            <a:pPr marL="0" indent="0">
              <a:spcAft>
                <a:spcPts val="500"/>
              </a:spcAft>
              <a:buNone/>
            </a:pPr>
            <a:r>
              <a:rPr lang="en-US" sz="1050" b="1" kern="0" spc="70" dirty="0">
                <a:solidFill>
                  <a:srgbClr val="5C557A"/>
                </a:solidFill>
                <a:latin typeface="Calibri" pitchFamily="34" charset="0"/>
                <a:ea typeface="Calibri" pitchFamily="34" charset="-122"/>
                <a:cs typeface="Calibri" pitchFamily="34" charset="-120"/>
              </a:rPr>
              <a:t>STYLES IT SUPPORTS</a:t>
            </a:r>
            <a:endParaRPr lang="en-US" sz="1050" dirty="0"/>
          </a:p>
        </p:txBody>
      </p:sp>
      <p:sp>
        <p:nvSpPr>
          <p:cNvPr id="11" name="Text 9"/>
          <p:cNvSpPr/>
          <p:nvPr/>
        </p:nvSpPr>
        <p:spPr>
          <a:xfrm>
            <a:off x="777240" y="2651760"/>
            <a:ext cx="3108960" cy="329184"/>
          </a:xfrm>
          <a:prstGeom prst="rect">
            <a:avLst/>
          </a:prstGeom>
          <a:noFill/>
          <a:ln/>
        </p:spPr>
        <p:txBody>
          <a:bodyPr wrap="square" lIns="0" tIns="0" rIns="0" bIns="0" rtlCol="0" anchor="t"/>
          <a:lstStyle/>
          <a:p>
            <a:pPr marL="0" indent="0">
              <a:spcAft>
                <a:spcPts val="500"/>
              </a:spcAft>
              <a:buNone/>
            </a:pPr>
            <a:r>
              <a:rPr lang="en-US" sz="1900" b="1" dirty="0">
                <a:solidFill>
                  <a:srgbClr val="5A32C8"/>
                </a:solidFill>
                <a:latin typeface="Calibri" pitchFamily="34" charset="0"/>
                <a:ea typeface="Calibri" pitchFamily="34" charset="-122"/>
                <a:cs typeface="Calibri" pitchFamily="34" charset="-120"/>
              </a:rPr>
              <a:t>Self-awareness</a:t>
            </a:r>
            <a:endParaRPr lang="en-US" sz="1900" dirty="0"/>
          </a:p>
        </p:txBody>
      </p:sp>
      <p:sp>
        <p:nvSpPr>
          <p:cNvPr id="12" name="Text 10"/>
          <p:cNvSpPr/>
          <p:nvPr/>
        </p:nvSpPr>
        <p:spPr>
          <a:xfrm>
            <a:off x="4078224" y="2651760"/>
            <a:ext cx="4023360" cy="329184"/>
          </a:xfrm>
          <a:prstGeom prst="rect">
            <a:avLst/>
          </a:prstGeom>
          <a:noFill/>
          <a:ln/>
        </p:spPr>
        <p:txBody>
          <a:bodyPr wrap="square" lIns="0" tIns="0" rIns="0" bIns="0" rtlCol="0" anchor="t"/>
          <a:lstStyle/>
          <a:p>
            <a:pPr marL="0" indent="0">
              <a:spcAft>
                <a:spcPts val="500"/>
              </a:spcAft>
              <a:buNone/>
            </a:pPr>
            <a:r>
              <a:rPr lang="en-US" sz="1700" dirty="0">
                <a:solidFill>
                  <a:srgbClr val="1B1240"/>
                </a:solidFill>
                <a:latin typeface="Calibri" pitchFamily="34" charset="0"/>
                <a:ea typeface="Calibri" pitchFamily="34" charset="-122"/>
                <a:cs typeface="Calibri" pitchFamily="34" charset="-120"/>
              </a:rPr>
              <a:t>Reflective leadership</a:t>
            </a:r>
            <a:endParaRPr lang="en-US" sz="1700" dirty="0"/>
          </a:p>
        </p:txBody>
      </p:sp>
      <p:sp>
        <p:nvSpPr>
          <p:cNvPr id="13" name="Text 11"/>
          <p:cNvSpPr/>
          <p:nvPr/>
        </p:nvSpPr>
        <p:spPr>
          <a:xfrm>
            <a:off x="8321040" y="2651760"/>
            <a:ext cx="3154680" cy="356616"/>
          </a:xfrm>
          <a:prstGeom prst="rect">
            <a:avLst/>
          </a:prstGeom>
          <a:noFill/>
          <a:ln/>
        </p:spPr>
        <p:txBody>
          <a:bodyPr wrap="square" lIns="0" tIns="0" rIns="0" bIns="0" rtlCol="0" anchor="t"/>
          <a:lstStyle/>
          <a:p>
            <a:pPr marL="0" indent="0">
              <a:spcAft>
                <a:spcPts val="500"/>
              </a:spcAft>
              <a:buNone/>
            </a:pPr>
            <a:r>
              <a:rPr lang="en-US" sz="1600" b="1" dirty="0">
                <a:solidFill>
                  <a:srgbClr val="0B7A6E"/>
                </a:solidFill>
                <a:latin typeface="Calibri" pitchFamily="34" charset="0"/>
                <a:ea typeface="Calibri" pitchFamily="34" charset="-122"/>
                <a:cs typeface="Calibri" pitchFamily="34" charset="-120"/>
              </a:rPr>
              <a:t>All styles</a:t>
            </a:r>
            <a:endParaRPr lang="en-US" sz="1600" dirty="0"/>
          </a:p>
        </p:txBody>
      </p:sp>
      <p:sp>
        <p:nvSpPr>
          <p:cNvPr id="14" name="Text 12"/>
          <p:cNvSpPr/>
          <p:nvPr/>
        </p:nvSpPr>
        <p:spPr>
          <a:xfrm>
            <a:off x="777240" y="3127248"/>
            <a:ext cx="3108960" cy="329184"/>
          </a:xfrm>
          <a:prstGeom prst="rect">
            <a:avLst/>
          </a:prstGeom>
          <a:noFill/>
          <a:ln/>
        </p:spPr>
        <p:txBody>
          <a:bodyPr wrap="square" lIns="0" tIns="0" rIns="0" bIns="0" rtlCol="0" anchor="t"/>
          <a:lstStyle/>
          <a:p>
            <a:pPr marL="0" indent="0">
              <a:spcAft>
                <a:spcPts val="500"/>
              </a:spcAft>
              <a:buNone/>
            </a:pPr>
            <a:r>
              <a:rPr lang="en-US" sz="1900" b="1" dirty="0">
                <a:solidFill>
                  <a:srgbClr val="5A32C8"/>
                </a:solidFill>
                <a:latin typeface="Calibri" pitchFamily="34" charset="0"/>
                <a:ea typeface="Calibri" pitchFamily="34" charset="-122"/>
                <a:cs typeface="Calibri" pitchFamily="34" charset="-120"/>
              </a:rPr>
              <a:t>Empathy</a:t>
            </a:r>
            <a:endParaRPr lang="en-US" sz="1900" dirty="0"/>
          </a:p>
        </p:txBody>
      </p:sp>
      <p:sp>
        <p:nvSpPr>
          <p:cNvPr id="15" name="Text 13"/>
          <p:cNvSpPr/>
          <p:nvPr/>
        </p:nvSpPr>
        <p:spPr>
          <a:xfrm>
            <a:off x="4078224" y="3127248"/>
            <a:ext cx="4023360" cy="329184"/>
          </a:xfrm>
          <a:prstGeom prst="rect">
            <a:avLst/>
          </a:prstGeom>
          <a:noFill/>
          <a:ln/>
        </p:spPr>
        <p:txBody>
          <a:bodyPr wrap="square" lIns="0" tIns="0" rIns="0" bIns="0" rtlCol="0" anchor="t"/>
          <a:lstStyle/>
          <a:p>
            <a:pPr marL="0" indent="0">
              <a:spcAft>
                <a:spcPts val="500"/>
              </a:spcAft>
              <a:buNone/>
            </a:pPr>
            <a:r>
              <a:rPr lang="en-US" sz="1700" dirty="0">
                <a:solidFill>
                  <a:srgbClr val="1B1240"/>
                </a:solidFill>
                <a:latin typeface="Calibri" pitchFamily="34" charset="0"/>
                <a:ea typeface="Calibri" pitchFamily="34" charset="-122"/>
                <a:cs typeface="Calibri" pitchFamily="34" charset="-120"/>
              </a:rPr>
              <a:t>Active listening (HBR, 2018, pp. 34–35)</a:t>
            </a:r>
            <a:endParaRPr lang="en-US" sz="1700" dirty="0"/>
          </a:p>
        </p:txBody>
      </p:sp>
      <p:sp>
        <p:nvSpPr>
          <p:cNvPr id="16" name="Text 14"/>
          <p:cNvSpPr/>
          <p:nvPr/>
        </p:nvSpPr>
        <p:spPr>
          <a:xfrm>
            <a:off x="8321040" y="3127248"/>
            <a:ext cx="3154680" cy="356616"/>
          </a:xfrm>
          <a:prstGeom prst="rect">
            <a:avLst/>
          </a:prstGeom>
          <a:noFill/>
          <a:ln/>
        </p:spPr>
        <p:txBody>
          <a:bodyPr wrap="square" lIns="0" tIns="0" rIns="0" bIns="0" rtlCol="0" anchor="t"/>
          <a:lstStyle/>
          <a:p>
            <a:pPr marL="0" indent="0">
              <a:spcAft>
                <a:spcPts val="500"/>
              </a:spcAft>
              <a:buNone/>
            </a:pPr>
            <a:r>
              <a:rPr lang="en-US" sz="1600" b="1" dirty="0">
                <a:solidFill>
                  <a:srgbClr val="0B7A6E"/>
                </a:solidFill>
                <a:latin typeface="Calibri" pitchFamily="34" charset="0"/>
                <a:ea typeface="Calibri" pitchFamily="34" charset="-122"/>
                <a:cs typeface="Calibri" pitchFamily="34" charset="-120"/>
              </a:rPr>
              <a:t>Democratic, Servant</a:t>
            </a:r>
            <a:endParaRPr lang="en-US" sz="1600" dirty="0"/>
          </a:p>
        </p:txBody>
      </p:sp>
      <p:sp>
        <p:nvSpPr>
          <p:cNvPr id="17" name="Text 15"/>
          <p:cNvSpPr/>
          <p:nvPr/>
        </p:nvSpPr>
        <p:spPr>
          <a:xfrm>
            <a:off x="777240" y="3602736"/>
            <a:ext cx="3108960" cy="329184"/>
          </a:xfrm>
          <a:prstGeom prst="rect">
            <a:avLst/>
          </a:prstGeom>
          <a:noFill/>
          <a:ln/>
        </p:spPr>
        <p:txBody>
          <a:bodyPr wrap="square" lIns="0" tIns="0" rIns="0" bIns="0" rtlCol="0" anchor="t"/>
          <a:lstStyle/>
          <a:p>
            <a:pPr marL="0" indent="0">
              <a:spcAft>
                <a:spcPts val="500"/>
              </a:spcAft>
              <a:buNone/>
            </a:pPr>
            <a:r>
              <a:rPr lang="en-US" sz="1900" b="1" dirty="0">
                <a:solidFill>
                  <a:srgbClr val="5A32C8"/>
                </a:solidFill>
                <a:latin typeface="Calibri" pitchFamily="34" charset="0"/>
                <a:ea typeface="Calibri" pitchFamily="34" charset="-122"/>
                <a:cs typeface="Calibri" pitchFamily="34" charset="-120"/>
              </a:rPr>
              <a:t>Self-regulation</a:t>
            </a:r>
            <a:endParaRPr lang="en-US" sz="1900" dirty="0"/>
          </a:p>
        </p:txBody>
      </p:sp>
      <p:sp>
        <p:nvSpPr>
          <p:cNvPr id="18" name="Text 16"/>
          <p:cNvSpPr/>
          <p:nvPr/>
        </p:nvSpPr>
        <p:spPr>
          <a:xfrm>
            <a:off x="4078224" y="3602736"/>
            <a:ext cx="4023360" cy="329184"/>
          </a:xfrm>
          <a:prstGeom prst="rect">
            <a:avLst/>
          </a:prstGeom>
          <a:noFill/>
          <a:ln/>
        </p:spPr>
        <p:txBody>
          <a:bodyPr wrap="square" lIns="0" tIns="0" rIns="0" bIns="0" rtlCol="0" anchor="t"/>
          <a:lstStyle/>
          <a:p>
            <a:pPr marL="0" indent="0">
              <a:spcAft>
                <a:spcPts val="500"/>
              </a:spcAft>
              <a:buNone/>
            </a:pPr>
            <a:r>
              <a:rPr lang="en-US" sz="1700" dirty="0">
                <a:solidFill>
                  <a:srgbClr val="1B1240"/>
                </a:solidFill>
                <a:latin typeface="Calibri" pitchFamily="34" charset="0"/>
                <a:ea typeface="Calibri" pitchFamily="34" charset="-122"/>
                <a:cs typeface="Calibri" pitchFamily="34" charset="-120"/>
              </a:rPr>
              <a:t>Staying composed under pressure</a:t>
            </a:r>
            <a:endParaRPr lang="en-US" sz="1700" dirty="0"/>
          </a:p>
        </p:txBody>
      </p:sp>
      <p:sp>
        <p:nvSpPr>
          <p:cNvPr id="19" name="Text 17"/>
          <p:cNvSpPr/>
          <p:nvPr/>
        </p:nvSpPr>
        <p:spPr>
          <a:xfrm>
            <a:off x="8321040" y="3602736"/>
            <a:ext cx="3154680" cy="356616"/>
          </a:xfrm>
          <a:prstGeom prst="rect">
            <a:avLst/>
          </a:prstGeom>
          <a:noFill/>
          <a:ln/>
        </p:spPr>
        <p:txBody>
          <a:bodyPr wrap="square" lIns="0" tIns="0" rIns="0" bIns="0" rtlCol="0" anchor="t"/>
          <a:lstStyle/>
          <a:p>
            <a:pPr marL="0" indent="0">
              <a:spcAft>
                <a:spcPts val="500"/>
              </a:spcAft>
              <a:buNone/>
            </a:pPr>
            <a:r>
              <a:rPr lang="en-US" sz="1600" b="1" dirty="0">
                <a:solidFill>
                  <a:srgbClr val="0B7A6E"/>
                </a:solidFill>
                <a:latin typeface="Calibri" pitchFamily="34" charset="0"/>
                <a:ea typeface="Calibri" pitchFamily="34" charset="-122"/>
                <a:cs typeface="Calibri" pitchFamily="34" charset="-120"/>
              </a:rPr>
              <a:t>Servant, Transformational</a:t>
            </a:r>
            <a:endParaRPr lang="en-US" sz="1600" dirty="0"/>
          </a:p>
        </p:txBody>
      </p:sp>
      <p:sp>
        <p:nvSpPr>
          <p:cNvPr id="20" name="Card"/>
          <p:cNvSpPr/>
          <p:nvPr/>
        </p:nvSpPr>
        <p:spPr>
          <a:xfrm>
            <a:off x="548640" y="4297680"/>
            <a:ext cx="6812280" cy="1417320"/>
          </a:xfrm>
          <a:prstGeom prst="rect">
            <a:avLst/>
          </a:prstGeom>
          <a:solidFill>
            <a:srgbClr val="2E2270"/>
          </a:solidFill>
          <a:ln w="9525">
            <a:solidFill>
              <a:srgbClr val="2E2270"/>
            </a:solidFill>
            <a:prstDash val="solid"/>
          </a:ln>
        </p:spPr>
        <p:txBody>
          <a:bodyPr/>
          <a:lstStyle/>
          <a:p>
            <a:endParaRPr lang="en-GB"/>
          </a:p>
        </p:txBody>
      </p:sp>
      <p:sp>
        <p:nvSpPr>
          <p:cNvPr id="21" name="Text 19"/>
          <p:cNvSpPr/>
          <p:nvPr/>
        </p:nvSpPr>
        <p:spPr>
          <a:xfrm>
            <a:off x="777240" y="4462272"/>
            <a:ext cx="6355080" cy="329184"/>
          </a:xfrm>
          <a:prstGeom prst="rect">
            <a:avLst/>
          </a:prstGeom>
          <a:noFill/>
          <a:ln/>
        </p:spPr>
        <p:txBody>
          <a:bodyPr wrap="square" lIns="0" tIns="0" rIns="0" bIns="0" rtlCol="0" anchor="t"/>
          <a:lstStyle/>
          <a:p>
            <a:pPr marL="0" indent="0">
              <a:spcAft>
                <a:spcPts val="500"/>
              </a:spcAft>
              <a:buNone/>
            </a:pPr>
            <a:r>
              <a:rPr lang="en-US" sz="1800" b="1" dirty="0">
                <a:solidFill>
                  <a:srgbClr val="F9B233"/>
                </a:solidFill>
                <a:latin typeface="Calibri" pitchFamily="34" charset="0"/>
                <a:ea typeface="Calibri" pitchFamily="34" charset="-122"/>
                <a:cs typeface="Calibri" pitchFamily="34" charset="-120"/>
              </a:rPr>
              <a:t>Empathy in action, two ways</a:t>
            </a:r>
            <a:endParaRPr lang="en-US" sz="1800" dirty="0"/>
          </a:p>
        </p:txBody>
      </p:sp>
      <p:sp>
        <p:nvSpPr>
          <p:cNvPr id="22" name="Text 20"/>
          <p:cNvSpPr/>
          <p:nvPr/>
        </p:nvSpPr>
        <p:spPr>
          <a:xfrm>
            <a:off x="777240" y="4828032"/>
            <a:ext cx="6355080" cy="777240"/>
          </a:xfrm>
          <a:prstGeom prst="rect">
            <a:avLst/>
          </a:prstGeom>
          <a:noFill/>
          <a:ln/>
        </p:spPr>
        <p:txBody>
          <a:bodyPr wrap="square" lIns="0" tIns="0" rIns="0" bIns="0" rtlCol="0" anchor="t"/>
          <a:lstStyle/>
          <a:p>
            <a:pPr marL="0" indent="0">
              <a:spcAft>
                <a:spcPts val="800"/>
              </a:spcAft>
              <a:buNone/>
            </a:pPr>
            <a:r>
              <a:rPr lang="en-US" sz="1500" dirty="0">
                <a:solidFill>
                  <a:srgbClr val="FFFFFF"/>
                </a:solidFill>
                <a:latin typeface="Calibri" pitchFamily="34" charset="0"/>
                <a:ea typeface="Calibri" pitchFamily="34" charset="-122"/>
                <a:cs typeface="Calibri" pitchFamily="34" charset="-120"/>
              </a:rPr>
              <a:t>Two brokerage firms merged. One manager gave “a gloomy speech” about cuts; the other was “up-front about his own worry”. The empathetic manager’s “best people stayed”; the other saw his division “sink”.</a:t>
            </a:r>
            <a:endParaRPr lang="en-US" sz="1500" dirty="0"/>
          </a:p>
        </p:txBody>
      </p:sp>
      <p:sp>
        <p:nvSpPr>
          <p:cNvPr id="23" name="Card"/>
          <p:cNvSpPr/>
          <p:nvPr/>
        </p:nvSpPr>
        <p:spPr>
          <a:xfrm>
            <a:off x="7543800" y="4297680"/>
            <a:ext cx="4069080" cy="1417320"/>
          </a:xfrm>
          <a:prstGeom prst="rect">
            <a:avLst/>
          </a:prstGeom>
          <a:solidFill>
            <a:srgbClr val="E9E2FF"/>
          </a:solidFill>
          <a:ln w="9525">
            <a:solidFill>
              <a:srgbClr val="D8CFF5"/>
            </a:solidFill>
            <a:prstDash val="solid"/>
          </a:ln>
        </p:spPr>
        <p:txBody>
          <a:bodyPr/>
          <a:lstStyle/>
          <a:p>
            <a:endParaRPr lang="en-GB"/>
          </a:p>
        </p:txBody>
      </p:sp>
      <p:sp>
        <p:nvSpPr>
          <p:cNvPr id="24" name="Text 22"/>
          <p:cNvSpPr/>
          <p:nvPr/>
        </p:nvSpPr>
        <p:spPr>
          <a:xfrm>
            <a:off x="7772400" y="4462272"/>
            <a:ext cx="3611880" cy="329184"/>
          </a:xfrm>
          <a:prstGeom prst="rect">
            <a:avLst/>
          </a:prstGeom>
          <a:noFill/>
          <a:ln/>
        </p:spPr>
        <p:txBody>
          <a:bodyPr wrap="square" lIns="0" tIns="0" rIns="0" bIns="0" rtlCol="0" anchor="t"/>
          <a:lstStyle/>
          <a:p>
            <a:pPr marL="0" indent="0">
              <a:spcAft>
                <a:spcPts val="500"/>
              </a:spcAft>
              <a:buNone/>
            </a:pPr>
            <a:r>
              <a:rPr lang="en-US" sz="1800" b="1" dirty="0">
                <a:solidFill>
                  <a:srgbClr val="5A32C8"/>
                </a:solidFill>
                <a:latin typeface="Calibri" pitchFamily="34" charset="0"/>
                <a:ea typeface="Calibri" pitchFamily="34" charset="-122"/>
                <a:cs typeface="Calibri" pitchFamily="34" charset="-120"/>
              </a:rPr>
              <a:t>Development tool</a:t>
            </a:r>
            <a:endParaRPr lang="en-US" sz="1800" dirty="0"/>
          </a:p>
        </p:txBody>
      </p:sp>
      <p:sp>
        <p:nvSpPr>
          <p:cNvPr id="25" name="Text 23"/>
          <p:cNvSpPr/>
          <p:nvPr/>
        </p:nvSpPr>
        <p:spPr>
          <a:xfrm>
            <a:off x="7772400" y="4828032"/>
            <a:ext cx="3611880" cy="777240"/>
          </a:xfrm>
          <a:prstGeom prst="rect">
            <a:avLst/>
          </a:prstGeom>
          <a:noFill/>
          <a:ln/>
        </p:spPr>
        <p:txBody>
          <a:bodyPr wrap="square" lIns="0" tIns="0" rIns="0" bIns="0" rtlCol="0" anchor="t"/>
          <a:lstStyle/>
          <a:p>
            <a:pPr marL="0" indent="0">
              <a:spcAft>
                <a:spcPts val="800"/>
              </a:spcAft>
              <a:buNone/>
            </a:pPr>
            <a:r>
              <a:rPr lang="en-US" sz="1500" dirty="0">
                <a:solidFill>
                  <a:srgbClr val="1B1240"/>
                </a:solidFill>
                <a:latin typeface="Calibri" pitchFamily="34" charset="0"/>
                <a:ea typeface="Calibri" pitchFamily="34" charset="-122"/>
                <a:cs typeface="Calibri" pitchFamily="34" charset="-120"/>
              </a:rPr>
              <a:t>Coaching shifts managers from “control mindset” to “increased self-awareness” (Knowles, 2022, p. 142).</a:t>
            </a:r>
            <a:endParaRPr lang="en-US" sz="1500" dirty="0"/>
          </a:p>
        </p:txBody>
      </p:sp>
      <p:sp>
        <p:nvSpPr>
          <p:cNvPr id="26"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7"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Empathy must become a repeatable leadership behaviour.</a:t>
            </a:r>
            <a:endParaRPr lang="en-US" sz="1500" dirty="0"/>
          </a:p>
        </p:txBody>
      </p:sp>
      <p:sp>
        <p:nvSpPr>
          <p:cNvPr id="28"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dirty="0">
                <a:solidFill>
                  <a:srgbClr val="5C557A"/>
                </a:solidFill>
                <a:latin typeface="Calibri" pitchFamily="34" charset="0"/>
                <a:ea typeface="Calibri" pitchFamily="34" charset="-122"/>
                <a:cs typeface="Calibri" pitchFamily="34" charset="-120"/>
              </a:rPr>
              <a:t>Goleman (2009, pp. 53–54); Goleman (2018, pp. 34–35); Knowles (2022, p. 142)</a:t>
            </a:r>
            <a:endParaRPr lang="en-US" sz="950" dirty="0"/>
          </a:p>
        </p:txBody>
      </p:sp>
    </p:spTree>
  </p:cSld>
  <p:clrMapOvr>
    <a:masterClrMapping/>
  </p:clrMapOvr>
  <p:transition spd="med" advTm="60000"/>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TOOLKIT / CULTURAL INTELLIGENCE</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The CQ toolkit</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Translating cultural intelligence into leadership behaviour</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06 / 13</a:t>
            </a:r>
            <a:endParaRPr lang="en-US" sz="950" dirty="0"/>
          </a:p>
        </p:txBody>
      </p:sp>
      <p:sp>
        <p:nvSpPr>
          <p:cNvPr id="7" name="Card"/>
          <p:cNvSpPr/>
          <p:nvPr/>
        </p:nvSpPr>
        <p:spPr>
          <a:xfrm>
            <a:off x="548640" y="2103120"/>
            <a:ext cx="11064240" cy="2011680"/>
          </a:xfrm>
          <a:prstGeom prst="rect">
            <a:avLst/>
          </a:prstGeom>
          <a:solidFill>
            <a:srgbClr val="FFFFFF"/>
          </a:solidFill>
          <a:ln w="9525">
            <a:solidFill>
              <a:srgbClr val="D8CFF5"/>
            </a:solidFill>
            <a:prstDash val="solid"/>
          </a:ln>
        </p:spPr>
        <p:txBody>
          <a:bodyPr/>
          <a:lstStyle/>
          <a:p>
            <a:endParaRPr lang="en-GB"/>
          </a:p>
        </p:txBody>
      </p:sp>
      <p:sp>
        <p:nvSpPr>
          <p:cNvPr id="8" name="Text 6"/>
          <p:cNvSpPr/>
          <p:nvPr/>
        </p:nvSpPr>
        <p:spPr>
          <a:xfrm>
            <a:off x="777240" y="2240280"/>
            <a:ext cx="3108960" cy="219456"/>
          </a:xfrm>
          <a:prstGeom prst="rect">
            <a:avLst/>
          </a:prstGeom>
          <a:noFill/>
          <a:ln/>
        </p:spPr>
        <p:txBody>
          <a:bodyPr wrap="square" lIns="0" tIns="0" rIns="0" bIns="0" rtlCol="0" anchor="t"/>
          <a:lstStyle/>
          <a:p>
            <a:pPr marL="0" indent="0">
              <a:spcAft>
                <a:spcPts val="500"/>
              </a:spcAft>
              <a:buNone/>
            </a:pPr>
            <a:r>
              <a:rPr lang="en-US" sz="1050" b="1" kern="0" spc="70" dirty="0">
                <a:solidFill>
                  <a:srgbClr val="5C557A"/>
                </a:solidFill>
                <a:latin typeface="Calibri" pitchFamily="34" charset="0"/>
                <a:ea typeface="Calibri" pitchFamily="34" charset="-122"/>
                <a:cs typeface="Calibri" pitchFamily="34" charset="-120"/>
              </a:rPr>
              <a:t>COMPONENT</a:t>
            </a:r>
            <a:endParaRPr lang="en-US" sz="1050" dirty="0"/>
          </a:p>
        </p:txBody>
      </p:sp>
      <p:sp>
        <p:nvSpPr>
          <p:cNvPr id="9" name="Text 7"/>
          <p:cNvSpPr/>
          <p:nvPr/>
        </p:nvSpPr>
        <p:spPr>
          <a:xfrm>
            <a:off x="4078224" y="2240280"/>
            <a:ext cx="3931920" cy="219456"/>
          </a:xfrm>
          <a:prstGeom prst="rect">
            <a:avLst/>
          </a:prstGeom>
          <a:noFill/>
          <a:ln/>
        </p:spPr>
        <p:txBody>
          <a:bodyPr wrap="square" lIns="0" tIns="0" rIns="0" bIns="0" rtlCol="0" anchor="t"/>
          <a:lstStyle/>
          <a:p>
            <a:pPr marL="0" indent="0">
              <a:spcAft>
                <a:spcPts val="500"/>
              </a:spcAft>
              <a:buNone/>
            </a:pPr>
            <a:r>
              <a:rPr lang="en-US" sz="1050" b="1" kern="0" spc="70" dirty="0">
                <a:solidFill>
                  <a:srgbClr val="5C557A"/>
                </a:solidFill>
                <a:latin typeface="Calibri" pitchFamily="34" charset="0"/>
                <a:ea typeface="Calibri" pitchFamily="34" charset="-122"/>
                <a:cs typeface="Calibri" pitchFamily="34" charset="-120"/>
              </a:rPr>
              <a:t>LEADERSHIP BEHAVIOUR</a:t>
            </a:r>
            <a:endParaRPr lang="en-US" sz="1050" dirty="0"/>
          </a:p>
        </p:txBody>
      </p:sp>
      <p:sp>
        <p:nvSpPr>
          <p:cNvPr id="10" name="Text 8"/>
          <p:cNvSpPr/>
          <p:nvPr/>
        </p:nvSpPr>
        <p:spPr>
          <a:xfrm>
            <a:off x="8321040" y="2240280"/>
            <a:ext cx="2926080" cy="219456"/>
          </a:xfrm>
          <a:prstGeom prst="rect">
            <a:avLst/>
          </a:prstGeom>
          <a:noFill/>
          <a:ln/>
        </p:spPr>
        <p:txBody>
          <a:bodyPr wrap="square" lIns="0" tIns="0" rIns="0" bIns="0" rtlCol="0" anchor="t"/>
          <a:lstStyle/>
          <a:p>
            <a:pPr marL="0" indent="0">
              <a:spcAft>
                <a:spcPts val="500"/>
              </a:spcAft>
              <a:buNone/>
            </a:pPr>
            <a:r>
              <a:rPr lang="en-US" sz="1050" b="1" kern="0" spc="70" dirty="0">
                <a:solidFill>
                  <a:srgbClr val="5C557A"/>
                </a:solidFill>
                <a:latin typeface="Calibri" pitchFamily="34" charset="0"/>
                <a:ea typeface="Calibri" pitchFamily="34" charset="-122"/>
                <a:cs typeface="Calibri" pitchFamily="34" charset="-120"/>
              </a:rPr>
              <a:t>STYLES IT SUPPORTS</a:t>
            </a:r>
            <a:endParaRPr lang="en-US" sz="1050" dirty="0"/>
          </a:p>
        </p:txBody>
      </p:sp>
      <p:sp>
        <p:nvSpPr>
          <p:cNvPr id="11" name="Text 9"/>
          <p:cNvSpPr/>
          <p:nvPr/>
        </p:nvSpPr>
        <p:spPr>
          <a:xfrm>
            <a:off x="777240" y="2651760"/>
            <a:ext cx="3108960" cy="329184"/>
          </a:xfrm>
          <a:prstGeom prst="rect">
            <a:avLst/>
          </a:prstGeom>
          <a:noFill/>
          <a:ln/>
        </p:spPr>
        <p:txBody>
          <a:bodyPr wrap="square" lIns="0" tIns="0" rIns="0" bIns="0" rtlCol="0" anchor="t"/>
          <a:lstStyle/>
          <a:p>
            <a:pPr marL="0" indent="0">
              <a:spcAft>
                <a:spcPts val="500"/>
              </a:spcAft>
              <a:buNone/>
            </a:pPr>
            <a:r>
              <a:rPr lang="en-US" sz="1900" b="1" dirty="0">
                <a:solidFill>
                  <a:srgbClr val="5A32C8"/>
                </a:solidFill>
                <a:latin typeface="Calibri" pitchFamily="34" charset="0"/>
                <a:ea typeface="Calibri" pitchFamily="34" charset="-122"/>
                <a:cs typeface="Calibri" pitchFamily="34" charset="-120"/>
              </a:rPr>
              <a:t>Metacognitive</a:t>
            </a:r>
            <a:endParaRPr lang="en-US" sz="1900" dirty="0"/>
          </a:p>
        </p:txBody>
      </p:sp>
      <p:sp>
        <p:nvSpPr>
          <p:cNvPr id="12" name="Text 10"/>
          <p:cNvSpPr/>
          <p:nvPr/>
        </p:nvSpPr>
        <p:spPr>
          <a:xfrm>
            <a:off x="4078224" y="2651760"/>
            <a:ext cx="4023360" cy="329184"/>
          </a:xfrm>
          <a:prstGeom prst="rect">
            <a:avLst/>
          </a:prstGeom>
          <a:noFill/>
          <a:ln/>
        </p:spPr>
        <p:txBody>
          <a:bodyPr wrap="square" lIns="0" tIns="0" rIns="0" bIns="0" rtlCol="0" anchor="t"/>
          <a:lstStyle/>
          <a:p>
            <a:pPr marL="0" indent="0">
              <a:spcAft>
                <a:spcPts val="500"/>
              </a:spcAft>
              <a:buNone/>
            </a:pPr>
            <a:r>
              <a:rPr lang="en-US" sz="1700" dirty="0">
                <a:solidFill>
                  <a:srgbClr val="1B1240"/>
                </a:solidFill>
                <a:latin typeface="Calibri" pitchFamily="34" charset="0"/>
                <a:ea typeface="Calibri" pitchFamily="34" charset="-122"/>
                <a:cs typeface="Calibri" pitchFamily="34" charset="-120"/>
              </a:rPr>
              <a:t>Reflection on cultural assumptions</a:t>
            </a:r>
            <a:endParaRPr lang="en-US" sz="1700" dirty="0"/>
          </a:p>
        </p:txBody>
      </p:sp>
      <p:sp>
        <p:nvSpPr>
          <p:cNvPr id="13" name="Text 11"/>
          <p:cNvSpPr/>
          <p:nvPr/>
        </p:nvSpPr>
        <p:spPr>
          <a:xfrm>
            <a:off x="8321040" y="2651760"/>
            <a:ext cx="3154680" cy="356616"/>
          </a:xfrm>
          <a:prstGeom prst="rect">
            <a:avLst/>
          </a:prstGeom>
          <a:noFill/>
          <a:ln/>
        </p:spPr>
        <p:txBody>
          <a:bodyPr wrap="square" lIns="0" tIns="0" rIns="0" bIns="0" rtlCol="0" anchor="t"/>
          <a:lstStyle/>
          <a:p>
            <a:pPr marL="0" indent="0">
              <a:spcAft>
                <a:spcPts val="500"/>
              </a:spcAft>
              <a:buNone/>
            </a:pPr>
            <a:r>
              <a:rPr lang="en-US" sz="1600" b="1" dirty="0">
                <a:solidFill>
                  <a:srgbClr val="0B7A6E"/>
                </a:solidFill>
                <a:latin typeface="Calibri" pitchFamily="34" charset="0"/>
                <a:ea typeface="Calibri" pitchFamily="34" charset="-122"/>
                <a:cs typeface="Calibri" pitchFamily="34" charset="-120"/>
              </a:rPr>
              <a:t>Transformational</a:t>
            </a:r>
            <a:endParaRPr lang="en-US" sz="1600" dirty="0"/>
          </a:p>
        </p:txBody>
      </p:sp>
      <p:sp>
        <p:nvSpPr>
          <p:cNvPr id="14" name="Text 12"/>
          <p:cNvSpPr/>
          <p:nvPr/>
        </p:nvSpPr>
        <p:spPr>
          <a:xfrm>
            <a:off x="777240" y="3127248"/>
            <a:ext cx="3108960" cy="329184"/>
          </a:xfrm>
          <a:prstGeom prst="rect">
            <a:avLst/>
          </a:prstGeom>
          <a:noFill/>
          <a:ln/>
        </p:spPr>
        <p:txBody>
          <a:bodyPr wrap="square" lIns="0" tIns="0" rIns="0" bIns="0" rtlCol="0" anchor="t"/>
          <a:lstStyle/>
          <a:p>
            <a:pPr marL="0" indent="0">
              <a:spcAft>
                <a:spcPts val="500"/>
              </a:spcAft>
              <a:buNone/>
            </a:pPr>
            <a:r>
              <a:rPr lang="en-US" sz="1900" b="1" dirty="0">
                <a:solidFill>
                  <a:srgbClr val="5A32C8"/>
                </a:solidFill>
                <a:latin typeface="Calibri" pitchFamily="34" charset="0"/>
                <a:ea typeface="Calibri" pitchFamily="34" charset="-122"/>
                <a:cs typeface="Calibri" pitchFamily="34" charset="-120"/>
              </a:rPr>
              <a:t>Behavioural</a:t>
            </a:r>
            <a:endParaRPr lang="en-US" sz="1900" dirty="0"/>
          </a:p>
        </p:txBody>
      </p:sp>
      <p:sp>
        <p:nvSpPr>
          <p:cNvPr id="15" name="Text 13"/>
          <p:cNvSpPr/>
          <p:nvPr/>
        </p:nvSpPr>
        <p:spPr>
          <a:xfrm>
            <a:off x="4078224" y="3127248"/>
            <a:ext cx="4023360" cy="329184"/>
          </a:xfrm>
          <a:prstGeom prst="rect">
            <a:avLst/>
          </a:prstGeom>
          <a:noFill/>
          <a:ln/>
        </p:spPr>
        <p:txBody>
          <a:bodyPr wrap="square" lIns="0" tIns="0" rIns="0" bIns="0" rtlCol="0" anchor="t"/>
          <a:lstStyle/>
          <a:p>
            <a:pPr marL="0" indent="0">
              <a:spcAft>
                <a:spcPts val="500"/>
              </a:spcAft>
              <a:buNone/>
            </a:pPr>
            <a:r>
              <a:rPr lang="en-US" sz="1700" dirty="0">
                <a:solidFill>
                  <a:srgbClr val="1B1240"/>
                </a:solidFill>
                <a:latin typeface="Calibri" pitchFamily="34" charset="0"/>
                <a:ea typeface="Calibri" pitchFamily="34" charset="-122"/>
                <a:cs typeface="Calibri" pitchFamily="34" charset="-120"/>
              </a:rPr>
              <a:t>Adaptive communication</a:t>
            </a:r>
            <a:endParaRPr lang="en-US" sz="1700" dirty="0"/>
          </a:p>
        </p:txBody>
      </p:sp>
      <p:sp>
        <p:nvSpPr>
          <p:cNvPr id="16" name="Text 14"/>
          <p:cNvSpPr/>
          <p:nvPr/>
        </p:nvSpPr>
        <p:spPr>
          <a:xfrm>
            <a:off x="8321040" y="3127248"/>
            <a:ext cx="3154680" cy="356616"/>
          </a:xfrm>
          <a:prstGeom prst="rect">
            <a:avLst/>
          </a:prstGeom>
          <a:noFill/>
          <a:ln/>
        </p:spPr>
        <p:txBody>
          <a:bodyPr wrap="square" lIns="0" tIns="0" rIns="0" bIns="0" rtlCol="0" anchor="t"/>
          <a:lstStyle/>
          <a:p>
            <a:pPr marL="0" indent="0">
              <a:spcAft>
                <a:spcPts val="500"/>
              </a:spcAft>
              <a:buNone/>
            </a:pPr>
            <a:r>
              <a:rPr lang="en-US" sz="1600" b="1" dirty="0">
                <a:solidFill>
                  <a:srgbClr val="0B7A6E"/>
                </a:solidFill>
                <a:latin typeface="Calibri" pitchFamily="34" charset="0"/>
                <a:ea typeface="Calibri" pitchFamily="34" charset="-122"/>
                <a:cs typeface="Calibri" pitchFamily="34" charset="-120"/>
              </a:rPr>
              <a:t>Participative</a:t>
            </a:r>
            <a:endParaRPr lang="en-US" sz="1600" dirty="0"/>
          </a:p>
        </p:txBody>
      </p:sp>
      <p:sp>
        <p:nvSpPr>
          <p:cNvPr id="17" name="Text 15"/>
          <p:cNvSpPr/>
          <p:nvPr/>
        </p:nvSpPr>
        <p:spPr>
          <a:xfrm>
            <a:off x="777240" y="3602736"/>
            <a:ext cx="3108960" cy="329184"/>
          </a:xfrm>
          <a:prstGeom prst="rect">
            <a:avLst/>
          </a:prstGeom>
          <a:noFill/>
          <a:ln/>
        </p:spPr>
        <p:txBody>
          <a:bodyPr wrap="square" lIns="0" tIns="0" rIns="0" bIns="0" rtlCol="0" anchor="t"/>
          <a:lstStyle/>
          <a:p>
            <a:pPr marL="0" indent="0">
              <a:spcAft>
                <a:spcPts val="500"/>
              </a:spcAft>
              <a:buNone/>
            </a:pPr>
            <a:r>
              <a:rPr lang="en-US" sz="1900" b="1" dirty="0">
                <a:solidFill>
                  <a:srgbClr val="5A32C8"/>
                </a:solidFill>
                <a:latin typeface="Calibri" pitchFamily="34" charset="0"/>
                <a:ea typeface="Calibri" pitchFamily="34" charset="-122"/>
                <a:cs typeface="Calibri" pitchFamily="34" charset="-120"/>
              </a:rPr>
              <a:t>Motivational</a:t>
            </a:r>
            <a:endParaRPr lang="en-US" sz="1900" dirty="0"/>
          </a:p>
        </p:txBody>
      </p:sp>
      <p:sp>
        <p:nvSpPr>
          <p:cNvPr id="18" name="Text 16"/>
          <p:cNvSpPr/>
          <p:nvPr/>
        </p:nvSpPr>
        <p:spPr>
          <a:xfrm>
            <a:off x="4078224" y="3602736"/>
            <a:ext cx="4023360" cy="329184"/>
          </a:xfrm>
          <a:prstGeom prst="rect">
            <a:avLst/>
          </a:prstGeom>
          <a:noFill/>
          <a:ln/>
        </p:spPr>
        <p:txBody>
          <a:bodyPr wrap="square" lIns="0" tIns="0" rIns="0" bIns="0" rtlCol="0" anchor="t"/>
          <a:lstStyle/>
          <a:p>
            <a:pPr marL="0" indent="0">
              <a:spcAft>
                <a:spcPts val="500"/>
              </a:spcAft>
              <a:buNone/>
            </a:pPr>
            <a:r>
              <a:rPr lang="en-US" sz="1700" dirty="0">
                <a:solidFill>
                  <a:srgbClr val="1B1240"/>
                </a:solidFill>
                <a:latin typeface="Calibri" pitchFamily="34" charset="0"/>
                <a:ea typeface="Calibri" pitchFamily="34" charset="-122"/>
                <a:cs typeface="Calibri" pitchFamily="34" charset="-120"/>
              </a:rPr>
              <a:t>Sustained effort across cultures</a:t>
            </a:r>
            <a:endParaRPr lang="en-US" sz="1700" dirty="0"/>
          </a:p>
        </p:txBody>
      </p:sp>
      <p:sp>
        <p:nvSpPr>
          <p:cNvPr id="19" name="Text 17"/>
          <p:cNvSpPr/>
          <p:nvPr/>
        </p:nvSpPr>
        <p:spPr>
          <a:xfrm>
            <a:off x="8321040" y="3602736"/>
            <a:ext cx="3154680" cy="356616"/>
          </a:xfrm>
          <a:prstGeom prst="rect">
            <a:avLst/>
          </a:prstGeom>
          <a:noFill/>
          <a:ln/>
        </p:spPr>
        <p:txBody>
          <a:bodyPr wrap="square" lIns="0" tIns="0" rIns="0" bIns="0" rtlCol="0" anchor="t"/>
          <a:lstStyle/>
          <a:p>
            <a:pPr marL="0" indent="0">
              <a:spcAft>
                <a:spcPts val="500"/>
              </a:spcAft>
              <a:buNone/>
            </a:pPr>
            <a:r>
              <a:rPr lang="en-US" sz="1600" b="1" dirty="0">
                <a:solidFill>
                  <a:srgbClr val="0B7A6E"/>
                </a:solidFill>
                <a:latin typeface="Calibri" pitchFamily="34" charset="0"/>
                <a:ea typeface="Calibri" pitchFamily="34" charset="-122"/>
                <a:cs typeface="Calibri" pitchFamily="34" charset="-120"/>
              </a:rPr>
              <a:t>Transformational, Participative</a:t>
            </a:r>
            <a:endParaRPr lang="en-US" sz="1600" dirty="0"/>
          </a:p>
        </p:txBody>
      </p:sp>
      <p:sp>
        <p:nvSpPr>
          <p:cNvPr id="20" name="Card"/>
          <p:cNvSpPr/>
          <p:nvPr/>
        </p:nvSpPr>
        <p:spPr>
          <a:xfrm>
            <a:off x="548640" y="4297680"/>
            <a:ext cx="6812280" cy="1417320"/>
          </a:xfrm>
          <a:prstGeom prst="rect">
            <a:avLst/>
          </a:prstGeom>
          <a:solidFill>
            <a:srgbClr val="2E2270"/>
          </a:solidFill>
          <a:ln w="9525">
            <a:solidFill>
              <a:srgbClr val="2E2270"/>
            </a:solidFill>
            <a:prstDash val="solid"/>
          </a:ln>
        </p:spPr>
        <p:txBody>
          <a:bodyPr/>
          <a:lstStyle/>
          <a:p>
            <a:endParaRPr lang="en-GB"/>
          </a:p>
        </p:txBody>
      </p:sp>
      <p:sp>
        <p:nvSpPr>
          <p:cNvPr id="21" name="Text 19"/>
          <p:cNvSpPr/>
          <p:nvPr/>
        </p:nvSpPr>
        <p:spPr>
          <a:xfrm>
            <a:off x="777240" y="4462272"/>
            <a:ext cx="6355080" cy="329184"/>
          </a:xfrm>
          <a:prstGeom prst="rect">
            <a:avLst/>
          </a:prstGeom>
          <a:noFill/>
          <a:ln/>
        </p:spPr>
        <p:txBody>
          <a:bodyPr wrap="square" lIns="0" tIns="0" rIns="0" bIns="0" rtlCol="0" anchor="t"/>
          <a:lstStyle/>
          <a:p>
            <a:pPr marL="0" indent="0">
              <a:spcAft>
                <a:spcPts val="500"/>
              </a:spcAft>
              <a:buNone/>
            </a:pPr>
            <a:r>
              <a:rPr lang="en-US" sz="1800" b="1" dirty="0">
                <a:solidFill>
                  <a:srgbClr val="F9B233"/>
                </a:solidFill>
                <a:latin typeface="Calibri" pitchFamily="34" charset="0"/>
                <a:ea typeface="Calibri" pitchFamily="34" charset="-122"/>
                <a:cs typeface="Calibri" pitchFamily="34" charset="-120"/>
              </a:rPr>
              <a:t>When CQ is missing: Asiana Flight 214 (2013)</a:t>
            </a:r>
            <a:endParaRPr lang="en-US" sz="1800" dirty="0"/>
          </a:p>
        </p:txBody>
      </p:sp>
      <p:sp>
        <p:nvSpPr>
          <p:cNvPr id="22" name="Text 20"/>
          <p:cNvSpPr/>
          <p:nvPr/>
        </p:nvSpPr>
        <p:spPr>
          <a:xfrm>
            <a:off x="777240" y="4828032"/>
            <a:ext cx="6355080" cy="777240"/>
          </a:xfrm>
          <a:prstGeom prst="rect">
            <a:avLst/>
          </a:prstGeom>
          <a:noFill/>
          <a:ln/>
        </p:spPr>
        <p:txBody>
          <a:bodyPr wrap="square" lIns="0" tIns="0" rIns="0" bIns="0" rtlCol="0" anchor="t"/>
          <a:lstStyle/>
          <a:p>
            <a:pPr marL="0" indent="0">
              <a:spcAft>
                <a:spcPts val="800"/>
              </a:spcAft>
              <a:buNone/>
            </a:pPr>
            <a:r>
              <a:rPr lang="en-US" sz="1500" dirty="0">
                <a:solidFill>
                  <a:srgbClr val="FFFFFF"/>
                </a:solidFill>
                <a:latin typeface="Calibri" pitchFamily="34" charset="0"/>
                <a:ea typeface="Calibri" pitchFamily="34" charset="-122"/>
                <a:cs typeface="Calibri" pitchFamily="34" charset="-120"/>
              </a:rPr>
              <a:t>Investigators traced the crash to “the communication and leadership culture inside the cockpit”: a “unilateral style of leadership” that suppressed junior officers’ voice (Zankovsky and von der Heiden, 2016, p. 6).</a:t>
            </a:r>
            <a:endParaRPr lang="en-US" sz="1500" dirty="0"/>
          </a:p>
        </p:txBody>
      </p:sp>
      <p:sp>
        <p:nvSpPr>
          <p:cNvPr id="23" name="Card"/>
          <p:cNvSpPr/>
          <p:nvPr/>
        </p:nvSpPr>
        <p:spPr>
          <a:xfrm>
            <a:off x="7543800" y="4297680"/>
            <a:ext cx="4069080" cy="1417320"/>
          </a:xfrm>
          <a:prstGeom prst="rect">
            <a:avLst/>
          </a:prstGeom>
          <a:solidFill>
            <a:srgbClr val="E9E2FF"/>
          </a:solidFill>
          <a:ln w="9525">
            <a:solidFill>
              <a:srgbClr val="D8CFF5"/>
            </a:solidFill>
            <a:prstDash val="solid"/>
          </a:ln>
        </p:spPr>
        <p:txBody>
          <a:bodyPr/>
          <a:lstStyle/>
          <a:p>
            <a:endParaRPr lang="en-GB"/>
          </a:p>
        </p:txBody>
      </p:sp>
      <p:sp>
        <p:nvSpPr>
          <p:cNvPr id="24" name="Text 22"/>
          <p:cNvSpPr/>
          <p:nvPr/>
        </p:nvSpPr>
        <p:spPr>
          <a:xfrm>
            <a:off x="7772400" y="4462272"/>
            <a:ext cx="3611880" cy="329184"/>
          </a:xfrm>
          <a:prstGeom prst="rect">
            <a:avLst/>
          </a:prstGeom>
          <a:noFill/>
          <a:ln/>
        </p:spPr>
        <p:txBody>
          <a:bodyPr wrap="square" lIns="0" tIns="0" rIns="0" bIns="0" rtlCol="0" anchor="t"/>
          <a:lstStyle/>
          <a:p>
            <a:pPr marL="0" indent="0">
              <a:spcAft>
                <a:spcPts val="500"/>
              </a:spcAft>
              <a:buNone/>
            </a:pPr>
            <a:r>
              <a:rPr lang="en-US" sz="1800" b="1" dirty="0">
                <a:solidFill>
                  <a:srgbClr val="5A32C8"/>
                </a:solidFill>
                <a:latin typeface="Calibri" pitchFamily="34" charset="0"/>
                <a:ea typeface="Calibri" pitchFamily="34" charset="-122"/>
                <a:cs typeface="Calibri" pitchFamily="34" charset="-120"/>
              </a:rPr>
              <a:t>Read-across to Amazon</a:t>
            </a:r>
            <a:endParaRPr lang="en-US" sz="1800" dirty="0"/>
          </a:p>
        </p:txBody>
      </p:sp>
      <p:sp>
        <p:nvSpPr>
          <p:cNvPr id="25" name="Text 23"/>
          <p:cNvSpPr/>
          <p:nvPr/>
        </p:nvSpPr>
        <p:spPr>
          <a:xfrm>
            <a:off x="7772400" y="4828032"/>
            <a:ext cx="3611880" cy="777240"/>
          </a:xfrm>
          <a:prstGeom prst="rect">
            <a:avLst/>
          </a:prstGeom>
          <a:noFill/>
          <a:ln/>
        </p:spPr>
        <p:txBody>
          <a:bodyPr wrap="square" lIns="0" tIns="0" rIns="0" bIns="0" rtlCol="0" anchor="t"/>
          <a:lstStyle/>
          <a:p>
            <a:pPr marL="0" indent="0">
              <a:spcAft>
                <a:spcPts val="800"/>
              </a:spcAft>
              <a:buNone/>
            </a:pPr>
            <a:r>
              <a:rPr lang="en-US" sz="1500" dirty="0">
                <a:solidFill>
                  <a:srgbClr val="1B1240"/>
                </a:solidFill>
                <a:latin typeface="Calibri" pitchFamily="34" charset="0"/>
                <a:ea typeface="Calibri" pitchFamily="34" charset="-122"/>
                <a:cs typeface="Calibri" pitchFamily="34" charset="-120"/>
              </a:rPr>
              <a:t>A workforce spanning dozens of countries needs behavioural adaptation, not a single global playbook applied top-down.</a:t>
            </a:r>
            <a:endParaRPr lang="en-US" sz="1500" dirty="0"/>
          </a:p>
        </p:txBody>
      </p:sp>
      <p:sp>
        <p:nvSpPr>
          <p:cNvPr id="26"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7"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Keep common standards, but adapt communication.</a:t>
            </a:r>
            <a:endParaRPr lang="en-US" sz="1500" dirty="0"/>
          </a:p>
        </p:txBody>
      </p:sp>
      <p:sp>
        <p:nvSpPr>
          <p:cNvPr id="28"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dirty="0">
                <a:solidFill>
                  <a:srgbClr val="5C557A"/>
                </a:solidFill>
                <a:latin typeface="Calibri" pitchFamily="34" charset="0"/>
                <a:ea typeface="Calibri" pitchFamily="34" charset="-122"/>
                <a:cs typeface="Calibri" pitchFamily="34" charset="-120"/>
              </a:rPr>
              <a:t>Ang et al. (2007, pp. 336–338); Zankovsky and von der Heiden (2016, p. 6)</a:t>
            </a:r>
            <a:endParaRPr lang="en-US" sz="950" dirty="0"/>
          </a:p>
        </p:txBody>
      </p:sp>
    </p:spTree>
  </p:cSld>
  <p:clrMapOvr>
    <a:masterClrMapping/>
  </p:clrMapOvr>
  <p:transition spd="med" advTm="60000"/>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IN PRACTICE / AMAZON</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Autocratic vs participative at Amazon</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Context matters: crisis response is different from day-to-day collaboration</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07 / 13</a:t>
            </a:r>
            <a:endParaRPr lang="en-US" sz="950" dirty="0"/>
          </a:p>
        </p:txBody>
      </p:sp>
      <p:sp>
        <p:nvSpPr>
          <p:cNvPr id="7" name="Card"/>
          <p:cNvSpPr/>
          <p:nvPr/>
        </p:nvSpPr>
        <p:spPr>
          <a:xfrm>
            <a:off x="548640" y="2148840"/>
            <a:ext cx="5440680" cy="3474720"/>
          </a:xfrm>
          <a:prstGeom prst="rect">
            <a:avLst/>
          </a:prstGeom>
          <a:solidFill>
            <a:srgbClr val="FFE6E0"/>
          </a:solidFill>
          <a:ln w="9525">
            <a:solidFill>
              <a:srgbClr val="D8CFF5"/>
            </a:solidFill>
            <a:prstDash val="solid"/>
          </a:ln>
        </p:spPr>
        <p:txBody>
          <a:bodyPr/>
          <a:lstStyle/>
          <a:p>
            <a:endParaRPr lang="en-GB"/>
          </a:p>
        </p:txBody>
      </p:sp>
      <p:sp>
        <p:nvSpPr>
          <p:cNvPr id="8" name="Card"/>
          <p:cNvSpPr/>
          <p:nvPr/>
        </p:nvSpPr>
        <p:spPr>
          <a:xfrm>
            <a:off x="6172200" y="2148840"/>
            <a:ext cx="5440680" cy="3474720"/>
          </a:xfrm>
          <a:prstGeom prst="rect">
            <a:avLst/>
          </a:prstGeom>
          <a:solidFill>
            <a:srgbClr val="DAF5F0"/>
          </a:solidFill>
          <a:ln w="9525">
            <a:solidFill>
              <a:srgbClr val="D8CFF5"/>
            </a:solidFill>
            <a:prstDash val="solid"/>
          </a:ln>
        </p:spPr>
        <p:txBody>
          <a:bodyPr/>
          <a:lstStyle/>
          <a:p>
            <a:endParaRPr lang="en-GB"/>
          </a:p>
        </p:txBody>
      </p:sp>
      <p:sp>
        <p:nvSpPr>
          <p:cNvPr id="9" name="Text 7"/>
          <p:cNvSpPr/>
          <p:nvPr/>
        </p:nvSpPr>
        <p:spPr>
          <a:xfrm>
            <a:off x="777240" y="2331720"/>
            <a:ext cx="4937760" cy="365760"/>
          </a:xfrm>
          <a:prstGeom prst="rect">
            <a:avLst/>
          </a:prstGeom>
          <a:noFill/>
          <a:ln/>
        </p:spPr>
        <p:txBody>
          <a:bodyPr wrap="square" lIns="0" tIns="0" rIns="0" bIns="0" rtlCol="0" anchor="t"/>
          <a:lstStyle/>
          <a:p>
            <a:pPr marL="0" indent="0">
              <a:spcAft>
                <a:spcPts val="500"/>
              </a:spcAft>
              <a:buNone/>
            </a:pPr>
            <a:r>
              <a:rPr lang="en-US" sz="2200" b="1" dirty="0">
                <a:solidFill>
                  <a:srgbClr val="C8402B"/>
                </a:solidFill>
                <a:latin typeface="Calibri" pitchFamily="34" charset="0"/>
                <a:ea typeface="Calibri" pitchFamily="34" charset="-122"/>
                <a:cs typeface="Calibri" pitchFamily="34" charset="-120"/>
              </a:rPr>
              <a:t>Autocratic: fulfilment pace</a:t>
            </a:r>
            <a:endParaRPr lang="en-US" sz="2200" dirty="0"/>
          </a:p>
        </p:txBody>
      </p:sp>
      <p:sp>
        <p:nvSpPr>
          <p:cNvPr id="10" name="Text 8"/>
          <p:cNvSpPr/>
          <p:nvPr/>
        </p:nvSpPr>
        <p:spPr>
          <a:xfrm>
            <a:off x="6400800" y="2331720"/>
            <a:ext cx="4937760" cy="365760"/>
          </a:xfrm>
          <a:prstGeom prst="rect">
            <a:avLst/>
          </a:prstGeom>
          <a:noFill/>
          <a:ln/>
        </p:spPr>
        <p:txBody>
          <a:bodyPr wrap="square" lIns="0" tIns="0" rIns="0" bIns="0" rtlCol="0" anchor="t"/>
          <a:lstStyle/>
          <a:p>
            <a:pPr marL="0" indent="0">
              <a:spcAft>
                <a:spcPts val="500"/>
              </a:spcAft>
              <a:buNone/>
            </a:pPr>
            <a:r>
              <a:rPr lang="en-US" sz="2200" b="1" dirty="0">
                <a:solidFill>
                  <a:srgbClr val="0B7A6E"/>
                </a:solidFill>
                <a:latin typeface="Calibri" pitchFamily="34" charset="0"/>
                <a:ea typeface="Calibri" pitchFamily="34" charset="-122"/>
                <a:cs typeface="Calibri" pitchFamily="34" charset="-120"/>
              </a:rPr>
              <a:t>Participative: worker voice, JFK8</a:t>
            </a:r>
            <a:endParaRPr lang="en-US" sz="2200" dirty="0"/>
          </a:p>
        </p:txBody>
      </p:sp>
      <p:sp>
        <p:nvSpPr>
          <p:cNvPr id="11" name="Text 9"/>
          <p:cNvSpPr/>
          <p:nvPr/>
        </p:nvSpPr>
        <p:spPr>
          <a:xfrm>
            <a:off x="777240" y="2788920"/>
            <a:ext cx="4937760" cy="292608"/>
          </a:xfrm>
          <a:prstGeom prst="rect">
            <a:avLst/>
          </a:prstGeom>
          <a:noFill/>
          <a:ln/>
        </p:spPr>
        <p:txBody>
          <a:bodyPr wrap="square" lIns="0" tIns="0" rIns="0" bIns="0" rtlCol="0" anchor="t"/>
          <a:lstStyle/>
          <a:p>
            <a:pPr marL="0" indent="0">
              <a:spcAft>
                <a:spcPts val="500"/>
              </a:spcAft>
              <a:buNone/>
            </a:pPr>
            <a:r>
              <a:rPr lang="en-US" sz="1700" b="1" dirty="0">
                <a:solidFill>
                  <a:srgbClr val="1B1240"/>
                </a:solidFill>
                <a:latin typeface="Calibri" pitchFamily="34" charset="0"/>
                <a:ea typeface="Calibri" pitchFamily="34" charset="-122"/>
                <a:cs typeface="Calibri" pitchFamily="34" charset="-120"/>
              </a:rPr>
              <a:t>Efficient, but suppresses voice</a:t>
            </a:r>
            <a:endParaRPr lang="en-US" sz="1700" dirty="0"/>
          </a:p>
        </p:txBody>
      </p:sp>
      <p:sp>
        <p:nvSpPr>
          <p:cNvPr id="12" name="Text 10"/>
          <p:cNvSpPr/>
          <p:nvPr/>
        </p:nvSpPr>
        <p:spPr>
          <a:xfrm>
            <a:off x="6400800" y="2788920"/>
            <a:ext cx="4937760" cy="292608"/>
          </a:xfrm>
          <a:prstGeom prst="rect">
            <a:avLst/>
          </a:prstGeom>
          <a:noFill/>
          <a:ln/>
        </p:spPr>
        <p:txBody>
          <a:bodyPr wrap="square" lIns="0" tIns="0" rIns="0" bIns="0" rtlCol="0" anchor="t"/>
          <a:lstStyle/>
          <a:p>
            <a:pPr marL="0" indent="0">
              <a:spcAft>
                <a:spcPts val="500"/>
              </a:spcAft>
              <a:buNone/>
            </a:pPr>
            <a:r>
              <a:rPr lang="en-US" sz="1700" b="1" dirty="0">
                <a:solidFill>
                  <a:srgbClr val="1B1240"/>
                </a:solidFill>
                <a:latin typeface="Calibri" pitchFamily="34" charset="0"/>
                <a:ea typeface="Calibri" pitchFamily="34" charset="-122"/>
                <a:cs typeface="Calibri" pitchFamily="34" charset="-120"/>
              </a:rPr>
              <a:t>Enhances inclusion, but slower</a:t>
            </a:r>
            <a:endParaRPr lang="en-US" sz="1700" dirty="0"/>
          </a:p>
        </p:txBody>
      </p:sp>
      <p:sp>
        <p:nvSpPr>
          <p:cNvPr id="13" name="Text 11"/>
          <p:cNvSpPr/>
          <p:nvPr/>
        </p:nvSpPr>
        <p:spPr>
          <a:xfrm>
            <a:off x="777240" y="3200400"/>
            <a:ext cx="2194560" cy="640080"/>
          </a:xfrm>
          <a:prstGeom prst="rect">
            <a:avLst/>
          </a:prstGeom>
          <a:noFill/>
          <a:ln/>
        </p:spPr>
        <p:txBody>
          <a:bodyPr wrap="square" lIns="0" tIns="0" rIns="0" bIns="0" rtlCol="0" anchor="t"/>
          <a:lstStyle/>
          <a:p>
            <a:pPr marL="0" indent="0">
              <a:buNone/>
            </a:pPr>
            <a:r>
              <a:rPr lang="en-US" sz="4400" b="1" dirty="0">
                <a:solidFill>
                  <a:srgbClr val="C8402B"/>
                </a:solidFill>
                <a:latin typeface="Cambria" pitchFamily="34" charset="0"/>
                <a:ea typeface="Cambria" pitchFamily="34" charset="-122"/>
                <a:cs typeface="Cambria" pitchFamily="34" charset="-120"/>
              </a:rPr>
              <a:t>≈45</a:t>
            </a:r>
            <a:endParaRPr lang="en-US" sz="4400" dirty="0"/>
          </a:p>
        </p:txBody>
      </p:sp>
      <p:sp>
        <p:nvSpPr>
          <p:cNvPr id="14" name="Text 12"/>
          <p:cNvSpPr/>
          <p:nvPr/>
        </p:nvSpPr>
        <p:spPr>
          <a:xfrm>
            <a:off x="3017520" y="3273552"/>
            <a:ext cx="2743200" cy="548640"/>
          </a:xfrm>
          <a:prstGeom prst="rect">
            <a:avLst/>
          </a:prstGeom>
          <a:noFill/>
          <a:ln/>
        </p:spPr>
        <p:txBody>
          <a:bodyPr wrap="square" lIns="0" tIns="0" rIns="0" bIns="0" rtlCol="0" anchor="t"/>
          <a:lstStyle/>
          <a:p>
            <a:pPr marL="0" indent="0">
              <a:spcAft>
                <a:spcPts val="500"/>
              </a:spcAft>
              <a:buNone/>
            </a:pPr>
            <a:r>
              <a:rPr lang="en-US" sz="1500" dirty="0">
                <a:solidFill>
                  <a:srgbClr val="1B1240"/>
                </a:solidFill>
                <a:latin typeface="Calibri" pitchFamily="34" charset="0"/>
                <a:ea typeface="Calibri" pitchFamily="34" charset="-122"/>
                <a:cs typeface="Calibri" pitchFamily="34" charset="-120"/>
              </a:rPr>
              <a:t>injuries per 100 workers, Prime Day 2019 peak</a:t>
            </a:r>
            <a:endParaRPr lang="en-US" sz="1500" dirty="0"/>
          </a:p>
        </p:txBody>
      </p:sp>
      <p:sp>
        <p:nvSpPr>
          <p:cNvPr id="15" name="Text 13"/>
          <p:cNvSpPr/>
          <p:nvPr/>
        </p:nvSpPr>
        <p:spPr>
          <a:xfrm>
            <a:off x="777240" y="3931920"/>
            <a:ext cx="2194560" cy="594360"/>
          </a:xfrm>
          <a:prstGeom prst="rect">
            <a:avLst/>
          </a:prstGeom>
          <a:noFill/>
          <a:ln/>
        </p:spPr>
        <p:txBody>
          <a:bodyPr wrap="square" lIns="0" tIns="0" rIns="0" bIns="0" rtlCol="0" anchor="t"/>
          <a:lstStyle/>
          <a:p>
            <a:pPr marL="0" indent="0">
              <a:buNone/>
            </a:pPr>
            <a:r>
              <a:rPr lang="en-US" sz="3600" b="1" dirty="0">
                <a:solidFill>
                  <a:srgbClr val="C8402B"/>
                </a:solidFill>
                <a:latin typeface="Cambria" pitchFamily="34" charset="0"/>
                <a:ea typeface="Cambria" pitchFamily="34" charset="-122"/>
                <a:cs typeface="Cambria" pitchFamily="34" charset="-120"/>
              </a:rPr>
              <a:t>54.7%</a:t>
            </a:r>
            <a:endParaRPr lang="en-US" sz="3600" dirty="0"/>
          </a:p>
        </p:txBody>
      </p:sp>
      <p:sp>
        <p:nvSpPr>
          <p:cNvPr id="16" name="Text 14"/>
          <p:cNvSpPr/>
          <p:nvPr/>
        </p:nvSpPr>
        <p:spPr>
          <a:xfrm>
            <a:off x="3017520" y="4005072"/>
            <a:ext cx="2743200" cy="548640"/>
          </a:xfrm>
          <a:prstGeom prst="rect">
            <a:avLst/>
          </a:prstGeom>
          <a:noFill/>
          <a:ln/>
        </p:spPr>
        <p:txBody>
          <a:bodyPr wrap="square" lIns="0" tIns="0" rIns="0" bIns="0" rtlCol="0" anchor="t"/>
          <a:lstStyle/>
          <a:p>
            <a:pPr marL="0" indent="0">
              <a:spcAft>
                <a:spcPts val="500"/>
              </a:spcAft>
              <a:buNone/>
            </a:pPr>
            <a:r>
              <a:rPr lang="en-US" sz="1500" dirty="0">
                <a:solidFill>
                  <a:srgbClr val="1B1240"/>
                </a:solidFill>
                <a:latin typeface="Calibri" pitchFamily="34" charset="0"/>
                <a:ea typeface="Calibri" pitchFamily="34" charset="-122"/>
                <a:cs typeface="Calibri" pitchFamily="34" charset="-120"/>
              </a:rPr>
              <a:t>of the Prime Day 2021 hiring target met</a:t>
            </a:r>
            <a:endParaRPr lang="en-US" sz="1500" dirty="0"/>
          </a:p>
        </p:txBody>
      </p:sp>
      <p:sp>
        <p:nvSpPr>
          <p:cNvPr id="17" name="Text 15"/>
          <p:cNvSpPr/>
          <p:nvPr/>
        </p:nvSpPr>
        <p:spPr>
          <a:xfrm>
            <a:off x="777240" y="4754880"/>
            <a:ext cx="4983480" cy="731520"/>
          </a:xfrm>
          <a:prstGeom prst="rect">
            <a:avLst/>
          </a:prstGeom>
          <a:noFill/>
          <a:ln/>
        </p:spPr>
        <p:txBody>
          <a:bodyPr wrap="square" lIns="0" tIns="0" rIns="0" bIns="0" rtlCol="0" anchor="t"/>
          <a:lstStyle/>
          <a:p>
            <a:pPr marL="0" indent="0">
              <a:spcAft>
                <a:spcPts val="500"/>
              </a:spcAft>
              <a:buNone/>
            </a:pPr>
            <a:r>
              <a:rPr lang="en-US" sz="1500" dirty="0">
                <a:solidFill>
                  <a:srgbClr val="1B1240"/>
                </a:solidFill>
                <a:latin typeface="Calibri" pitchFamily="34" charset="0"/>
                <a:ea typeface="Calibri" pitchFamily="34" charset="-122"/>
                <a:cs typeface="Calibri" pitchFamily="34" charset="-120"/>
              </a:rPr>
              <a:t>Algorithms assign and monitor tasks. Context: crisis response; speed was the priority.</a:t>
            </a:r>
            <a:endParaRPr lang="en-US" sz="1500" dirty="0"/>
          </a:p>
        </p:txBody>
      </p:sp>
      <p:sp>
        <p:nvSpPr>
          <p:cNvPr id="18" name="Text 16"/>
          <p:cNvSpPr/>
          <p:nvPr/>
        </p:nvSpPr>
        <p:spPr>
          <a:xfrm>
            <a:off x="6400800" y="3200400"/>
            <a:ext cx="2194560" cy="640080"/>
          </a:xfrm>
          <a:prstGeom prst="rect">
            <a:avLst/>
          </a:prstGeom>
          <a:noFill/>
          <a:ln/>
        </p:spPr>
        <p:txBody>
          <a:bodyPr wrap="square" lIns="0" tIns="0" rIns="0" bIns="0" rtlCol="0" anchor="t"/>
          <a:lstStyle/>
          <a:p>
            <a:pPr marL="0" indent="0">
              <a:buNone/>
            </a:pPr>
            <a:r>
              <a:rPr lang="en-US" sz="4200" b="1" dirty="0">
                <a:solidFill>
                  <a:srgbClr val="0B7A6E"/>
                </a:solidFill>
                <a:latin typeface="Cambria" pitchFamily="34" charset="0"/>
                <a:ea typeface="Cambria" pitchFamily="34" charset="-122"/>
                <a:cs typeface="Cambria" pitchFamily="34" charset="-120"/>
              </a:rPr>
              <a:t>2,600+</a:t>
            </a:r>
            <a:endParaRPr lang="en-US" sz="4200" dirty="0"/>
          </a:p>
        </p:txBody>
      </p:sp>
      <p:sp>
        <p:nvSpPr>
          <p:cNvPr id="19" name="Text 17"/>
          <p:cNvSpPr/>
          <p:nvPr/>
        </p:nvSpPr>
        <p:spPr>
          <a:xfrm>
            <a:off x="8686800" y="3246120"/>
            <a:ext cx="2788920" cy="594360"/>
          </a:xfrm>
          <a:prstGeom prst="rect">
            <a:avLst/>
          </a:prstGeom>
          <a:noFill/>
          <a:ln/>
        </p:spPr>
        <p:txBody>
          <a:bodyPr wrap="square" lIns="0" tIns="0" rIns="0" bIns="0" rtlCol="0" anchor="t"/>
          <a:lstStyle/>
          <a:p>
            <a:pPr marL="0" indent="0">
              <a:spcAft>
                <a:spcPts val="500"/>
              </a:spcAft>
              <a:buNone/>
            </a:pPr>
            <a:r>
              <a:rPr lang="en-US" sz="1500" dirty="0">
                <a:solidFill>
                  <a:srgbClr val="1B1240"/>
                </a:solidFill>
                <a:latin typeface="Calibri" pitchFamily="34" charset="0"/>
                <a:ea typeface="Calibri" pitchFamily="34" charset="-122"/>
                <a:cs typeface="Calibri" pitchFamily="34" charset="-120"/>
              </a:rPr>
              <a:t>workers voted to form Amazon’s first US union, April 2022</a:t>
            </a:r>
            <a:endParaRPr lang="en-US" sz="1500" dirty="0"/>
          </a:p>
        </p:txBody>
      </p:sp>
      <p:sp>
        <p:nvSpPr>
          <p:cNvPr id="20" name="Text 18"/>
          <p:cNvSpPr/>
          <p:nvPr/>
        </p:nvSpPr>
        <p:spPr>
          <a:xfrm>
            <a:off x="6400800" y="3931920"/>
            <a:ext cx="2194560" cy="594360"/>
          </a:xfrm>
          <a:prstGeom prst="rect">
            <a:avLst/>
          </a:prstGeom>
          <a:noFill/>
          <a:ln/>
        </p:spPr>
        <p:txBody>
          <a:bodyPr wrap="square" lIns="0" tIns="0" rIns="0" bIns="0" rtlCol="0" anchor="t"/>
          <a:lstStyle/>
          <a:p>
            <a:pPr marL="0" indent="0">
              <a:buNone/>
            </a:pPr>
            <a:r>
              <a:rPr lang="en-US" sz="3800" b="1" dirty="0">
                <a:solidFill>
                  <a:srgbClr val="0B7A6E"/>
                </a:solidFill>
                <a:latin typeface="Cambria" pitchFamily="34" charset="0"/>
                <a:ea typeface="Cambria" pitchFamily="34" charset="-122"/>
                <a:cs typeface="Cambria" pitchFamily="34" charset="-120"/>
              </a:rPr>
              <a:t>25</a:t>
            </a:r>
            <a:endParaRPr lang="en-US" sz="3800" dirty="0"/>
          </a:p>
        </p:txBody>
      </p:sp>
      <p:sp>
        <p:nvSpPr>
          <p:cNvPr id="21" name="Text 19"/>
          <p:cNvSpPr/>
          <p:nvPr/>
        </p:nvSpPr>
        <p:spPr>
          <a:xfrm>
            <a:off x="8686800" y="4005072"/>
            <a:ext cx="2788920" cy="594360"/>
          </a:xfrm>
          <a:prstGeom prst="rect">
            <a:avLst/>
          </a:prstGeom>
          <a:noFill/>
          <a:ln/>
        </p:spPr>
        <p:txBody>
          <a:bodyPr wrap="square" lIns="0" tIns="0" rIns="0" bIns="0" rtlCol="0" anchor="t"/>
          <a:lstStyle/>
          <a:p>
            <a:pPr marL="0" indent="0">
              <a:spcAft>
                <a:spcPts val="500"/>
              </a:spcAft>
              <a:buNone/>
            </a:pPr>
            <a:r>
              <a:rPr lang="en-US" sz="1500" dirty="0">
                <a:solidFill>
                  <a:srgbClr val="1B1240"/>
                </a:solidFill>
                <a:latin typeface="Calibri" pitchFamily="34" charset="0"/>
                <a:ea typeface="Calibri" pitchFamily="34" charset="-122"/>
                <a:cs typeface="Calibri" pitchFamily="34" charset="-120"/>
              </a:rPr>
              <a:t>objections filed; an NLRB official recommended rejecting them</a:t>
            </a:r>
            <a:endParaRPr lang="en-US" sz="1500" dirty="0"/>
          </a:p>
        </p:txBody>
      </p:sp>
      <p:sp>
        <p:nvSpPr>
          <p:cNvPr id="22" name="Text 20"/>
          <p:cNvSpPr/>
          <p:nvPr/>
        </p:nvSpPr>
        <p:spPr>
          <a:xfrm>
            <a:off x="6400800" y="4754880"/>
            <a:ext cx="4983480" cy="731520"/>
          </a:xfrm>
          <a:prstGeom prst="rect">
            <a:avLst/>
          </a:prstGeom>
          <a:noFill/>
          <a:ln/>
        </p:spPr>
        <p:txBody>
          <a:bodyPr wrap="square" lIns="0" tIns="0" rIns="0" bIns="0" rtlCol="0" anchor="t"/>
          <a:lstStyle/>
          <a:p>
            <a:pPr marL="0" indent="0">
              <a:spcAft>
                <a:spcPts val="500"/>
              </a:spcAft>
              <a:buNone/>
            </a:pPr>
            <a:r>
              <a:rPr lang="en-US" sz="1500" dirty="0">
                <a:solidFill>
                  <a:srgbClr val="1B1240"/>
                </a:solidFill>
                <a:latin typeface="Calibri" pitchFamily="34" charset="0"/>
                <a:ea typeface="Calibri" pitchFamily="34" charset="-122"/>
                <a:cs typeface="Calibri" pitchFamily="34" charset="-120"/>
              </a:rPr>
              <a:t>Context: a collaboration moment. A participative response was available and was not the one chosen.</a:t>
            </a:r>
            <a:endParaRPr lang="en-US" sz="1500" dirty="0"/>
          </a:p>
        </p:txBody>
      </p:sp>
      <p:sp>
        <p:nvSpPr>
          <p:cNvPr id="23"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4"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Do not treat every collaboration problem as a crisis.</a:t>
            </a:r>
            <a:endParaRPr lang="en-US" sz="1500" dirty="0"/>
          </a:p>
        </p:txBody>
      </p:sp>
      <p:sp>
        <p:nvSpPr>
          <p:cNvPr id="25"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u="sng" dirty="0">
                <a:solidFill>
                  <a:srgbClr val="5C557A"/>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US Senate HELP Committee (2024, pp. 1, 7)</a:t>
            </a:r>
            <a:r>
              <a:rPr lang="en-US" sz="950" dirty="0">
                <a:solidFill>
                  <a:srgbClr val="5C557A"/>
                </a:solidFill>
                <a:latin typeface="Calibri" pitchFamily="34" charset="0"/>
                <a:ea typeface="Calibri" pitchFamily="34" charset="-122"/>
                <a:cs typeface="Calibri" pitchFamily="34" charset="-120"/>
              </a:rPr>
              <a:t>; </a:t>
            </a:r>
            <a:r>
              <a:rPr lang="en-US" sz="950" u="sng" dirty="0">
                <a:solidFill>
                  <a:srgbClr val="5C557A"/>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CNBC (2022)</a:t>
            </a:r>
            <a:r>
              <a:rPr lang="en-US" sz="950" dirty="0">
                <a:solidFill>
                  <a:srgbClr val="5C557A"/>
                </a:solidFill>
                <a:latin typeface="Calibri" pitchFamily="34" charset="0"/>
                <a:ea typeface="Calibri" pitchFamily="34" charset="-122"/>
                <a:cs typeface="Calibri" pitchFamily="34" charset="-120"/>
              </a:rPr>
              <a:t>; </a:t>
            </a:r>
            <a:r>
              <a:rPr lang="en-US" sz="950" u="sng" dirty="0">
                <a:solidFill>
                  <a:srgbClr val="5C557A"/>
                </a:solidFill>
                <a:latin typeface="Calibri" pitchFamily="34" charset="0"/>
                <a:ea typeface="Calibri" pitchFamily="34" charset="-122"/>
                <a:cs typeface="Calibri" pitchFamily="34" charset="-120"/>
                <a:hlinkClick r:id="rId5">
                  <a:extLst>
                    <a:ext uri="{A12FA001-AC4F-418D-AE19-62706E023703}">
                      <ahyp:hlinkClr xmlns:ahyp="http://schemas.microsoft.com/office/drawing/2018/hyperlinkcolor" val="tx"/>
                    </a:ext>
                  </a:extLst>
                </a:hlinkClick>
              </a:rPr>
              <a:t>CNBC (2024)</a:t>
            </a:r>
            <a:endParaRPr lang="en-US" sz="950" dirty="0"/>
          </a:p>
        </p:txBody>
      </p:sp>
    </p:spTree>
  </p:cSld>
  <p:clrMapOvr>
    <a:masterClrMapping/>
  </p:clrMapOvr>
  <p:transition spd="med" advTm="60000"/>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IN PRACTICE / BUSINESS EXAMPLES</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Business examples: EI in action</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Google and Microsoft built EI into systems; Amazon’s mandate communication shows the cost of not doing so</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08 / 13</a:t>
            </a:r>
            <a:endParaRPr lang="en-US" sz="950" dirty="0"/>
          </a:p>
        </p:txBody>
      </p:sp>
      <p:sp>
        <p:nvSpPr>
          <p:cNvPr id="7" name="Card"/>
          <p:cNvSpPr/>
          <p:nvPr/>
        </p:nvSpPr>
        <p:spPr>
          <a:xfrm>
            <a:off x="548640" y="2148840"/>
            <a:ext cx="3493008" cy="3474720"/>
          </a:xfrm>
          <a:prstGeom prst="rect">
            <a:avLst/>
          </a:prstGeom>
          <a:solidFill>
            <a:srgbClr val="FFFFFF"/>
          </a:solidFill>
          <a:ln w="9525">
            <a:solidFill>
              <a:srgbClr val="D8CFF5"/>
            </a:solidFill>
            <a:prstDash val="solid"/>
          </a:ln>
        </p:spPr>
        <p:txBody>
          <a:bodyPr/>
          <a:lstStyle/>
          <a:p>
            <a:endParaRPr lang="en-GB"/>
          </a:p>
        </p:txBody>
      </p:sp>
      <p:sp>
        <p:nvSpPr>
          <p:cNvPr id="8" name="Card"/>
          <p:cNvSpPr/>
          <p:nvPr/>
        </p:nvSpPr>
        <p:spPr>
          <a:xfrm>
            <a:off x="4334256" y="2148840"/>
            <a:ext cx="3493008" cy="3474720"/>
          </a:xfrm>
          <a:prstGeom prst="rect">
            <a:avLst/>
          </a:prstGeom>
          <a:solidFill>
            <a:srgbClr val="FFFFFF"/>
          </a:solidFill>
          <a:ln w="9525">
            <a:solidFill>
              <a:srgbClr val="D8CFF5"/>
            </a:solidFill>
            <a:prstDash val="solid"/>
          </a:ln>
        </p:spPr>
        <p:txBody>
          <a:bodyPr/>
          <a:lstStyle/>
          <a:p>
            <a:endParaRPr lang="en-GB"/>
          </a:p>
        </p:txBody>
      </p:sp>
      <p:sp>
        <p:nvSpPr>
          <p:cNvPr id="9" name="Card"/>
          <p:cNvSpPr/>
          <p:nvPr/>
        </p:nvSpPr>
        <p:spPr>
          <a:xfrm>
            <a:off x="8119872" y="2148840"/>
            <a:ext cx="3493008" cy="3474720"/>
          </a:xfrm>
          <a:prstGeom prst="rect">
            <a:avLst/>
          </a:prstGeom>
          <a:solidFill>
            <a:srgbClr val="FFE6E0"/>
          </a:solidFill>
          <a:ln w="9525">
            <a:solidFill>
              <a:srgbClr val="D8CFF5"/>
            </a:solidFill>
            <a:prstDash val="solid"/>
          </a:ln>
        </p:spPr>
        <p:txBody>
          <a:bodyPr/>
          <a:lstStyle/>
          <a:p>
            <a:endParaRPr lang="en-GB"/>
          </a:p>
        </p:txBody>
      </p:sp>
      <p:sp>
        <p:nvSpPr>
          <p:cNvPr id="10" name="Text 8"/>
          <p:cNvSpPr/>
          <p:nvPr/>
        </p:nvSpPr>
        <p:spPr>
          <a:xfrm>
            <a:off x="777240" y="2331720"/>
            <a:ext cx="3035808" cy="365760"/>
          </a:xfrm>
          <a:prstGeom prst="rect">
            <a:avLst/>
          </a:prstGeom>
          <a:noFill/>
          <a:ln/>
        </p:spPr>
        <p:txBody>
          <a:bodyPr wrap="square" lIns="0" tIns="0" rIns="0" bIns="0" rtlCol="0" anchor="t"/>
          <a:lstStyle/>
          <a:p>
            <a:pPr marL="0" indent="0">
              <a:spcAft>
                <a:spcPts val="500"/>
              </a:spcAft>
              <a:buNone/>
            </a:pPr>
            <a:r>
              <a:rPr lang="en-US" sz="2200" b="1" dirty="0">
                <a:solidFill>
                  <a:srgbClr val="5A32C8"/>
                </a:solidFill>
                <a:latin typeface="Calibri" pitchFamily="34" charset="0"/>
                <a:ea typeface="Calibri" pitchFamily="34" charset="-122"/>
                <a:cs typeface="Calibri" pitchFamily="34" charset="-120"/>
              </a:rPr>
              <a:t>Google</a:t>
            </a:r>
            <a:endParaRPr lang="en-US" sz="2200" dirty="0"/>
          </a:p>
        </p:txBody>
      </p:sp>
      <p:sp>
        <p:nvSpPr>
          <p:cNvPr id="11" name="Text 9"/>
          <p:cNvSpPr/>
          <p:nvPr/>
        </p:nvSpPr>
        <p:spPr>
          <a:xfrm>
            <a:off x="4562856" y="2331720"/>
            <a:ext cx="3035808" cy="365760"/>
          </a:xfrm>
          <a:prstGeom prst="rect">
            <a:avLst/>
          </a:prstGeom>
          <a:noFill/>
          <a:ln/>
        </p:spPr>
        <p:txBody>
          <a:bodyPr wrap="square" lIns="0" tIns="0" rIns="0" bIns="0" rtlCol="0" anchor="t"/>
          <a:lstStyle/>
          <a:p>
            <a:pPr marL="0" indent="0">
              <a:spcAft>
                <a:spcPts val="500"/>
              </a:spcAft>
              <a:buNone/>
            </a:pPr>
            <a:r>
              <a:rPr lang="en-US" sz="2200" b="1" dirty="0">
                <a:solidFill>
                  <a:srgbClr val="5A32C8"/>
                </a:solidFill>
                <a:latin typeface="Calibri" pitchFamily="34" charset="0"/>
                <a:ea typeface="Calibri" pitchFamily="34" charset="-122"/>
                <a:cs typeface="Calibri" pitchFamily="34" charset="-120"/>
              </a:rPr>
              <a:t>Microsoft</a:t>
            </a:r>
            <a:endParaRPr lang="en-US" sz="2200" dirty="0"/>
          </a:p>
        </p:txBody>
      </p:sp>
      <p:sp>
        <p:nvSpPr>
          <p:cNvPr id="12" name="Text 10"/>
          <p:cNvSpPr/>
          <p:nvPr/>
        </p:nvSpPr>
        <p:spPr>
          <a:xfrm>
            <a:off x="8348472" y="2331720"/>
            <a:ext cx="3035808" cy="365760"/>
          </a:xfrm>
          <a:prstGeom prst="rect">
            <a:avLst/>
          </a:prstGeom>
          <a:noFill/>
          <a:ln/>
        </p:spPr>
        <p:txBody>
          <a:bodyPr wrap="square" lIns="0" tIns="0" rIns="0" bIns="0" rtlCol="0" anchor="t"/>
          <a:lstStyle/>
          <a:p>
            <a:pPr marL="0" indent="0">
              <a:spcAft>
                <a:spcPts val="500"/>
              </a:spcAft>
              <a:buNone/>
            </a:pPr>
            <a:r>
              <a:rPr lang="en-US" sz="2200" b="1" dirty="0">
                <a:solidFill>
                  <a:srgbClr val="C8402B"/>
                </a:solidFill>
                <a:latin typeface="Calibri" pitchFamily="34" charset="0"/>
                <a:ea typeface="Calibri" pitchFamily="34" charset="-122"/>
                <a:cs typeface="Calibri" pitchFamily="34" charset="-120"/>
              </a:rPr>
              <a:t>Amazon (counter-case)</a:t>
            </a:r>
            <a:endParaRPr lang="en-US" sz="2200" dirty="0"/>
          </a:p>
        </p:txBody>
      </p:sp>
      <p:sp>
        <p:nvSpPr>
          <p:cNvPr id="13" name="Text 11"/>
          <p:cNvSpPr/>
          <p:nvPr/>
        </p:nvSpPr>
        <p:spPr>
          <a:xfrm>
            <a:off x="777240" y="2834640"/>
            <a:ext cx="3017520" cy="320040"/>
          </a:xfrm>
          <a:prstGeom prst="rect">
            <a:avLst/>
          </a:prstGeom>
          <a:noFill/>
          <a:ln/>
        </p:spPr>
        <p:txBody>
          <a:bodyPr wrap="square" lIns="0" tIns="0" rIns="0" bIns="0" rtlCol="0" anchor="t"/>
          <a:lstStyle/>
          <a:p>
            <a:pPr marL="0" indent="0">
              <a:spcAft>
                <a:spcPts val="500"/>
              </a:spcAft>
              <a:buNone/>
            </a:pPr>
            <a:r>
              <a:rPr lang="en-US" sz="1800" b="1" dirty="0">
                <a:solidFill>
                  <a:srgbClr val="1B1240"/>
                </a:solidFill>
                <a:latin typeface="Calibri" pitchFamily="34" charset="0"/>
                <a:ea typeface="Calibri" pitchFamily="34" charset="-122"/>
                <a:cs typeface="Calibri" pitchFamily="34" charset="-120"/>
              </a:rPr>
              <a:t>Psychological safety</a:t>
            </a:r>
            <a:endParaRPr lang="en-US" sz="1800" dirty="0"/>
          </a:p>
        </p:txBody>
      </p:sp>
      <p:sp>
        <p:nvSpPr>
          <p:cNvPr id="14" name="Text 12"/>
          <p:cNvSpPr/>
          <p:nvPr/>
        </p:nvSpPr>
        <p:spPr>
          <a:xfrm>
            <a:off x="777240" y="3246120"/>
            <a:ext cx="3017520" cy="1097280"/>
          </a:xfrm>
          <a:prstGeom prst="rect">
            <a:avLst/>
          </a:prstGeom>
          <a:noFill/>
          <a:ln/>
        </p:spPr>
        <p:txBody>
          <a:bodyPr wrap="square" lIns="0" tIns="0" rIns="0" bIns="0" rtlCol="0" anchor="t"/>
          <a:lstStyle/>
          <a:p>
            <a:pPr marL="0" indent="0">
              <a:spcAft>
                <a:spcPts val="500"/>
              </a:spcAft>
              <a:buNone/>
            </a:pPr>
            <a:r>
              <a:rPr lang="en-US" sz="1600" dirty="0">
                <a:solidFill>
                  <a:srgbClr val="1B1240"/>
                </a:solidFill>
                <a:latin typeface="Calibri" pitchFamily="34" charset="0"/>
                <a:ea typeface="Calibri" pitchFamily="34" charset="-122"/>
                <a:cs typeface="Calibri" pitchFamily="34" charset="-120"/>
              </a:rPr>
              <a:t>“Shared belief… the team is safe for interpersonal risk taking” (Edmondson, 1999, p. 354).</a:t>
            </a:r>
            <a:endParaRPr lang="en-US" sz="1600" dirty="0"/>
          </a:p>
        </p:txBody>
      </p:sp>
      <p:sp>
        <p:nvSpPr>
          <p:cNvPr id="15" name="Text 13"/>
          <p:cNvSpPr/>
          <p:nvPr/>
        </p:nvSpPr>
        <p:spPr>
          <a:xfrm>
            <a:off x="777240" y="4526280"/>
            <a:ext cx="3017520" cy="822960"/>
          </a:xfrm>
          <a:prstGeom prst="rect">
            <a:avLst/>
          </a:prstGeom>
          <a:noFill/>
          <a:ln/>
        </p:spPr>
        <p:txBody>
          <a:bodyPr wrap="square" lIns="0" tIns="0" rIns="0" bIns="0" rtlCol="0" anchor="t"/>
          <a:lstStyle/>
          <a:p>
            <a:pPr marL="0" indent="0">
              <a:spcAft>
                <a:spcPts val="500"/>
              </a:spcAft>
              <a:buNone/>
            </a:pPr>
            <a:r>
              <a:rPr lang="en-US" sz="1600" b="1" dirty="0">
                <a:solidFill>
                  <a:srgbClr val="5A32C8"/>
                </a:solidFill>
                <a:latin typeface="Calibri" pitchFamily="34" charset="0"/>
                <a:ea typeface="Calibri" pitchFamily="34" charset="-122"/>
                <a:cs typeface="Calibri" pitchFamily="34" charset="-120"/>
              </a:rPr>
              <a:t>Ranked first of five dynamics behind its best teams (Google re:Work, n.d.).</a:t>
            </a:r>
            <a:endParaRPr lang="en-US" sz="1600" dirty="0"/>
          </a:p>
        </p:txBody>
      </p:sp>
      <p:sp>
        <p:nvSpPr>
          <p:cNvPr id="16" name="Text 14"/>
          <p:cNvSpPr/>
          <p:nvPr/>
        </p:nvSpPr>
        <p:spPr>
          <a:xfrm>
            <a:off x="4562856" y="2788920"/>
            <a:ext cx="3017520" cy="685800"/>
          </a:xfrm>
          <a:prstGeom prst="rect">
            <a:avLst/>
          </a:prstGeom>
          <a:noFill/>
          <a:ln/>
        </p:spPr>
        <p:txBody>
          <a:bodyPr wrap="square" lIns="0" tIns="0" rIns="0" bIns="0" rtlCol="0" anchor="t"/>
          <a:lstStyle/>
          <a:p>
            <a:pPr marL="0" indent="0">
              <a:buNone/>
            </a:pPr>
            <a:r>
              <a:rPr lang="en-US" sz="4600" b="1" dirty="0">
                <a:solidFill>
                  <a:srgbClr val="5A32C8"/>
                </a:solidFill>
                <a:latin typeface="Cambria" pitchFamily="34" charset="0"/>
                <a:ea typeface="Cambria" pitchFamily="34" charset="-122"/>
                <a:cs typeface="Cambria" pitchFamily="34" charset="-120"/>
              </a:rPr>
              <a:t>≈650%</a:t>
            </a:r>
            <a:endParaRPr lang="en-US" sz="4600" dirty="0"/>
          </a:p>
        </p:txBody>
      </p:sp>
      <p:sp>
        <p:nvSpPr>
          <p:cNvPr id="17" name="Text 15"/>
          <p:cNvSpPr/>
          <p:nvPr/>
        </p:nvSpPr>
        <p:spPr>
          <a:xfrm>
            <a:off x="4562856" y="3611880"/>
            <a:ext cx="3017520" cy="777240"/>
          </a:xfrm>
          <a:prstGeom prst="rect">
            <a:avLst/>
          </a:prstGeom>
          <a:noFill/>
          <a:ln/>
        </p:spPr>
        <p:txBody>
          <a:bodyPr wrap="square" lIns="0" tIns="0" rIns="0" bIns="0" rtlCol="0" anchor="t"/>
          <a:lstStyle/>
          <a:p>
            <a:pPr marL="0" indent="0">
              <a:spcAft>
                <a:spcPts val="500"/>
              </a:spcAft>
              <a:buNone/>
            </a:pPr>
            <a:r>
              <a:rPr lang="en-US" sz="1600" dirty="0">
                <a:solidFill>
                  <a:srgbClr val="1B1240"/>
                </a:solidFill>
                <a:latin typeface="Calibri" pitchFamily="34" charset="0"/>
                <a:ea typeface="Calibri" pitchFamily="34" charset="-122"/>
                <a:cs typeface="Calibri" pitchFamily="34" charset="-120"/>
              </a:rPr>
              <a:t>stock growth over the following decade (Adenekan, 2025, p. 788, approx.).</a:t>
            </a:r>
            <a:endParaRPr lang="en-US" sz="1600" dirty="0"/>
          </a:p>
        </p:txBody>
      </p:sp>
      <p:sp>
        <p:nvSpPr>
          <p:cNvPr id="18" name="Text 16"/>
          <p:cNvSpPr/>
          <p:nvPr/>
        </p:nvSpPr>
        <p:spPr>
          <a:xfrm>
            <a:off x="4562856" y="4526280"/>
            <a:ext cx="3017520" cy="822960"/>
          </a:xfrm>
          <a:prstGeom prst="rect">
            <a:avLst/>
          </a:prstGeom>
          <a:noFill/>
          <a:ln/>
        </p:spPr>
        <p:txBody>
          <a:bodyPr wrap="square" lIns="0" tIns="0" rIns="0" bIns="0" rtlCol="0" anchor="t"/>
          <a:lstStyle/>
          <a:p>
            <a:pPr marL="0" indent="0">
              <a:spcAft>
                <a:spcPts val="500"/>
              </a:spcAft>
              <a:buNone/>
            </a:pPr>
            <a:r>
              <a:rPr lang="en-US" sz="1600" b="1" dirty="0">
                <a:solidFill>
                  <a:srgbClr val="5A32C8"/>
                </a:solidFill>
                <a:latin typeface="Calibri" pitchFamily="34" charset="0"/>
                <a:ea typeface="Calibri" pitchFamily="34" charset="-122"/>
                <a:cs typeface="Calibri" pitchFamily="34" charset="-120"/>
              </a:rPr>
              <a:t>Nadella made “empathy the foundation of leadership” on taking over in 2014 (p. 785).</a:t>
            </a:r>
            <a:endParaRPr lang="en-US" sz="1600" dirty="0"/>
          </a:p>
        </p:txBody>
      </p:sp>
      <p:sp>
        <p:nvSpPr>
          <p:cNvPr id="19" name="Text 17"/>
          <p:cNvSpPr/>
          <p:nvPr/>
        </p:nvSpPr>
        <p:spPr>
          <a:xfrm>
            <a:off x="8348472" y="2788920"/>
            <a:ext cx="3017520" cy="685800"/>
          </a:xfrm>
          <a:prstGeom prst="rect">
            <a:avLst/>
          </a:prstGeom>
          <a:noFill/>
          <a:ln/>
        </p:spPr>
        <p:txBody>
          <a:bodyPr wrap="square" lIns="0" tIns="0" rIns="0" bIns="0" rtlCol="0" anchor="t"/>
          <a:lstStyle/>
          <a:p>
            <a:pPr marL="0" indent="0">
              <a:buNone/>
            </a:pPr>
            <a:r>
              <a:rPr lang="en-US" sz="4600" b="1" dirty="0">
                <a:solidFill>
                  <a:srgbClr val="C8402B"/>
                </a:solidFill>
                <a:latin typeface="Cambria" pitchFamily="34" charset="0"/>
                <a:ea typeface="Cambria" pitchFamily="34" charset="-122"/>
                <a:cs typeface="Cambria" pitchFamily="34" charset="-120"/>
              </a:rPr>
              <a:t>1.4 / 5</a:t>
            </a:r>
            <a:endParaRPr lang="en-US" sz="4600" dirty="0"/>
          </a:p>
        </p:txBody>
      </p:sp>
      <p:sp>
        <p:nvSpPr>
          <p:cNvPr id="20" name="Text 18"/>
          <p:cNvSpPr/>
          <p:nvPr/>
        </p:nvSpPr>
        <p:spPr>
          <a:xfrm>
            <a:off x="8348472" y="3611880"/>
            <a:ext cx="3017520" cy="822960"/>
          </a:xfrm>
          <a:prstGeom prst="rect">
            <a:avLst/>
          </a:prstGeom>
          <a:noFill/>
          <a:ln/>
        </p:spPr>
        <p:txBody>
          <a:bodyPr wrap="square" lIns="0" tIns="0" rIns="0" bIns="0" rtlCol="0" anchor="t"/>
          <a:lstStyle/>
          <a:p>
            <a:pPr marL="0" indent="0">
              <a:spcAft>
                <a:spcPts val="500"/>
              </a:spcAft>
              <a:buNone/>
            </a:pPr>
            <a:r>
              <a:rPr lang="en-US" sz="1600" dirty="0">
                <a:solidFill>
                  <a:srgbClr val="1B1240"/>
                </a:solidFill>
                <a:latin typeface="Calibri" pitchFamily="34" charset="0"/>
                <a:ea typeface="Calibri" pitchFamily="34" charset="-122"/>
                <a:cs typeface="Calibri" pitchFamily="34" charset="-120"/>
              </a:rPr>
              <a:t>average satisfaction in an internal survey on the 5-day office mandate (Del Rey, 2024).</a:t>
            </a:r>
            <a:endParaRPr lang="en-US" sz="1600" dirty="0"/>
          </a:p>
        </p:txBody>
      </p:sp>
      <p:sp>
        <p:nvSpPr>
          <p:cNvPr id="21" name="Text 19"/>
          <p:cNvSpPr/>
          <p:nvPr/>
        </p:nvSpPr>
        <p:spPr>
          <a:xfrm>
            <a:off x="8348472" y="4526280"/>
            <a:ext cx="3017520" cy="822960"/>
          </a:xfrm>
          <a:prstGeom prst="rect">
            <a:avLst/>
          </a:prstGeom>
          <a:noFill/>
          <a:ln/>
        </p:spPr>
        <p:txBody>
          <a:bodyPr wrap="square" lIns="0" tIns="0" rIns="0" bIns="0" rtlCol="0" anchor="t"/>
          <a:lstStyle/>
          <a:p>
            <a:pPr marL="0" indent="0">
              <a:spcAft>
                <a:spcPts val="500"/>
              </a:spcAft>
              <a:buNone/>
            </a:pPr>
            <a:r>
              <a:rPr lang="en-US" sz="1600" b="1" dirty="0">
                <a:solidFill>
                  <a:srgbClr val="C8402B"/>
                </a:solidFill>
                <a:latin typeface="Calibri" pitchFamily="34" charset="0"/>
                <a:ea typeface="Calibri" pitchFamily="34" charset="-122"/>
                <a:cs typeface="Calibri" pitchFamily="34" charset="-120"/>
              </a:rPr>
              <a:t>Little visible empathy in how the decision was communicated.</a:t>
            </a:r>
            <a:endParaRPr lang="en-US" sz="1600" dirty="0"/>
          </a:p>
        </p:txBody>
      </p:sp>
      <p:sp>
        <p:nvSpPr>
          <p:cNvPr id="22"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3"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Build empathy into systems, not only individual intentions.</a:t>
            </a:r>
            <a:endParaRPr lang="en-US" sz="1500" dirty="0"/>
          </a:p>
        </p:txBody>
      </p:sp>
      <p:sp>
        <p:nvSpPr>
          <p:cNvPr id="24"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dirty="0">
                <a:solidFill>
                  <a:srgbClr val="5C557A"/>
                </a:solidFill>
                <a:latin typeface="Calibri" pitchFamily="34" charset="0"/>
                <a:ea typeface="Calibri" pitchFamily="34" charset="-122"/>
                <a:cs typeface="Calibri" pitchFamily="34" charset="-120"/>
              </a:rPr>
              <a:t>Edmondson (1999, p. 354); </a:t>
            </a:r>
            <a:r>
              <a:rPr lang="en-US" sz="950" u="sng" dirty="0">
                <a:solidFill>
                  <a:srgbClr val="5C557A"/>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Google re:Work (n.d.)</a:t>
            </a:r>
            <a:r>
              <a:rPr lang="en-US" sz="950" dirty="0">
                <a:solidFill>
                  <a:srgbClr val="5C557A"/>
                </a:solidFill>
                <a:latin typeface="Calibri" pitchFamily="34" charset="0"/>
                <a:ea typeface="Calibri" pitchFamily="34" charset="-122"/>
                <a:cs typeface="Calibri" pitchFamily="34" charset="-120"/>
              </a:rPr>
              <a:t>; Adenekan (2025, pp. 785–788); </a:t>
            </a:r>
            <a:r>
              <a:rPr lang="en-US" sz="950" u="sng" dirty="0">
                <a:solidFill>
                  <a:srgbClr val="5C557A"/>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Del Rey (2024)</a:t>
            </a:r>
            <a:endParaRPr lang="en-US" sz="950" dirty="0"/>
          </a:p>
        </p:txBody>
      </p:sp>
    </p:spTree>
  </p:cSld>
  <p:clrMapOvr>
    <a:masterClrMapping/>
  </p:clrMapOvr>
  <p:transition spd="med" advTm="60000"/>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IN PRACTICE / BUSINESS EXAMPLES</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Business examples: CQ in action</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Starbucks tried training; Airbnb built measurement into governance — a sharper contrast than it looks</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09 / 13</a:t>
            </a:r>
            <a:endParaRPr lang="en-US" sz="950" dirty="0"/>
          </a:p>
        </p:txBody>
      </p:sp>
      <p:sp>
        <p:nvSpPr>
          <p:cNvPr id="7" name="Card"/>
          <p:cNvSpPr/>
          <p:nvPr/>
        </p:nvSpPr>
        <p:spPr>
          <a:xfrm>
            <a:off x="548640" y="2148840"/>
            <a:ext cx="5440680" cy="2514600"/>
          </a:xfrm>
          <a:prstGeom prst="rect">
            <a:avLst/>
          </a:prstGeom>
          <a:solidFill>
            <a:srgbClr val="FFFFFF"/>
          </a:solidFill>
          <a:ln w="9525">
            <a:solidFill>
              <a:srgbClr val="D8CFF5"/>
            </a:solidFill>
            <a:prstDash val="solid"/>
          </a:ln>
        </p:spPr>
        <p:txBody>
          <a:bodyPr/>
          <a:lstStyle/>
          <a:p>
            <a:endParaRPr lang="en-GB"/>
          </a:p>
        </p:txBody>
      </p:sp>
      <p:sp>
        <p:nvSpPr>
          <p:cNvPr id="8" name="Text 6"/>
          <p:cNvSpPr/>
          <p:nvPr/>
        </p:nvSpPr>
        <p:spPr>
          <a:xfrm>
            <a:off x="777240" y="2313432"/>
            <a:ext cx="4983480" cy="329184"/>
          </a:xfrm>
          <a:prstGeom prst="rect">
            <a:avLst/>
          </a:prstGeom>
          <a:noFill/>
          <a:ln/>
        </p:spPr>
        <p:txBody>
          <a:bodyPr wrap="square" lIns="0" tIns="0" rIns="0" bIns="0" rtlCol="0" anchor="t"/>
          <a:lstStyle/>
          <a:p>
            <a:pPr marL="0" indent="0">
              <a:spcAft>
                <a:spcPts val="500"/>
              </a:spcAft>
              <a:buNone/>
            </a:pPr>
            <a:r>
              <a:rPr lang="en-US" sz="2000" b="1" dirty="0">
                <a:solidFill>
                  <a:srgbClr val="5A32C8"/>
                </a:solidFill>
                <a:latin typeface="Calibri" pitchFamily="34" charset="0"/>
                <a:ea typeface="Calibri" pitchFamily="34" charset="-122"/>
                <a:cs typeface="Calibri" pitchFamily="34" charset="-120"/>
              </a:rPr>
              <a:t>Starbucks: training</a:t>
            </a:r>
            <a:endParaRPr lang="en-US" sz="2000" dirty="0"/>
          </a:p>
        </p:txBody>
      </p:sp>
      <p:sp>
        <p:nvSpPr>
          <p:cNvPr id="9" name="Text 7"/>
          <p:cNvSpPr/>
          <p:nvPr/>
        </p:nvSpPr>
        <p:spPr>
          <a:xfrm>
            <a:off x="777240" y="2770632"/>
            <a:ext cx="4983480" cy="1783080"/>
          </a:xfrm>
          <a:prstGeom prst="rect">
            <a:avLst/>
          </a:prstGeom>
          <a:noFill/>
          <a:ln/>
        </p:spPr>
        <p:txBody>
          <a:bodyPr wrap="square" lIns="0" tIns="0" rIns="0" bIns="0" rtlCol="0" anchor="t"/>
          <a:lstStyle/>
          <a:p>
            <a:pPr marL="0" indent="0">
              <a:spcAft>
                <a:spcPts val="900"/>
              </a:spcAft>
              <a:buNone/>
            </a:pPr>
            <a:r>
              <a:rPr lang="en-US" sz="1600" dirty="0">
                <a:solidFill>
                  <a:srgbClr val="1B1240"/>
                </a:solidFill>
                <a:latin typeface="Calibri" pitchFamily="34" charset="0"/>
                <a:ea typeface="Calibri" pitchFamily="34" charset="-122"/>
                <a:cs typeface="Calibri" pitchFamily="34" charset="-120"/>
              </a:rPr>
              <a:t>8,000+ stores closed for a half-day of implicit-bias training after a Philadelphia store called police on two Black customers (CBS News, 2018).</a:t>
            </a:r>
            <a:endParaRPr lang="en-US" sz="1600" dirty="0"/>
          </a:p>
          <a:p>
            <a:pPr marL="0" indent="0">
              <a:spcAft>
                <a:spcPts val="900"/>
              </a:spcAft>
              <a:buNone/>
            </a:pPr>
            <a:r>
              <a:rPr lang="en-US" sz="1600" dirty="0">
                <a:solidFill>
                  <a:srgbClr val="1B1240"/>
                </a:solidFill>
                <a:latin typeface="Calibri" pitchFamily="34" charset="0"/>
                <a:ea typeface="Calibri" pitchFamily="34" charset="-122"/>
                <a:cs typeface="Calibri" pitchFamily="34" charset="-120"/>
              </a:rPr>
              <a:t>A Harvard sociologist cautioned that “training virtually never has any effect on people’s bias” (CBS News, 2018).</a:t>
            </a:r>
            <a:endParaRPr lang="en-US" sz="1600" dirty="0"/>
          </a:p>
        </p:txBody>
      </p:sp>
      <p:sp>
        <p:nvSpPr>
          <p:cNvPr id="10" name="Card"/>
          <p:cNvSpPr/>
          <p:nvPr/>
        </p:nvSpPr>
        <p:spPr>
          <a:xfrm>
            <a:off x="6172200" y="2148840"/>
            <a:ext cx="5440680" cy="2514600"/>
          </a:xfrm>
          <a:prstGeom prst="rect">
            <a:avLst/>
          </a:prstGeom>
          <a:solidFill>
            <a:srgbClr val="DAF5F0"/>
          </a:solidFill>
          <a:ln w="9525">
            <a:solidFill>
              <a:srgbClr val="D8CFF5"/>
            </a:solidFill>
            <a:prstDash val="solid"/>
          </a:ln>
        </p:spPr>
        <p:txBody>
          <a:bodyPr/>
          <a:lstStyle/>
          <a:p>
            <a:endParaRPr lang="en-GB"/>
          </a:p>
        </p:txBody>
      </p:sp>
      <p:sp>
        <p:nvSpPr>
          <p:cNvPr id="11" name="Text 9"/>
          <p:cNvSpPr/>
          <p:nvPr/>
        </p:nvSpPr>
        <p:spPr>
          <a:xfrm>
            <a:off x="6400800" y="2313432"/>
            <a:ext cx="4937760" cy="329184"/>
          </a:xfrm>
          <a:prstGeom prst="rect">
            <a:avLst/>
          </a:prstGeom>
          <a:noFill/>
          <a:ln/>
        </p:spPr>
        <p:txBody>
          <a:bodyPr wrap="square" lIns="0" tIns="0" rIns="0" bIns="0" rtlCol="0" anchor="t"/>
          <a:lstStyle/>
          <a:p>
            <a:pPr marL="0" indent="0">
              <a:spcAft>
                <a:spcPts val="500"/>
              </a:spcAft>
              <a:buNone/>
            </a:pPr>
            <a:r>
              <a:rPr lang="en-US" sz="2000" b="1" dirty="0">
                <a:solidFill>
                  <a:srgbClr val="0B7A6E"/>
                </a:solidFill>
                <a:latin typeface="Calibri" pitchFamily="34" charset="0"/>
                <a:ea typeface="Calibri" pitchFamily="34" charset="-122"/>
                <a:cs typeface="Calibri" pitchFamily="34" charset="-120"/>
              </a:rPr>
              <a:t>Airbnb: governance</a:t>
            </a:r>
            <a:endParaRPr lang="en-US" sz="2000" dirty="0"/>
          </a:p>
        </p:txBody>
      </p:sp>
      <p:sp>
        <p:nvSpPr>
          <p:cNvPr id="12" name="Text 10"/>
          <p:cNvSpPr/>
          <p:nvPr/>
        </p:nvSpPr>
        <p:spPr>
          <a:xfrm>
            <a:off x="6400800" y="2788920"/>
            <a:ext cx="2377440" cy="640080"/>
          </a:xfrm>
          <a:prstGeom prst="rect">
            <a:avLst/>
          </a:prstGeom>
          <a:noFill/>
          <a:ln/>
        </p:spPr>
        <p:txBody>
          <a:bodyPr wrap="square" lIns="0" tIns="0" rIns="0" bIns="0" rtlCol="0" anchor="t"/>
          <a:lstStyle/>
          <a:p>
            <a:pPr marL="0" indent="0">
              <a:buNone/>
            </a:pPr>
            <a:r>
              <a:rPr lang="en-US" sz="4000" b="1" dirty="0">
                <a:solidFill>
                  <a:srgbClr val="0B7A6E"/>
                </a:solidFill>
                <a:latin typeface="Cambria" pitchFamily="34" charset="0"/>
                <a:ea typeface="Cambria" pitchFamily="34" charset="-122"/>
                <a:cs typeface="Cambria" pitchFamily="34" charset="-120"/>
              </a:rPr>
              <a:t>91.4%</a:t>
            </a:r>
            <a:endParaRPr lang="en-US" sz="4000" dirty="0"/>
          </a:p>
        </p:txBody>
      </p:sp>
      <p:sp>
        <p:nvSpPr>
          <p:cNvPr id="13" name="Text 11"/>
          <p:cNvSpPr/>
          <p:nvPr/>
        </p:nvSpPr>
        <p:spPr>
          <a:xfrm>
            <a:off x="8961120" y="2788920"/>
            <a:ext cx="2377440" cy="640080"/>
          </a:xfrm>
          <a:prstGeom prst="rect">
            <a:avLst/>
          </a:prstGeom>
          <a:noFill/>
          <a:ln/>
        </p:spPr>
        <p:txBody>
          <a:bodyPr wrap="square" lIns="0" tIns="0" rIns="0" bIns="0" rtlCol="0" anchor="t"/>
          <a:lstStyle/>
          <a:p>
            <a:pPr marL="0" indent="0">
              <a:buNone/>
            </a:pPr>
            <a:r>
              <a:rPr lang="en-US" sz="4000" b="1" dirty="0">
                <a:solidFill>
                  <a:srgbClr val="0B7A6E"/>
                </a:solidFill>
                <a:latin typeface="Cambria" pitchFamily="34" charset="0"/>
                <a:ea typeface="Cambria" pitchFamily="34" charset="-122"/>
                <a:cs typeface="Cambria" pitchFamily="34" charset="-120"/>
              </a:rPr>
              <a:t>94.1%</a:t>
            </a:r>
            <a:endParaRPr lang="en-US" sz="4000" dirty="0"/>
          </a:p>
        </p:txBody>
      </p:sp>
      <p:sp>
        <p:nvSpPr>
          <p:cNvPr id="14" name="Text 12"/>
          <p:cNvSpPr/>
          <p:nvPr/>
        </p:nvSpPr>
        <p:spPr>
          <a:xfrm>
            <a:off x="6400800" y="3456432"/>
            <a:ext cx="2377440" cy="274320"/>
          </a:xfrm>
          <a:prstGeom prst="rect">
            <a:avLst/>
          </a:prstGeom>
          <a:noFill/>
          <a:ln/>
        </p:spPr>
        <p:txBody>
          <a:bodyPr wrap="square" lIns="0" tIns="0" rIns="0" bIns="0" rtlCol="0" anchor="t"/>
          <a:lstStyle/>
          <a:p>
            <a:pPr marL="0" indent="0">
              <a:spcAft>
                <a:spcPts val="500"/>
              </a:spcAft>
              <a:buNone/>
            </a:pPr>
            <a:r>
              <a:rPr lang="en-US" sz="1500" b="1" dirty="0">
                <a:solidFill>
                  <a:srgbClr val="1B1240"/>
                </a:solidFill>
                <a:latin typeface="Calibri" pitchFamily="34" charset="0"/>
                <a:ea typeface="Calibri" pitchFamily="34" charset="-122"/>
                <a:cs typeface="Calibri" pitchFamily="34" charset="-120"/>
              </a:rPr>
              <a:t>Black guests</a:t>
            </a:r>
            <a:endParaRPr lang="en-US" sz="1500" dirty="0"/>
          </a:p>
        </p:txBody>
      </p:sp>
      <p:sp>
        <p:nvSpPr>
          <p:cNvPr id="15" name="Text 13"/>
          <p:cNvSpPr/>
          <p:nvPr/>
        </p:nvSpPr>
        <p:spPr>
          <a:xfrm>
            <a:off x="8961120" y="3456432"/>
            <a:ext cx="2377440" cy="274320"/>
          </a:xfrm>
          <a:prstGeom prst="rect">
            <a:avLst/>
          </a:prstGeom>
          <a:noFill/>
          <a:ln/>
        </p:spPr>
        <p:txBody>
          <a:bodyPr wrap="square" lIns="0" tIns="0" rIns="0" bIns="0" rtlCol="0" anchor="t"/>
          <a:lstStyle/>
          <a:p>
            <a:pPr marL="0" indent="0">
              <a:spcAft>
                <a:spcPts val="500"/>
              </a:spcAft>
              <a:buNone/>
            </a:pPr>
            <a:r>
              <a:rPr lang="en-US" sz="1500" b="1" dirty="0">
                <a:solidFill>
                  <a:srgbClr val="1B1240"/>
                </a:solidFill>
                <a:latin typeface="Calibri" pitchFamily="34" charset="0"/>
                <a:ea typeface="Calibri" pitchFamily="34" charset="-122"/>
                <a:cs typeface="Calibri" pitchFamily="34" charset="-120"/>
              </a:rPr>
              <a:t>White guests</a:t>
            </a:r>
            <a:endParaRPr lang="en-US" sz="1500" dirty="0"/>
          </a:p>
        </p:txBody>
      </p:sp>
      <p:sp>
        <p:nvSpPr>
          <p:cNvPr id="16" name="Text 14"/>
          <p:cNvSpPr/>
          <p:nvPr/>
        </p:nvSpPr>
        <p:spPr>
          <a:xfrm>
            <a:off x="6400800" y="3822192"/>
            <a:ext cx="4983480" cy="804672"/>
          </a:xfrm>
          <a:prstGeom prst="rect">
            <a:avLst/>
          </a:prstGeom>
          <a:noFill/>
          <a:ln/>
        </p:spPr>
        <p:txBody>
          <a:bodyPr wrap="square" lIns="0" tIns="0" rIns="0" bIns="0" rtlCol="0" anchor="t"/>
          <a:lstStyle/>
          <a:p>
            <a:pPr marL="0" indent="0">
              <a:spcAft>
                <a:spcPts val="500"/>
              </a:spcAft>
              <a:buNone/>
            </a:pPr>
            <a:r>
              <a:rPr lang="en-US" sz="1450" dirty="0">
                <a:solidFill>
                  <a:srgbClr val="1B1240"/>
                </a:solidFill>
                <a:latin typeface="Calibri" pitchFamily="34" charset="0"/>
                <a:ea typeface="Calibri" pitchFamily="34" charset="-122"/>
                <a:cs typeface="Calibri" pitchFamily="34" charset="-120"/>
              </a:rPr>
              <a:t>A 2.7-point gap. Project Lighthouse measured booking success by perceived race, 2021 (Airbnb, 2022); the response went into policy and product (Instant Book), not a one-off session.</a:t>
            </a:r>
            <a:endParaRPr lang="en-US" sz="1450" dirty="0"/>
          </a:p>
        </p:txBody>
      </p:sp>
      <p:sp>
        <p:nvSpPr>
          <p:cNvPr id="17" name="Card"/>
          <p:cNvSpPr/>
          <p:nvPr/>
        </p:nvSpPr>
        <p:spPr>
          <a:xfrm>
            <a:off x="548640" y="4846320"/>
            <a:ext cx="11064240" cy="822960"/>
          </a:xfrm>
          <a:prstGeom prst="rect">
            <a:avLst/>
          </a:prstGeom>
          <a:solidFill>
            <a:srgbClr val="2B1B6B"/>
          </a:solidFill>
          <a:ln w="9525">
            <a:solidFill>
              <a:srgbClr val="2B1B6B"/>
            </a:solidFill>
            <a:prstDash val="solid"/>
          </a:ln>
        </p:spPr>
        <p:txBody>
          <a:bodyPr/>
          <a:lstStyle/>
          <a:p>
            <a:endParaRPr lang="en-GB"/>
          </a:p>
        </p:txBody>
      </p:sp>
      <p:sp>
        <p:nvSpPr>
          <p:cNvPr id="18" name="Text 16"/>
          <p:cNvSpPr/>
          <p:nvPr/>
        </p:nvSpPr>
        <p:spPr>
          <a:xfrm>
            <a:off x="777240" y="4937760"/>
            <a:ext cx="10607040" cy="640080"/>
          </a:xfrm>
          <a:prstGeom prst="rect">
            <a:avLst/>
          </a:prstGeom>
          <a:noFill/>
          <a:ln/>
        </p:spPr>
        <p:txBody>
          <a:bodyPr wrap="square" lIns="0" tIns="0" rIns="0" bIns="0" rtlCol="0" anchor="t"/>
          <a:lstStyle/>
          <a:p>
            <a:pPr marL="0" indent="0">
              <a:buNone/>
            </a:pPr>
            <a:r>
              <a:rPr lang="en-US" sz="1600" b="1" dirty="0">
                <a:solidFill>
                  <a:srgbClr val="F9B233"/>
                </a:solidFill>
                <a:latin typeface="Calibri" pitchFamily="34" charset="0"/>
                <a:ea typeface="Calibri" pitchFamily="34" charset="-122"/>
                <a:cs typeface="Calibri" pitchFamily="34" charset="-120"/>
              </a:rPr>
              <a:t>Read-across to Amazon  </a:t>
            </a:r>
            <a:r>
              <a:rPr lang="en-US" sz="1600" dirty="0">
                <a:solidFill>
                  <a:srgbClr val="FFFFFF"/>
                </a:solidFill>
                <a:latin typeface="Calibri" pitchFamily="34" charset="0"/>
                <a:ea typeface="Calibri" pitchFamily="34" charset="-122"/>
                <a:cs typeface="Calibri" pitchFamily="34" charset="-120"/>
              </a:rPr>
              <a:t>Fulfilment staffing concerns were also identified and discussed internally (Senate HELP, 2024, pp. 6–7). Governance-style measurement, Airbnb’s approach, travelled further than a training day would have.</a:t>
            </a:r>
            <a:endParaRPr lang="en-US" sz="1600" dirty="0"/>
          </a:p>
        </p:txBody>
      </p:sp>
      <p:sp>
        <p:nvSpPr>
          <p:cNvPr id="19"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0"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Measure the gap, then change the system.</a:t>
            </a:r>
            <a:endParaRPr lang="en-US" sz="1500" dirty="0"/>
          </a:p>
        </p:txBody>
      </p:sp>
      <p:sp>
        <p:nvSpPr>
          <p:cNvPr id="21"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u="sng" dirty="0">
                <a:solidFill>
                  <a:srgbClr val="5C557A"/>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CBS News (2018)</a:t>
            </a:r>
            <a:r>
              <a:rPr lang="en-US" sz="950" dirty="0">
                <a:solidFill>
                  <a:srgbClr val="5C557A"/>
                </a:solidFill>
                <a:latin typeface="Calibri" pitchFamily="34" charset="0"/>
                <a:ea typeface="Calibri" pitchFamily="34" charset="-122"/>
                <a:cs typeface="Calibri" pitchFamily="34" charset="-120"/>
              </a:rPr>
              <a:t>; Harms and Credé (2010, p. 13); </a:t>
            </a:r>
            <a:r>
              <a:rPr lang="en-US" sz="950" u="sng" dirty="0">
                <a:solidFill>
                  <a:srgbClr val="5C557A"/>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Airbnb (2022)</a:t>
            </a:r>
            <a:r>
              <a:rPr lang="en-US" sz="950" dirty="0">
                <a:solidFill>
                  <a:srgbClr val="5C557A"/>
                </a:solidFill>
                <a:latin typeface="Calibri" pitchFamily="34" charset="0"/>
                <a:ea typeface="Calibri" pitchFamily="34" charset="-122"/>
                <a:cs typeface="Calibri" pitchFamily="34" charset="-120"/>
              </a:rPr>
              <a:t>; </a:t>
            </a:r>
            <a:r>
              <a:rPr lang="en-US" sz="950" u="sng" dirty="0">
                <a:solidFill>
                  <a:srgbClr val="5C557A"/>
                </a:solidFill>
                <a:latin typeface="Calibri" pitchFamily="34" charset="0"/>
                <a:ea typeface="Calibri" pitchFamily="34" charset="-122"/>
                <a:cs typeface="Calibri" pitchFamily="34" charset="-120"/>
                <a:hlinkClick r:id="rId5">
                  <a:extLst>
                    <a:ext uri="{A12FA001-AC4F-418D-AE19-62706E023703}">
                      <ahyp:hlinkClr xmlns:ahyp="http://schemas.microsoft.com/office/drawing/2018/hyperlinkcolor" val="tx"/>
                    </a:ext>
                  </a:extLst>
                </a:hlinkClick>
              </a:rPr>
              <a:t>Senate HELP (2024, pp. 6–7)</a:t>
            </a:r>
            <a:endParaRPr lang="en-US" sz="950" dirty="0"/>
          </a:p>
        </p:txBody>
      </p:sp>
    </p:spTree>
  </p:cSld>
  <p:clrMapOvr>
    <a:masterClrMapping/>
  </p:clrMapOvr>
  <p:transition spd="med" advTm="60000"/>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STRATEGY / IMPLEMENTATION AND MEASUREMENT</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Implementing and measuring effectiveness</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From toolkit to strategy: build it in, then track whether it is working</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10 / 13</a:t>
            </a:r>
            <a:endParaRPr lang="en-US" sz="950" dirty="0"/>
          </a:p>
        </p:txBody>
      </p:sp>
      <p:sp>
        <p:nvSpPr>
          <p:cNvPr id="7" name="Card"/>
          <p:cNvSpPr/>
          <p:nvPr/>
        </p:nvSpPr>
        <p:spPr>
          <a:xfrm>
            <a:off x="548640" y="2148840"/>
            <a:ext cx="5440680" cy="2286000"/>
          </a:xfrm>
          <a:prstGeom prst="rect">
            <a:avLst/>
          </a:prstGeom>
          <a:solidFill>
            <a:srgbClr val="FFFFFF"/>
          </a:solidFill>
          <a:ln w="9525">
            <a:solidFill>
              <a:srgbClr val="D8CFF5"/>
            </a:solidFill>
            <a:prstDash val="solid"/>
          </a:ln>
        </p:spPr>
        <p:txBody>
          <a:bodyPr/>
          <a:lstStyle/>
          <a:p>
            <a:endParaRPr lang="en-GB"/>
          </a:p>
        </p:txBody>
      </p:sp>
      <p:sp>
        <p:nvSpPr>
          <p:cNvPr id="8" name="Text 6"/>
          <p:cNvSpPr/>
          <p:nvPr/>
        </p:nvSpPr>
        <p:spPr>
          <a:xfrm>
            <a:off x="777240" y="2313432"/>
            <a:ext cx="4983480" cy="329184"/>
          </a:xfrm>
          <a:prstGeom prst="rect">
            <a:avLst/>
          </a:prstGeom>
          <a:noFill/>
          <a:ln/>
        </p:spPr>
        <p:txBody>
          <a:bodyPr wrap="square" lIns="0" tIns="0" rIns="0" bIns="0" rtlCol="0" anchor="t"/>
          <a:lstStyle/>
          <a:p>
            <a:pPr marL="0" indent="0">
              <a:spcAft>
                <a:spcPts val="500"/>
              </a:spcAft>
              <a:buNone/>
            </a:pPr>
            <a:r>
              <a:rPr lang="en-US" sz="2000" b="1" dirty="0">
                <a:solidFill>
                  <a:srgbClr val="5A32C8"/>
                </a:solidFill>
                <a:latin typeface="Calibri" pitchFamily="34" charset="0"/>
                <a:ea typeface="Calibri" pitchFamily="34" charset="-122"/>
                <a:cs typeface="Calibri" pitchFamily="34" charset="-120"/>
              </a:rPr>
              <a:t>Implementing strategically</a:t>
            </a:r>
            <a:endParaRPr lang="en-US" sz="2000" dirty="0"/>
          </a:p>
        </p:txBody>
      </p:sp>
      <p:sp>
        <p:nvSpPr>
          <p:cNvPr id="9" name="Text 7"/>
          <p:cNvSpPr/>
          <p:nvPr/>
        </p:nvSpPr>
        <p:spPr>
          <a:xfrm>
            <a:off x="777240" y="2715768"/>
            <a:ext cx="4983480" cy="1609344"/>
          </a:xfrm>
          <a:prstGeom prst="rect">
            <a:avLst/>
          </a:prstGeom>
          <a:noFill/>
          <a:ln/>
        </p:spPr>
        <p:txBody>
          <a:bodyPr wrap="square" lIns="0" tIns="0" rIns="0" bIns="0" rtlCol="0" anchor="t"/>
          <a:lstStyle/>
          <a:p>
            <a:pPr marL="203200" indent="-203200">
              <a:spcAft>
                <a:spcPts val="700"/>
              </a:spcAft>
              <a:buSzPct val="100000"/>
              <a:buChar char="•"/>
            </a:pPr>
            <a:r>
              <a:rPr lang="en-US" sz="1600" dirty="0">
                <a:solidFill>
                  <a:srgbClr val="1B1240"/>
                </a:solidFill>
                <a:latin typeface="Calibri" pitchFamily="34" charset="0"/>
                <a:ea typeface="Calibri" pitchFamily="34" charset="-122"/>
                <a:cs typeface="Calibri" pitchFamily="34" charset="-120"/>
              </a:rPr>
              <a:t>Recruit for values: strong recruiters saw 3.5× the revenue growth of weaker peers (Barrett, 2014, p. 57)</a:t>
            </a:r>
            <a:endParaRPr lang="en-US" sz="1600" dirty="0"/>
          </a:p>
          <a:p>
            <a:pPr marL="203200" indent="-203200">
              <a:spcAft>
                <a:spcPts val="700"/>
              </a:spcAft>
              <a:buSzPct val="100000"/>
              <a:buChar char="•"/>
            </a:pPr>
            <a:r>
              <a:rPr lang="en-US" sz="1600" dirty="0">
                <a:solidFill>
                  <a:srgbClr val="1B1240"/>
                </a:solidFill>
                <a:latin typeface="Calibri" pitchFamily="34" charset="0"/>
                <a:ea typeface="Calibri" pitchFamily="34" charset="-122"/>
                <a:cs typeface="Calibri" pitchFamily="34" charset="-120"/>
              </a:rPr>
              <a:t>Coach leaders, not just train them (Knowles, 2022, p. 142)</a:t>
            </a:r>
            <a:endParaRPr lang="en-US" sz="1600" dirty="0"/>
          </a:p>
          <a:p>
            <a:pPr marL="203200" indent="-203200">
              <a:spcAft>
                <a:spcPts val="700"/>
              </a:spcAft>
              <a:buSzPct val="100000"/>
              <a:buChar char="•"/>
            </a:pPr>
            <a:r>
              <a:rPr lang="en-US" sz="1600" dirty="0">
                <a:solidFill>
                  <a:srgbClr val="1B1240"/>
                </a:solidFill>
                <a:latin typeface="Calibri" pitchFamily="34" charset="0"/>
                <a:ea typeface="Calibri" pitchFamily="34" charset="-122"/>
                <a:cs typeface="Calibri" pitchFamily="34" charset="-120"/>
              </a:rPr>
              <a:t>Set measurable goals — “a core ingredient to create an engagement culture” (Crosby, 2019, p. 18)</a:t>
            </a:r>
            <a:endParaRPr lang="en-US" sz="1600" dirty="0"/>
          </a:p>
        </p:txBody>
      </p:sp>
      <p:sp>
        <p:nvSpPr>
          <p:cNvPr id="10" name="Card"/>
          <p:cNvSpPr/>
          <p:nvPr/>
        </p:nvSpPr>
        <p:spPr>
          <a:xfrm>
            <a:off x="6172200" y="2148840"/>
            <a:ext cx="5440680" cy="2286000"/>
          </a:xfrm>
          <a:prstGeom prst="rect">
            <a:avLst/>
          </a:prstGeom>
          <a:solidFill>
            <a:srgbClr val="E9E2FF"/>
          </a:solidFill>
          <a:ln w="9525">
            <a:solidFill>
              <a:srgbClr val="D8CFF5"/>
            </a:solidFill>
            <a:prstDash val="solid"/>
          </a:ln>
        </p:spPr>
        <p:txBody>
          <a:bodyPr/>
          <a:lstStyle/>
          <a:p>
            <a:endParaRPr lang="en-GB"/>
          </a:p>
        </p:txBody>
      </p:sp>
      <p:sp>
        <p:nvSpPr>
          <p:cNvPr id="11" name="Text 9"/>
          <p:cNvSpPr/>
          <p:nvPr/>
        </p:nvSpPr>
        <p:spPr>
          <a:xfrm>
            <a:off x="6400800" y="2313432"/>
            <a:ext cx="4983480" cy="329184"/>
          </a:xfrm>
          <a:prstGeom prst="rect">
            <a:avLst/>
          </a:prstGeom>
          <a:noFill/>
          <a:ln/>
        </p:spPr>
        <p:txBody>
          <a:bodyPr wrap="square" lIns="0" tIns="0" rIns="0" bIns="0" rtlCol="0" anchor="t"/>
          <a:lstStyle/>
          <a:p>
            <a:pPr marL="0" indent="0">
              <a:spcAft>
                <a:spcPts val="500"/>
              </a:spcAft>
              <a:buNone/>
            </a:pPr>
            <a:r>
              <a:rPr lang="en-US" sz="2000" b="1" dirty="0">
                <a:solidFill>
                  <a:srgbClr val="5A32C8"/>
                </a:solidFill>
                <a:latin typeface="Calibri" pitchFamily="34" charset="0"/>
                <a:ea typeface="Calibri" pitchFamily="34" charset="-122"/>
                <a:cs typeface="Calibri" pitchFamily="34" charset="-120"/>
              </a:rPr>
              <a:t>Measuring effectiveness</a:t>
            </a:r>
            <a:endParaRPr lang="en-US" sz="2000" dirty="0"/>
          </a:p>
        </p:txBody>
      </p:sp>
      <p:sp>
        <p:nvSpPr>
          <p:cNvPr id="12" name="Text 10"/>
          <p:cNvSpPr/>
          <p:nvPr/>
        </p:nvSpPr>
        <p:spPr>
          <a:xfrm>
            <a:off x="6400800" y="2715768"/>
            <a:ext cx="4983480" cy="1609344"/>
          </a:xfrm>
          <a:prstGeom prst="rect">
            <a:avLst/>
          </a:prstGeom>
          <a:noFill/>
          <a:ln/>
        </p:spPr>
        <p:txBody>
          <a:bodyPr wrap="square" lIns="0" tIns="0" rIns="0" bIns="0" rtlCol="0" anchor="t"/>
          <a:lstStyle/>
          <a:p>
            <a:pPr marL="203200" indent="-203200">
              <a:spcAft>
                <a:spcPts val="700"/>
              </a:spcAft>
              <a:buSzPct val="100000"/>
              <a:buChar char="•"/>
            </a:pPr>
            <a:r>
              <a:rPr lang="en-US" sz="1600" dirty="0">
                <a:solidFill>
                  <a:srgbClr val="1B1240"/>
                </a:solidFill>
                <a:latin typeface="Calibri" pitchFamily="34" charset="0"/>
                <a:ea typeface="Calibri" pitchFamily="34" charset="-122"/>
                <a:cs typeface="Calibri" pitchFamily="34" charset="-120"/>
              </a:rPr>
              <a:t>Leading indicators: engagement, psychological safety</a:t>
            </a:r>
            <a:endParaRPr lang="en-US" sz="1600" dirty="0"/>
          </a:p>
          <a:p>
            <a:pPr marL="203200" indent="-203200">
              <a:spcAft>
                <a:spcPts val="700"/>
              </a:spcAft>
              <a:buSzPct val="100000"/>
              <a:buChar char="•"/>
            </a:pPr>
            <a:r>
              <a:rPr lang="en-US" sz="1600" dirty="0">
                <a:solidFill>
                  <a:srgbClr val="1B1240"/>
                </a:solidFill>
                <a:latin typeface="Calibri" pitchFamily="34" charset="0"/>
                <a:ea typeface="Calibri" pitchFamily="34" charset="-122"/>
                <a:cs typeface="Calibri" pitchFamily="34" charset="-120"/>
              </a:rPr>
              <a:t>Lagging indicators: retention, conflict and grievance incidents</a:t>
            </a:r>
            <a:endParaRPr lang="en-US" sz="1600" dirty="0"/>
          </a:p>
          <a:p>
            <a:pPr marL="203200" indent="-203200">
              <a:spcAft>
                <a:spcPts val="700"/>
              </a:spcAft>
              <a:buSzPct val="100000"/>
              <a:buChar char="•"/>
            </a:pPr>
            <a:r>
              <a:rPr lang="en-US" sz="1600" dirty="0">
                <a:solidFill>
                  <a:srgbClr val="1B1240"/>
                </a:solidFill>
                <a:latin typeface="Calibri" pitchFamily="34" charset="0"/>
                <a:ea typeface="Calibri" pitchFamily="34" charset="-122"/>
                <a:cs typeface="Calibri" pitchFamily="34" charset="-120"/>
              </a:rPr>
              <a:t>Resignations rise with job insecurity, burnout and feeling undervalued (Hetrick, 2023, p. 201)</a:t>
            </a:r>
            <a:endParaRPr lang="en-US" sz="1600" dirty="0"/>
          </a:p>
        </p:txBody>
      </p:sp>
      <p:sp>
        <p:nvSpPr>
          <p:cNvPr id="13" name="Card"/>
          <p:cNvSpPr/>
          <p:nvPr/>
        </p:nvSpPr>
        <p:spPr>
          <a:xfrm>
            <a:off x="548640" y="4617720"/>
            <a:ext cx="11064240" cy="1051560"/>
          </a:xfrm>
          <a:prstGeom prst="rect">
            <a:avLst/>
          </a:prstGeom>
          <a:solidFill>
            <a:srgbClr val="2B1B6B"/>
          </a:solidFill>
          <a:ln w="9525">
            <a:solidFill>
              <a:srgbClr val="2B1B6B"/>
            </a:solidFill>
            <a:prstDash val="solid"/>
          </a:ln>
        </p:spPr>
        <p:txBody>
          <a:bodyPr/>
          <a:lstStyle/>
          <a:p>
            <a:endParaRPr lang="en-GB"/>
          </a:p>
        </p:txBody>
      </p:sp>
      <p:sp>
        <p:nvSpPr>
          <p:cNvPr id="14" name="Text 12"/>
          <p:cNvSpPr/>
          <p:nvPr/>
        </p:nvSpPr>
        <p:spPr>
          <a:xfrm>
            <a:off x="777240" y="4754880"/>
            <a:ext cx="4297680" cy="457200"/>
          </a:xfrm>
          <a:prstGeom prst="rect">
            <a:avLst/>
          </a:prstGeom>
          <a:noFill/>
          <a:ln/>
        </p:spPr>
        <p:txBody>
          <a:bodyPr wrap="square" lIns="0" tIns="0" rIns="0" bIns="0" rtlCol="0" anchor="t"/>
          <a:lstStyle/>
          <a:p>
            <a:pPr marL="0" indent="0">
              <a:buNone/>
            </a:pPr>
            <a:r>
              <a:rPr lang="en-US" sz="3000" b="1" dirty="0">
                <a:solidFill>
                  <a:srgbClr val="F9B233"/>
                </a:solidFill>
                <a:latin typeface="Cambria" pitchFamily="34" charset="0"/>
                <a:ea typeface="Cambria" pitchFamily="34" charset="-122"/>
                <a:cs typeface="Cambria" pitchFamily="34" charset="-120"/>
              </a:rPr>
              <a:t>$12.2bn → $36.9bn</a:t>
            </a:r>
            <a:endParaRPr lang="en-US" sz="3000" dirty="0"/>
          </a:p>
        </p:txBody>
      </p:sp>
      <p:sp>
        <p:nvSpPr>
          <p:cNvPr id="15" name="Text 13"/>
          <p:cNvSpPr/>
          <p:nvPr/>
        </p:nvSpPr>
        <p:spPr>
          <a:xfrm>
            <a:off x="777240" y="5230368"/>
            <a:ext cx="4114800" cy="274320"/>
          </a:xfrm>
          <a:prstGeom prst="rect">
            <a:avLst/>
          </a:prstGeom>
          <a:noFill/>
          <a:ln/>
        </p:spPr>
        <p:txBody>
          <a:bodyPr wrap="square" lIns="0" tIns="0" rIns="0" bIns="0" rtlCol="0" anchor="t"/>
          <a:lstStyle/>
          <a:p>
            <a:pPr marL="0" indent="0">
              <a:spcAft>
                <a:spcPts val="500"/>
              </a:spcAft>
              <a:buNone/>
            </a:pPr>
            <a:r>
              <a:rPr lang="en-US" sz="1500" dirty="0">
                <a:solidFill>
                  <a:srgbClr val="CFC8F0"/>
                </a:solidFill>
                <a:latin typeface="Calibri" pitchFamily="34" charset="0"/>
                <a:ea typeface="Calibri" pitchFamily="34" charset="-122"/>
                <a:cs typeface="Calibri" pitchFamily="34" charset="-120"/>
              </a:rPr>
              <a:t>Operating income, 2022 → 2023</a:t>
            </a:r>
            <a:endParaRPr lang="en-US" sz="1500" dirty="0"/>
          </a:p>
        </p:txBody>
      </p:sp>
      <p:sp>
        <p:nvSpPr>
          <p:cNvPr id="16" name="Text 14"/>
          <p:cNvSpPr/>
          <p:nvPr/>
        </p:nvSpPr>
        <p:spPr>
          <a:xfrm>
            <a:off x="5120640" y="4727448"/>
            <a:ext cx="6309360" cy="822960"/>
          </a:xfrm>
          <a:prstGeom prst="rect">
            <a:avLst/>
          </a:prstGeom>
          <a:noFill/>
          <a:ln/>
        </p:spPr>
        <p:txBody>
          <a:bodyPr wrap="square" lIns="0" tIns="0" rIns="0" bIns="0" rtlCol="0" anchor="t"/>
          <a:lstStyle/>
          <a:p>
            <a:pPr marL="0" indent="0">
              <a:spcAft>
                <a:spcPts val="500"/>
              </a:spcAft>
              <a:buNone/>
            </a:pPr>
            <a:r>
              <a:rPr lang="en-US" sz="1500" dirty="0">
                <a:solidFill>
                  <a:srgbClr val="FFFFFF"/>
                </a:solidFill>
                <a:latin typeface="Calibri" pitchFamily="34" charset="0"/>
                <a:ea typeface="Calibri" pitchFamily="34" charset="-122"/>
                <a:cs typeface="Calibri" pitchFamily="34" charset="-120"/>
              </a:rPr>
              <a:t>A lagging financial indicator moving the right way. But the leading indicators — engagement and psychological safety — are not reported, and the available proxies (injury rates, union activity, satisfaction surveys) point the other way.</a:t>
            </a:r>
            <a:endParaRPr lang="en-US" sz="1500" dirty="0"/>
          </a:p>
        </p:txBody>
      </p:sp>
      <p:sp>
        <p:nvSpPr>
          <p:cNvPr id="17"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18"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Financial success is not a complete leadership scorecard.</a:t>
            </a:r>
            <a:endParaRPr lang="en-US" sz="1500" dirty="0"/>
          </a:p>
        </p:txBody>
      </p:sp>
      <p:sp>
        <p:nvSpPr>
          <p:cNvPr id="19"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dirty="0">
                <a:solidFill>
                  <a:srgbClr val="5C557A"/>
                </a:solidFill>
                <a:latin typeface="Calibri" pitchFamily="34" charset="0"/>
                <a:ea typeface="Calibri" pitchFamily="34" charset="-122"/>
                <a:cs typeface="Calibri" pitchFamily="34" charset="-120"/>
              </a:rPr>
              <a:t>Barrett (2014); Knowles (2022); Crosby (2019); Hetrick (2023); </a:t>
            </a:r>
            <a:r>
              <a:rPr lang="en-US" sz="950" u="sng" dirty="0">
                <a:solidFill>
                  <a:srgbClr val="5C557A"/>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Amazon (2023)</a:t>
            </a:r>
            <a:r>
              <a:rPr lang="en-US" sz="950" dirty="0">
                <a:solidFill>
                  <a:srgbClr val="5C557A"/>
                </a:solidFill>
                <a:latin typeface="Calibri" pitchFamily="34" charset="0"/>
                <a:ea typeface="Calibri" pitchFamily="34" charset="-122"/>
                <a:cs typeface="Calibri" pitchFamily="34" charset="-120"/>
              </a:rPr>
              <a:t>; </a:t>
            </a:r>
            <a:r>
              <a:rPr lang="en-US" sz="950" u="sng" dirty="0">
                <a:solidFill>
                  <a:srgbClr val="5C557A"/>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Amazon (2024)</a:t>
            </a:r>
            <a:endParaRPr lang="en-US" sz="950" dirty="0"/>
          </a:p>
        </p:txBody>
      </p:sp>
    </p:spTree>
  </p:cSld>
  <p:clrMapOvr>
    <a:masterClrMapping/>
  </p:clrMapOvr>
  <p:transition spd="med" advTm="60000"/>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87452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STRATEGY / CRITICAL EVALUATION</a:t>
            </a:r>
            <a:endParaRPr lang="en-US" sz="1050" dirty="0"/>
          </a:p>
        </p:txBody>
      </p:sp>
      <p:sp>
        <p:nvSpPr>
          <p:cNvPr id="4"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Risks and limitations</a:t>
            </a:r>
            <a:endParaRPr lang="en-US" sz="3600" dirty="0"/>
          </a:p>
        </p:txBody>
      </p:sp>
      <p:sp>
        <p:nvSpPr>
          <p:cNvPr id="5"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The toolkit itself has limits — and so does this analysis</a:t>
            </a:r>
            <a:endParaRPr lang="en-US" sz="1700" dirty="0"/>
          </a:p>
        </p:txBody>
      </p:sp>
      <p:sp>
        <p:nvSpPr>
          <p:cNvPr id="6"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11 / 13</a:t>
            </a:r>
            <a:endParaRPr lang="en-US" sz="950" dirty="0"/>
          </a:p>
        </p:txBody>
      </p:sp>
      <p:sp>
        <p:nvSpPr>
          <p:cNvPr id="7" name="Card"/>
          <p:cNvSpPr/>
          <p:nvPr/>
        </p:nvSpPr>
        <p:spPr>
          <a:xfrm>
            <a:off x="548640" y="2148840"/>
            <a:ext cx="3493008" cy="1691640"/>
          </a:xfrm>
          <a:prstGeom prst="rect">
            <a:avLst/>
          </a:prstGeom>
          <a:solidFill>
            <a:srgbClr val="FFFFFF"/>
          </a:solidFill>
          <a:ln w="9525">
            <a:solidFill>
              <a:srgbClr val="D8CFF5"/>
            </a:solidFill>
            <a:prstDash val="solid"/>
          </a:ln>
        </p:spPr>
        <p:txBody>
          <a:bodyPr/>
          <a:lstStyle/>
          <a:p>
            <a:endParaRPr lang="en-GB"/>
          </a:p>
        </p:txBody>
      </p:sp>
      <p:sp>
        <p:nvSpPr>
          <p:cNvPr id="8" name="Text 6"/>
          <p:cNvSpPr/>
          <p:nvPr/>
        </p:nvSpPr>
        <p:spPr>
          <a:xfrm>
            <a:off x="777240" y="2313432"/>
            <a:ext cx="3035808" cy="329184"/>
          </a:xfrm>
          <a:prstGeom prst="rect">
            <a:avLst/>
          </a:prstGeom>
          <a:noFill/>
          <a:ln/>
        </p:spPr>
        <p:txBody>
          <a:bodyPr wrap="square" lIns="0" tIns="0" rIns="0" bIns="0" rtlCol="0" anchor="t"/>
          <a:lstStyle/>
          <a:p>
            <a:pPr marL="0" indent="0">
              <a:spcAft>
                <a:spcPts val="500"/>
              </a:spcAft>
              <a:buNone/>
            </a:pPr>
            <a:r>
              <a:rPr lang="en-US" sz="2000" b="1" dirty="0">
                <a:solidFill>
                  <a:srgbClr val="5A32C8"/>
                </a:solidFill>
                <a:latin typeface="Calibri" pitchFamily="34" charset="0"/>
                <a:ea typeface="Calibri" pitchFamily="34" charset="-122"/>
                <a:cs typeface="Calibri" pitchFamily="34" charset="-120"/>
              </a:rPr>
              <a:t>Superficial training</a:t>
            </a:r>
            <a:endParaRPr lang="en-US" sz="2000" dirty="0"/>
          </a:p>
        </p:txBody>
      </p:sp>
      <p:sp>
        <p:nvSpPr>
          <p:cNvPr id="9" name="Text 7"/>
          <p:cNvSpPr/>
          <p:nvPr/>
        </p:nvSpPr>
        <p:spPr>
          <a:xfrm>
            <a:off x="777240" y="2715768"/>
            <a:ext cx="3035808" cy="1014984"/>
          </a:xfrm>
          <a:prstGeom prst="rect">
            <a:avLst/>
          </a:prstGeom>
          <a:noFill/>
          <a:ln/>
        </p:spPr>
        <p:txBody>
          <a:bodyPr wrap="square" lIns="0" tIns="0" rIns="0" bIns="0" rtlCol="0" anchor="t"/>
          <a:lstStyle/>
          <a:p>
            <a:pPr marL="0" indent="0">
              <a:spcAft>
                <a:spcPts val="800"/>
              </a:spcAft>
              <a:buNone/>
            </a:pPr>
            <a:r>
              <a:rPr lang="en-US" sz="1700" dirty="0">
                <a:solidFill>
                  <a:srgbClr val="1B1240"/>
                </a:solidFill>
                <a:latin typeface="Calibri" pitchFamily="34" charset="0"/>
                <a:ea typeface="Calibri" pitchFamily="34" charset="-122"/>
                <a:cs typeface="Calibri" pitchFamily="34" charset="-120"/>
              </a:rPr>
              <a:t>A single session rarely changes bias (CBS News, 2018, citing F. Dobbin, Harvard).</a:t>
            </a:r>
            <a:endParaRPr lang="en-US" sz="1700" dirty="0"/>
          </a:p>
        </p:txBody>
      </p:sp>
      <p:sp>
        <p:nvSpPr>
          <p:cNvPr id="10" name="Card"/>
          <p:cNvSpPr/>
          <p:nvPr/>
        </p:nvSpPr>
        <p:spPr>
          <a:xfrm>
            <a:off x="4334256" y="2148840"/>
            <a:ext cx="3493008" cy="1691640"/>
          </a:xfrm>
          <a:prstGeom prst="rect">
            <a:avLst/>
          </a:prstGeom>
          <a:solidFill>
            <a:srgbClr val="FFFFFF"/>
          </a:solidFill>
          <a:ln w="9525">
            <a:solidFill>
              <a:srgbClr val="D8CFF5"/>
            </a:solidFill>
            <a:prstDash val="solid"/>
          </a:ln>
        </p:spPr>
        <p:txBody>
          <a:bodyPr/>
          <a:lstStyle/>
          <a:p>
            <a:endParaRPr lang="en-GB"/>
          </a:p>
        </p:txBody>
      </p:sp>
      <p:sp>
        <p:nvSpPr>
          <p:cNvPr id="11" name="Text 9"/>
          <p:cNvSpPr/>
          <p:nvPr/>
        </p:nvSpPr>
        <p:spPr>
          <a:xfrm>
            <a:off x="4562856" y="2313432"/>
            <a:ext cx="3035808" cy="329184"/>
          </a:xfrm>
          <a:prstGeom prst="rect">
            <a:avLst/>
          </a:prstGeom>
          <a:noFill/>
          <a:ln/>
        </p:spPr>
        <p:txBody>
          <a:bodyPr wrap="square" lIns="0" tIns="0" rIns="0" bIns="0" rtlCol="0" anchor="t"/>
          <a:lstStyle/>
          <a:p>
            <a:pPr marL="0" indent="0">
              <a:spcAft>
                <a:spcPts val="500"/>
              </a:spcAft>
              <a:buNone/>
            </a:pPr>
            <a:r>
              <a:rPr lang="en-US" sz="2000" b="1" dirty="0">
                <a:solidFill>
                  <a:srgbClr val="5A32C8"/>
                </a:solidFill>
                <a:latin typeface="Calibri" pitchFamily="34" charset="0"/>
                <a:ea typeface="Calibri" pitchFamily="34" charset="-122"/>
                <a:cs typeface="Calibri" pitchFamily="34" charset="-120"/>
              </a:rPr>
              <a:t>Cultural stereotyping</a:t>
            </a:r>
            <a:endParaRPr lang="en-US" sz="2000" dirty="0"/>
          </a:p>
        </p:txBody>
      </p:sp>
      <p:sp>
        <p:nvSpPr>
          <p:cNvPr id="12" name="Text 10"/>
          <p:cNvSpPr/>
          <p:nvPr/>
        </p:nvSpPr>
        <p:spPr>
          <a:xfrm>
            <a:off x="4562856" y="2715768"/>
            <a:ext cx="3035808" cy="1014984"/>
          </a:xfrm>
          <a:prstGeom prst="rect">
            <a:avLst/>
          </a:prstGeom>
          <a:noFill/>
          <a:ln/>
        </p:spPr>
        <p:txBody>
          <a:bodyPr wrap="square" lIns="0" tIns="0" rIns="0" bIns="0" rtlCol="0" anchor="t"/>
          <a:lstStyle/>
          <a:p>
            <a:pPr marL="0" indent="0">
              <a:spcAft>
                <a:spcPts val="800"/>
              </a:spcAft>
              <a:buNone/>
            </a:pPr>
            <a:r>
              <a:rPr lang="en-US" sz="1700" dirty="0">
                <a:solidFill>
                  <a:srgbClr val="1B1240"/>
                </a:solidFill>
                <a:latin typeface="Calibri" pitchFamily="34" charset="0"/>
                <a:ea typeface="Calibri" pitchFamily="34" charset="-122"/>
                <a:cs typeface="Calibri" pitchFamily="34" charset="-120"/>
              </a:rPr>
              <a:t>High CQ means moving beyond stereotypes, not codifying them (Ang et al., 2007, p. 341).</a:t>
            </a:r>
            <a:endParaRPr lang="en-US" sz="1700" dirty="0"/>
          </a:p>
        </p:txBody>
      </p:sp>
      <p:sp>
        <p:nvSpPr>
          <p:cNvPr id="13" name="Card"/>
          <p:cNvSpPr/>
          <p:nvPr/>
        </p:nvSpPr>
        <p:spPr>
          <a:xfrm>
            <a:off x="8119872" y="2148840"/>
            <a:ext cx="3493008" cy="1691640"/>
          </a:xfrm>
          <a:prstGeom prst="rect">
            <a:avLst/>
          </a:prstGeom>
          <a:solidFill>
            <a:srgbClr val="FFFFFF"/>
          </a:solidFill>
          <a:ln w="9525">
            <a:solidFill>
              <a:srgbClr val="D8CFF5"/>
            </a:solidFill>
            <a:prstDash val="solid"/>
          </a:ln>
        </p:spPr>
        <p:txBody>
          <a:bodyPr/>
          <a:lstStyle/>
          <a:p>
            <a:endParaRPr lang="en-GB"/>
          </a:p>
        </p:txBody>
      </p:sp>
      <p:sp>
        <p:nvSpPr>
          <p:cNvPr id="14" name="Text 12"/>
          <p:cNvSpPr/>
          <p:nvPr/>
        </p:nvSpPr>
        <p:spPr>
          <a:xfrm>
            <a:off x="8348472" y="2313432"/>
            <a:ext cx="3035808" cy="329184"/>
          </a:xfrm>
          <a:prstGeom prst="rect">
            <a:avLst/>
          </a:prstGeom>
          <a:noFill/>
          <a:ln/>
        </p:spPr>
        <p:txBody>
          <a:bodyPr wrap="square" lIns="0" tIns="0" rIns="0" bIns="0" rtlCol="0" anchor="t"/>
          <a:lstStyle/>
          <a:p>
            <a:pPr marL="0" indent="0">
              <a:spcAft>
                <a:spcPts val="500"/>
              </a:spcAft>
              <a:buNone/>
            </a:pPr>
            <a:r>
              <a:rPr lang="en-US" sz="2000" b="1" dirty="0">
                <a:solidFill>
                  <a:srgbClr val="5A32C8"/>
                </a:solidFill>
                <a:latin typeface="Calibri" pitchFamily="34" charset="0"/>
                <a:ea typeface="Calibri" pitchFamily="34" charset="-122"/>
                <a:cs typeface="Calibri" pitchFamily="34" charset="-120"/>
              </a:rPr>
              <a:t>Emotional exhaustion</a:t>
            </a:r>
            <a:endParaRPr lang="en-US" sz="2000" dirty="0"/>
          </a:p>
        </p:txBody>
      </p:sp>
      <p:sp>
        <p:nvSpPr>
          <p:cNvPr id="15" name="Text 13"/>
          <p:cNvSpPr/>
          <p:nvPr/>
        </p:nvSpPr>
        <p:spPr>
          <a:xfrm>
            <a:off x="8348472" y="2715768"/>
            <a:ext cx="3035808" cy="1014984"/>
          </a:xfrm>
          <a:prstGeom prst="rect">
            <a:avLst/>
          </a:prstGeom>
          <a:noFill/>
          <a:ln/>
        </p:spPr>
        <p:txBody>
          <a:bodyPr wrap="square" lIns="0" tIns="0" rIns="0" bIns="0" rtlCol="0" anchor="t"/>
          <a:lstStyle/>
          <a:p>
            <a:pPr marL="0" indent="0">
              <a:spcAft>
                <a:spcPts val="800"/>
              </a:spcAft>
              <a:buNone/>
            </a:pPr>
            <a:r>
              <a:rPr lang="en-US" sz="1700" dirty="0">
                <a:solidFill>
                  <a:srgbClr val="1B1240"/>
                </a:solidFill>
                <a:latin typeface="Calibri" pitchFamily="34" charset="0"/>
                <a:ea typeface="Calibri" pitchFamily="34" charset="-122"/>
                <a:cs typeface="Calibri" pitchFamily="34" charset="-120"/>
              </a:rPr>
              <a:t>EI expectations add emotional labour for managers if unsupported.</a:t>
            </a:r>
            <a:endParaRPr lang="en-US" sz="1700" dirty="0"/>
          </a:p>
        </p:txBody>
      </p:sp>
      <p:sp>
        <p:nvSpPr>
          <p:cNvPr id="16" name="Card"/>
          <p:cNvSpPr/>
          <p:nvPr/>
        </p:nvSpPr>
        <p:spPr>
          <a:xfrm>
            <a:off x="548640" y="4041648"/>
            <a:ext cx="11064240" cy="1645920"/>
          </a:xfrm>
          <a:prstGeom prst="rect">
            <a:avLst/>
          </a:prstGeom>
          <a:solidFill>
            <a:srgbClr val="FFE6E0"/>
          </a:solidFill>
          <a:ln w="9525">
            <a:solidFill>
              <a:srgbClr val="D8CFF5"/>
            </a:solidFill>
            <a:prstDash val="solid"/>
          </a:ln>
        </p:spPr>
        <p:txBody>
          <a:bodyPr/>
          <a:lstStyle/>
          <a:p>
            <a:endParaRPr lang="en-GB"/>
          </a:p>
        </p:txBody>
      </p:sp>
      <p:sp>
        <p:nvSpPr>
          <p:cNvPr id="17" name="Text 15"/>
          <p:cNvSpPr/>
          <p:nvPr/>
        </p:nvSpPr>
        <p:spPr>
          <a:xfrm>
            <a:off x="777240" y="4187952"/>
            <a:ext cx="3657600" cy="292608"/>
          </a:xfrm>
          <a:prstGeom prst="rect">
            <a:avLst/>
          </a:prstGeom>
          <a:noFill/>
          <a:ln/>
        </p:spPr>
        <p:txBody>
          <a:bodyPr wrap="square" lIns="0" tIns="0" rIns="0" bIns="0" rtlCol="0" anchor="t"/>
          <a:lstStyle/>
          <a:p>
            <a:pPr marL="0" indent="0">
              <a:spcAft>
                <a:spcPts val="500"/>
              </a:spcAft>
              <a:buNone/>
            </a:pPr>
            <a:r>
              <a:rPr lang="en-US" sz="1800" b="1" dirty="0">
                <a:solidFill>
                  <a:srgbClr val="C8402B"/>
                </a:solidFill>
                <a:latin typeface="Calibri" pitchFamily="34" charset="0"/>
                <a:ea typeface="Calibri" pitchFamily="34" charset="-122"/>
                <a:cs typeface="Calibri" pitchFamily="34" charset="-120"/>
              </a:rPr>
              <a:t>Evidence caution</a:t>
            </a:r>
            <a:endParaRPr lang="en-US" sz="1800" dirty="0"/>
          </a:p>
        </p:txBody>
      </p:sp>
      <p:sp>
        <p:nvSpPr>
          <p:cNvPr id="18" name="Text 16"/>
          <p:cNvSpPr/>
          <p:nvPr/>
        </p:nvSpPr>
        <p:spPr>
          <a:xfrm>
            <a:off x="777240" y="4572000"/>
            <a:ext cx="3566160" cy="685800"/>
          </a:xfrm>
          <a:prstGeom prst="rect">
            <a:avLst/>
          </a:prstGeom>
          <a:noFill/>
          <a:ln/>
        </p:spPr>
        <p:txBody>
          <a:bodyPr wrap="square" lIns="0" tIns="0" rIns="0" bIns="0" rtlCol="0" anchor="t"/>
          <a:lstStyle/>
          <a:p>
            <a:pPr marL="0" indent="0">
              <a:buNone/>
            </a:pPr>
            <a:r>
              <a:rPr lang="en-US" sz="4400" b="1" dirty="0">
                <a:solidFill>
                  <a:srgbClr val="C8402B"/>
                </a:solidFill>
                <a:latin typeface="Cambria" pitchFamily="34" charset="0"/>
                <a:ea typeface="Cambria" pitchFamily="34" charset="-122"/>
                <a:cs typeface="Cambria" pitchFamily="34" charset="-120"/>
              </a:rPr>
              <a:t>.59 → .12</a:t>
            </a:r>
            <a:endParaRPr lang="en-US" sz="4400" dirty="0"/>
          </a:p>
        </p:txBody>
      </p:sp>
      <p:sp>
        <p:nvSpPr>
          <p:cNvPr id="19" name="Text 17"/>
          <p:cNvSpPr/>
          <p:nvPr/>
        </p:nvSpPr>
        <p:spPr>
          <a:xfrm>
            <a:off x="4572000" y="4206240"/>
            <a:ext cx="6766560" cy="566928"/>
          </a:xfrm>
          <a:prstGeom prst="rect">
            <a:avLst/>
          </a:prstGeom>
          <a:noFill/>
          <a:ln/>
        </p:spPr>
        <p:txBody>
          <a:bodyPr wrap="square" lIns="0" tIns="0" rIns="0" bIns="0" rtlCol="0" anchor="t"/>
          <a:lstStyle/>
          <a:p>
            <a:pPr marL="0" indent="0">
              <a:spcAft>
                <a:spcPts val="500"/>
              </a:spcAft>
              <a:buNone/>
            </a:pPr>
            <a:r>
              <a:rPr lang="en-US" sz="1600" dirty="0">
                <a:solidFill>
                  <a:srgbClr val="1B1240"/>
                </a:solidFill>
                <a:latin typeface="Calibri" pitchFamily="34" charset="0"/>
                <a:ea typeface="Calibri" pitchFamily="34" charset="-122"/>
                <a:cs typeface="Calibri" pitchFamily="34" charset="-120"/>
              </a:rPr>
              <a:t>EI–leadership validity drops once different people rate the leader and the outcome (Harms and Credé, 2010, p. 5).</a:t>
            </a:r>
            <a:endParaRPr lang="en-US" sz="1600" dirty="0"/>
          </a:p>
        </p:txBody>
      </p:sp>
      <p:sp>
        <p:nvSpPr>
          <p:cNvPr id="20" name="Text 18"/>
          <p:cNvSpPr/>
          <p:nvPr/>
        </p:nvSpPr>
        <p:spPr>
          <a:xfrm>
            <a:off x="4572000" y="4901184"/>
            <a:ext cx="6766560" cy="713232"/>
          </a:xfrm>
          <a:prstGeom prst="rect">
            <a:avLst/>
          </a:prstGeom>
          <a:noFill/>
          <a:ln/>
        </p:spPr>
        <p:txBody>
          <a:bodyPr wrap="square" lIns="0" tIns="0" rIns="0" bIns="0" rtlCol="0" anchor="t"/>
          <a:lstStyle/>
          <a:p>
            <a:pPr marL="0" indent="0">
              <a:spcAft>
                <a:spcPts val="500"/>
              </a:spcAft>
              <a:buNone/>
            </a:pPr>
            <a:r>
              <a:rPr lang="en-US" sz="1600" dirty="0">
                <a:solidFill>
                  <a:srgbClr val="1B1240"/>
                </a:solidFill>
                <a:latin typeface="Calibri" pitchFamily="34" charset="0"/>
                <a:ea typeface="Calibri" pitchFamily="34" charset="-122"/>
                <a:cs typeface="Calibri" pitchFamily="34" charset="-120"/>
              </a:rPr>
              <a:t>My own evidence base leans on news reports, one Senate report and self-selected surveys: indicative, not conclusive, about one company.</a:t>
            </a:r>
            <a:endParaRPr lang="en-US" sz="1600" dirty="0"/>
          </a:p>
        </p:txBody>
      </p:sp>
      <p:sp>
        <p:nvSpPr>
          <p:cNvPr id="21"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2"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Use the evidence critically, not as proof of causation.</a:t>
            </a:r>
            <a:endParaRPr lang="en-US" sz="1500" dirty="0"/>
          </a:p>
        </p:txBody>
      </p:sp>
      <p:sp>
        <p:nvSpPr>
          <p:cNvPr id="23"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5C557A"/>
                </a:solidFill>
                <a:latin typeface="Calibri" pitchFamily="34" charset="0"/>
                <a:ea typeface="Calibri" pitchFamily="34" charset="-122"/>
                <a:cs typeface="Calibri" pitchFamily="34" charset="-120"/>
              </a:rPr>
              <a:t>Source: </a:t>
            </a:r>
            <a:r>
              <a:rPr lang="en-US" sz="950" dirty="0">
                <a:solidFill>
                  <a:srgbClr val="5C557A"/>
                </a:solidFill>
                <a:latin typeface="Calibri" pitchFamily="34" charset="0"/>
                <a:ea typeface="Calibri" pitchFamily="34" charset="-122"/>
                <a:cs typeface="Calibri" pitchFamily="34" charset="-120"/>
              </a:rPr>
              <a:t>Harms and Credé (2010, p. 5); Ang et al. (2007, p. 341); </a:t>
            </a:r>
            <a:r>
              <a:rPr lang="en-US" sz="950" u="sng" dirty="0">
                <a:solidFill>
                  <a:srgbClr val="5C557A"/>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CBS News (2018)</a:t>
            </a:r>
            <a:endParaRPr lang="en-US" sz="950" dirty="0"/>
          </a:p>
        </p:txBody>
      </p:sp>
    </p:spTree>
  </p:cSld>
  <p:clrMapOvr>
    <a:masterClrMapping/>
  </p:clrMapOvr>
  <p:transition spd="med" advTm="60000"/>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B1240"/>
        </a:solidFill>
        <a:effectLst/>
      </p:bgPr>
    </p:bg>
    <p:spTree>
      <p:nvGrpSpPr>
        <p:cNvPr id="1" name=""/>
        <p:cNvGrpSpPr/>
        <p:nvPr/>
      </p:nvGrpSpPr>
      <p:grpSpPr>
        <a:xfrm>
          <a:off x="0" y="0"/>
          <a:ext cx="0" cy="0"/>
          <a:chOff x="0" y="0"/>
          <a:chExt cx="0" cy="0"/>
        </a:xfrm>
      </p:grpSpPr>
      <p:sp>
        <p:nvSpPr>
          <p:cNvPr id="2"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REFLECTION / CONCLUSION</a:t>
            </a:r>
            <a:endParaRPr lang="en-US" sz="1050" dirty="0"/>
          </a:p>
        </p:txBody>
      </p:sp>
      <p:sp>
        <p:nvSpPr>
          <p:cNvPr id="3" name="TITLE"/>
          <p:cNvSpPr/>
          <p:nvPr/>
        </p:nvSpPr>
        <p:spPr>
          <a:xfrm>
            <a:off x="548640" y="658368"/>
            <a:ext cx="11064240" cy="640080"/>
          </a:xfrm>
          <a:prstGeom prst="rect">
            <a:avLst/>
          </a:prstGeom>
          <a:noFill/>
          <a:ln/>
        </p:spPr>
        <p:txBody>
          <a:bodyPr wrap="square" lIns="0" tIns="0" rIns="0" bIns="0" rtlCol="0" anchor="t"/>
          <a:lstStyle/>
          <a:p>
            <a:pPr marL="0" indent="0">
              <a:buNone/>
            </a:pPr>
            <a:r>
              <a:rPr lang="en-US" sz="3600" b="1" dirty="0">
                <a:solidFill>
                  <a:srgbClr val="FFFFFF"/>
                </a:solidFill>
                <a:latin typeface="Cambria" pitchFamily="34" charset="0"/>
                <a:ea typeface="Cambria" pitchFamily="34" charset="-122"/>
                <a:cs typeface="Cambria" pitchFamily="34" charset="-120"/>
              </a:rPr>
              <a:t>Personal reflection and conclusion</a:t>
            </a:r>
            <a:endParaRPr lang="en-US" sz="3600" dirty="0"/>
          </a:p>
        </p:txBody>
      </p:sp>
      <p:sp>
        <p:nvSpPr>
          <p:cNvPr id="4" name="SUBTITLE"/>
          <p:cNvSpPr/>
          <p:nvPr/>
        </p:nvSpPr>
        <p:spPr>
          <a:xfrm>
            <a:off x="548640" y="1325880"/>
            <a:ext cx="11018520" cy="365760"/>
          </a:xfrm>
          <a:prstGeom prst="rect">
            <a:avLst/>
          </a:prstGeom>
          <a:noFill/>
          <a:ln/>
        </p:spPr>
        <p:txBody>
          <a:bodyPr wrap="square" lIns="0" tIns="0" rIns="0" bIns="0" rtlCol="0" anchor="t"/>
          <a:lstStyle/>
          <a:p>
            <a:pPr marL="0" indent="0">
              <a:spcAft>
                <a:spcPts val="500"/>
              </a:spcAft>
              <a:buNone/>
            </a:pPr>
            <a:r>
              <a:rPr lang="en-US" sz="1700" dirty="0">
                <a:solidFill>
                  <a:srgbClr val="CFC8F0"/>
                </a:solidFill>
                <a:latin typeface="Calibri" pitchFamily="34" charset="0"/>
                <a:ea typeface="Calibri" pitchFamily="34" charset="-122"/>
                <a:cs typeface="Calibri" pitchFamily="34" charset="-120"/>
              </a:rPr>
              <a:t>Gibbs’ reflective cycle, applied to my own leadership practice — then back to Heard</a:t>
            </a:r>
            <a:endParaRPr lang="en-US" sz="1700" dirty="0"/>
          </a:p>
        </p:txBody>
      </p:sp>
      <p:sp>
        <p:nvSpPr>
          <p:cNvPr id="5"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CFC8F0"/>
                </a:solidFill>
                <a:latin typeface="Calibri" pitchFamily="34" charset="0"/>
                <a:ea typeface="Calibri" pitchFamily="34" charset="-122"/>
                <a:cs typeface="Calibri" pitchFamily="34" charset="-120"/>
              </a:rPr>
              <a:t>12 / 13</a:t>
            </a:r>
            <a:endParaRPr lang="en-US" sz="950" dirty="0"/>
          </a:p>
        </p:txBody>
      </p:sp>
      <p:sp>
        <p:nvSpPr>
          <p:cNvPr id="6" name="Card"/>
          <p:cNvSpPr/>
          <p:nvPr/>
        </p:nvSpPr>
        <p:spPr>
          <a:xfrm>
            <a:off x="548640" y="2148840"/>
            <a:ext cx="5394960" cy="3520440"/>
          </a:xfrm>
          <a:prstGeom prst="rect">
            <a:avLst/>
          </a:prstGeom>
          <a:solidFill>
            <a:srgbClr val="2E2270"/>
          </a:solidFill>
          <a:ln w="9525">
            <a:solidFill>
              <a:srgbClr val="2E2270"/>
            </a:solidFill>
            <a:prstDash val="solid"/>
          </a:ln>
        </p:spPr>
        <p:txBody>
          <a:bodyPr/>
          <a:lstStyle/>
          <a:p>
            <a:endParaRPr lang="en-GB"/>
          </a:p>
        </p:txBody>
      </p:sp>
      <p:sp>
        <p:nvSpPr>
          <p:cNvPr id="7" name="Text 5"/>
          <p:cNvSpPr/>
          <p:nvPr/>
        </p:nvSpPr>
        <p:spPr>
          <a:xfrm>
            <a:off x="777240" y="2304288"/>
            <a:ext cx="4937760" cy="320040"/>
          </a:xfrm>
          <a:prstGeom prst="rect">
            <a:avLst/>
          </a:prstGeom>
          <a:noFill/>
          <a:ln/>
        </p:spPr>
        <p:txBody>
          <a:bodyPr wrap="square" lIns="0" tIns="0" rIns="0" bIns="0" rtlCol="0" anchor="t"/>
          <a:lstStyle/>
          <a:p>
            <a:pPr marL="0" indent="0">
              <a:spcAft>
                <a:spcPts val="500"/>
              </a:spcAft>
              <a:buNone/>
            </a:pPr>
            <a:r>
              <a:rPr lang="en-US" sz="1700" b="1" dirty="0">
                <a:solidFill>
                  <a:srgbClr val="F9B233"/>
                </a:solidFill>
                <a:latin typeface="Calibri" pitchFamily="34" charset="0"/>
                <a:ea typeface="Calibri" pitchFamily="34" charset="-122"/>
                <a:cs typeface="Calibri" pitchFamily="34" charset="-120"/>
              </a:rPr>
              <a:t>Reflection: group assignment deadline</a:t>
            </a:r>
            <a:endParaRPr lang="en-US" sz="1700" dirty="0"/>
          </a:p>
        </p:txBody>
      </p:sp>
      <p:sp>
        <p:nvSpPr>
          <p:cNvPr id="8" name="STEP"/>
          <p:cNvSpPr/>
          <p:nvPr/>
        </p:nvSpPr>
        <p:spPr>
          <a:xfrm>
            <a:off x="777240" y="2816352"/>
            <a:ext cx="384048" cy="384048"/>
          </a:xfrm>
          <a:prstGeom prst="rect">
            <a:avLst/>
          </a:prstGeom>
          <a:solidFill>
            <a:srgbClr val="F9B233"/>
          </a:solidFill>
          <a:ln w="9525">
            <a:solidFill>
              <a:srgbClr val="F9B233"/>
            </a:solidFill>
            <a:prstDash val="solid"/>
          </a:ln>
        </p:spPr>
        <p:txBody>
          <a:bodyPr/>
          <a:lstStyle/>
          <a:p>
            <a:endParaRPr lang="en-GB"/>
          </a:p>
        </p:txBody>
      </p:sp>
      <p:sp>
        <p:nvSpPr>
          <p:cNvPr id="9" name="Text 7"/>
          <p:cNvSpPr/>
          <p:nvPr/>
        </p:nvSpPr>
        <p:spPr>
          <a:xfrm>
            <a:off x="777240" y="2852928"/>
            <a:ext cx="384048" cy="310896"/>
          </a:xfrm>
          <a:prstGeom prst="rect">
            <a:avLst/>
          </a:prstGeom>
          <a:noFill/>
          <a:ln/>
        </p:spPr>
        <p:txBody>
          <a:bodyPr wrap="square" lIns="0" tIns="0" rIns="0" bIns="0" rtlCol="0" anchor="t"/>
          <a:lstStyle/>
          <a:p>
            <a:pPr marL="0" indent="0" algn="ctr">
              <a:buNone/>
            </a:pPr>
            <a:r>
              <a:rPr lang="en-US" sz="1600" b="1" dirty="0">
                <a:solidFill>
                  <a:srgbClr val="1B1240"/>
                </a:solidFill>
                <a:latin typeface="Calibri" pitchFamily="34" charset="0"/>
                <a:ea typeface="Calibri" pitchFamily="34" charset="-122"/>
                <a:cs typeface="Calibri" pitchFamily="34" charset="-120"/>
              </a:rPr>
              <a:t>1</a:t>
            </a:r>
            <a:endParaRPr lang="en-US" sz="1600" dirty="0"/>
          </a:p>
        </p:txBody>
      </p:sp>
      <p:sp>
        <p:nvSpPr>
          <p:cNvPr id="10" name="Text 8"/>
          <p:cNvSpPr/>
          <p:nvPr/>
        </p:nvSpPr>
        <p:spPr>
          <a:xfrm>
            <a:off x="1325880" y="2788920"/>
            <a:ext cx="4434840" cy="658368"/>
          </a:xfrm>
          <a:prstGeom prst="rect">
            <a:avLst/>
          </a:prstGeom>
          <a:noFill/>
          <a:ln/>
        </p:spPr>
        <p:txBody>
          <a:bodyPr wrap="square" lIns="0" tIns="0" rIns="0" bIns="0" rtlCol="0" anchor="t"/>
          <a:lstStyle/>
          <a:p>
            <a:pPr marL="0" indent="0">
              <a:buNone/>
            </a:pPr>
            <a:r>
              <a:rPr lang="en-US" sz="1350" b="1" dirty="0">
                <a:solidFill>
                  <a:srgbClr val="FFFFFF"/>
                </a:solidFill>
                <a:latin typeface="Calibri" pitchFamily="34" charset="0"/>
                <a:ea typeface="Calibri" pitchFamily="34" charset="-122"/>
                <a:cs typeface="Calibri" pitchFamily="34" charset="-120"/>
              </a:rPr>
              <a:t>Description: </a:t>
            </a:r>
            <a:r>
              <a:rPr lang="en-US" sz="1350" dirty="0">
                <a:solidFill>
                  <a:srgbClr val="CFC8F0"/>
                </a:solidFill>
                <a:latin typeface="Calibri" pitchFamily="34" charset="0"/>
                <a:ea typeface="Calibri" pitchFamily="34" charset="-122"/>
                <a:cs typeface="Calibri" pitchFamily="34" charset="-120"/>
              </a:rPr>
              <a:t>Behind schedule in a four-person coursework project, I assigned every task myself.</a:t>
            </a:r>
            <a:endParaRPr lang="en-US" sz="1350" dirty="0"/>
          </a:p>
        </p:txBody>
      </p:sp>
      <p:sp>
        <p:nvSpPr>
          <p:cNvPr id="11" name="STEP"/>
          <p:cNvSpPr/>
          <p:nvPr/>
        </p:nvSpPr>
        <p:spPr>
          <a:xfrm>
            <a:off x="777240" y="3529584"/>
            <a:ext cx="384048" cy="384048"/>
          </a:xfrm>
          <a:prstGeom prst="rect">
            <a:avLst/>
          </a:prstGeom>
          <a:solidFill>
            <a:srgbClr val="F9B233"/>
          </a:solidFill>
          <a:ln w="9525">
            <a:solidFill>
              <a:srgbClr val="F9B233"/>
            </a:solidFill>
            <a:prstDash val="solid"/>
          </a:ln>
        </p:spPr>
        <p:txBody>
          <a:bodyPr/>
          <a:lstStyle/>
          <a:p>
            <a:endParaRPr lang="en-GB"/>
          </a:p>
        </p:txBody>
      </p:sp>
      <p:sp>
        <p:nvSpPr>
          <p:cNvPr id="12" name="Text 10"/>
          <p:cNvSpPr/>
          <p:nvPr/>
        </p:nvSpPr>
        <p:spPr>
          <a:xfrm>
            <a:off x="777240" y="3566160"/>
            <a:ext cx="384048" cy="310896"/>
          </a:xfrm>
          <a:prstGeom prst="rect">
            <a:avLst/>
          </a:prstGeom>
          <a:noFill/>
          <a:ln/>
        </p:spPr>
        <p:txBody>
          <a:bodyPr wrap="square" lIns="0" tIns="0" rIns="0" bIns="0" rtlCol="0" anchor="t"/>
          <a:lstStyle/>
          <a:p>
            <a:pPr marL="0" indent="0" algn="ctr">
              <a:buNone/>
            </a:pPr>
            <a:r>
              <a:rPr lang="en-US" sz="1600" b="1" dirty="0">
                <a:solidFill>
                  <a:srgbClr val="1B1240"/>
                </a:solidFill>
                <a:latin typeface="Calibri" pitchFamily="34" charset="0"/>
                <a:ea typeface="Calibri" pitchFamily="34" charset="-122"/>
                <a:cs typeface="Calibri" pitchFamily="34" charset="-120"/>
              </a:rPr>
              <a:t>2</a:t>
            </a:r>
            <a:endParaRPr lang="en-US" sz="1600" dirty="0"/>
          </a:p>
        </p:txBody>
      </p:sp>
      <p:sp>
        <p:nvSpPr>
          <p:cNvPr id="13" name="Text 11"/>
          <p:cNvSpPr/>
          <p:nvPr/>
        </p:nvSpPr>
        <p:spPr>
          <a:xfrm>
            <a:off x="1325880" y="3502152"/>
            <a:ext cx="4434840" cy="658368"/>
          </a:xfrm>
          <a:prstGeom prst="rect">
            <a:avLst/>
          </a:prstGeom>
          <a:noFill/>
          <a:ln/>
        </p:spPr>
        <p:txBody>
          <a:bodyPr wrap="square" lIns="0" tIns="0" rIns="0" bIns="0" rtlCol="0" anchor="t"/>
          <a:lstStyle/>
          <a:p>
            <a:pPr marL="0" indent="0">
              <a:buNone/>
            </a:pPr>
            <a:r>
              <a:rPr lang="en-US" sz="1350" b="1" dirty="0">
                <a:solidFill>
                  <a:srgbClr val="FFFFFF"/>
                </a:solidFill>
                <a:latin typeface="Calibri" pitchFamily="34" charset="0"/>
                <a:ea typeface="Calibri" pitchFamily="34" charset="-122"/>
                <a:cs typeface="Calibri" pitchFamily="34" charset="-120"/>
              </a:rPr>
              <a:t>Feelings: </a:t>
            </a:r>
            <a:r>
              <a:rPr lang="en-US" sz="1350" dirty="0">
                <a:solidFill>
                  <a:srgbClr val="CFC8F0"/>
                </a:solidFill>
                <a:latin typeface="Calibri" pitchFamily="34" charset="0"/>
                <a:ea typeface="Calibri" pitchFamily="34" charset="-122"/>
                <a:cs typeface="Calibri" pitchFamily="34" charset="-120"/>
              </a:rPr>
              <a:t>Anxious under time pressure; two teammates went quiet and stopped offering ideas.</a:t>
            </a:r>
            <a:endParaRPr lang="en-US" sz="1350" dirty="0"/>
          </a:p>
        </p:txBody>
      </p:sp>
      <p:sp>
        <p:nvSpPr>
          <p:cNvPr id="14" name="STEP"/>
          <p:cNvSpPr/>
          <p:nvPr/>
        </p:nvSpPr>
        <p:spPr>
          <a:xfrm>
            <a:off x="777240" y="4242816"/>
            <a:ext cx="384048" cy="384048"/>
          </a:xfrm>
          <a:prstGeom prst="rect">
            <a:avLst/>
          </a:prstGeom>
          <a:solidFill>
            <a:srgbClr val="F9B233"/>
          </a:solidFill>
          <a:ln w="9525">
            <a:solidFill>
              <a:srgbClr val="F9B233"/>
            </a:solidFill>
            <a:prstDash val="solid"/>
          </a:ln>
        </p:spPr>
        <p:txBody>
          <a:bodyPr/>
          <a:lstStyle/>
          <a:p>
            <a:endParaRPr lang="en-GB"/>
          </a:p>
        </p:txBody>
      </p:sp>
      <p:sp>
        <p:nvSpPr>
          <p:cNvPr id="15" name="Text 13"/>
          <p:cNvSpPr/>
          <p:nvPr/>
        </p:nvSpPr>
        <p:spPr>
          <a:xfrm>
            <a:off x="777240" y="4279392"/>
            <a:ext cx="384048" cy="310896"/>
          </a:xfrm>
          <a:prstGeom prst="rect">
            <a:avLst/>
          </a:prstGeom>
          <a:noFill/>
          <a:ln/>
        </p:spPr>
        <p:txBody>
          <a:bodyPr wrap="square" lIns="0" tIns="0" rIns="0" bIns="0" rtlCol="0" anchor="t"/>
          <a:lstStyle/>
          <a:p>
            <a:pPr marL="0" indent="0" algn="ctr">
              <a:buNone/>
            </a:pPr>
            <a:r>
              <a:rPr lang="en-US" sz="1600" b="1" dirty="0">
                <a:solidFill>
                  <a:srgbClr val="1B1240"/>
                </a:solidFill>
                <a:latin typeface="Calibri" pitchFamily="34" charset="0"/>
                <a:ea typeface="Calibri" pitchFamily="34" charset="-122"/>
                <a:cs typeface="Calibri" pitchFamily="34" charset="-120"/>
              </a:rPr>
              <a:t>3</a:t>
            </a:r>
            <a:endParaRPr lang="en-US" sz="1600" dirty="0"/>
          </a:p>
        </p:txBody>
      </p:sp>
      <p:sp>
        <p:nvSpPr>
          <p:cNvPr id="16" name="Text 14"/>
          <p:cNvSpPr/>
          <p:nvPr/>
        </p:nvSpPr>
        <p:spPr>
          <a:xfrm>
            <a:off x="1325880" y="4215384"/>
            <a:ext cx="4434840" cy="658368"/>
          </a:xfrm>
          <a:prstGeom prst="rect">
            <a:avLst/>
          </a:prstGeom>
          <a:noFill/>
          <a:ln/>
        </p:spPr>
        <p:txBody>
          <a:bodyPr wrap="square" lIns="0" tIns="0" rIns="0" bIns="0" rtlCol="0" anchor="t"/>
          <a:lstStyle/>
          <a:p>
            <a:pPr marL="0" indent="0">
              <a:buNone/>
            </a:pPr>
            <a:r>
              <a:rPr lang="en-US" sz="1350" b="1" dirty="0">
                <a:solidFill>
                  <a:srgbClr val="FFFFFF"/>
                </a:solidFill>
                <a:latin typeface="Calibri" pitchFamily="34" charset="0"/>
                <a:ea typeface="Calibri" pitchFamily="34" charset="-122"/>
                <a:cs typeface="Calibri" pitchFamily="34" charset="-120"/>
              </a:rPr>
              <a:t>Evaluation: </a:t>
            </a:r>
            <a:r>
              <a:rPr lang="en-US" sz="1350" dirty="0">
                <a:solidFill>
                  <a:srgbClr val="CFC8F0"/>
                </a:solidFill>
                <a:latin typeface="Calibri" pitchFamily="34" charset="0"/>
                <a:ea typeface="Calibri" pitchFamily="34" charset="-122"/>
                <a:cs typeface="Calibri" pitchFamily="34" charset="-120"/>
              </a:rPr>
              <a:t>Control tool: met the deadline but suppressed voice; weaker work where nobody challenged my plan.</a:t>
            </a:r>
            <a:endParaRPr lang="en-US" sz="1350" dirty="0"/>
          </a:p>
        </p:txBody>
      </p:sp>
      <p:sp>
        <p:nvSpPr>
          <p:cNvPr id="17" name="STEP"/>
          <p:cNvSpPr/>
          <p:nvPr/>
        </p:nvSpPr>
        <p:spPr>
          <a:xfrm>
            <a:off x="777240" y="4956048"/>
            <a:ext cx="384048" cy="384048"/>
          </a:xfrm>
          <a:prstGeom prst="rect">
            <a:avLst/>
          </a:prstGeom>
          <a:solidFill>
            <a:srgbClr val="F9B233"/>
          </a:solidFill>
          <a:ln w="9525">
            <a:solidFill>
              <a:srgbClr val="F9B233"/>
            </a:solidFill>
            <a:prstDash val="solid"/>
          </a:ln>
        </p:spPr>
        <p:txBody>
          <a:bodyPr/>
          <a:lstStyle/>
          <a:p>
            <a:endParaRPr lang="en-GB"/>
          </a:p>
        </p:txBody>
      </p:sp>
      <p:sp>
        <p:nvSpPr>
          <p:cNvPr id="18" name="Text 16"/>
          <p:cNvSpPr/>
          <p:nvPr/>
        </p:nvSpPr>
        <p:spPr>
          <a:xfrm>
            <a:off x="777240" y="4992624"/>
            <a:ext cx="384048" cy="310896"/>
          </a:xfrm>
          <a:prstGeom prst="rect">
            <a:avLst/>
          </a:prstGeom>
          <a:noFill/>
          <a:ln/>
        </p:spPr>
        <p:txBody>
          <a:bodyPr wrap="square" lIns="0" tIns="0" rIns="0" bIns="0" rtlCol="0" anchor="t"/>
          <a:lstStyle/>
          <a:p>
            <a:pPr marL="0" indent="0" algn="ctr">
              <a:buNone/>
            </a:pPr>
            <a:r>
              <a:rPr lang="en-US" sz="1600" b="1" dirty="0">
                <a:solidFill>
                  <a:srgbClr val="1B1240"/>
                </a:solidFill>
                <a:latin typeface="Calibri" pitchFamily="34" charset="0"/>
                <a:ea typeface="Calibri" pitchFamily="34" charset="-122"/>
                <a:cs typeface="Calibri" pitchFamily="34" charset="-120"/>
              </a:rPr>
              <a:t>4</a:t>
            </a:r>
            <a:endParaRPr lang="en-US" sz="1600" dirty="0"/>
          </a:p>
        </p:txBody>
      </p:sp>
      <p:sp>
        <p:nvSpPr>
          <p:cNvPr id="19" name="Text 17"/>
          <p:cNvSpPr/>
          <p:nvPr/>
        </p:nvSpPr>
        <p:spPr>
          <a:xfrm>
            <a:off x="1325880" y="4928616"/>
            <a:ext cx="4434840" cy="658368"/>
          </a:xfrm>
          <a:prstGeom prst="rect">
            <a:avLst/>
          </a:prstGeom>
          <a:noFill/>
          <a:ln/>
        </p:spPr>
        <p:txBody>
          <a:bodyPr wrap="square" lIns="0" tIns="0" rIns="0" bIns="0" rtlCol="0" anchor="t"/>
          <a:lstStyle/>
          <a:p>
            <a:pPr marL="0" indent="0">
              <a:buNone/>
            </a:pPr>
            <a:r>
              <a:rPr lang="en-US" sz="1350" b="1" dirty="0">
                <a:solidFill>
                  <a:srgbClr val="FFFFFF"/>
                </a:solidFill>
                <a:latin typeface="Calibri" pitchFamily="34" charset="0"/>
                <a:ea typeface="Calibri" pitchFamily="34" charset="-122"/>
                <a:cs typeface="Calibri" pitchFamily="34" charset="-120"/>
              </a:rPr>
              <a:t>Analysis &amp; action: </a:t>
            </a:r>
            <a:r>
              <a:rPr lang="en-US" sz="1350" dirty="0">
                <a:solidFill>
                  <a:srgbClr val="CFC8F0"/>
                </a:solidFill>
                <a:latin typeface="Calibri" pitchFamily="34" charset="0"/>
                <a:ea typeface="Calibri" pitchFamily="34" charset="-122"/>
                <a:cs typeface="Calibri" pitchFamily="34" charset="-120"/>
              </a:rPr>
              <a:t>Next time: a ten-minute check-in on each person’s needs (empathy), then assign tasks together; control only if time is truly critical.</a:t>
            </a:r>
            <a:endParaRPr lang="en-US" sz="1350" dirty="0"/>
          </a:p>
        </p:txBody>
      </p:sp>
      <p:sp>
        <p:nvSpPr>
          <p:cNvPr id="20" name="Text 18"/>
          <p:cNvSpPr/>
          <p:nvPr/>
        </p:nvSpPr>
        <p:spPr>
          <a:xfrm>
            <a:off x="6309360" y="2148840"/>
            <a:ext cx="5303520" cy="502920"/>
          </a:xfrm>
          <a:prstGeom prst="rect">
            <a:avLst/>
          </a:prstGeom>
          <a:noFill/>
          <a:ln/>
        </p:spPr>
        <p:txBody>
          <a:bodyPr wrap="square" lIns="0" tIns="0" rIns="0" bIns="0" rtlCol="0" anchor="t"/>
          <a:lstStyle/>
          <a:p>
            <a:pPr marL="0" indent="0">
              <a:buNone/>
            </a:pPr>
            <a:r>
              <a:rPr lang="en-US" sz="3000" b="1" dirty="0">
                <a:solidFill>
                  <a:srgbClr val="F9B233"/>
                </a:solidFill>
                <a:latin typeface="Cambria" pitchFamily="34" charset="0"/>
                <a:ea typeface="Cambria" pitchFamily="34" charset="-122"/>
                <a:cs typeface="Cambria" pitchFamily="34" charset="-120"/>
              </a:rPr>
              <a:t>Conclusion</a:t>
            </a:r>
            <a:endParaRPr lang="en-US" sz="3000" dirty="0"/>
          </a:p>
        </p:txBody>
      </p:sp>
      <p:sp>
        <p:nvSpPr>
          <p:cNvPr id="21" name="Text 19"/>
          <p:cNvSpPr/>
          <p:nvPr/>
        </p:nvSpPr>
        <p:spPr>
          <a:xfrm>
            <a:off x="6309360" y="2743200"/>
            <a:ext cx="5303520" cy="2011680"/>
          </a:xfrm>
          <a:prstGeom prst="rect">
            <a:avLst/>
          </a:prstGeom>
          <a:noFill/>
          <a:ln/>
        </p:spPr>
        <p:txBody>
          <a:bodyPr wrap="square" lIns="0" tIns="0" rIns="0" bIns="0" rtlCol="0" anchor="t"/>
          <a:lstStyle/>
          <a:p>
            <a:pPr marL="0" indent="0">
              <a:spcAft>
                <a:spcPts val="1000"/>
              </a:spcAft>
              <a:buNone/>
            </a:pPr>
            <a:r>
              <a:rPr lang="en-US" sz="1800" b="1" dirty="0">
                <a:solidFill>
                  <a:srgbClr val="FFFFFF"/>
                </a:solidFill>
                <a:latin typeface="Calibri" pitchFamily="34" charset="0"/>
                <a:ea typeface="Calibri" pitchFamily="34" charset="-122"/>
                <a:cs typeface="Calibri" pitchFamily="34" charset="-120"/>
              </a:rPr>
              <a:t>Amazon’s toolkit over-relied on the control tool. Financially effective; thin on EI and CQ.</a:t>
            </a:r>
            <a:endParaRPr lang="en-US" sz="1800" dirty="0"/>
          </a:p>
          <a:p>
            <a:pPr marL="0" indent="0">
              <a:spcAft>
                <a:spcPts val="1000"/>
              </a:spcAft>
              <a:buNone/>
            </a:pPr>
            <a:r>
              <a:rPr lang="en-US" sz="1800" dirty="0">
                <a:solidFill>
                  <a:srgbClr val="FFFFFF"/>
                </a:solidFill>
                <a:latin typeface="Calibri" pitchFamily="34" charset="0"/>
                <a:ea typeface="Calibri" pitchFamily="34" charset="-122"/>
                <a:cs typeface="Calibri" pitchFamily="34" charset="-120"/>
              </a:rPr>
              <a:t>A better-balanced toolkit — coached leaders, measured culture, governance over one-off training — was available and would likely have protected more of the human cost.</a:t>
            </a:r>
            <a:endParaRPr lang="en-US" sz="1800" dirty="0"/>
          </a:p>
        </p:txBody>
      </p:sp>
      <p:sp>
        <p:nvSpPr>
          <p:cNvPr id="22" name="Text 20"/>
          <p:cNvSpPr/>
          <p:nvPr/>
        </p:nvSpPr>
        <p:spPr>
          <a:xfrm>
            <a:off x="6309360" y="4937760"/>
            <a:ext cx="5303520" cy="731520"/>
          </a:xfrm>
          <a:prstGeom prst="rect">
            <a:avLst/>
          </a:prstGeom>
          <a:noFill/>
          <a:ln/>
        </p:spPr>
        <p:txBody>
          <a:bodyPr wrap="square" lIns="0" tIns="0" rIns="0" bIns="0" rtlCol="0" anchor="t"/>
          <a:lstStyle/>
          <a:p>
            <a:pPr marL="0" indent="0">
              <a:spcAft>
                <a:spcPts val="500"/>
              </a:spcAft>
              <a:buNone/>
            </a:pPr>
            <a:r>
              <a:rPr lang="en-US" sz="1500" i="1" dirty="0">
                <a:solidFill>
                  <a:srgbClr val="CFC8F0"/>
                </a:solidFill>
                <a:latin typeface="Calibri" pitchFamily="34" charset="0"/>
                <a:ea typeface="Calibri" pitchFamily="34" charset="-122"/>
                <a:cs typeface="Calibri" pitchFamily="34" charset="-120"/>
              </a:rPr>
              <a:t>Returning to Edith Heard: leadership as relationship, not position (EMBL, 2017) — operationalised through these tools, not left as an aspiration.</a:t>
            </a:r>
            <a:endParaRPr lang="en-US" sz="1500" dirty="0"/>
          </a:p>
        </p:txBody>
      </p:sp>
      <p:sp>
        <p:nvSpPr>
          <p:cNvPr id="23"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24"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Coach leaders. Measure culture. Protect employee voice.</a:t>
            </a:r>
            <a:endParaRPr lang="en-US" sz="1500" dirty="0"/>
          </a:p>
        </p:txBody>
      </p:sp>
      <p:sp>
        <p:nvSpPr>
          <p:cNvPr id="25" name="CHROME_SOURCE"/>
          <p:cNvSpPr/>
          <p:nvPr/>
        </p:nvSpPr>
        <p:spPr>
          <a:xfrm>
            <a:off x="548640" y="6455664"/>
            <a:ext cx="10241280" cy="219456"/>
          </a:xfrm>
          <a:prstGeom prst="rect">
            <a:avLst/>
          </a:prstGeom>
          <a:noFill/>
          <a:ln/>
        </p:spPr>
        <p:txBody>
          <a:bodyPr wrap="square" lIns="0" tIns="0" rIns="0" bIns="0" rtlCol="0" anchor="t"/>
          <a:lstStyle/>
          <a:p>
            <a:pPr marL="0" indent="0">
              <a:buNone/>
            </a:pPr>
            <a:r>
              <a:rPr lang="en-US" sz="950" b="1" dirty="0">
                <a:solidFill>
                  <a:srgbClr val="CFC8F0"/>
                </a:solidFill>
                <a:latin typeface="Calibri" pitchFamily="34" charset="0"/>
                <a:ea typeface="Calibri" pitchFamily="34" charset="-122"/>
                <a:cs typeface="Calibri" pitchFamily="34" charset="-120"/>
              </a:rPr>
              <a:t>Source: </a:t>
            </a:r>
            <a:r>
              <a:rPr lang="en-US" sz="950" dirty="0">
                <a:solidFill>
                  <a:srgbClr val="CFC8F0"/>
                </a:solidFill>
                <a:latin typeface="Calibri" pitchFamily="34" charset="0"/>
                <a:ea typeface="Calibri" pitchFamily="34" charset="-122"/>
                <a:cs typeface="Calibri" pitchFamily="34" charset="-120"/>
              </a:rPr>
              <a:t>Gibbs (1988) Reflective Cycle; </a:t>
            </a:r>
            <a:r>
              <a:rPr lang="en-US" sz="950" u="sng" dirty="0">
                <a:solidFill>
                  <a:srgbClr val="CFC8F0"/>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EMBL (2017)</a:t>
            </a:r>
            <a:endParaRPr lang="en-US" sz="950" dirty="0"/>
          </a:p>
        </p:txBody>
      </p:sp>
    </p:spTree>
  </p:cSld>
  <p:clrMapOvr>
    <a:masterClrMapping/>
  </p:clrMapOvr>
  <p:transition spd="med" advTm="60000"/>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2FF"/>
        </a:solidFill>
        <a:effectLst/>
      </p:bgPr>
    </p:bg>
    <p:spTree>
      <p:nvGrpSpPr>
        <p:cNvPr id="1" name=""/>
        <p:cNvGrpSpPr/>
        <p:nvPr/>
      </p:nvGrpSpPr>
      <p:grpSpPr>
        <a:xfrm>
          <a:off x="0" y="0"/>
          <a:ext cx="0" cy="0"/>
          <a:chOff x="0" y="0"/>
          <a:chExt cx="0" cy="0"/>
        </a:xfrm>
      </p:grpSpPr>
      <p:sp>
        <p:nvSpPr>
          <p:cNvPr id="2" name="BAND"/>
          <p:cNvSpPr/>
          <p:nvPr/>
        </p:nvSpPr>
        <p:spPr>
          <a:xfrm>
            <a:off x="0" y="0"/>
            <a:ext cx="12191695" cy="1097280"/>
          </a:xfrm>
          <a:prstGeom prst="rect">
            <a:avLst/>
          </a:prstGeom>
          <a:solidFill>
            <a:srgbClr val="2B1B6B"/>
          </a:solidFill>
          <a:ln w="9525">
            <a:solidFill>
              <a:srgbClr val="2B1B6B"/>
            </a:solidFill>
            <a:prstDash val="solid"/>
          </a:ln>
        </p:spPr>
        <p:txBody>
          <a:bodyPr/>
          <a:lstStyle/>
          <a:p>
            <a:endParaRPr lang="en-GB"/>
          </a:p>
        </p:txBody>
      </p:sp>
      <p:sp>
        <p:nvSpPr>
          <p:cNvPr id="3" name="CHROME_SECTION"/>
          <p:cNvSpPr/>
          <p:nvPr/>
        </p:nvSpPr>
        <p:spPr>
          <a:xfrm>
            <a:off x="548640" y="274320"/>
            <a:ext cx="10607040" cy="228600"/>
          </a:xfrm>
          <a:prstGeom prst="rect">
            <a:avLst/>
          </a:prstGeom>
          <a:noFill/>
          <a:ln/>
        </p:spPr>
        <p:txBody>
          <a:bodyPr wrap="square" lIns="0" tIns="0" rIns="0" bIns="0" rtlCol="0" anchor="t"/>
          <a:lstStyle/>
          <a:p>
            <a:pPr marL="0" indent="0">
              <a:spcAft>
                <a:spcPts val="500"/>
              </a:spcAft>
              <a:buNone/>
            </a:pPr>
            <a:r>
              <a:rPr lang="en-US" sz="1050" b="1" kern="0" spc="200" dirty="0">
                <a:solidFill>
                  <a:srgbClr val="F9B233"/>
                </a:solidFill>
                <a:latin typeface="Calibri" pitchFamily="34" charset="0"/>
                <a:ea typeface="Calibri" pitchFamily="34" charset="-122"/>
                <a:cs typeface="Calibri" pitchFamily="34" charset="-120"/>
              </a:rPr>
              <a:t>HARVARD REFERENCE LIST</a:t>
            </a:r>
            <a:endParaRPr lang="en-US" sz="1050" dirty="0"/>
          </a:p>
        </p:txBody>
      </p:sp>
      <p:sp>
        <p:nvSpPr>
          <p:cNvPr id="4" name="TITLE"/>
          <p:cNvSpPr/>
          <p:nvPr/>
        </p:nvSpPr>
        <p:spPr>
          <a:xfrm>
            <a:off x="548640" y="457200"/>
            <a:ext cx="11064240" cy="640080"/>
          </a:xfrm>
          <a:prstGeom prst="rect">
            <a:avLst/>
          </a:prstGeom>
          <a:noFill/>
          <a:ln/>
        </p:spPr>
        <p:txBody>
          <a:bodyPr wrap="square" lIns="0" tIns="0" rIns="0" bIns="0" rtlCol="0" anchor="t"/>
          <a:lstStyle/>
          <a:p>
            <a:pPr marL="0" indent="0">
              <a:buNone/>
            </a:pPr>
            <a:r>
              <a:rPr lang="en-US" sz="3000" b="1" dirty="0">
                <a:solidFill>
                  <a:srgbClr val="FFFFFF"/>
                </a:solidFill>
                <a:latin typeface="Cambria" pitchFamily="34" charset="0"/>
                <a:ea typeface="Cambria" pitchFamily="34" charset="-122"/>
                <a:cs typeface="Cambria" pitchFamily="34" charset="-120"/>
              </a:rPr>
              <a:t>References</a:t>
            </a:r>
            <a:endParaRPr lang="en-US" sz="3000" dirty="0"/>
          </a:p>
        </p:txBody>
      </p:sp>
      <p:sp>
        <p:nvSpPr>
          <p:cNvPr id="5" name="CHROME_PAGE"/>
          <p:cNvSpPr/>
          <p:nvPr/>
        </p:nvSpPr>
        <p:spPr>
          <a:xfrm>
            <a:off x="10881360" y="6455664"/>
            <a:ext cx="758952" cy="192024"/>
          </a:xfrm>
          <a:prstGeom prst="rect">
            <a:avLst/>
          </a:prstGeom>
          <a:noFill/>
          <a:ln/>
        </p:spPr>
        <p:txBody>
          <a:bodyPr wrap="square" lIns="0" tIns="0" rIns="0" bIns="0" rtlCol="0" anchor="t"/>
          <a:lstStyle/>
          <a:p>
            <a:pPr marL="0" indent="0" algn="r">
              <a:spcAft>
                <a:spcPts val="500"/>
              </a:spcAft>
              <a:buNone/>
            </a:pPr>
            <a:r>
              <a:rPr lang="en-US" sz="950" dirty="0">
                <a:solidFill>
                  <a:srgbClr val="5C557A"/>
                </a:solidFill>
                <a:latin typeface="Calibri" pitchFamily="34" charset="0"/>
                <a:ea typeface="Calibri" pitchFamily="34" charset="-122"/>
                <a:cs typeface="Calibri" pitchFamily="34" charset="-120"/>
              </a:rPr>
              <a:t>13 / 13</a:t>
            </a:r>
            <a:endParaRPr lang="en-US" sz="950" dirty="0"/>
          </a:p>
        </p:txBody>
      </p:sp>
      <p:sp>
        <p:nvSpPr>
          <p:cNvPr id="6" name="REFERENCES"/>
          <p:cNvSpPr/>
          <p:nvPr/>
        </p:nvSpPr>
        <p:spPr>
          <a:xfrm>
            <a:off x="548640" y="1298448"/>
            <a:ext cx="3566160" cy="4526280"/>
          </a:xfrm>
          <a:prstGeom prst="rect">
            <a:avLst/>
          </a:prstGeom>
          <a:noFill/>
          <a:ln/>
        </p:spPr>
        <p:txBody>
          <a:bodyPr wrap="square" lIns="0" tIns="0" rIns="0" bIns="0" rtlCol="0" anchor="t"/>
          <a:lstStyle/>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Adenekan, T.E. (2025) ‘Leadership strategies of Satya Nadella: a review of extant literature</a:t>
            </a:r>
            <a:r>
              <a:rPr lang="en-US" sz="950" i="1" dirty="0">
                <a:solidFill>
                  <a:srgbClr val="1B1240"/>
                </a:solidFill>
                <a:latin typeface="Calibri" pitchFamily="34" charset="0"/>
                <a:ea typeface="Calibri" pitchFamily="34" charset="-122"/>
                <a:cs typeface="Calibri" pitchFamily="34" charset="-120"/>
              </a:rPr>
              <a:t>’, International Journal of Research and Innovation in Social Science</a:t>
            </a:r>
            <a:r>
              <a:rPr lang="en-US" sz="950" dirty="0">
                <a:solidFill>
                  <a:srgbClr val="1B1240"/>
                </a:solidFill>
                <a:latin typeface="Calibri" pitchFamily="34" charset="0"/>
                <a:ea typeface="Calibri" pitchFamily="34" charset="-122"/>
                <a:cs typeface="Calibri" pitchFamily="34" charset="-120"/>
              </a:rPr>
              <a:t>, 9(14), pp. 785–794.</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Airbnb (2022) </a:t>
            </a:r>
            <a:r>
              <a:rPr lang="en-US" sz="950" i="1" dirty="0">
                <a:solidFill>
                  <a:srgbClr val="1B1240"/>
                </a:solidFill>
                <a:latin typeface="Calibri" pitchFamily="34" charset="0"/>
                <a:ea typeface="Calibri" pitchFamily="34" charset="-122"/>
                <a:cs typeface="Calibri" pitchFamily="34" charset="-120"/>
              </a:rPr>
              <a:t>A Six-Year Update on Airbnb’s Work to Fight Discrimination and Build Inclusion. </a:t>
            </a:r>
            <a:r>
              <a:rPr lang="en-US" sz="950" dirty="0">
                <a:solidFill>
                  <a:srgbClr val="1B1240"/>
                </a:solidFill>
                <a:latin typeface="Calibri" pitchFamily="34" charset="0"/>
                <a:ea typeface="Calibri" pitchFamily="34" charset="-122"/>
                <a:cs typeface="Calibri" pitchFamily="34" charset="-120"/>
              </a:rPr>
              <a:t>Available at: </a:t>
            </a:r>
            <a:r>
              <a:rPr lang="en-US" sz="950" u="sng" dirty="0">
                <a:solidFill>
                  <a:srgbClr val="5A32C8"/>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https://news.airbnb.com/wp-content/uploads/sites/4/2022/12/A-Six-Year-Update-on-Airbnbs-Work-to-Fight-Discrimination-and-Build-Inclusion-12122022.pdf</a:t>
            </a:r>
            <a:r>
              <a:rPr lang="en-US" sz="950" dirty="0">
                <a:solidFill>
                  <a:srgbClr val="1B1240"/>
                </a:solidFill>
                <a:latin typeface="Calibri" pitchFamily="34" charset="0"/>
                <a:ea typeface="Calibri" pitchFamily="34" charset="-122"/>
                <a:cs typeface="Calibri" pitchFamily="34" charset="-120"/>
              </a:rPr>
              <a:t> (Accessed: 18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Amazon.com, Inc. (2023) </a:t>
            </a:r>
            <a:r>
              <a:rPr lang="en-US" sz="950" i="1" dirty="0">
                <a:solidFill>
                  <a:srgbClr val="1B1240"/>
                </a:solidFill>
                <a:latin typeface="Calibri" pitchFamily="34" charset="0"/>
                <a:ea typeface="Calibri" pitchFamily="34" charset="-122"/>
                <a:cs typeface="Calibri" pitchFamily="34" charset="-120"/>
              </a:rPr>
              <a:t>Annual report (Form ARS) for the fiscal year ended December 31, 2022</a:t>
            </a:r>
            <a:r>
              <a:rPr lang="en-US" sz="950" dirty="0">
                <a:solidFill>
                  <a:srgbClr val="1B1240"/>
                </a:solidFill>
                <a:latin typeface="Calibri" pitchFamily="34" charset="0"/>
                <a:ea typeface="Calibri" pitchFamily="34" charset="-122"/>
                <a:cs typeface="Calibri" pitchFamily="34" charset="-120"/>
              </a:rPr>
              <a:t>. Available at: </a:t>
            </a:r>
            <a:r>
              <a:rPr lang="en-US" sz="950" u="sng" dirty="0">
                <a:solidFill>
                  <a:srgbClr val="5A32C8"/>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https://www.sec.gov/Archives/edgar/data/1018724/000110465923044716/tm233697d4_ars.pdf</a:t>
            </a:r>
            <a:r>
              <a:rPr lang="en-US" sz="950" dirty="0">
                <a:solidFill>
                  <a:srgbClr val="1B1240"/>
                </a:solidFill>
                <a:latin typeface="Calibri" pitchFamily="34" charset="0"/>
                <a:ea typeface="Calibri" pitchFamily="34" charset="-122"/>
                <a:cs typeface="Calibri" pitchFamily="34" charset="-120"/>
              </a:rPr>
              <a:t> (Accessed: 17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Amazon.com, Inc. (2024) </a:t>
            </a:r>
            <a:r>
              <a:rPr lang="en-US" sz="950" i="1" dirty="0">
                <a:solidFill>
                  <a:srgbClr val="1B1240"/>
                </a:solidFill>
                <a:latin typeface="Calibri" pitchFamily="34" charset="0"/>
                <a:ea typeface="Calibri" pitchFamily="34" charset="-122"/>
                <a:cs typeface="Calibri" pitchFamily="34" charset="-120"/>
              </a:rPr>
              <a:t>Form 10-K for the fiscal year ended December 31, 2023</a:t>
            </a:r>
            <a:r>
              <a:rPr lang="en-US" sz="950" dirty="0">
                <a:solidFill>
                  <a:srgbClr val="1B1240"/>
                </a:solidFill>
                <a:latin typeface="Calibri" pitchFamily="34" charset="0"/>
                <a:ea typeface="Calibri" pitchFamily="34" charset="-122"/>
                <a:cs typeface="Calibri" pitchFamily="34" charset="-120"/>
              </a:rPr>
              <a:t>. Available at: </a:t>
            </a:r>
            <a:r>
              <a:rPr lang="en-US" sz="950" u="sng" dirty="0">
                <a:solidFill>
                  <a:srgbClr val="5A32C8"/>
                </a:solidFill>
                <a:latin typeface="Calibri" pitchFamily="34" charset="0"/>
                <a:ea typeface="Calibri" pitchFamily="34" charset="-122"/>
                <a:cs typeface="Calibri" pitchFamily="34" charset="-120"/>
                <a:hlinkClick r:id="rId5">
                  <a:extLst>
                    <a:ext uri="{A12FA001-AC4F-418D-AE19-62706E023703}">
                      <ahyp:hlinkClr xmlns:ahyp="http://schemas.microsoft.com/office/drawing/2018/hyperlinkcolor" val="tx"/>
                    </a:ext>
                  </a:extLst>
                </a:hlinkClick>
              </a:rPr>
              <a:t>https://www.sec.gov/Archives/edgar/data/1018724/000101872424000008/amzn-20231231.htm</a:t>
            </a:r>
            <a:r>
              <a:rPr lang="en-US" sz="950" dirty="0">
                <a:solidFill>
                  <a:srgbClr val="1B1240"/>
                </a:solidFill>
                <a:latin typeface="Calibri" pitchFamily="34" charset="0"/>
                <a:ea typeface="Calibri" pitchFamily="34" charset="-122"/>
                <a:cs typeface="Calibri" pitchFamily="34" charset="-120"/>
              </a:rPr>
              <a:t> (Accessed: 19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Ang, S., Van Dyne, L., Koh, C., Ng, K.Y., Templer, K.J., Tay, C. and Chandrasekar, N.A. (2007) ‘Cultural intelligence: its measurement and effects on cultural judgment and decision making, cultural adaptation and task performance’, </a:t>
            </a:r>
            <a:r>
              <a:rPr lang="en-US" sz="950" i="1" dirty="0">
                <a:solidFill>
                  <a:srgbClr val="1B1240"/>
                </a:solidFill>
                <a:latin typeface="Calibri" pitchFamily="34" charset="0"/>
                <a:ea typeface="Calibri" pitchFamily="34" charset="-122"/>
                <a:cs typeface="Calibri" pitchFamily="34" charset="-120"/>
              </a:rPr>
              <a:t>Management and Organization Review</a:t>
            </a:r>
            <a:r>
              <a:rPr lang="en-US" sz="950" dirty="0">
                <a:solidFill>
                  <a:srgbClr val="1B1240"/>
                </a:solidFill>
                <a:latin typeface="Calibri" pitchFamily="34" charset="0"/>
                <a:ea typeface="Calibri" pitchFamily="34" charset="-122"/>
                <a:cs typeface="Calibri" pitchFamily="34" charset="-120"/>
              </a:rPr>
              <a:t>, 3(3), pp. 335–371.</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Barrett, R. (2014) </a:t>
            </a:r>
            <a:r>
              <a:rPr lang="en-US" sz="950" i="1" dirty="0">
                <a:solidFill>
                  <a:srgbClr val="1B1240"/>
                </a:solidFill>
                <a:latin typeface="Calibri" pitchFamily="34" charset="0"/>
                <a:ea typeface="Calibri" pitchFamily="34" charset="-122"/>
                <a:cs typeface="Calibri" pitchFamily="34" charset="-120"/>
              </a:rPr>
              <a:t>The Values-Driven Organization: Unleashing Human Potential for Performance and Profit</a:t>
            </a:r>
            <a:r>
              <a:rPr lang="en-US" sz="950" dirty="0">
                <a:solidFill>
                  <a:srgbClr val="1B1240"/>
                </a:solidFill>
                <a:latin typeface="Calibri" pitchFamily="34" charset="0"/>
                <a:ea typeface="Calibri" pitchFamily="34" charset="-122"/>
                <a:cs typeface="Calibri" pitchFamily="34" charset="-120"/>
              </a:rPr>
              <a:t>. Abingdon: Routledge.</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CBS News (2018) ‘Starbucks closing for anti-bias training: will it make a difference?’, </a:t>
            </a:r>
            <a:r>
              <a:rPr lang="en-US" sz="950" i="1" dirty="0">
                <a:solidFill>
                  <a:srgbClr val="1B1240"/>
                </a:solidFill>
                <a:latin typeface="Calibri" pitchFamily="34" charset="0"/>
                <a:ea typeface="Calibri" pitchFamily="34" charset="-122"/>
                <a:cs typeface="Calibri" pitchFamily="34" charset="-120"/>
              </a:rPr>
              <a:t>CBS News, 28 May</a:t>
            </a:r>
            <a:r>
              <a:rPr lang="en-US" sz="950" dirty="0">
                <a:solidFill>
                  <a:srgbClr val="1B1240"/>
                </a:solidFill>
                <a:latin typeface="Calibri" pitchFamily="34" charset="0"/>
                <a:ea typeface="Calibri" pitchFamily="34" charset="-122"/>
                <a:cs typeface="Calibri" pitchFamily="34" charset="-120"/>
              </a:rPr>
              <a:t>. Available at: </a:t>
            </a:r>
            <a:r>
              <a:rPr lang="en-US" sz="950" u="sng" dirty="0">
                <a:solidFill>
                  <a:srgbClr val="5A32C8"/>
                </a:solidFill>
                <a:latin typeface="Calibri" pitchFamily="34" charset="0"/>
                <a:ea typeface="Calibri" pitchFamily="34" charset="-122"/>
                <a:cs typeface="Calibri" pitchFamily="34" charset="-120"/>
                <a:hlinkClick r:id="rId6">
                  <a:extLst>
                    <a:ext uri="{A12FA001-AC4F-418D-AE19-62706E023703}">
                      <ahyp:hlinkClr xmlns:ahyp="http://schemas.microsoft.com/office/drawing/2018/hyperlinkcolor" val="tx"/>
                    </a:ext>
                  </a:extLst>
                </a:hlinkClick>
              </a:rPr>
              <a:t>https://www.cbsnews.com/news/starbucks-closing-for-anti-bias-training-will-it-make-a-difference/</a:t>
            </a:r>
            <a:r>
              <a:rPr lang="en-US" sz="950" dirty="0">
                <a:solidFill>
                  <a:srgbClr val="1B1240"/>
                </a:solidFill>
                <a:latin typeface="Calibri" pitchFamily="34" charset="0"/>
                <a:ea typeface="Calibri" pitchFamily="34" charset="-122"/>
                <a:cs typeface="Calibri" pitchFamily="34" charset="-120"/>
              </a:rPr>
              <a:t> (Accessed: 18 October 2026.)</a:t>
            </a:r>
            <a:endParaRPr lang="en-US" sz="950" dirty="0"/>
          </a:p>
        </p:txBody>
      </p:sp>
      <p:sp>
        <p:nvSpPr>
          <p:cNvPr id="7" name="REFERENCES"/>
          <p:cNvSpPr/>
          <p:nvPr/>
        </p:nvSpPr>
        <p:spPr>
          <a:xfrm>
            <a:off x="4297680" y="1298448"/>
            <a:ext cx="3566160" cy="4526280"/>
          </a:xfrm>
          <a:prstGeom prst="rect">
            <a:avLst/>
          </a:prstGeom>
          <a:noFill/>
          <a:ln/>
        </p:spPr>
        <p:txBody>
          <a:bodyPr wrap="square" lIns="0" tIns="0" rIns="0" bIns="0" rtlCol="0" anchor="t"/>
          <a:lstStyle/>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CNBC (2022) ‘Amazon loses effort to overturn union win at Staten Island facility’, </a:t>
            </a:r>
            <a:r>
              <a:rPr lang="en-US" sz="950" i="1" dirty="0">
                <a:solidFill>
                  <a:srgbClr val="1B1240"/>
                </a:solidFill>
                <a:latin typeface="Calibri" pitchFamily="34" charset="0"/>
                <a:ea typeface="Calibri" pitchFamily="34" charset="-122"/>
                <a:cs typeface="Calibri" pitchFamily="34" charset="-120"/>
              </a:rPr>
              <a:t>CNBC, 1 September</a:t>
            </a:r>
            <a:r>
              <a:rPr lang="en-US" sz="950" dirty="0">
                <a:solidFill>
                  <a:srgbClr val="1B1240"/>
                </a:solidFill>
                <a:latin typeface="Calibri" pitchFamily="34" charset="0"/>
                <a:ea typeface="Calibri" pitchFamily="34" charset="-122"/>
                <a:cs typeface="Calibri" pitchFamily="34" charset="-120"/>
              </a:rPr>
              <a:t>. Available at: </a:t>
            </a:r>
            <a:r>
              <a:rPr lang="en-US" sz="950" u="sng" dirty="0">
                <a:solidFill>
                  <a:srgbClr val="5A32C8"/>
                </a:solidFill>
                <a:latin typeface="Calibri" pitchFamily="34" charset="0"/>
                <a:ea typeface="Calibri" pitchFamily="34" charset="-122"/>
                <a:cs typeface="Calibri" pitchFamily="34" charset="-120"/>
                <a:hlinkClick r:id="rId7">
                  <a:extLst>
                    <a:ext uri="{A12FA001-AC4F-418D-AE19-62706E023703}">
                      <ahyp:hlinkClr xmlns:ahyp="http://schemas.microsoft.com/office/drawing/2018/hyperlinkcolor" val="tx"/>
                    </a:ext>
                  </a:extLst>
                </a:hlinkClick>
              </a:rPr>
              <a:t>https://www.cnbc.com/2022/09/01/amazon-loses-effort-to-overturn-union-win-at-staten-island-facility.html</a:t>
            </a:r>
            <a:r>
              <a:rPr lang="en-US" sz="950" dirty="0">
                <a:solidFill>
                  <a:srgbClr val="1B1240"/>
                </a:solidFill>
                <a:latin typeface="Calibri" pitchFamily="34" charset="0"/>
                <a:ea typeface="Calibri" pitchFamily="34" charset="-122"/>
                <a:cs typeface="Calibri" pitchFamily="34" charset="-120"/>
              </a:rPr>
              <a:t> (Accessed: 15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CNBC (2024) ‘Survey: 73% of Amazon workers are considering quitting after 5-day in-office mandate’, </a:t>
            </a:r>
            <a:r>
              <a:rPr lang="en-US" sz="950" i="1" dirty="0">
                <a:solidFill>
                  <a:srgbClr val="1B1240"/>
                </a:solidFill>
                <a:latin typeface="Calibri" pitchFamily="34" charset="0"/>
                <a:ea typeface="Calibri" pitchFamily="34" charset="-122"/>
                <a:cs typeface="Calibri" pitchFamily="34" charset="-120"/>
              </a:rPr>
              <a:t>CNBC, 26 September. </a:t>
            </a:r>
            <a:r>
              <a:rPr lang="en-US" sz="950" dirty="0">
                <a:solidFill>
                  <a:srgbClr val="1B1240"/>
                </a:solidFill>
                <a:latin typeface="Calibri" pitchFamily="34" charset="0"/>
                <a:ea typeface="Calibri" pitchFamily="34" charset="-122"/>
                <a:cs typeface="Calibri" pitchFamily="34" charset="-120"/>
              </a:rPr>
              <a:t>Available at: </a:t>
            </a:r>
            <a:r>
              <a:rPr lang="en-US" sz="950" u="sng" dirty="0">
                <a:solidFill>
                  <a:srgbClr val="5A32C8"/>
                </a:solidFill>
                <a:latin typeface="Calibri" pitchFamily="34" charset="0"/>
                <a:ea typeface="Calibri" pitchFamily="34" charset="-122"/>
                <a:cs typeface="Calibri" pitchFamily="34" charset="-120"/>
                <a:hlinkClick r:id="rId8">
                  <a:extLst>
                    <a:ext uri="{A12FA001-AC4F-418D-AE19-62706E023703}">
                      <ahyp:hlinkClr xmlns:ahyp="http://schemas.microsoft.com/office/drawing/2018/hyperlinkcolor" val="tx"/>
                    </a:ext>
                  </a:extLst>
                </a:hlinkClick>
              </a:rPr>
              <a:t>https://www.cnbc.com/2024/09/26/73percent-of-amazon-workers-considering-quitting-after-5-day-rto-mandate.html</a:t>
            </a:r>
            <a:r>
              <a:rPr lang="en-US" sz="950" dirty="0">
                <a:solidFill>
                  <a:srgbClr val="1B1240"/>
                </a:solidFill>
                <a:latin typeface="Calibri" pitchFamily="34" charset="0"/>
                <a:ea typeface="Calibri" pitchFamily="34" charset="-122"/>
                <a:cs typeface="Calibri" pitchFamily="34" charset="-120"/>
              </a:rPr>
              <a:t> (Accessed: 18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Cole, G.A. and Kelly, P. (2015) </a:t>
            </a:r>
            <a:r>
              <a:rPr lang="en-US" sz="950" i="1" dirty="0">
                <a:solidFill>
                  <a:srgbClr val="1B1240"/>
                </a:solidFill>
                <a:latin typeface="Calibri" pitchFamily="34" charset="0"/>
                <a:ea typeface="Calibri" pitchFamily="34" charset="-122"/>
                <a:cs typeface="Calibri" pitchFamily="34" charset="-120"/>
              </a:rPr>
              <a:t>Management Theory and Practice</a:t>
            </a:r>
            <a:r>
              <a:rPr lang="en-US" sz="950" dirty="0">
                <a:solidFill>
                  <a:srgbClr val="1B1240"/>
                </a:solidFill>
                <a:latin typeface="Calibri" pitchFamily="34" charset="0"/>
                <a:ea typeface="Calibri" pitchFamily="34" charset="-122"/>
                <a:cs typeface="Calibri" pitchFamily="34" charset="-120"/>
              </a:rPr>
              <a:t>, 8th edn. Andover: Cengage Learning EMEA.</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Crosby, C. (2019) </a:t>
            </a:r>
            <a:r>
              <a:rPr lang="en-US" sz="950" i="1" dirty="0">
                <a:solidFill>
                  <a:srgbClr val="1B1240"/>
                </a:solidFill>
                <a:latin typeface="Calibri" pitchFamily="34" charset="0"/>
                <a:ea typeface="Calibri" pitchFamily="34" charset="-122"/>
                <a:cs typeface="Calibri" pitchFamily="34" charset="-120"/>
              </a:rPr>
              <a:t>Strategic Engagement: Practical Tools to Raise Morale and Increase Results, Volume II: System-Wide Activities. </a:t>
            </a:r>
            <a:r>
              <a:rPr lang="en-US" sz="950" dirty="0">
                <a:solidFill>
                  <a:srgbClr val="1B1240"/>
                </a:solidFill>
                <a:latin typeface="Calibri" pitchFamily="34" charset="0"/>
                <a:ea typeface="Calibri" pitchFamily="34" charset="-122"/>
                <a:cs typeface="Calibri" pitchFamily="34" charset="-120"/>
              </a:rPr>
              <a:t>New York: Business Expert Press.</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Del Rey, J. (2024) ‘“Strongly dissatisfied”: Amazon employees plead for reversal of 5-day RTO mandate in anonymous survey’, </a:t>
            </a:r>
            <a:r>
              <a:rPr lang="en-US" sz="950" i="1" dirty="0">
                <a:solidFill>
                  <a:srgbClr val="1B1240"/>
                </a:solidFill>
                <a:latin typeface="Calibri" pitchFamily="34" charset="0"/>
                <a:ea typeface="Calibri" pitchFamily="34" charset="-122"/>
                <a:cs typeface="Calibri" pitchFamily="34" charset="-120"/>
              </a:rPr>
              <a:t>Fortune, 24 September</a:t>
            </a:r>
            <a:r>
              <a:rPr lang="en-US" sz="950" dirty="0">
                <a:solidFill>
                  <a:srgbClr val="1B1240"/>
                </a:solidFill>
                <a:latin typeface="Calibri" pitchFamily="34" charset="0"/>
                <a:ea typeface="Calibri" pitchFamily="34" charset="-122"/>
                <a:cs typeface="Calibri" pitchFamily="34" charset="-120"/>
              </a:rPr>
              <a:t>. Available at: </a:t>
            </a:r>
            <a:r>
              <a:rPr lang="en-US" sz="950" u="sng" dirty="0">
                <a:solidFill>
                  <a:srgbClr val="5A32C8"/>
                </a:solidFill>
                <a:latin typeface="Calibri" pitchFamily="34" charset="0"/>
                <a:ea typeface="Calibri" pitchFamily="34" charset="-122"/>
                <a:cs typeface="Calibri" pitchFamily="34" charset="-120"/>
                <a:hlinkClick r:id="rId9">
                  <a:extLst>
                    <a:ext uri="{A12FA001-AC4F-418D-AE19-62706E023703}">
                      <ahyp:hlinkClr xmlns:ahyp="http://schemas.microsoft.com/office/drawing/2018/hyperlinkcolor" val="tx"/>
                    </a:ext>
                  </a:extLst>
                </a:hlinkClick>
              </a:rPr>
              <a:t>https://fortune.com/2024/09/24/amazon-employee-survey-rto-5-day-mandate-andy-jassy</a:t>
            </a:r>
            <a:r>
              <a:rPr lang="en-US" sz="950" dirty="0">
                <a:solidFill>
                  <a:srgbClr val="1B1240"/>
                </a:solidFill>
                <a:latin typeface="Calibri" pitchFamily="34" charset="0"/>
                <a:ea typeface="Calibri" pitchFamily="34" charset="-122"/>
                <a:cs typeface="Calibri" pitchFamily="34" charset="-120"/>
              </a:rPr>
              <a:t> (Accessed: 18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Edmondson, A. (1999) ‘Psychological safety and learning behavior in work teams’, </a:t>
            </a:r>
            <a:r>
              <a:rPr lang="en-US" sz="950" i="1" dirty="0">
                <a:solidFill>
                  <a:srgbClr val="1B1240"/>
                </a:solidFill>
                <a:latin typeface="Calibri" pitchFamily="34" charset="0"/>
                <a:ea typeface="Calibri" pitchFamily="34" charset="-122"/>
                <a:cs typeface="Calibri" pitchFamily="34" charset="-120"/>
              </a:rPr>
              <a:t>Administrative Science Quarterly</a:t>
            </a:r>
            <a:r>
              <a:rPr lang="en-US" sz="950" dirty="0">
                <a:solidFill>
                  <a:srgbClr val="1B1240"/>
                </a:solidFill>
                <a:latin typeface="Calibri" pitchFamily="34" charset="0"/>
                <a:ea typeface="Calibri" pitchFamily="34" charset="-122"/>
                <a:cs typeface="Calibri" pitchFamily="34" charset="-120"/>
              </a:rPr>
              <a:t>, 44(2), pp. 350–383.</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EMBL (2017) ‘EMBL Council selects next Director General’, </a:t>
            </a:r>
            <a:r>
              <a:rPr lang="en-US" sz="950" i="1" dirty="0">
                <a:solidFill>
                  <a:srgbClr val="1B1240"/>
                </a:solidFill>
                <a:latin typeface="Calibri" pitchFamily="34" charset="0"/>
                <a:ea typeface="Calibri" pitchFamily="34" charset="-122"/>
                <a:cs typeface="Calibri" pitchFamily="34" charset="-120"/>
              </a:rPr>
              <a:t>EMBL News, 28 June</a:t>
            </a:r>
            <a:r>
              <a:rPr lang="en-US" sz="950" dirty="0">
                <a:solidFill>
                  <a:srgbClr val="1B1240"/>
                </a:solidFill>
                <a:latin typeface="Calibri" pitchFamily="34" charset="0"/>
                <a:ea typeface="Calibri" pitchFamily="34" charset="-122"/>
                <a:cs typeface="Calibri" pitchFamily="34" charset="-120"/>
              </a:rPr>
              <a:t>. Available at: </a:t>
            </a:r>
            <a:r>
              <a:rPr lang="en-US" sz="950" u="sng" dirty="0">
                <a:solidFill>
                  <a:srgbClr val="5A32C8"/>
                </a:solidFill>
                <a:latin typeface="Calibri" pitchFamily="34" charset="0"/>
                <a:ea typeface="Calibri" pitchFamily="34" charset="-122"/>
                <a:cs typeface="Calibri" pitchFamily="34" charset="-120"/>
                <a:hlinkClick r:id="rId10">
                  <a:extLst>
                    <a:ext uri="{A12FA001-AC4F-418D-AE19-62706E023703}">
                      <ahyp:hlinkClr xmlns:ahyp="http://schemas.microsoft.com/office/drawing/2018/hyperlinkcolor" val="tx"/>
                    </a:ext>
                  </a:extLst>
                </a:hlinkClick>
              </a:rPr>
              <a:t>https://www.embl.org/news/lab-matters/embl-next-director-general/</a:t>
            </a:r>
            <a:r>
              <a:rPr lang="en-US" sz="950" dirty="0">
                <a:solidFill>
                  <a:srgbClr val="1B1240"/>
                </a:solidFill>
                <a:latin typeface="Calibri" pitchFamily="34" charset="0"/>
                <a:ea typeface="Calibri" pitchFamily="34" charset="-122"/>
                <a:cs typeface="Calibri" pitchFamily="34" charset="-120"/>
              </a:rPr>
              <a:t> (Accessed: 18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Gibbs, G. (1988) </a:t>
            </a:r>
            <a:r>
              <a:rPr lang="en-US" sz="950" i="1" dirty="0">
                <a:solidFill>
                  <a:srgbClr val="1B1240"/>
                </a:solidFill>
                <a:latin typeface="Calibri" pitchFamily="34" charset="0"/>
                <a:ea typeface="Calibri" pitchFamily="34" charset="-122"/>
                <a:cs typeface="Calibri" pitchFamily="34" charset="-120"/>
              </a:rPr>
              <a:t>Learning by Doing: A Guide to Teaching and Learning Methods.</a:t>
            </a:r>
            <a:r>
              <a:rPr lang="en-US" sz="950" dirty="0">
                <a:solidFill>
                  <a:srgbClr val="1B1240"/>
                </a:solidFill>
                <a:latin typeface="Calibri" pitchFamily="34" charset="0"/>
                <a:ea typeface="Calibri" pitchFamily="34" charset="-122"/>
                <a:cs typeface="Calibri" pitchFamily="34" charset="-120"/>
              </a:rPr>
              <a:t> Oxford: Further Education Unit, Oxford Polytechnic.</a:t>
            </a:r>
            <a:endParaRPr lang="en-US" sz="950" dirty="0"/>
          </a:p>
        </p:txBody>
      </p:sp>
      <p:sp>
        <p:nvSpPr>
          <p:cNvPr id="8" name="REFERENCES"/>
          <p:cNvSpPr/>
          <p:nvPr/>
        </p:nvSpPr>
        <p:spPr>
          <a:xfrm>
            <a:off x="8046720" y="1298448"/>
            <a:ext cx="3566160" cy="4526280"/>
          </a:xfrm>
          <a:prstGeom prst="rect">
            <a:avLst/>
          </a:prstGeom>
          <a:noFill/>
          <a:ln/>
        </p:spPr>
        <p:txBody>
          <a:bodyPr wrap="square" lIns="0" tIns="0" rIns="0" bIns="0" rtlCol="0" anchor="t"/>
          <a:lstStyle/>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Goleman, D. (2009) </a:t>
            </a:r>
            <a:r>
              <a:rPr lang="en-US" sz="950" i="1" dirty="0">
                <a:solidFill>
                  <a:srgbClr val="1B1240"/>
                </a:solidFill>
                <a:latin typeface="Calibri" pitchFamily="34" charset="0"/>
                <a:ea typeface="Calibri" pitchFamily="34" charset="-122"/>
                <a:cs typeface="Calibri" pitchFamily="34" charset="-120"/>
              </a:rPr>
              <a:t>Emotional Intelligence</a:t>
            </a:r>
            <a:r>
              <a:rPr lang="en-US" sz="950" dirty="0">
                <a:solidFill>
                  <a:srgbClr val="1B1240"/>
                </a:solidFill>
                <a:latin typeface="Calibri" pitchFamily="34" charset="0"/>
                <a:ea typeface="Calibri" pitchFamily="34" charset="-122"/>
                <a:cs typeface="Calibri" pitchFamily="34" charset="-120"/>
              </a:rPr>
              <a:t>. London: Bloomsbury Publishing.</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Goleman, D. (2018) ‘What makes a leader?’, </a:t>
            </a:r>
            <a:r>
              <a:rPr lang="en-US" sz="950" i="1" dirty="0">
                <a:solidFill>
                  <a:srgbClr val="1B1240"/>
                </a:solidFill>
                <a:latin typeface="Calibri" pitchFamily="34" charset="0"/>
                <a:ea typeface="Calibri" pitchFamily="34" charset="-122"/>
                <a:cs typeface="Calibri" pitchFamily="34" charset="-120"/>
              </a:rPr>
              <a:t>in Harvard Business Review, Everyday Emotional Intelligence.</a:t>
            </a:r>
            <a:r>
              <a:rPr lang="en-US" sz="950" dirty="0">
                <a:solidFill>
                  <a:srgbClr val="1B1240"/>
                </a:solidFill>
                <a:latin typeface="Calibri" pitchFamily="34" charset="0"/>
                <a:ea typeface="Calibri" pitchFamily="34" charset="-122"/>
                <a:cs typeface="Calibri" pitchFamily="34" charset="-120"/>
              </a:rPr>
              <a:t> Boston, MA: Harvard Business Review Press, pp. 34–35.</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Harms, P.D. and Credé, M. (2010) ‘Emotional intelligence and transformational and transactional leadership: a meta-analysis’, </a:t>
            </a:r>
            <a:r>
              <a:rPr lang="en-US" sz="950" i="1" dirty="0">
                <a:solidFill>
                  <a:srgbClr val="1B1240"/>
                </a:solidFill>
                <a:latin typeface="Calibri" pitchFamily="34" charset="0"/>
                <a:ea typeface="Calibri" pitchFamily="34" charset="-122"/>
                <a:cs typeface="Calibri" pitchFamily="34" charset="-120"/>
              </a:rPr>
              <a:t>Journal of Leadership &amp; Organizational Studies</a:t>
            </a:r>
            <a:r>
              <a:rPr lang="en-US" sz="950" dirty="0">
                <a:solidFill>
                  <a:srgbClr val="1B1240"/>
                </a:solidFill>
                <a:latin typeface="Calibri" pitchFamily="34" charset="0"/>
                <a:ea typeface="Calibri" pitchFamily="34" charset="-122"/>
                <a:cs typeface="Calibri" pitchFamily="34" charset="-120"/>
              </a:rPr>
              <a:t>, 17(1), pp. 5–17.</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Hetrick, S. (2023) </a:t>
            </a:r>
            <a:r>
              <a:rPr lang="en-US" sz="950" i="1" dirty="0">
                <a:solidFill>
                  <a:srgbClr val="1B1240"/>
                </a:solidFill>
                <a:latin typeface="Calibri" pitchFamily="34" charset="0"/>
                <a:ea typeface="Calibri" pitchFamily="34" charset="-122"/>
                <a:cs typeface="Calibri" pitchFamily="34" charset="-120"/>
              </a:rPr>
              <a:t>Toxic Organizational Cultures and Leadership: How to Build and Sustain a Healthy Workplace. </a:t>
            </a:r>
            <a:r>
              <a:rPr lang="en-US" sz="950" dirty="0">
                <a:solidFill>
                  <a:srgbClr val="1B1240"/>
                </a:solidFill>
                <a:latin typeface="Calibri" pitchFamily="34" charset="0"/>
                <a:ea typeface="Calibri" pitchFamily="34" charset="-122"/>
                <a:cs typeface="Calibri" pitchFamily="34" charset="-120"/>
              </a:rPr>
              <a:t>Abingdon: Routledge.</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Knowles, S. (2022) </a:t>
            </a:r>
            <a:r>
              <a:rPr lang="en-US" sz="950" i="1" dirty="0">
                <a:solidFill>
                  <a:srgbClr val="1B1240"/>
                </a:solidFill>
                <a:latin typeface="Calibri" pitchFamily="34" charset="0"/>
                <a:ea typeface="Calibri" pitchFamily="34" charset="-122"/>
                <a:cs typeface="Calibri" pitchFamily="34" charset="-120"/>
              </a:rPr>
              <a:t>Coaching Culture: Strategies for CEOs, Organisational Leaders, and HR Professionals</a:t>
            </a:r>
            <a:r>
              <a:rPr lang="en-US" sz="950" dirty="0">
                <a:solidFill>
                  <a:srgbClr val="1B1240"/>
                </a:solidFill>
                <a:latin typeface="Calibri" pitchFamily="34" charset="0"/>
                <a:ea typeface="Calibri" pitchFamily="34" charset="-122"/>
                <a:cs typeface="Calibri" pitchFamily="34" charset="-120"/>
              </a:rPr>
              <a:t>. Cham: Springer.</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Google re:Work (n.d</a:t>
            </a:r>
            <a:r>
              <a:rPr lang="en-US" sz="950" i="1" dirty="0">
                <a:solidFill>
                  <a:srgbClr val="1B1240"/>
                </a:solidFill>
                <a:latin typeface="Calibri" pitchFamily="34" charset="0"/>
                <a:ea typeface="Calibri" pitchFamily="34" charset="-122"/>
                <a:cs typeface="Calibri" pitchFamily="34" charset="-120"/>
              </a:rPr>
              <a:t>.) Five keys to a successful Google team</a:t>
            </a:r>
            <a:r>
              <a:rPr lang="en-US" sz="950" dirty="0">
                <a:solidFill>
                  <a:srgbClr val="1B1240"/>
                </a:solidFill>
                <a:latin typeface="Calibri" pitchFamily="34" charset="0"/>
                <a:ea typeface="Calibri" pitchFamily="34" charset="-122"/>
                <a:cs typeface="Calibri" pitchFamily="34" charset="-120"/>
              </a:rPr>
              <a:t>. Available at: </a:t>
            </a:r>
            <a:r>
              <a:rPr lang="en-US" sz="950" u="sng" dirty="0">
                <a:solidFill>
                  <a:srgbClr val="5A32C8"/>
                </a:solidFill>
                <a:latin typeface="Calibri" pitchFamily="34" charset="0"/>
                <a:ea typeface="Calibri" pitchFamily="34" charset="-122"/>
                <a:cs typeface="Calibri" pitchFamily="34" charset="-120"/>
                <a:hlinkClick r:id="rId11">
                  <a:extLst>
                    <a:ext uri="{A12FA001-AC4F-418D-AE19-62706E023703}">
                      <ahyp:hlinkClr xmlns:ahyp="http://schemas.microsoft.com/office/drawing/2018/hyperlinkcolor" val="tx"/>
                    </a:ext>
                  </a:extLst>
                </a:hlinkClick>
              </a:rPr>
              <a:t>https://rework.withgoogle.com/blog/five-keys-to-a-successful-google-team/</a:t>
            </a:r>
            <a:r>
              <a:rPr lang="en-US" sz="950" dirty="0">
                <a:solidFill>
                  <a:srgbClr val="1B1240"/>
                </a:solidFill>
                <a:latin typeface="Calibri" pitchFamily="34" charset="0"/>
                <a:ea typeface="Calibri" pitchFamily="34" charset="-122"/>
                <a:cs typeface="Calibri" pitchFamily="34" charset="-120"/>
              </a:rPr>
              <a:t> (Accessed: 18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Mullins, L.J. and Rees, G. (2023</a:t>
            </a:r>
            <a:r>
              <a:rPr lang="en-US" sz="950" i="1" dirty="0">
                <a:solidFill>
                  <a:srgbClr val="1B1240"/>
                </a:solidFill>
                <a:latin typeface="Calibri" pitchFamily="34" charset="0"/>
                <a:ea typeface="Calibri" pitchFamily="34" charset="-122"/>
                <a:cs typeface="Calibri" pitchFamily="34" charset="-120"/>
              </a:rPr>
              <a:t>) Management and Organisational Behaviour, 13th edn</a:t>
            </a:r>
            <a:r>
              <a:rPr lang="en-US" sz="950" dirty="0">
                <a:solidFill>
                  <a:srgbClr val="1B1240"/>
                </a:solidFill>
                <a:latin typeface="Calibri" pitchFamily="34" charset="0"/>
                <a:ea typeface="Calibri" pitchFamily="34" charset="-122"/>
                <a:cs typeface="Calibri" pitchFamily="34" charset="-120"/>
              </a:rPr>
              <a:t>. Harlow: Pearson Education.</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Schein, E.H. with Schein, P. (2017) </a:t>
            </a:r>
            <a:r>
              <a:rPr lang="en-US" sz="950" i="1" dirty="0">
                <a:solidFill>
                  <a:srgbClr val="1B1240"/>
                </a:solidFill>
                <a:latin typeface="Calibri" pitchFamily="34" charset="0"/>
                <a:ea typeface="Calibri" pitchFamily="34" charset="-122"/>
                <a:cs typeface="Calibri" pitchFamily="34" charset="-120"/>
              </a:rPr>
              <a:t>Organizational Culture and Leadership</a:t>
            </a:r>
            <a:r>
              <a:rPr lang="en-US" sz="950" dirty="0">
                <a:solidFill>
                  <a:srgbClr val="1B1240"/>
                </a:solidFill>
                <a:latin typeface="Calibri" pitchFamily="34" charset="0"/>
                <a:ea typeface="Calibri" pitchFamily="34" charset="-122"/>
                <a:cs typeface="Calibri" pitchFamily="34" charset="-120"/>
              </a:rPr>
              <a:t>, 5th edn. Hoboken, NJ: Wiley.</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US Senate Committee on Health, Education, Labor and Pensions (2024) </a:t>
            </a:r>
            <a:r>
              <a:rPr lang="en-US" sz="950" i="1" dirty="0">
                <a:solidFill>
                  <a:srgbClr val="1B1240"/>
                </a:solidFill>
                <a:latin typeface="Calibri" pitchFamily="34" charset="0"/>
                <a:ea typeface="Calibri" pitchFamily="34" charset="-122"/>
                <a:cs typeface="Calibri" pitchFamily="34" charset="-120"/>
              </a:rPr>
              <a:t>Amazon Investigation Interim Report: Peak Seasons, Peak Injuries. </a:t>
            </a:r>
            <a:r>
              <a:rPr lang="en-US" sz="950" dirty="0">
                <a:solidFill>
                  <a:srgbClr val="1B1240"/>
                </a:solidFill>
                <a:latin typeface="Calibri" pitchFamily="34" charset="0"/>
                <a:ea typeface="Calibri" pitchFamily="34" charset="-122"/>
                <a:cs typeface="Calibri" pitchFamily="34" charset="-120"/>
              </a:rPr>
              <a:t>Available at: </a:t>
            </a:r>
            <a:r>
              <a:rPr lang="en-US" sz="950" u="sng" dirty="0">
                <a:solidFill>
                  <a:srgbClr val="5A32C8"/>
                </a:solidFill>
                <a:latin typeface="Calibri" pitchFamily="34" charset="0"/>
                <a:ea typeface="Calibri" pitchFamily="34" charset="-122"/>
                <a:cs typeface="Calibri" pitchFamily="34" charset="-120"/>
                <a:hlinkClick r:id="rId12">
                  <a:extLst>
                    <a:ext uri="{A12FA001-AC4F-418D-AE19-62706E023703}">
                      <ahyp:hlinkClr xmlns:ahyp="http://schemas.microsoft.com/office/drawing/2018/hyperlinkcolor" val="tx"/>
                    </a:ext>
                  </a:extLst>
                </a:hlinkClick>
              </a:rPr>
              <a:t>https://www.help.senate.gov/imo/media/doc/help_committee_amazon_interim_report.pdf</a:t>
            </a:r>
            <a:r>
              <a:rPr lang="en-US" sz="950" dirty="0">
                <a:solidFill>
                  <a:srgbClr val="1B1240"/>
                </a:solidFill>
                <a:latin typeface="Calibri" pitchFamily="34" charset="0"/>
                <a:ea typeface="Calibri" pitchFamily="34" charset="-122"/>
                <a:cs typeface="Calibri" pitchFamily="34" charset="-120"/>
              </a:rPr>
              <a:t> (Accessed: 18 October 2026.)</a:t>
            </a:r>
            <a:endParaRPr lang="en-US" sz="950" dirty="0"/>
          </a:p>
          <a:p>
            <a:pPr marL="0" indent="0">
              <a:spcAft>
                <a:spcPts val="500"/>
              </a:spcAft>
              <a:buNone/>
            </a:pPr>
            <a:r>
              <a:rPr lang="en-US" sz="950" dirty="0">
                <a:solidFill>
                  <a:srgbClr val="1B1240"/>
                </a:solidFill>
                <a:latin typeface="Calibri" pitchFamily="34" charset="0"/>
                <a:ea typeface="Calibri" pitchFamily="34" charset="-122"/>
                <a:cs typeface="Calibri" pitchFamily="34" charset="-120"/>
              </a:rPr>
              <a:t>Zankovsky, A. and von der Heiden, C. (2016) </a:t>
            </a:r>
            <a:r>
              <a:rPr lang="en-US" sz="950" i="1" dirty="0">
                <a:solidFill>
                  <a:srgbClr val="1B1240"/>
                </a:solidFill>
                <a:latin typeface="Calibri" pitchFamily="34" charset="0"/>
                <a:ea typeface="Calibri" pitchFamily="34" charset="-122"/>
                <a:cs typeface="Calibri" pitchFamily="34" charset="-120"/>
              </a:rPr>
              <a:t>Leadership with Synercube: A Dynamic Leadership Culture for Excellence</a:t>
            </a:r>
            <a:r>
              <a:rPr lang="en-US" sz="950" dirty="0">
                <a:solidFill>
                  <a:srgbClr val="1B1240"/>
                </a:solidFill>
                <a:latin typeface="Calibri" pitchFamily="34" charset="0"/>
                <a:ea typeface="Calibri" pitchFamily="34" charset="-122"/>
                <a:cs typeface="Calibri" pitchFamily="34" charset="-120"/>
              </a:rPr>
              <a:t>. Cham: Springer.</a:t>
            </a:r>
            <a:endParaRPr lang="en-US" sz="950" dirty="0"/>
          </a:p>
        </p:txBody>
      </p:sp>
      <p:sp>
        <p:nvSpPr>
          <p:cNvPr id="9" name="KEY_BOX"/>
          <p:cNvSpPr/>
          <p:nvPr/>
        </p:nvSpPr>
        <p:spPr>
          <a:xfrm>
            <a:off x="548640" y="5943600"/>
            <a:ext cx="11064240" cy="384048"/>
          </a:xfrm>
          <a:prstGeom prst="rect">
            <a:avLst/>
          </a:prstGeom>
          <a:solidFill>
            <a:srgbClr val="F9B233"/>
          </a:solidFill>
          <a:ln w="9525">
            <a:solidFill>
              <a:srgbClr val="F9B233"/>
            </a:solidFill>
            <a:prstDash val="solid"/>
          </a:ln>
        </p:spPr>
        <p:txBody>
          <a:bodyPr/>
          <a:lstStyle/>
          <a:p>
            <a:endParaRPr lang="en-GB"/>
          </a:p>
        </p:txBody>
      </p:sp>
      <p:sp>
        <p:nvSpPr>
          <p:cNvPr id="10" name="KEY_TEXT"/>
          <p:cNvSpPr/>
          <p:nvPr/>
        </p:nvSpPr>
        <p:spPr>
          <a:xfrm>
            <a:off x="749808" y="6012180"/>
            <a:ext cx="10698480" cy="256032"/>
          </a:xfrm>
          <a:prstGeom prst="rect">
            <a:avLst/>
          </a:prstGeom>
          <a:noFill/>
          <a:ln/>
        </p:spPr>
        <p:txBody>
          <a:bodyPr wrap="square" lIns="0" tIns="0" rIns="0" bIns="0" rtlCol="0" anchor="t"/>
          <a:lstStyle/>
          <a:p>
            <a:pPr marL="0" indent="0">
              <a:buNone/>
            </a:pPr>
            <a:r>
              <a:rPr lang="en-US" sz="1500" b="1" kern="0" spc="120" dirty="0">
                <a:solidFill>
                  <a:srgbClr val="1B1240"/>
                </a:solidFill>
                <a:latin typeface="Calibri" pitchFamily="34" charset="0"/>
                <a:ea typeface="Calibri" pitchFamily="34" charset="-122"/>
                <a:cs typeface="Calibri" pitchFamily="34" charset="-120"/>
              </a:rPr>
              <a:t>KEY IDEA   </a:t>
            </a:r>
            <a:r>
              <a:rPr lang="en-US" sz="1500" b="1" dirty="0">
                <a:solidFill>
                  <a:srgbClr val="1B1240"/>
                </a:solidFill>
                <a:latin typeface="Calibri" pitchFamily="34" charset="0"/>
                <a:ea typeface="Calibri" pitchFamily="34" charset="-122"/>
                <a:cs typeface="Calibri" pitchFamily="34" charset="-120"/>
              </a:rPr>
              <a:t>Match each claim to the right type of evidence.</a:t>
            </a:r>
            <a:endParaRPr lang="en-US" sz="1500" dirty="0"/>
          </a:p>
        </p:txBody>
      </p:sp>
      <p:sp>
        <p:nvSpPr>
          <p:cNvPr id="11" name="CHROME_SOURCE"/>
          <p:cNvSpPr/>
          <p:nvPr/>
        </p:nvSpPr>
        <p:spPr>
          <a:xfrm>
            <a:off x="548640" y="6455664"/>
            <a:ext cx="10241280" cy="219456"/>
          </a:xfrm>
          <a:prstGeom prst="rect">
            <a:avLst/>
          </a:prstGeom>
          <a:noFill/>
          <a:ln/>
        </p:spPr>
        <p:txBody>
          <a:bodyPr wrap="square" lIns="0" tIns="0" rIns="0" bIns="0" rtlCol="0" anchor="t"/>
          <a:lstStyle/>
          <a:p>
            <a:pPr marL="0" indent="0">
              <a:spcAft>
                <a:spcPts val="500"/>
              </a:spcAft>
              <a:buNone/>
            </a:pPr>
            <a:r>
              <a:rPr lang="en-US" sz="950" dirty="0">
                <a:solidFill>
                  <a:srgbClr val="5C557A"/>
                </a:solidFill>
                <a:latin typeface="Calibri" pitchFamily="34" charset="0"/>
                <a:ea typeface="Calibri" pitchFamily="34" charset="-122"/>
                <a:cs typeface="Calibri" pitchFamily="34" charset="-120"/>
              </a:rPr>
              <a:t>Access dates and URLs are reproduced as supplied. The redesign does not independently re-verify source claims.</a:t>
            </a:r>
            <a:endParaRPr lang="en-US" sz="950" dirty="0"/>
          </a:p>
        </p:txBody>
      </p:sp>
    </p:spTree>
  </p:cSld>
  <p:clrMapOvr>
    <a:masterClrMapping/>
  </p:clrMapOvr>
  <p:transition spd="med" advTm="60000"/>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TotalTime>
  <Words>11394</Words>
  <Application>Microsoft Office PowerPoint</Application>
  <PresentationFormat>Widescreen</PresentationFormat>
  <Paragraphs>282</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BA (Hons) Business Management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practice toolkit for leading through change</dc:title>
  <dc:subject>A practice toolkit for leading through change</dc:subject>
  <dc:creator>Catalin Alexandru Artenie</dc:creator>
  <cp:lastModifiedBy>Catalin Artenie (2240460)</cp:lastModifiedBy>
  <cp:revision>2</cp:revision>
  <dcterms:created xsi:type="dcterms:W3CDTF">2026-10-22T09:45:15Z</dcterms:created>
  <dcterms:modified xsi:type="dcterms:W3CDTF">2026-10-22T19:00:40Z</dcterms:modified>
</cp:coreProperties>
</file>