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7"/>
  </p:notesMasterIdLst>
  <p:sldIdLst>
    <p:sldId id="256" r:id="rId7"/>
    <p:sldId id="259" r:id="rId8"/>
    <p:sldId id="345" r:id="rId9"/>
    <p:sldId id="260" r:id="rId10"/>
    <p:sldId id="338" r:id="rId11"/>
    <p:sldId id="261" r:id="rId12"/>
    <p:sldId id="264" r:id="rId13"/>
    <p:sldId id="265" r:id="rId14"/>
    <p:sldId id="266" r:id="rId15"/>
    <p:sldId id="267" r:id="rId16"/>
    <p:sldId id="268" r:id="rId17"/>
    <p:sldId id="291" r:id="rId18"/>
    <p:sldId id="270" r:id="rId19"/>
    <p:sldId id="273" r:id="rId20"/>
    <p:sldId id="339" r:id="rId21"/>
    <p:sldId id="340" r:id="rId22"/>
    <p:sldId id="341" r:id="rId23"/>
    <p:sldId id="335" r:id="rId24"/>
    <p:sldId id="333" r:id="rId25"/>
    <p:sldId id="272" r:id="rId26"/>
    <p:sldId id="334" r:id="rId27"/>
    <p:sldId id="290" r:id="rId28"/>
    <p:sldId id="275" r:id="rId29"/>
    <p:sldId id="336" r:id="rId30"/>
    <p:sldId id="278" r:id="rId31"/>
    <p:sldId id="337" r:id="rId32"/>
    <p:sldId id="342" r:id="rId33"/>
    <p:sldId id="343" r:id="rId34"/>
    <p:sldId id="274" r:id="rId35"/>
    <p:sldId id="280" r:id="rId36"/>
    <p:sldId id="281" r:id="rId37"/>
    <p:sldId id="282" r:id="rId38"/>
    <p:sldId id="326" r:id="rId39"/>
    <p:sldId id="324" r:id="rId40"/>
    <p:sldId id="285" r:id="rId41"/>
    <p:sldId id="286" r:id="rId42"/>
    <p:sldId id="327" r:id="rId43"/>
    <p:sldId id="287" r:id="rId44"/>
    <p:sldId id="288" r:id="rId45"/>
    <p:sldId id="328" r:id="rId46"/>
    <p:sldId id="284" r:id="rId47"/>
    <p:sldId id="325" r:id="rId48"/>
    <p:sldId id="292" r:id="rId49"/>
    <p:sldId id="330" r:id="rId50"/>
    <p:sldId id="331" r:id="rId51"/>
    <p:sldId id="332" r:id="rId52"/>
    <p:sldId id="289" r:id="rId53"/>
    <p:sldId id="279" r:id="rId54"/>
    <p:sldId id="323" r:id="rId55"/>
    <p:sldId id="322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FB2781-2A0E-5065-B872-9770024AA709}" v="4" dt="2024-10-23T12:43:36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72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63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64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60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68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4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.png"/><Relationship Id="rId5" Type="http://schemas.openxmlformats.org/officeDocument/2006/relationships/image" Target="../media/image10.png"/><Relationship Id="rId4" Type="http://schemas.openxmlformats.org/officeDocument/2006/relationships/hyperlink" Target="https://moodle.uwtsd.ac.uk/mod/page/view.php?id=475604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Relationship Id="rId14" Type="http://schemas.openxmlformats.org/officeDocument/2006/relationships/image" Target="../media/image49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5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91248-E82E-9F98-D1DC-B08A97CF9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1311380"/>
            <a:ext cx="7463814" cy="47991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UWTSD uses 4 styles of referencing: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APA, IEEE, Harvard and MHRA.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 will be using UWTSD’s version of Harvard, which closely follows the Cite Them Right 12</a:t>
            </a:r>
            <a:r>
              <a:rPr lang="en-GB" sz="2400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sz="2400" dirty="0">
                <a:latin typeface="Calibri"/>
                <a:ea typeface="Calibri"/>
                <a:cs typeface="Calibri"/>
              </a:rPr>
              <a:t> edition version of Harvard referencing.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Everything we cover today (including UWTSD's  downloadable handbook) can be found on our </a:t>
            </a:r>
            <a:r>
              <a:rPr lang="en-GB" sz="2400" dirty="0">
                <a:latin typeface="Calibri"/>
                <a:cs typeface="Calibri"/>
                <a:hlinkClick r:id="rId2"/>
              </a:rPr>
              <a:t>library infoskills module </a:t>
            </a:r>
            <a:r>
              <a:rPr lang="en-GB" sz="2400" dirty="0">
                <a:latin typeface="Calibri"/>
                <a:cs typeface="Calibri"/>
              </a:rPr>
              <a:t>in Moodle: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Referencing: The Mechanics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054D3-DAD7-6954-ABC9-B9F10D6F1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Referencing style</a:t>
            </a:r>
          </a:p>
        </p:txBody>
      </p:sp>
      <p:pic>
        <p:nvPicPr>
          <p:cNvPr id="4" name="Picture 3" descr="A blue and white cover with white text&#10;&#10;Description automatically generated">
            <a:extLst>
              <a:ext uri="{FF2B5EF4-FFF2-40B4-BE49-F238E27FC236}">
                <a16:creationId xmlns:a16="http://schemas.microsoft.com/office/drawing/2014/main" id="{CF7F789F-8237-50C9-F0A0-8959ECBBD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2488" y="1517074"/>
            <a:ext cx="3338092" cy="456565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32037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There are 2 parts to Harvard referencing: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afé owner holding a cake in kitchen">
            <a:extLst>
              <a:ext uri="{FF2B5EF4-FFF2-40B4-BE49-F238E27FC236}">
                <a16:creationId xmlns:a16="http://schemas.microsoft.com/office/drawing/2014/main" id="{9CCF3C5F-8F4C-8435-51E6-67222B8472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Referencing your work is a bit like baking a cake…</a:t>
            </a:r>
          </a:p>
        </p:txBody>
      </p:sp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descr="Book Turning A Page">
            <a:extLst>
              <a:ext uri="{FF2B5EF4-FFF2-40B4-BE49-F238E27FC236}">
                <a16:creationId xmlns:a16="http://schemas.microsoft.com/office/drawing/2014/main" id="{7A8994EF-763E-4206-27D0-4B80575329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1772" r="13441" b="-1"/>
          <a:stretch/>
        </p:blipFill>
        <p:spPr>
          <a:xfrm>
            <a:off x="96917" y="2837942"/>
            <a:ext cx="12095083" cy="337461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5649" y="1789379"/>
            <a:ext cx="11484633" cy="2410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Calibri"/>
                <a:cs typeface="Calibri"/>
              </a:rPr>
              <a:t>Finding recipes </a:t>
            </a:r>
            <a:r>
              <a:rPr lang="en-GB" sz="3100" b="1" dirty="0">
                <a:solidFill>
                  <a:schemeClr val="accent2"/>
                </a:solidFill>
                <a:latin typeface="Calibri"/>
                <a:cs typeface="Calibri"/>
              </a:rPr>
              <a:t>(Sources).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Calibri"/>
                <a:ea typeface="Calibri"/>
                <a:cs typeface="Calibri"/>
              </a:rPr>
              <a:t>Similar to searching for recipes for a cake, you search in books and online for information and sources on your chosen topic.</a:t>
            </a:r>
            <a:endParaRPr lang="en-GB" sz="31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3100"/>
          </a:p>
        </p:txBody>
      </p:sp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ggs and baking ingredients">
            <a:extLst>
              <a:ext uri="{FF2B5EF4-FFF2-40B4-BE49-F238E27FC236}">
                <a16:creationId xmlns:a16="http://schemas.microsoft.com/office/drawing/2014/main" id="{742EF628-0104-9123-1CAB-5F135190B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44" r="-1" b="351"/>
          <a:stretch/>
        </p:blipFill>
        <p:spPr>
          <a:xfrm>
            <a:off x="5611092" y="1272680"/>
            <a:ext cx="6580908" cy="502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2185465"/>
            <a:ext cx="5293850" cy="31987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>
                <a:latin typeface="Calibri" panose="020F0502020204030204" pitchFamily="34" charset="0"/>
                <a:cs typeface="Calibri" panose="020F0502020204030204" pitchFamily="34" charset="0"/>
              </a:rPr>
              <a:t>Ingredients </a:t>
            </a:r>
            <a:r>
              <a:rPr lang="en-GB" sz="31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(Information).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>
                <a:latin typeface="Calibri" panose="020F0502020204030204" pitchFamily="34" charset="0"/>
                <a:cs typeface="Calibri" panose="020F0502020204030204" pitchFamily="34" charset="0"/>
              </a:rPr>
              <a:t>Just as you gather ingredients listed in a recipe, you collate ideas, information, and quotes from your sources. </a:t>
            </a:r>
          </a:p>
        </p:txBody>
      </p:sp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/>
              <a:t>Integrating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0314" y="2284991"/>
            <a:ext cx="5169615" cy="3166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Mixing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(Integrating Information).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Combining ingredients for your cake, can be likened to integrating information from your sources into your work, using in-text citations.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Mixing chocolate batter in a bowl">
            <a:extLst>
              <a:ext uri="{FF2B5EF4-FFF2-40B4-BE49-F238E27FC236}">
                <a16:creationId xmlns:a16="http://schemas.microsoft.com/office/drawing/2014/main" id="{55987F1D-266B-43E9-A5F1-BA78F5504B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7" r="6091" b="-1"/>
          <a:stretch/>
        </p:blipFill>
        <p:spPr>
          <a:xfrm>
            <a:off x="6096000" y="1256200"/>
            <a:ext cx="6096000" cy="5061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FB3A8-640B-2B97-75E8-115525BF12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2295583"/>
            <a:ext cx="5233081" cy="2730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Baking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(Writing).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Baking the cake is like writing your assignment. Where you bring all your reading and notes into one cohesive piece.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2BDC1CE9-55DE-B6C6-46DB-490504A7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Writing</a:t>
            </a:r>
          </a:p>
        </p:txBody>
      </p:sp>
      <p:pic>
        <p:nvPicPr>
          <p:cNvPr id="5" name="Picture 4" descr="Man putting food into oven">
            <a:extLst>
              <a:ext uri="{FF2B5EF4-FFF2-40B4-BE49-F238E27FC236}">
                <a16:creationId xmlns:a16="http://schemas.microsoft.com/office/drawing/2014/main" id="{8D7C7E3B-C91A-44C0-B466-1E738ED6075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4" t="-1" r="24700" b="2"/>
          <a:stretch/>
        </p:blipFill>
        <p:spPr>
          <a:xfrm>
            <a:off x="6685523" y="1266782"/>
            <a:ext cx="5506477" cy="50617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571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3028" y="2046726"/>
            <a:ext cx="5335703" cy="38339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Decorating </a:t>
            </a:r>
            <a:r>
              <a:rPr lang="en-GB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(Referencing). 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The final decoration is essential to any professional finish.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Adding a full reference list at the end of your work, is a requirement when writing any academic work.</a:t>
            </a:r>
            <a:endParaRPr lang="en-GB">
              <a:ea typeface="Calibri Light"/>
              <a:cs typeface="Calibri Light"/>
            </a:endParaRPr>
          </a:p>
        </p:txBody>
      </p:sp>
      <p:pic>
        <p:nvPicPr>
          <p:cNvPr id="7" name="Picture 6" descr="Pink cupcakes with roses">
            <a:extLst>
              <a:ext uri="{FF2B5EF4-FFF2-40B4-BE49-F238E27FC236}">
                <a16:creationId xmlns:a16="http://schemas.microsoft.com/office/drawing/2014/main" id="{2942316E-3F96-F0EB-707A-CC63B2B34A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373" y="1297681"/>
            <a:ext cx="5807627" cy="502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Used to let you reader know when you have used the ideas or words of another. 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Calibri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Calibri"/>
                <a:ea typeface="+mn-lt"/>
                <a:cs typeface="+mn-lt"/>
              </a:rPr>
              <a:t>only:</a:t>
            </a:r>
            <a:endParaRPr lang="en-US" sz="2200" dirty="0">
              <a:latin typeface="Calibri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Year</a:t>
            </a:r>
            <a:r>
              <a:rPr lang="en-US" sz="2200" b="1" dirty="0"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Page numbers</a:t>
            </a:r>
            <a:r>
              <a:rPr lang="en-US" sz="2200" dirty="0">
                <a:latin typeface="Calibri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>
                <a:latin typeface="Calibri"/>
                <a:ea typeface="Calibri"/>
                <a:cs typeface="Calibri"/>
              </a:rPr>
              <a:t>:  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>
                <a:latin typeface="Calibri"/>
                <a:ea typeface="+mn-lt"/>
                <a:cs typeface="Calibri"/>
              </a:rPr>
              <a:t> from multiple sources. </a:t>
            </a:r>
            <a:endParaRPr lang="en-US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+mn-lt"/>
                <a:cs typeface="Calibri"/>
              </a:rPr>
              <a:t>Example: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  <a:endParaRPr lang="en-US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>
                <a:latin typeface="Calibri"/>
                <a:ea typeface="Calibri"/>
                <a:cs typeface="Calibri"/>
              </a:rPr>
              <a:t> e</a:t>
            </a:r>
            <a:r>
              <a:rPr lang="en-GB" sz="2800" b="1" i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b="1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578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39221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(Myers, 2019).</a:t>
            </a:r>
            <a:endParaRPr lang="en-US" sz="280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914400" lvl="2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rgbClr val="000000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>
                <a:latin typeface="Calibri"/>
                <a:ea typeface="+mn-lt"/>
                <a:cs typeface="Calibri"/>
              </a:rPr>
              <a:t> from multiple sources. </a:t>
            </a:r>
            <a:r>
              <a:rPr lang="en-US" sz="2400" b="1">
                <a:latin typeface="Calibri"/>
                <a:ea typeface="+mn-lt"/>
                <a:cs typeface="Calibri"/>
              </a:rPr>
              <a:t>Example: </a:t>
            </a:r>
            <a:r>
              <a:rPr lang="en-US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(Myers, 2019; Thomas, 2021; Williams, 2024).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E28B86-ECC0-F9A0-B8EE-63AB9FFFEB0F}"/>
              </a:ext>
            </a:extLst>
          </p:cNvPr>
          <p:cNvSpPr txBox="1"/>
          <p:nvPr/>
        </p:nvSpPr>
        <p:spPr>
          <a:xfrm>
            <a:off x="8013948" y="5267770"/>
            <a:ext cx="4019136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382258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Roberts (2019)</a:t>
            </a:r>
            <a:r>
              <a:rPr lang="en-US" sz="2800" b="1">
                <a:latin typeface="Calibri"/>
                <a:ea typeface="Calibri"/>
                <a:cs typeface="Calibri"/>
              </a:rPr>
              <a:t>, 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7953162" y="5259894"/>
            <a:ext cx="3992632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290425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22274" y="5136748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indicates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Calibri"/>
                <a:cs typeface="Calibri"/>
              </a:rPr>
              <a:t>NOTE:</a:t>
            </a:r>
            <a:endParaRPr lang="en-US" b="1"/>
          </a:p>
          <a:p>
            <a:r>
              <a:rPr lang="en-US" sz="200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>
                <a:ea typeface="Calibri"/>
                <a:cs typeface="Calibri"/>
              </a:rPr>
              <a:t>et.al.</a:t>
            </a:r>
            <a:r>
              <a:rPr lang="en-US" sz="2000">
                <a:ea typeface="Calibri"/>
                <a:cs typeface="Calibri"/>
              </a:rPr>
              <a:t> in the </a:t>
            </a:r>
            <a:r>
              <a:rPr lang="en-US" sz="2000" b="1">
                <a:ea typeface="Calibri"/>
                <a:cs typeface="Calibri"/>
              </a:rPr>
              <a:t>in-text citation</a:t>
            </a:r>
            <a:r>
              <a:rPr lang="en-US" sz="200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only.</a:t>
            </a:r>
            <a:r>
              <a:rPr lang="en-US" sz="200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>
              <a:ea typeface="Calibri"/>
              <a:cs typeface="Calibri"/>
            </a:endParaRPr>
          </a:p>
          <a:p>
            <a:r>
              <a:rPr lang="en-US" sz="2000" b="1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>
                <a:ea typeface="Calibri"/>
                <a:cs typeface="Calibri"/>
              </a:rPr>
              <a:t> (Rogers, </a:t>
            </a:r>
            <a:r>
              <a:rPr lang="en-US" sz="2000" i="1">
                <a:ea typeface="Calibri"/>
                <a:cs typeface="Calibri"/>
              </a:rPr>
              <a:t>et.al., 2023).</a:t>
            </a:r>
          </a:p>
          <a:p>
            <a:endParaRPr lang="en-US" sz="2000" i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311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Tip:</a:t>
            </a:r>
          </a:p>
          <a:p>
            <a:r>
              <a:rPr lang="en-GB" sz="2400"/>
              <a:t>Check out articles 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is correct?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9FD1AE22-342E-D32B-AA67-4E16C94D75B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80948" y="1366977"/>
            <a:ext cx="4052419" cy="4918596"/>
          </a:xfrm>
        </p:spPr>
      </p:pic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5DF1-6026-A460-F971-B3B985A0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Answers...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40440D29-0672-89E8-BEC2-194325832B6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773658" y="1431403"/>
            <a:ext cx="5258589" cy="486151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76E8A-4AB5-AA8D-7634-B6F56E3D5F26}"/>
              </a:ext>
            </a:extLst>
          </p:cNvPr>
          <p:cNvSpPr txBox="1"/>
          <p:nvPr/>
        </p:nvSpPr>
        <p:spPr>
          <a:xfrm>
            <a:off x="530086" y="2981739"/>
            <a:ext cx="31672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Surname, date, page number (if required). </a:t>
            </a:r>
          </a:p>
        </p:txBody>
      </p:sp>
    </p:spTree>
    <p:extLst>
      <p:ext uri="{BB962C8B-B14F-4D97-AF65-F5344CB8AC3E}">
        <p14:creationId xmlns:p14="http://schemas.microsoft.com/office/powerpoint/2010/main" val="26641551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>
                <a:latin typeface="Calibri"/>
                <a:ea typeface="Calibri"/>
                <a:cs typeface="Calibri"/>
              </a:rPr>
              <a:t>alphabetically</a:t>
            </a:r>
            <a:r>
              <a:rPr lang="en-US" sz="240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</a:t>
            </a:r>
            <a:r>
              <a:rPr lang="en-US" sz="2400" b="1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>
                <a:latin typeface="Calibri"/>
                <a:ea typeface="Calibri"/>
                <a:cs typeface="Calibri"/>
              </a:rPr>
              <a:t>E.g</a:t>
            </a:r>
            <a:r>
              <a:rPr lang="en-US" sz="240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Chapter in an edited book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Export function in your </a:t>
            </a:r>
            <a:r>
              <a:rPr lang="en-US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2388</Words>
  <Application>Microsoft Office PowerPoint</Application>
  <PresentationFormat>Widescreen</PresentationFormat>
  <Paragraphs>303</Paragraphs>
  <Slides>50</Slides>
  <Notes>14</Notes>
  <HiddenSlides>5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office theme</vt:lpstr>
      <vt:lpstr>UWTSD’s Intro to Harvard Referencing </vt:lpstr>
      <vt:lpstr>Background</vt:lpstr>
      <vt:lpstr>Referencing style</vt:lpstr>
      <vt:lpstr>Harvard Referencing</vt:lpstr>
      <vt:lpstr>PowerPoint Presentation</vt:lpstr>
      <vt:lpstr>PowerPoint Presentation</vt:lpstr>
      <vt:lpstr>Finding Sources</vt:lpstr>
      <vt:lpstr>Information</vt:lpstr>
      <vt:lpstr>Integrating Information</vt:lpstr>
      <vt:lpstr>Writing</vt:lpstr>
      <vt:lpstr>Referencing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Paraphrasing example...</vt:lpstr>
      <vt:lpstr>Parenthetical citation</vt:lpstr>
      <vt:lpstr>Paraphrasing example...</vt:lpstr>
      <vt:lpstr>Narrative citation</vt:lpstr>
      <vt:lpstr>Quoting</vt:lpstr>
      <vt:lpstr>Example:</vt:lpstr>
      <vt:lpstr>Examples: Direct (short) quote</vt:lpstr>
      <vt:lpstr>PowerPoint Presentation</vt:lpstr>
      <vt:lpstr>PowerPoint Presentation</vt:lpstr>
      <vt:lpstr>Which is correct?</vt:lpstr>
      <vt:lpstr>Answers...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Jessica Newport</cp:lastModifiedBy>
  <cp:revision>50</cp:revision>
  <dcterms:created xsi:type="dcterms:W3CDTF">2019-08-13T10:59:48Z</dcterms:created>
  <dcterms:modified xsi:type="dcterms:W3CDTF">2025-01-13T19:49:02Z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