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40"/>
  </p:normalViewPr>
  <p:slideViewPr>
    <p:cSldViewPr snapToGrid="0" showGuides="1">
      <p:cViewPr varScale="1">
        <p:scale>
          <a:sx n="149" d="100"/>
          <a:sy n="149" d="100"/>
        </p:scale>
        <p:origin x="584" y="16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Good morning/afternoon. My dissertation on Automated Network Forensic Investigation with artificial intelligence and machine learning will be presented today. The research area focuses on enhancing cyber threat detection through smart forensic analysis.</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6"/>
        <p:cNvGrpSpPr/>
        <p:nvPr/>
      </p:nvGrpSpPr>
      <p:grpSpPr>
        <a:xfrm>
          <a:off x="0" y="0"/>
          <a:ext cx="0" cy="0"/>
          <a:chOff x="0" y="0"/>
          <a:chExt cx="0" cy="0"/>
        </a:xfrm>
      </p:grpSpPr>
      <p:sp>
        <p:nvSpPr>
          <p:cNvPr id="57" name="Google Shape;57;g3e7362ae45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e7362ae45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Contemporary companies are exposed to advanced cyberattacks such as DDoS attacks, ransomware, and intrusion attacks. Artificial intelligence (AI) can be used to automate the process of forensic investigation and enhance the accuracy of threat detection.</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2"/>
        <p:cNvGrpSpPr/>
        <p:nvPr/>
      </p:nvGrpSpPr>
      <p:grpSpPr>
        <a:xfrm>
          <a:off x="0" y="0"/>
          <a:ext cx="0" cy="0"/>
          <a:chOff x="0" y="0"/>
          <a:chExt cx="0" cy="0"/>
        </a:xfrm>
      </p:grpSpPr>
      <p:sp>
        <p:nvSpPr>
          <p:cNvPr id="63" name="Google Shape;63;g3e7362ae456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e7362ae456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150">
                <a:solidFill>
                  <a:schemeClr val="dk1"/>
                </a:solidFill>
                <a:latin typeface="Times New Roman" panose="02020603050405020304"/>
                <a:ea typeface="Times New Roman" panose="02020603050405020304"/>
                <a:cs typeface="Times New Roman" panose="02020603050405020304"/>
                <a:sym typeface="Times New Roman" panose="02020603050405020304"/>
              </a:rPr>
              <a:t>The main challenge is that conventional forensic systems are not scalable and often fail to identify new threats. This generates a requirement for smart and computerized investigation systems.</a:t>
            </a: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 </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8"/>
        <p:cNvGrpSpPr/>
        <p:nvPr/>
      </p:nvGrpSpPr>
      <p:grpSpPr>
        <a:xfrm>
          <a:off x="0" y="0"/>
          <a:ext cx="0" cy="0"/>
          <a:chOff x="0" y="0"/>
          <a:chExt cx="0" cy="0"/>
        </a:xfrm>
      </p:grpSpPr>
      <p:sp>
        <p:nvSpPr>
          <p:cNvPr id="69" name="Google Shape;69;g3e7362ae456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e7362ae456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research will attempt to design a forensic architecture capable of automatically processing network traffic and detecting malicious traffic through machine learning algorithms.</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74"/>
        <p:cNvGrpSpPr/>
        <p:nvPr/>
      </p:nvGrpSpPr>
      <p:grpSpPr>
        <a:xfrm>
          <a:off x="0" y="0"/>
          <a:ext cx="0" cy="0"/>
          <a:chOff x="0" y="0"/>
          <a:chExt cx="0" cy="0"/>
        </a:xfrm>
      </p:grpSpPr>
      <p:sp>
        <p:nvSpPr>
          <p:cNvPr id="75" name="Google Shape;75;g3e7362ae456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e7362ae456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literature indicates that classical AI techniques are transparent, whereas machine learning is dynamic. Forensic investigations can be enhanced by combining the two methods.</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0"/>
        <p:cNvGrpSpPr/>
        <p:nvPr/>
      </p:nvGrpSpPr>
      <p:grpSpPr>
        <a:xfrm>
          <a:off x="0" y="0"/>
          <a:ext cx="0" cy="0"/>
          <a:chOff x="0" y="0"/>
          <a:chExt cx="0" cy="0"/>
        </a:xfrm>
      </p:grpSpPr>
      <p:sp>
        <p:nvSpPr>
          <p:cNvPr id="81" name="Google Shape;81;g3e7362ae456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e7362ae456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research design is a systematic experimental design. The TON IoT dataset offers realistic network traffic data that includes normal and malicious activities.</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6"/>
        <p:cNvGrpSpPr/>
        <p:nvPr/>
      </p:nvGrpSpPr>
      <p:grpSpPr>
        <a:xfrm>
          <a:off x="0" y="0"/>
          <a:ext cx="0" cy="0"/>
          <a:chOff x="0" y="0"/>
          <a:chExt cx="0" cy="0"/>
        </a:xfrm>
      </p:grpSpPr>
      <p:sp>
        <p:nvSpPr>
          <p:cNvPr id="87" name="Google Shape;87;g3e7362ae456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e7362ae456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150">
                <a:solidFill>
                  <a:schemeClr val="dk1"/>
                </a:solidFill>
                <a:latin typeface="Times New Roman" panose="02020603050405020304"/>
                <a:ea typeface="Times New Roman" panose="02020603050405020304"/>
                <a:cs typeface="Times New Roman" panose="02020603050405020304"/>
                <a:sym typeface="Times New Roman" panose="02020603050405020304"/>
              </a:rPr>
              <a:t>The data set consists of labelled network traffic traces with several types of attacks. This enables the machine learning models to adapt and identify the malicious behaviour.</a:t>
            </a:r>
            <a:endParaRPr lang="en-GB" sz="11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g3e7362ae456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e7362ae456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Preprocessing enhances the quality of data and the performance of the models. Standardization and encoding make it possible to process the dataset efficiently using machine learning algorithms.</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8"/>
        <p:cNvGrpSpPr/>
        <p:nvPr/>
      </p:nvGrpSpPr>
      <p:grpSpPr>
        <a:xfrm>
          <a:off x="0" y="0"/>
          <a:ext cx="0" cy="0"/>
          <a:chOff x="0" y="0"/>
          <a:chExt cx="0" cy="0"/>
        </a:xfrm>
      </p:grpSpPr>
      <p:sp>
        <p:nvSpPr>
          <p:cNvPr id="99" name="Google Shape;99;g3e7362ae456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e7362ae456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framework is a combination of classical AI and supervised machine learning algorithms. This enhances explainability, as well as predictive performance.</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4"/>
        <p:cNvGrpSpPr/>
        <p:nvPr/>
      </p:nvGrpSpPr>
      <p:grpSpPr>
        <a:xfrm>
          <a:off x="0" y="0"/>
          <a:ext cx="0" cy="0"/>
          <a:chOff x="0" y="0"/>
          <a:chExt cx="0" cy="0"/>
        </a:xfrm>
      </p:grpSpPr>
      <p:sp>
        <p:nvSpPr>
          <p:cNvPr id="105" name="Google Shape;105;g3e7362ae456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e7362ae456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These performance measurements are used to compare the performance of the model objectively. They are also utilized in intrusion detection and cybersecurity studies.</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0"/>
        <p:cNvGrpSpPr/>
        <p:nvPr/>
      </p:nvGrpSpPr>
      <p:grpSpPr>
        <a:xfrm>
          <a:off x="0" y="0"/>
          <a:ext cx="0" cy="0"/>
          <a:chOff x="0" y="0"/>
          <a:chExt cx="0" cy="0"/>
        </a:xfrm>
      </p:grpSpPr>
      <p:sp>
        <p:nvSpPr>
          <p:cNvPr id="111" name="Google Shape;111;g3e7362ae456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3e7362ae456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150">
                <a:solidFill>
                  <a:schemeClr val="dk1"/>
                </a:solidFill>
                <a:latin typeface="Times New Roman" panose="02020603050405020304"/>
                <a:ea typeface="Times New Roman" panose="02020603050405020304"/>
                <a:cs typeface="Times New Roman" panose="02020603050405020304"/>
                <a:sym typeface="Times New Roman" panose="02020603050405020304"/>
              </a:rPr>
              <a:t>The experimental results show good classification performance. Decision Tree and Random Forest achieved a perfect score of detection on the test dataset.</a:t>
            </a:r>
            <a:endParaRPr lang="en-GB" sz="11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6"/>
        <p:cNvGrpSpPr/>
        <p:nvPr/>
      </p:nvGrpSpPr>
      <p:grpSpPr>
        <a:xfrm>
          <a:off x="0" y="0"/>
          <a:ext cx="0" cy="0"/>
          <a:chOff x="0" y="0"/>
          <a:chExt cx="0" cy="0"/>
        </a:xfrm>
      </p:grpSpPr>
      <p:sp>
        <p:nvSpPr>
          <p:cNvPr id="117" name="Google Shape;117;g3e7362ae456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e7362ae456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150">
                <a:solidFill>
                  <a:schemeClr val="dk1"/>
                </a:solidFill>
                <a:latin typeface="Times New Roman" panose="02020603050405020304"/>
                <a:ea typeface="Times New Roman" panose="02020603050405020304"/>
                <a:cs typeface="Times New Roman" panose="02020603050405020304"/>
                <a:sym typeface="Times New Roman" panose="02020603050405020304"/>
              </a:rPr>
              <a:t>Anomaly detection is useful in detecting attacks not contained in the training data. This renders the system more flexible to emerging cybersecurity threats.</a:t>
            </a: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 </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2"/>
        <p:cNvGrpSpPr/>
        <p:nvPr/>
      </p:nvGrpSpPr>
      <p:grpSpPr>
        <a:xfrm>
          <a:off x="0" y="0"/>
          <a:ext cx="0" cy="0"/>
          <a:chOff x="0" y="0"/>
          <a:chExt cx="0" cy="0"/>
        </a:xfrm>
      </p:grpSpPr>
      <p:sp>
        <p:nvSpPr>
          <p:cNvPr id="123" name="Google Shape;123;g3e7362ae456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3e7362ae456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Whereas the results of Random Forest were also perfect, Decision Tree was selected due to the fact that it is more interpretable and it has lower computational needs.</a:t>
            </a:r>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8"/>
        <p:cNvGrpSpPr/>
        <p:nvPr/>
      </p:nvGrpSpPr>
      <p:grpSpPr>
        <a:xfrm>
          <a:off x="0" y="0"/>
          <a:ext cx="0" cy="0"/>
          <a:chOff x="0" y="0"/>
          <a:chExt cx="0" cy="0"/>
        </a:xfrm>
      </p:grpSpPr>
      <p:sp>
        <p:nvSpPr>
          <p:cNvPr id="129" name="Google Shape;129;g3e7362ae456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3e7362ae456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150">
                <a:solidFill>
                  <a:schemeClr val="dk1"/>
                </a:solidFill>
                <a:latin typeface="Times New Roman" panose="02020603050405020304"/>
                <a:ea typeface="Times New Roman" panose="02020603050405020304"/>
                <a:cs typeface="Times New Roman" panose="02020603050405020304"/>
                <a:sym typeface="Times New Roman" panose="02020603050405020304"/>
              </a:rPr>
              <a:t>The results support the fact that AI-based forensic systems can deal with large-scale network data effectively and guarantee high accuracy and transparency rates.</a:t>
            </a: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 </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4"/>
        <p:cNvGrpSpPr/>
        <p:nvPr/>
      </p:nvGrpSpPr>
      <p:grpSpPr>
        <a:xfrm>
          <a:off x="0" y="0"/>
          <a:ext cx="0" cy="0"/>
          <a:chOff x="0" y="0"/>
          <a:chExt cx="0" cy="0"/>
        </a:xfrm>
      </p:grpSpPr>
      <p:sp>
        <p:nvSpPr>
          <p:cNvPr id="135" name="Google Shape;135;g3e7362ae456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e7362ae456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150">
                <a:solidFill>
                  <a:schemeClr val="dk1"/>
                </a:solidFill>
                <a:latin typeface="Times New Roman" panose="02020603050405020304"/>
                <a:ea typeface="Times New Roman" panose="02020603050405020304"/>
                <a:cs typeface="Times New Roman" panose="02020603050405020304"/>
                <a:sym typeface="Times New Roman" panose="02020603050405020304"/>
              </a:rPr>
              <a:t>To sum up, the suggested framework has provided an excellent opportunity to illustrate the importance of AI in network forensic investigations. Future studies may include real-time settings and sophisticated methods of deep learning.</a:t>
            </a: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 </a:t>
            </a:r>
            <a:endPar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0"/>
        <p:cNvGrpSpPr/>
        <p:nvPr/>
      </p:nvGrpSpPr>
      <p:grpSpPr>
        <a:xfrm>
          <a:off x="0" y="0"/>
          <a:ext cx="0" cy="0"/>
          <a:chOff x="0" y="0"/>
          <a:chExt cx="0" cy="0"/>
        </a:xfrm>
      </p:grpSpPr>
      <p:sp>
        <p:nvSpPr>
          <p:cNvPr id="141" name="Google Shape;141;g3e7362ae456_0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e7362ae456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6" Type="http://schemas.openxmlformats.org/officeDocument/2006/relationships/notesSlide" Target="../notesSlides/notesSlide16.xml"/><Relationship Id="rId5" Type="http://schemas.openxmlformats.org/officeDocument/2006/relationships/slideLayout" Target="../slideLayouts/slideLayout3.xml"/><Relationship Id="rId4" Type="http://schemas.openxmlformats.org/officeDocument/2006/relationships/hyperlink" Target="https://www.researchgate.net/profile/Sudhanshu-Mishra/publication/362815618_Artificial_Intelligence_An_Advanced_Evolution_In_Forensics_And_Criminal_Investigation/links/632c57ca873eca0c00a8f803/Artificial-Intelligence-An-Advanced-Evolution-In-Forensics-And-Criminal-Investigation.pdf" TargetMode="External"/><Relationship Id="rId3" Type="http://schemas.openxmlformats.org/officeDocument/2006/relationships/hyperlink" Target="https://ieeexplore.ieee.org/iel7/6287639/6514899/09919162.pdf" TargetMode="External"/><Relationship Id="rId2" Type="http://schemas.openxmlformats.org/officeDocument/2006/relationships/hyperlink" Target="http://interspp.com/index.php/as/article/download/2197/1620" TargetMode="External"/><Relationship Id="rId1" Type="http://schemas.openxmlformats.org/officeDocument/2006/relationships/hyperlink" Target="https://www.preprints.org/frontend/manuscript/8124a52612b96da9b74d7050c2c586c1/download_pub" TargetMode="Externa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1086725"/>
            <a:ext cx="8520600" cy="2413500"/>
          </a:xfrm>
          <a:prstGeom prst="rect">
            <a:avLst/>
          </a:prstGeom>
          <a:solidFill>
            <a:srgbClr val="999999"/>
          </a:solidFill>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GB" sz="4380" b="1">
                <a:latin typeface="Times New Roman" panose="02020603050405020304"/>
                <a:ea typeface="Times New Roman" panose="02020603050405020304"/>
                <a:cs typeface="Times New Roman" panose="02020603050405020304"/>
                <a:sym typeface="Times New Roman" panose="02020603050405020304"/>
              </a:rPr>
              <a:t>Automated Network Forensic Investigation Using Artificial Intelligence</a:t>
            </a:r>
            <a:endParaRPr sz="4380" b="1">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SzPts val="1100"/>
              <a:buNone/>
            </a:pPr>
            <a:r>
              <a:rPr lang="en-GB" sz="1900" b="1">
                <a:latin typeface="Times New Roman" panose="02020603050405020304"/>
                <a:ea typeface="Times New Roman" panose="02020603050405020304"/>
                <a:cs typeface="Times New Roman" panose="02020603050405020304"/>
                <a:sym typeface="Times New Roman" panose="02020603050405020304"/>
              </a:rPr>
              <a:t>Tool Used: Machine Learning</a:t>
            </a:r>
            <a:endParaRPr sz="5080" b="1">
              <a:latin typeface="Times New Roman" panose="02020603050405020304"/>
              <a:ea typeface="Times New Roman" panose="02020603050405020304"/>
              <a:cs typeface="Times New Roman" panose="02020603050405020304"/>
              <a:sym typeface="Times New Roman" panose="02020603050405020304"/>
            </a:endParaRPr>
          </a:p>
        </p:txBody>
      </p:sp>
      <p:sp>
        <p:nvSpPr>
          <p:cNvPr id="55" name="Google Shape;55;p13"/>
          <p:cNvSpPr txBox="1">
            <a:spLocks noGrp="1"/>
          </p:cNvSpPr>
          <p:nvPr>
            <p:ph type="subTitle" idx="1"/>
          </p:nvPr>
        </p:nvSpPr>
        <p:spPr>
          <a:xfrm>
            <a:off x="311700" y="3783700"/>
            <a:ext cx="8520600" cy="792600"/>
          </a:xfrm>
          <a:prstGeom prst="rect">
            <a:avLst/>
          </a:prstGeom>
          <a:solidFill>
            <a:srgbClr val="666666"/>
          </a:solidFill>
        </p:spPr>
        <p:txBody>
          <a:bodyPr spcFirstLastPara="1" wrap="square" lIns="91425" tIns="91425" rIns="91425" bIns="91425" anchor="ctr" anchorCtr="0">
            <a:normAutofit fontScale="70000"/>
          </a:bodyPr>
          <a:lstStyle/>
          <a:p>
            <a:pPr marL="0" lvl="0" indent="0" algn="ctr" rtl="0">
              <a:lnSpc>
                <a:spcPct val="150000"/>
              </a:lnSpc>
              <a:spcBef>
                <a:spcPts val="0"/>
              </a:spcBef>
              <a:spcAft>
                <a:spcPts val="0"/>
              </a:spcAft>
              <a:buClr>
                <a:schemeClr val="dk1"/>
              </a:buClr>
              <a:buSzPts val="1100"/>
              <a:buFont typeface="Arial" panose="020B0604020202020204"/>
              <a:buNone/>
            </a:pPr>
            <a:r>
              <a:rPr lang="en-GB"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Student ID: </a:t>
            </a:r>
            <a:r>
              <a:rPr lang="en-US" altLang="en-GB" sz="1800">
                <a:solidFill>
                  <a:schemeClr val="dk1"/>
                </a:solidFill>
                <a:latin typeface="Times New Roman" panose="02020603050405020304"/>
                <a:ea typeface="Times New Roman" panose="02020603050405020304"/>
                <a:cs typeface="Times New Roman" panose="02020603050405020304"/>
                <a:sym typeface="Times New Roman" panose="02020603050405020304"/>
              </a:rPr>
              <a:t>2436057</a:t>
            </a:r>
            <a:endParaRPr lang="en-US" altLang="en-GB" sz="18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Clr>
                <a:schemeClr val="dk1"/>
              </a:buClr>
              <a:buSzPts val="1100"/>
              <a:buFont typeface="Arial" panose="020B0604020202020204"/>
              <a:buNone/>
            </a:pPr>
            <a:r>
              <a:rPr lang="en-US" altLang="en-GB" sz="1800">
                <a:solidFill>
                  <a:schemeClr val="dk1"/>
                </a:solidFill>
                <a:latin typeface="Times New Roman" panose="02020603050405020304"/>
                <a:ea typeface="Times New Roman" panose="02020603050405020304"/>
                <a:cs typeface="Times New Roman" panose="02020603050405020304"/>
                <a:sym typeface="Times New Roman" panose="02020603050405020304"/>
              </a:rPr>
              <a:t>Name: Khushi Patel</a:t>
            </a:r>
            <a:endParaRPr lang="en-US" altLang="en-GB" sz="18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Introduction</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61" name="Google Shape;61;p14"/>
          <p:cNvSpPr txBox="1">
            <a:spLocks noGrp="1"/>
          </p:cNvSpPr>
          <p:nvPr>
            <p:ph type="body" idx="1"/>
          </p:nvPr>
        </p:nvSpPr>
        <p:spPr>
          <a:xfrm>
            <a:off x="311700" y="1376875"/>
            <a:ext cx="8520600" cy="3192000"/>
          </a:xfrm>
          <a:prstGeom prst="rect">
            <a:avLst/>
          </a:prstGeom>
          <a:solidFill>
            <a:srgbClr val="666666"/>
          </a:solidFill>
        </p:spPr>
        <p:txBody>
          <a:bodyPr spcFirstLastPara="1" wrap="square" lIns="91425" tIns="91425" rIns="91425" bIns="91425" anchor="t" anchorCtr="0">
            <a:noAutofit/>
          </a:bodyPr>
          <a:lstStyle/>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100">
                <a:solidFill>
                  <a:schemeClr val="dk1"/>
                </a:solidFill>
                <a:latin typeface="Times New Roman" panose="02020603050405020304"/>
                <a:ea typeface="Times New Roman" panose="02020603050405020304"/>
                <a:cs typeface="Times New Roman" panose="02020603050405020304"/>
                <a:sym typeface="Times New Roman" panose="02020603050405020304"/>
              </a:rPr>
              <a:t>The world is witnessing an ever-growing rate of cyber threats in digital networks.</a:t>
            </a:r>
            <a:endParaRPr sz="21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100">
                <a:solidFill>
                  <a:schemeClr val="dk1"/>
                </a:solidFill>
                <a:latin typeface="Times New Roman" panose="02020603050405020304"/>
                <a:ea typeface="Times New Roman" panose="02020603050405020304"/>
                <a:cs typeface="Times New Roman" panose="02020603050405020304"/>
                <a:sym typeface="Times New Roman" panose="02020603050405020304"/>
              </a:rPr>
              <a:t>Classic forensic investigations are manual and time-consuming.</a:t>
            </a:r>
            <a:endParaRPr sz="21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100">
                <a:solidFill>
                  <a:schemeClr val="dk1"/>
                </a:solidFill>
                <a:latin typeface="Times New Roman" panose="02020603050405020304"/>
                <a:ea typeface="Times New Roman" panose="02020603050405020304"/>
                <a:cs typeface="Times New Roman" panose="02020603050405020304"/>
                <a:sym typeface="Times New Roman" panose="02020603050405020304"/>
              </a:rPr>
              <a:t>Big streams of network traffic are not easily analyzed.</a:t>
            </a:r>
            <a:endParaRPr sz="21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100">
                <a:solidFill>
                  <a:schemeClr val="dk1"/>
                </a:solidFill>
                <a:latin typeface="Times New Roman" panose="02020603050405020304"/>
                <a:ea typeface="Times New Roman" panose="02020603050405020304"/>
                <a:cs typeface="Times New Roman" panose="02020603050405020304"/>
                <a:sym typeface="Times New Roman" panose="02020603050405020304"/>
              </a:rPr>
              <a:t>AI and Machine Learning give automated investigative features (Rizvi </a:t>
            </a:r>
            <a:r>
              <a:rPr lang="en-GB" sz="2100" i="1">
                <a:solidFill>
                  <a:schemeClr val="dk1"/>
                </a:solidFill>
                <a:latin typeface="Times New Roman" panose="02020603050405020304"/>
                <a:ea typeface="Times New Roman" panose="02020603050405020304"/>
                <a:cs typeface="Times New Roman" panose="02020603050405020304"/>
                <a:sym typeface="Times New Roman" panose="02020603050405020304"/>
              </a:rPr>
              <a:t>et al., </a:t>
            </a:r>
            <a:r>
              <a:rPr lang="en-GB" sz="2100">
                <a:solidFill>
                  <a:schemeClr val="dk1"/>
                </a:solidFill>
                <a:latin typeface="Times New Roman" panose="02020603050405020304"/>
                <a:ea typeface="Times New Roman" panose="02020603050405020304"/>
                <a:cs typeface="Times New Roman" panose="02020603050405020304"/>
                <a:sym typeface="Times New Roman" panose="02020603050405020304"/>
              </a:rPr>
              <a:t>2022).</a:t>
            </a:r>
            <a:endParaRPr sz="27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Research Problem</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67" name="Google Shape;67;p15"/>
          <p:cNvSpPr txBox="1">
            <a:spLocks noGrp="1"/>
          </p:cNvSpPr>
          <p:nvPr>
            <p:ph type="body" idx="1"/>
          </p:nvPr>
        </p:nvSpPr>
        <p:spPr>
          <a:xfrm>
            <a:off x="311700" y="1469200"/>
            <a:ext cx="8520600" cy="3099600"/>
          </a:xfrm>
          <a:prstGeom prst="rect">
            <a:avLst/>
          </a:prstGeom>
          <a:solidFill>
            <a:srgbClr val="666666"/>
          </a:solidFill>
        </p:spPr>
        <p:txBody>
          <a:bodyPr spcFirstLastPara="1" wrap="square" lIns="91425" tIns="91425" rIns="91425" bIns="91425" anchor="t" anchorCtr="0">
            <a:normAutofit/>
          </a:bodyPr>
          <a:lstStyle/>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The conventional forensic approaches rely on human judgment.</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Large-scale traffic of a network cannot be analyzed manually.</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The current systems have difficulties in identifying malicious attacks (Yadav </a:t>
            </a:r>
            <a:r>
              <a:rPr lang="en-GB" sz="2200" i="1">
                <a:solidFill>
                  <a:schemeClr val="dk1"/>
                </a:solidFill>
                <a:latin typeface="Times New Roman" panose="02020603050405020304"/>
                <a:ea typeface="Times New Roman" panose="02020603050405020304"/>
                <a:cs typeface="Times New Roman" panose="02020603050405020304"/>
                <a:sym typeface="Times New Roman" panose="02020603050405020304"/>
              </a:rPr>
              <a:t>et al.,</a:t>
            </a: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 2023).</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More intelligent and faster solutions are needed.</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28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Aim and Objectives</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73" name="Google Shape;73;p16"/>
          <p:cNvSpPr txBox="1">
            <a:spLocks noGrp="1"/>
          </p:cNvSpPr>
          <p:nvPr>
            <p:ph type="body" idx="1"/>
          </p:nvPr>
        </p:nvSpPr>
        <p:spPr>
          <a:xfrm>
            <a:off x="311700" y="1508750"/>
            <a:ext cx="8520600" cy="3060000"/>
          </a:xfrm>
          <a:prstGeom prst="rect">
            <a:avLst/>
          </a:prstGeom>
          <a:solidFill>
            <a:srgbClr val="666666"/>
          </a:solidFill>
        </p:spPr>
        <p:txBody>
          <a:bodyPr spcFirstLastPara="1" wrap="square" lIns="91425" tIns="91425" rIns="91425" bIns="91425" anchor="t" anchorCtr="0">
            <a:normAutofit/>
          </a:bodyPr>
          <a:lstStyle/>
          <a:p>
            <a:pPr marL="457200" lvl="0" indent="-365125" algn="just" rtl="0">
              <a:lnSpc>
                <a:spcPct val="150000"/>
              </a:lnSpc>
              <a:spcBef>
                <a:spcPts val="0"/>
              </a:spcBef>
              <a:spcAft>
                <a:spcPts val="0"/>
              </a:spcAft>
              <a:buClr>
                <a:schemeClr val="dk1"/>
              </a:buClr>
              <a:buSzPts val="2150"/>
              <a:buFont typeface="Times New Roman" panose="02020603050405020304"/>
              <a:buChar char="●"/>
            </a:pPr>
            <a:r>
              <a:rPr lang="en-GB" sz="2150">
                <a:solidFill>
                  <a:schemeClr val="dk1"/>
                </a:solidFill>
                <a:latin typeface="Times New Roman" panose="02020603050405020304"/>
                <a:ea typeface="Times New Roman" panose="02020603050405020304"/>
                <a:cs typeface="Times New Roman" panose="02020603050405020304"/>
                <a:sym typeface="Times New Roman" panose="02020603050405020304"/>
              </a:rPr>
              <a:t>To create an automated forensic investigation system which is AI-based.</a:t>
            </a:r>
            <a:endParaRPr sz="21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5125" algn="just" rtl="0">
              <a:lnSpc>
                <a:spcPct val="150000"/>
              </a:lnSpc>
              <a:spcBef>
                <a:spcPts val="0"/>
              </a:spcBef>
              <a:spcAft>
                <a:spcPts val="0"/>
              </a:spcAft>
              <a:buClr>
                <a:schemeClr val="dk1"/>
              </a:buClr>
              <a:buSzPts val="2150"/>
              <a:buFont typeface="Times New Roman" panose="02020603050405020304"/>
              <a:buChar char="●"/>
            </a:pPr>
            <a:r>
              <a:rPr lang="en-GB" sz="2150">
                <a:solidFill>
                  <a:schemeClr val="dk1"/>
                </a:solidFill>
                <a:latin typeface="Times New Roman" panose="02020603050405020304"/>
                <a:ea typeface="Times New Roman" panose="02020603050405020304"/>
                <a:cs typeface="Times New Roman" panose="02020603050405020304"/>
                <a:sym typeface="Times New Roman" panose="02020603050405020304"/>
              </a:rPr>
              <a:t>To enhance the accuracy of cyber threat detection.</a:t>
            </a:r>
            <a:endParaRPr sz="21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5125" algn="just" rtl="0">
              <a:lnSpc>
                <a:spcPct val="150000"/>
              </a:lnSpc>
              <a:spcBef>
                <a:spcPts val="0"/>
              </a:spcBef>
              <a:spcAft>
                <a:spcPts val="0"/>
              </a:spcAft>
              <a:buClr>
                <a:schemeClr val="dk1"/>
              </a:buClr>
              <a:buSzPts val="2150"/>
              <a:buFont typeface="Times New Roman" panose="02020603050405020304"/>
              <a:buChar char="●"/>
            </a:pPr>
            <a:r>
              <a:rPr lang="en-GB" sz="2150">
                <a:solidFill>
                  <a:schemeClr val="dk1"/>
                </a:solidFill>
                <a:latin typeface="Times New Roman" panose="02020603050405020304"/>
                <a:ea typeface="Times New Roman" panose="02020603050405020304"/>
                <a:cs typeface="Times New Roman" panose="02020603050405020304"/>
                <a:sym typeface="Times New Roman" panose="02020603050405020304"/>
              </a:rPr>
              <a:t>To minimize the time and manual work on the investigation.</a:t>
            </a:r>
            <a:endParaRPr sz="21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150">
                <a:solidFill>
                  <a:schemeClr val="dk1"/>
                </a:solidFill>
                <a:latin typeface="Times New Roman" panose="02020603050405020304"/>
                <a:ea typeface="Times New Roman" panose="02020603050405020304"/>
                <a:cs typeface="Times New Roman" panose="02020603050405020304"/>
                <a:sym typeface="Times New Roman" panose="02020603050405020304"/>
              </a:rPr>
              <a:t>To measure the performance of machine learning models.</a:t>
            </a:r>
            <a:endParaRPr sz="28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Literature Review Findings</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79" name="Google Shape;79;p17"/>
          <p:cNvSpPr txBox="1">
            <a:spLocks noGrp="1"/>
          </p:cNvSpPr>
          <p:nvPr>
            <p:ph type="body" idx="1"/>
          </p:nvPr>
        </p:nvSpPr>
        <p:spPr>
          <a:xfrm>
            <a:off x="311700" y="1653825"/>
            <a:ext cx="8520600" cy="2915100"/>
          </a:xfrm>
          <a:prstGeom prst="rect">
            <a:avLst/>
          </a:prstGeom>
          <a:solidFill>
            <a:srgbClr val="666666"/>
          </a:solidFill>
        </p:spPr>
        <p:txBody>
          <a:bodyPr spcFirstLastPara="1" wrap="square" lIns="91425" tIns="91425" rIns="91425" bIns="91425" anchor="t" anchorCtr="0">
            <a:normAutofit/>
          </a:bodyPr>
          <a:lstStyle/>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100">
                <a:solidFill>
                  <a:schemeClr val="dk1"/>
                </a:solidFill>
                <a:latin typeface="Times New Roman" panose="02020603050405020304"/>
                <a:ea typeface="Times New Roman" panose="02020603050405020304"/>
                <a:cs typeface="Times New Roman" panose="02020603050405020304"/>
                <a:sym typeface="Times New Roman" panose="02020603050405020304"/>
              </a:rPr>
              <a:t>Explainable decision-making is offered by Rule-Based Systems.</a:t>
            </a:r>
            <a:endParaRPr sz="21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100">
                <a:solidFill>
                  <a:schemeClr val="dk1"/>
                </a:solidFill>
                <a:latin typeface="Times New Roman" panose="02020603050405020304"/>
                <a:ea typeface="Times New Roman" panose="02020603050405020304"/>
                <a:cs typeface="Times New Roman" panose="02020603050405020304"/>
                <a:sym typeface="Times New Roman" panose="02020603050405020304"/>
              </a:rPr>
              <a:t>Attack path analysis is supported by Search Algorithms.</a:t>
            </a:r>
            <a:endParaRPr sz="21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100">
                <a:solidFill>
                  <a:schemeClr val="dk1"/>
                </a:solidFill>
                <a:latin typeface="Times New Roman" panose="02020603050405020304"/>
                <a:ea typeface="Times New Roman" panose="02020603050405020304"/>
                <a:cs typeface="Times New Roman" panose="02020603050405020304"/>
                <a:sym typeface="Times New Roman" panose="02020603050405020304"/>
              </a:rPr>
              <a:t>Forensic reasoning is enhanced by Knowledge Representation (Kalenovich and Bolatovich, 2025).</a:t>
            </a:r>
            <a:endParaRPr sz="21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100">
                <a:solidFill>
                  <a:schemeClr val="dk1"/>
                </a:solidFill>
                <a:latin typeface="Times New Roman" panose="02020603050405020304"/>
                <a:ea typeface="Times New Roman" panose="02020603050405020304"/>
                <a:cs typeface="Times New Roman" panose="02020603050405020304"/>
                <a:sym typeface="Times New Roman" panose="02020603050405020304"/>
              </a:rPr>
              <a:t>Machine Learning is used to improve dynamic threat detection.</a:t>
            </a:r>
            <a:endParaRPr sz="27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83"/>
        <p:cNvGrpSpPr/>
        <p:nvPr/>
      </p:nvGrpSpPr>
      <p:grpSpPr>
        <a:xfrm>
          <a:off x="0" y="0"/>
          <a:ext cx="0" cy="0"/>
          <a:chOff x="0" y="0"/>
          <a:chExt cx="0" cy="0"/>
        </a:xfrm>
      </p:grpSpPr>
      <p:sp>
        <p:nvSpPr>
          <p:cNvPr id="84" name="Google Shape;84;p18"/>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latin typeface="Times New Roman" panose="02020603050405020304"/>
                <a:ea typeface="Times New Roman" panose="02020603050405020304"/>
                <a:cs typeface="Times New Roman" panose="02020603050405020304"/>
                <a:sym typeface="Times New Roman" panose="02020603050405020304"/>
              </a:rPr>
              <a:t>Research Methodology</a:t>
            </a:r>
            <a:endParaRPr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85" name="Google Shape;85;p18"/>
          <p:cNvSpPr txBox="1">
            <a:spLocks noGrp="1"/>
          </p:cNvSpPr>
          <p:nvPr>
            <p:ph type="body" idx="1"/>
          </p:nvPr>
        </p:nvSpPr>
        <p:spPr>
          <a:xfrm>
            <a:off x="311700" y="1521950"/>
            <a:ext cx="8520600" cy="3046800"/>
          </a:xfrm>
          <a:prstGeom prst="rect">
            <a:avLst/>
          </a:prstGeom>
          <a:solidFill>
            <a:srgbClr val="666666"/>
          </a:solidFill>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Experimental and quantitative research design.</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Public TON IoT data to be analyzed.</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Python context is used to implement.</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ML techniques and AI were incorporated into the system (Ajala 2024).</a:t>
            </a:r>
            <a:endParaRPr sz="29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89"/>
        <p:cNvGrpSpPr/>
        <p:nvPr/>
      </p:nvGrpSpPr>
      <p:grpSpPr>
        <a:xfrm>
          <a:off x="0" y="0"/>
          <a:ext cx="0" cy="0"/>
          <a:chOff x="0" y="0"/>
          <a:chExt cx="0" cy="0"/>
        </a:xfrm>
      </p:grpSpPr>
      <p:sp>
        <p:nvSpPr>
          <p:cNvPr id="90" name="Google Shape;90;p19"/>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Dataset Description</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91" name="Google Shape;91;p19"/>
          <p:cNvSpPr txBox="1">
            <a:spLocks noGrp="1"/>
          </p:cNvSpPr>
          <p:nvPr>
            <p:ph type="body" idx="1"/>
          </p:nvPr>
        </p:nvSpPr>
        <p:spPr>
          <a:xfrm>
            <a:off x="311700" y="1693400"/>
            <a:ext cx="8520600" cy="2875500"/>
          </a:xfrm>
          <a:prstGeom prst="rect">
            <a:avLst/>
          </a:prstGeom>
          <a:solidFill>
            <a:srgbClr val="666666"/>
          </a:solidFill>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TON_IoT Network Traffic Dataset.</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Contains normal and attack network records.</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Covers DDoS, ransomware, scans and backdoor attacks.</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The total size of the dataset: 211,043 records.</a:t>
            </a:r>
            <a:endParaRPr sz="2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95"/>
        <p:cNvGrpSpPr/>
        <p:nvPr/>
      </p:nvGrpSpPr>
      <p:grpSpPr>
        <a:xfrm>
          <a:off x="0" y="0"/>
          <a:ext cx="0" cy="0"/>
          <a:chOff x="0" y="0"/>
          <a:chExt cx="0" cy="0"/>
        </a:xfrm>
      </p:grpSpPr>
      <p:sp>
        <p:nvSpPr>
          <p:cNvPr id="96" name="Google Shape;96;p20"/>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Data Preprocessing</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97" name="Google Shape;97;p20"/>
          <p:cNvSpPr txBox="1">
            <a:spLocks noGrp="1"/>
          </p:cNvSpPr>
          <p:nvPr>
            <p:ph type="body" idx="1"/>
          </p:nvPr>
        </p:nvSpPr>
        <p:spPr>
          <a:xfrm>
            <a:off x="311700" y="1727100"/>
            <a:ext cx="8520600" cy="2577600"/>
          </a:xfrm>
          <a:prstGeom prst="rect">
            <a:avLst/>
          </a:prstGeom>
          <a:solidFill>
            <a:srgbClr val="666666"/>
          </a:solidFill>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Missing value analysis carried out.</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Duplicate records removed.</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Numerical representations of categorical features.</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Train-test split and feature scaling were used.</a:t>
            </a:r>
            <a:endParaRPr sz="2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101"/>
        <p:cNvGrpSpPr/>
        <p:nvPr/>
      </p:nvGrpSpPr>
      <p:grpSpPr>
        <a:xfrm>
          <a:off x="0" y="0"/>
          <a:ext cx="0" cy="0"/>
          <a:chOff x="0" y="0"/>
          <a:chExt cx="0" cy="0"/>
        </a:xfrm>
      </p:grpSpPr>
      <p:sp>
        <p:nvSpPr>
          <p:cNvPr id="102" name="Google Shape;102;p21"/>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AI and Machine Learning Techniques</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03" name="Google Shape;103;p21"/>
          <p:cNvSpPr txBox="1">
            <a:spLocks noGrp="1"/>
          </p:cNvSpPr>
          <p:nvPr>
            <p:ph type="body" idx="1"/>
          </p:nvPr>
        </p:nvSpPr>
        <p:spPr>
          <a:xfrm>
            <a:off x="311700" y="1667025"/>
            <a:ext cx="8520600" cy="2268600"/>
          </a:xfrm>
          <a:prstGeom prst="rect">
            <a:avLst/>
          </a:prstGeom>
          <a:solidFill>
            <a:srgbClr val="666666"/>
          </a:solidFill>
        </p:spPr>
        <p:txBody>
          <a:bodyPr spcFirstLastPara="1" wrap="square" lIns="91425" tIns="91425" rIns="91425" bIns="91425" anchor="t" anchorCtr="0">
            <a:normAutofit/>
          </a:bodyPr>
          <a:lstStyle/>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Rule-Based Detection System.</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Finite State Machine (FSM).</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Decision Tree Classifier.</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Random Forest and Support Vector.</a:t>
            </a:r>
            <a:endParaRPr sz="2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107"/>
        <p:cNvGrpSpPr/>
        <p:nvPr/>
      </p:nvGrpSpPr>
      <p:grpSpPr>
        <a:xfrm>
          <a:off x="0" y="0"/>
          <a:ext cx="0" cy="0"/>
          <a:chOff x="0" y="0"/>
          <a:chExt cx="0" cy="0"/>
        </a:xfrm>
      </p:grpSpPr>
      <p:sp>
        <p:nvSpPr>
          <p:cNvPr id="108" name="Google Shape;108;p22"/>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Model Evaluation Metrics</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09" name="Google Shape;109;p22"/>
          <p:cNvSpPr txBox="1">
            <a:spLocks noGrp="1"/>
          </p:cNvSpPr>
          <p:nvPr>
            <p:ph type="body" idx="1"/>
          </p:nvPr>
        </p:nvSpPr>
        <p:spPr>
          <a:xfrm>
            <a:off x="311700" y="1456000"/>
            <a:ext cx="8520600" cy="2413500"/>
          </a:xfrm>
          <a:prstGeom prst="rect">
            <a:avLst/>
          </a:prstGeom>
          <a:solidFill>
            <a:srgbClr val="666666"/>
          </a:solidFill>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The overall correctness is measured by accuracy.</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Precision measures the predictive reliability.</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Recall measures are an attack detection measure.</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F1-Score strikes a balance between precision and recall.</a:t>
            </a:r>
            <a:endParaRPr sz="29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Experimental Results</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15" name="Google Shape;115;p23"/>
          <p:cNvSpPr txBox="1">
            <a:spLocks noGrp="1"/>
          </p:cNvSpPr>
          <p:nvPr>
            <p:ph type="body" idx="1"/>
          </p:nvPr>
        </p:nvSpPr>
        <p:spPr>
          <a:xfrm>
            <a:off x="311700" y="1152475"/>
            <a:ext cx="8520600" cy="3416400"/>
          </a:xfrm>
          <a:prstGeom prst="rect">
            <a:avLst/>
          </a:prstGeom>
          <a:solidFill>
            <a:srgbClr val="666666"/>
          </a:solidFill>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The decision tree had perfect accuracy.</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Random Forest had 100% accuracy.</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The accuracy of the SVM was about 99.85.</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300">
                <a:solidFill>
                  <a:schemeClr val="dk1"/>
                </a:solidFill>
                <a:latin typeface="Times New Roman" panose="02020603050405020304"/>
                <a:ea typeface="Times New Roman" panose="02020603050405020304"/>
                <a:cs typeface="Times New Roman" panose="02020603050405020304"/>
                <a:sym typeface="Times New Roman" panose="02020603050405020304"/>
              </a:rPr>
              <a:t>Network traffic was successfully classified using models.</a:t>
            </a:r>
            <a:endParaRPr sz="23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200"/>
              </a:spcAft>
              <a:buNone/>
            </a:pPr>
            <a:endParaRPr sz="29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Anomaly Detection</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21" name="Google Shape;121;p24"/>
          <p:cNvSpPr txBox="1">
            <a:spLocks noGrp="1"/>
          </p:cNvSpPr>
          <p:nvPr>
            <p:ph type="body" idx="1"/>
          </p:nvPr>
        </p:nvSpPr>
        <p:spPr>
          <a:xfrm>
            <a:off x="311700" y="1917600"/>
            <a:ext cx="8520600" cy="2651400"/>
          </a:xfrm>
          <a:prstGeom prst="rect">
            <a:avLst/>
          </a:prstGeom>
          <a:solidFill>
            <a:srgbClr val="666666"/>
          </a:solidFill>
        </p:spPr>
        <p:txBody>
          <a:bodyPr spcFirstLastPara="1" wrap="square" lIns="91425" tIns="91425" rIns="91425" bIns="91425" anchor="t" anchorCtr="0">
            <a:normAutofit/>
          </a:bodyPr>
          <a:lstStyle/>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Isolation Forest as an anomaly detector.</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Detected suspicious network activity.</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Identified unknown and new threats.</a:t>
            </a:r>
            <a:endParaRPr sz="2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8300" algn="just" rtl="0">
              <a:lnSpc>
                <a:spcPct val="150000"/>
              </a:lnSpc>
              <a:spcBef>
                <a:spcPts val="0"/>
              </a:spcBef>
              <a:spcAft>
                <a:spcPts val="0"/>
              </a:spcAft>
              <a:buClr>
                <a:schemeClr val="dk1"/>
              </a:buClr>
              <a:buSzPts val="2200"/>
              <a:buFont typeface="Times New Roman" panose="02020603050405020304"/>
              <a:buChar char="●"/>
            </a:pPr>
            <a:r>
              <a:rPr lang="en-GB" sz="2200">
                <a:solidFill>
                  <a:schemeClr val="dk1"/>
                </a:solidFill>
                <a:latin typeface="Times New Roman" panose="02020603050405020304"/>
                <a:ea typeface="Times New Roman" panose="02020603050405020304"/>
                <a:cs typeface="Times New Roman" panose="02020603050405020304"/>
                <a:sym typeface="Times New Roman" panose="02020603050405020304"/>
              </a:rPr>
              <a:t>Improved forensic investigation capability.</a:t>
            </a:r>
            <a:endParaRPr sz="28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125"/>
        <p:cNvGrpSpPr/>
        <p:nvPr/>
      </p:nvGrpSpPr>
      <p:grpSpPr>
        <a:xfrm>
          <a:off x="0" y="0"/>
          <a:ext cx="0" cy="0"/>
          <a:chOff x="0" y="0"/>
          <a:chExt cx="0" cy="0"/>
        </a:xfrm>
      </p:grpSpPr>
      <p:sp>
        <p:nvSpPr>
          <p:cNvPr id="126" name="Google Shape;126;p25"/>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Best Performing Model</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27" name="Google Shape;127;p25"/>
          <p:cNvSpPr txBox="1">
            <a:spLocks noGrp="1"/>
          </p:cNvSpPr>
          <p:nvPr>
            <p:ph type="body" idx="1"/>
          </p:nvPr>
        </p:nvSpPr>
        <p:spPr>
          <a:xfrm>
            <a:off x="311700" y="1601075"/>
            <a:ext cx="8520600" cy="2611200"/>
          </a:xfrm>
          <a:prstGeom prst="rect">
            <a:avLst/>
          </a:prstGeom>
          <a:solidFill>
            <a:srgbClr val="666666"/>
          </a:solidFill>
        </p:spPr>
        <p:txBody>
          <a:bodyPr spcFirstLastPara="1" wrap="square" lIns="91425" tIns="91425" rIns="91425" bIns="91425" anchor="t" anchorCtr="0">
            <a:normAutofit/>
          </a:bodyPr>
          <a:lstStyle/>
          <a:p>
            <a:pPr marL="457200" lvl="0" indent="-377825" algn="just" rtl="0">
              <a:lnSpc>
                <a:spcPct val="150000"/>
              </a:lnSpc>
              <a:spcBef>
                <a:spcPts val="0"/>
              </a:spcBef>
              <a:spcAft>
                <a:spcPts val="0"/>
              </a:spcAft>
              <a:buClr>
                <a:schemeClr val="dk1"/>
              </a:buClr>
              <a:buSzPts val="2350"/>
              <a:buFont typeface="Times New Roman" panose="02020603050405020304"/>
              <a:buChar char="●"/>
            </a:pPr>
            <a:r>
              <a:rPr lang="en-GB" sz="2350">
                <a:solidFill>
                  <a:schemeClr val="dk1"/>
                </a:solidFill>
                <a:latin typeface="Times New Roman" panose="02020603050405020304"/>
                <a:ea typeface="Times New Roman" panose="02020603050405020304"/>
                <a:cs typeface="Times New Roman" panose="02020603050405020304"/>
                <a:sym typeface="Times New Roman" panose="02020603050405020304"/>
              </a:rPr>
              <a:t>The final model chosen is a Decision Tree.</a:t>
            </a:r>
            <a:endParaRPr sz="23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7825" algn="just" rtl="0">
              <a:lnSpc>
                <a:spcPct val="150000"/>
              </a:lnSpc>
              <a:spcBef>
                <a:spcPts val="0"/>
              </a:spcBef>
              <a:spcAft>
                <a:spcPts val="0"/>
              </a:spcAft>
              <a:buClr>
                <a:schemeClr val="dk1"/>
              </a:buClr>
              <a:buSzPts val="2350"/>
              <a:buFont typeface="Times New Roman" panose="02020603050405020304"/>
              <a:buChar char="●"/>
            </a:pPr>
            <a:r>
              <a:rPr lang="en-GB" sz="2350">
                <a:solidFill>
                  <a:schemeClr val="dk1"/>
                </a:solidFill>
                <a:latin typeface="Times New Roman" panose="02020603050405020304"/>
                <a:ea typeface="Times New Roman" panose="02020603050405020304"/>
                <a:cs typeface="Times New Roman" panose="02020603050405020304"/>
                <a:sym typeface="Times New Roman" panose="02020603050405020304"/>
              </a:rPr>
              <a:t>Realized ideal evaluation measures.</a:t>
            </a:r>
            <a:endParaRPr sz="23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7825" algn="just" rtl="0">
              <a:lnSpc>
                <a:spcPct val="150000"/>
              </a:lnSpc>
              <a:spcBef>
                <a:spcPts val="0"/>
              </a:spcBef>
              <a:spcAft>
                <a:spcPts val="0"/>
              </a:spcAft>
              <a:buClr>
                <a:schemeClr val="dk1"/>
              </a:buClr>
              <a:buSzPts val="2350"/>
              <a:buFont typeface="Times New Roman" panose="02020603050405020304"/>
              <a:buChar char="●"/>
            </a:pPr>
            <a:r>
              <a:rPr lang="en-GB" sz="2350">
                <a:solidFill>
                  <a:schemeClr val="dk1"/>
                </a:solidFill>
                <a:latin typeface="Times New Roman" panose="02020603050405020304"/>
                <a:ea typeface="Times New Roman" panose="02020603050405020304"/>
                <a:cs typeface="Times New Roman" panose="02020603050405020304"/>
                <a:sym typeface="Times New Roman" panose="02020603050405020304"/>
              </a:rPr>
              <a:t>Quick prediction and simplicity.</a:t>
            </a:r>
            <a:endParaRPr sz="23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81000" algn="just" rtl="0">
              <a:lnSpc>
                <a:spcPct val="150000"/>
              </a:lnSpc>
              <a:spcBef>
                <a:spcPts val="0"/>
              </a:spcBef>
              <a:spcAft>
                <a:spcPts val="0"/>
              </a:spcAft>
              <a:buClr>
                <a:schemeClr val="dk1"/>
              </a:buClr>
              <a:buSzPts val="2400"/>
              <a:buFont typeface="Times New Roman" panose="02020603050405020304"/>
              <a:buChar char="●"/>
            </a:pPr>
            <a:r>
              <a:rPr lang="en-GB" sz="2350">
                <a:solidFill>
                  <a:schemeClr val="dk1"/>
                </a:solidFill>
                <a:latin typeface="Times New Roman" panose="02020603050405020304"/>
                <a:ea typeface="Times New Roman" panose="02020603050405020304"/>
                <a:cs typeface="Times New Roman" panose="02020603050405020304"/>
                <a:sym typeface="Times New Roman" panose="02020603050405020304"/>
              </a:rPr>
              <a:t>Very amenable to forensic analysis.</a:t>
            </a:r>
            <a:endParaRPr sz="30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131"/>
        <p:cNvGrpSpPr/>
        <p:nvPr/>
      </p:nvGrpSpPr>
      <p:grpSpPr>
        <a:xfrm>
          <a:off x="0" y="0"/>
          <a:ext cx="0" cy="0"/>
          <a:chOff x="0" y="0"/>
          <a:chExt cx="0" cy="0"/>
        </a:xfrm>
      </p:grpSpPr>
      <p:sp>
        <p:nvSpPr>
          <p:cNvPr id="132" name="Google Shape;132;p26"/>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Discussion</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33" name="Google Shape;133;p26"/>
          <p:cNvSpPr txBox="1">
            <a:spLocks noGrp="1"/>
          </p:cNvSpPr>
          <p:nvPr>
            <p:ph type="body" idx="1"/>
          </p:nvPr>
        </p:nvSpPr>
        <p:spPr>
          <a:xfrm>
            <a:off x="311700" y="1680200"/>
            <a:ext cx="8520600" cy="2888700"/>
          </a:xfrm>
          <a:prstGeom prst="rect">
            <a:avLst/>
          </a:prstGeom>
          <a:solidFill>
            <a:srgbClr val="666666"/>
          </a:solidFill>
        </p:spPr>
        <p:txBody>
          <a:bodyPr spcFirstLastPara="1" wrap="square" lIns="91425" tIns="91425" rIns="91425" bIns="91425" anchor="t" anchorCtr="0">
            <a:normAutofit/>
          </a:bodyPr>
          <a:lstStyle/>
          <a:p>
            <a:pPr marL="457200" lvl="0" indent="-371475" algn="just" rtl="0">
              <a:lnSpc>
                <a:spcPct val="150000"/>
              </a:lnSpc>
              <a:spcBef>
                <a:spcPts val="0"/>
              </a:spcBef>
              <a:spcAft>
                <a:spcPts val="0"/>
              </a:spcAft>
              <a:buClr>
                <a:schemeClr val="dk1"/>
              </a:buClr>
              <a:buSzPts val="2250"/>
              <a:buFont typeface="Times New Roman" panose="02020603050405020304"/>
              <a:buChar char="●"/>
            </a:pPr>
            <a:r>
              <a:rPr lang="en-GB" sz="2250">
                <a:solidFill>
                  <a:schemeClr val="dk1"/>
                </a:solidFill>
                <a:latin typeface="Times New Roman" panose="02020603050405020304"/>
                <a:ea typeface="Times New Roman" panose="02020603050405020304"/>
                <a:cs typeface="Times New Roman" panose="02020603050405020304"/>
                <a:sym typeface="Times New Roman" panose="02020603050405020304"/>
              </a:rPr>
              <a:t>AI plays a major role in enhancing forensic investigations.</a:t>
            </a:r>
            <a:endParaRPr sz="22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1475" algn="just" rtl="0">
              <a:lnSpc>
                <a:spcPct val="150000"/>
              </a:lnSpc>
              <a:spcBef>
                <a:spcPts val="0"/>
              </a:spcBef>
              <a:spcAft>
                <a:spcPts val="0"/>
              </a:spcAft>
              <a:buClr>
                <a:schemeClr val="dk1"/>
              </a:buClr>
              <a:buSzPts val="2250"/>
              <a:buFont typeface="Times New Roman" panose="02020603050405020304"/>
              <a:buChar char="●"/>
            </a:pPr>
            <a:r>
              <a:rPr lang="en-GB" sz="2250">
                <a:solidFill>
                  <a:schemeClr val="dk1"/>
                </a:solidFill>
                <a:latin typeface="Times New Roman" panose="02020603050405020304"/>
                <a:ea typeface="Times New Roman" panose="02020603050405020304"/>
                <a:cs typeface="Times New Roman" panose="02020603050405020304"/>
                <a:sym typeface="Times New Roman" panose="02020603050405020304"/>
              </a:rPr>
              <a:t>The automation saves the time of investigation.</a:t>
            </a:r>
            <a:endParaRPr sz="22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1475" algn="just" rtl="0">
              <a:lnSpc>
                <a:spcPct val="150000"/>
              </a:lnSpc>
              <a:spcBef>
                <a:spcPts val="0"/>
              </a:spcBef>
              <a:spcAft>
                <a:spcPts val="0"/>
              </a:spcAft>
              <a:buClr>
                <a:schemeClr val="dk1"/>
              </a:buClr>
              <a:buSzPts val="2250"/>
              <a:buFont typeface="Times New Roman" panose="02020603050405020304"/>
              <a:buChar char="●"/>
            </a:pPr>
            <a:r>
              <a:rPr lang="en-GB" sz="2250">
                <a:solidFill>
                  <a:schemeClr val="dk1"/>
                </a:solidFill>
                <a:latin typeface="Times New Roman" panose="02020603050405020304"/>
                <a:ea typeface="Times New Roman" panose="02020603050405020304"/>
                <a:cs typeface="Times New Roman" panose="02020603050405020304"/>
                <a:sym typeface="Times New Roman" panose="02020603050405020304"/>
              </a:rPr>
              <a:t>Machine Learning enhances the precision of detection.</a:t>
            </a:r>
            <a:endParaRPr sz="22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74650" algn="just" rtl="0">
              <a:lnSpc>
                <a:spcPct val="150000"/>
              </a:lnSpc>
              <a:spcBef>
                <a:spcPts val="0"/>
              </a:spcBef>
              <a:spcAft>
                <a:spcPts val="0"/>
              </a:spcAft>
              <a:buClr>
                <a:schemeClr val="dk1"/>
              </a:buClr>
              <a:buSzPts val="2300"/>
              <a:buFont typeface="Times New Roman" panose="02020603050405020304"/>
              <a:buChar char="●"/>
            </a:pPr>
            <a:r>
              <a:rPr lang="en-GB" sz="2250">
                <a:solidFill>
                  <a:schemeClr val="dk1"/>
                </a:solidFill>
                <a:latin typeface="Times New Roman" panose="02020603050405020304"/>
                <a:ea typeface="Times New Roman" panose="02020603050405020304"/>
                <a:cs typeface="Times New Roman" panose="02020603050405020304"/>
                <a:sym typeface="Times New Roman" panose="02020603050405020304"/>
              </a:rPr>
              <a:t>A hybrid AI solution improves the effectiveness of the system.</a:t>
            </a:r>
            <a:endParaRPr sz="29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137"/>
        <p:cNvGrpSpPr/>
        <p:nvPr/>
      </p:nvGrpSpPr>
      <p:grpSpPr>
        <a:xfrm>
          <a:off x="0" y="0"/>
          <a:ext cx="0" cy="0"/>
          <a:chOff x="0" y="0"/>
          <a:chExt cx="0" cy="0"/>
        </a:xfrm>
      </p:grpSpPr>
      <p:sp>
        <p:nvSpPr>
          <p:cNvPr id="138" name="Google Shape;138;p27"/>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panose="02020603050405020304"/>
                <a:ea typeface="Times New Roman" panose="02020603050405020304"/>
                <a:cs typeface="Times New Roman" panose="02020603050405020304"/>
                <a:sym typeface="Times New Roman" panose="02020603050405020304"/>
              </a:rPr>
              <a:t>Conclusion and Future Work</a:t>
            </a:r>
            <a:endParaRPr b="1"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39" name="Google Shape;139;p27"/>
          <p:cNvSpPr txBox="1">
            <a:spLocks noGrp="1"/>
          </p:cNvSpPr>
          <p:nvPr>
            <p:ph type="body" idx="1"/>
          </p:nvPr>
        </p:nvSpPr>
        <p:spPr>
          <a:xfrm>
            <a:off x="311700" y="1429625"/>
            <a:ext cx="8520600" cy="2664600"/>
          </a:xfrm>
          <a:prstGeom prst="rect">
            <a:avLst/>
          </a:prstGeom>
          <a:solidFill>
            <a:srgbClr val="666666"/>
          </a:solidFill>
        </p:spPr>
        <p:txBody>
          <a:bodyPr spcFirstLastPara="1" wrap="square" lIns="91425" tIns="91425" rIns="91425" bIns="91425" anchor="t" anchorCtr="0">
            <a:normAutofit/>
          </a:bodyPr>
          <a:lstStyle/>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050">
                <a:solidFill>
                  <a:schemeClr val="dk1"/>
                </a:solidFill>
                <a:latin typeface="Times New Roman" panose="02020603050405020304"/>
                <a:ea typeface="Times New Roman" panose="02020603050405020304"/>
                <a:cs typeface="Times New Roman" panose="02020603050405020304"/>
                <a:sym typeface="Times New Roman" panose="02020603050405020304"/>
              </a:rPr>
              <a:t>Forensic systems that are based on AI enhance the aspect of cybersecurity.</a:t>
            </a:r>
            <a:endParaRPr sz="20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050">
                <a:solidFill>
                  <a:schemeClr val="dk1"/>
                </a:solidFill>
                <a:latin typeface="Times New Roman" panose="02020603050405020304"/>
                <a:ea typeface="Times New Roman" panose="02020603050405020304"/>
                <a:cs typeface="Times New Roman" panose="02020603050405020304"/>
                <a:sym typeface="Times New Roman" panose="02020603050405020304"/>
              </a:rPr>
              <a:t>Machine Learning makes it possible to detect threats correctly.</a:t>
            </a:r>
            <a:endParaRPr sz="20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050">
                <a:solidFill>
                  <a:schemeClr val="dk1"/>
                </a:solidFill>
                <a:latin typeface="Times New Roman" panose="02020603050405020304"/>
                <a:ea typeface="Times New Roman" panose="02020603050405020304"/>
                <a:cs typeface="Times New Roman" panose="02020603050405020304"/>
                <a:sym typeface="Times New Roman" panose="02020603050405020304"/>
              </a:rPr>
              <a:t>The study was best done with a Decision Tree.</a:t>
            </a:r>
            <a:endParaRPr sz="205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61950" algn="just" rtl="0">
              <a:lnSpc>
                <a:spcPct val="150000"/>
              </a:lnSpc>
              <a:spcBef>
                <a:spcPts val="0"/>
              </a:spcBef>
              <a:spcAft>
                <a:spcPts val="0"/>
              </a:spcAft>
              <a:buClr>
                <a:schemeClr val="dk1"/>
              </a:buClr>
              <a:buSzPts val="2100"/>
              <a:buFont typeface="Times New Roman" panose="02020603050405020304"/>
              <a:buChar char="●"/>
            </a:pPr>
            <a:r>
              <a:rPr lang="en-GB" sz="2050">
                <a:solidFill>
                  <a:schemeClr val="dk1"/>
                </a:solidFill>
                <a:latin typeface="Times New Roman" panose="02020603050405020304"/>
                <a:ea typeface="Times New Roman" panose="02020603050405020304"/>
                <a:cs typeface="Times New Roman" panose="02020603050405020304"/>
                <a:sym typeface="Times New Roman" panose="02020603050405020304"/>
              </a:rPr>
              <a:t>The real-time deployment and deep learning will be used in the future.</a:t>
            </a:r>
            <a:endParaRPr sz="270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B3B3B3"/>
            </a:gs>
          </a:gsLst>
          <a:lin ang="5400012" scaled="0"/>
        </a:gradFill>
        <a:effectLst/>
      </p:bgPr>
    </p:bg>
    <p:spTree>
      <p:nvGrpSpPr>
        <p:cNvPr id="1" name="Shape 143"/>
        <p:cNvGrpSpPr/>
        <p:nvPr/>
      </p:nvGrpSpPr>
      <p:grpSpPr>
        <a:xfrm>
          <a:off x="0" y="0"/>
          <a:ext cx="0" cy="0"/>
          <a:chOff x="0" y="0"/>
          <a:chExt cx="0" cy="0"/>
        </a:xfrm>
      </p:grpSpPr>
      <p:sp>
        <p:nvSpPr>
          <p:cNvPr id="144" name="Google Shape;144;p28"/>
          <p:cNvSpPr txBox="1">
            <a:spLocks noGrp="1"/>
          </p:cNvSpPr>
          <p:nvPr>
            <p:ph type="title"/>
          </p:nvPr>
        </p:nvSpPr>
        <p:spPr>
          <a:xfrm>
            <a:off x="311700" y="445025"/>
            <a:ext cx="8520600" cy="572700"/>
          </a:xfrm>
          <a:prstGeom prst="rect">
            <a:avLst/>
          </a:prstGeom>
          <a:solidFill>
            <a:srgbClr val="B7B7B7"/>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latin typeface="Times New Roman" panose="02020603050405020304"/>
                <a:ea typeface="Times New Roman" panose="02020603050405020304"/>
                <a:cs typeface="Times New Roman" panose="02020603050405020304"/>
                <a:sym typeface="Times New Roman" panose="02020603050405020304"/>
              </a:rPr>
              <a:t>References</a:t>
            </a:r>
            <a:endParaRPr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145" name="Google Shape;145;p28"/>
          <p:cNvSpPr txBox="1">
            <a:spLocks noGrp="1"/>
          </p:cNvSpPr>
          <p:nvPr>
            <p:ph type="body" idx="1"/>
          </p:nvPr>
        </p:nvSpPr>
        <p:spPr>
          <a:xfrm>
            <a:off x="311700" y="1152475"/>
            <a:ext cx="8520600" cy="3416400"/>
          </a:xfrm>
          <a:prstGeom prst="rect">
            <a:avLst/>
          </a:prstGeom>
          <a:solidFill>
            <a:srgbClr val="666666"/>
          </a:solidFill>
        </p:spPr>
        <p:txBody>
          <a:bodyPr spcFirstLastPara="1" wrap="square" lIns="91425" tIns="91425" rIns="91425" bIns="91425" anchor="t" anchorCtr="0">
            <a:normAutofit fontScale="62500" lnSpcReduction="20000"/>
          </a:bodyPr>
          <a:lstStyle/>
          <a:p>
            <a:pPr lvl="0" algn="just">
              <a:lnSpc>
                <a:spcPct val="170000"/>
              </a:lnSpc>
            </a:pPr>
            <a:r>
              <a:rPr lang="en-GB" dirty="0">
                <a:solidFill>
                  <a:schemeClr val="tx1"/>
                </a:solidFill>
                <a:latin typeface="Times New Roman" panose="02020603050405020304" pitchFamily="18" charset="0"/>
                <a:cs typeface="Times New Roman" panose="02020603050405020304" pitchFamily="18" charset="0"/>
              </a:rPr>
              <a:t>Ajala, O.A., 2024. Leveraging AI/ML for anomaly detection, threat prediction, and automated response. </a:t>
            </a:r>
            <a:r>
              <a:rPr lang="en-GB" dirty="0">
                <a:solidFill>
                  <a:schemeClr val="tx1"/>
                </a:solidFill>
                <a:latin typeface="Times New Roman" panose="02020603050405020304" pitchFamily="18" charset="0"/>
                <a:cs typeface="Times New Roman" panose="02020603050405020304" pitchFamily="18" charset="0"/>
                <a:hlinkClick r:id="rId1"/>
              </a:rPr>
              <a:t>https://www.preprints.org/frontend/manuscript/8124a52612b96da9b74d7050c2c586c1/download_pub</a:t>
            </a:r>
            <a:endParaRPr lang="en-IN" dirty="0">
              <a:solidFill>
                <a:schemeClr val="tx1"/>
              </a:solidFill>
              <a:latin typeface="Times New Roman" panose="02020603050405020304" pitchFamily="18" charset="0"/>
              <a:cs typeface="Times New Roman" panose="02020603050405020304" pitchFamily="18" charset="0"/>
            </a:endParaRPr>
          </a:p>
          <a:p>
            <a:pPr lvl="0" algn="just">
              <a:lnSpc>
                <a:spcPct val="170000"/>
              </a:lnSpc>
            </a:pPr>
            <a:r>
              <a:rPr lang="en-GB" dirty="0" err="1">
                <a:solidFill>
                  <a:schemeClr val="tx1"/>
                </a:solidFill>
                <a:latin typeface="Times New Roman" panose="02020603050405020304" pitchFamily="18" charset="0"/>
                <a:cs typeface="Times New Roman" panose="02020603050405020304" pitchFamily="18" charset="0"/>
              </a:rPr>
              <a:t>Kalenovich</a:t>
            </a:r>
            <a:r>
              <a:rPr lang="en-GB" dirty="0">
                <a:solidFill>
                  <a:schemeClr val="tx1"/>
                </a:solidFill>
                <a:latin typeface="Times New Roman" panose="02020603050405020304" pitchFamily="18" charset="0"/>
                <a:cs typeface="Times New Roman" panose="02020603050405020304" pitchFamily="18" charset="0"/>
              </a:rPr>
              <a:t>, Z.A. and </a:t>
            </a:r>
            <a:r>
              <a:rPr lang="en-GB" dirty="0" err="1">
                <a:solidFill>
                  <a:schemeClr val="tx1"/>
                </a:solidFill>
                <a:latin typeface="Times New Roman" panose="02020603050405020304" pitchFamily="18" charset="0"/>
                <a:cs typeface="Times New Roman" panose="02020603050405020304" pitchFamily="18" charset="0"/>
              </a:rPr>
              <a:t>Bolatovich</a:t>
            </a:r>
            <a:r>
              <a:rPr lang="en-GB" dirty="0">
                <a:solidFill>
                  <a:schemeClr val="tx1"/>
                </a:solidFill>
                <a:latin typeface="Times New Roman" panose="02020603050405020304" pitchFamily="18" charset="0"/>
                <a:cs typeface="Times New Roman" panose="02020603050405020304" pitchFamily="18" charset="0"/>
              </a:rPr>
              <a:t>, E.A., 2025. THE USE OF ARTIFICIAL INTELLIGENCE IN FORENSIC RESEARCH. ACTIVIST SCIENCE, 1(1).</a:t>
            </a:r>
            <a:r>
              <a:rPr lang="en-GB" dirty="0">
                <a:solidFill>
                  <a:schemeClr val="tx1"/>
                </a:solidFill>
                <a:latin typeface="Times New Roman" panose="02020603050405020304" pitchFamily="18" charset="0"/>
                <a:cs typeface="Times New Roman" panose="02020603050405020304" pitchFamily="18" charset="0"/>
                <a:hlinkClick r:id="rId2"/>
              </a:rPr>
              <a:t>http://interspp.com/index.php/as/article/download/2197/1620</a:t>
            </a:r>
            <a:endParaRPr lang="en-IN" dirty="0">
              <a:solidFill>
                <a:schemeClr val="tx1"/>
              </a:solidFill>
              <a:latin typeface="Times New Roman" panose="02020603050405020304" pitchFamily="18" charset="0"/>
              <a:cs typeface="Times New Roman" panose="02020603050405020304" pitchFamily="18" charset="0"/>
            </a:endParaRPr>
          </a:p>
          <a:p>
            <a:pPr lvl="0" algn="just">
              <a:lnSpc>
                <a:spcPct val="170000"/>
              </a:lnSpc>
            </a:pPr>
            <a:r>
              <a:rPr lang="en-GB" dirty="0">
                <a:solidFill>
                  <a:schemeClr val="tx1"/>
                </a:solidFill>
                <a:latin typeface="Times New Roman" panose="02020603050405020304" pitchFamily="18" charset="0"/>
                <a:cs typeface="Times New Roman" panose="02020603050405020304" pitchFamily="18" charset="0"/>
              </a:rPr>
              <a:t>Rizvi, S., Scanlon, M., McGibney, J. and Sheppard, J., 2022. Application of artificial intelligence to network forensics: Survey, challenges and future directions. </a:t>
            </a:r>
            <a:r>
              <a:rPr lang="en-GB" dirty="0" err="1">
                <a:solidFill>
                  <a:schemeClr val="tx1"/>
                </a:solidFill>
                <a:latin typeface="Times New Roman" panose="02020603050405020304" pitchFamily="18" charset="0"/>
                <a:cs typeface="Times New Roman" panose="02020603050405020304" pitchFamily="18" charset="0"/>
              </a:rPr>
              <a:t>Ieee</a:t>
            </a:r>
            <a:r>
              <a:rPr lang="en-GB" dirty="0">
                <a:solidFill>
                  <a:schemeClr val="tx1"/>
                </a:solidFill>
                <a:latin typeface="Times New Roman" panose="02020603050405020304" pitchFamily="18" charset="0"/>
                <a:cs typeface="Times New Roman" panose="02020603050405020304" pitchFamily="18" charset="0"/>
              </a:rPr>
              <a:t> Access, 10, pp.110362-110384. </a:t>
            </a:r>
            <a:r>
              <a:rPr lang="en-GB" dirty="0">
                <a:solidFill>
                  <a:schemeClr val="tx1"/>
                </a:solidFill>
                <a:latin typeface="Times New Roman" panose="02020603050405020304" pitchFamily="18" charset="0"/>
                <a:cs typeface="Times New Roman" panose="02020603050405020304" pitchFamily="18" charset="0"/>
                <a:hlinkClick r:id="rId3"/>
              </a:rPr>
              <a:t>https://ieeexplore.ieee.org/iel7/6287639/6514899/09919162.pdf</a:t>
            </a:r>
            <a:endParaRPr lang="en-IN" dirty="0">
              <a:solidFill>
                <a:schemeClr val="tx1"/>
              </a:solidFill>
              <a:latin typeface="Times New Roman" panose="02020603050405020304" pitchFamily="18" charset="0"/>
              <a:cs typeface="Times New Roman" panose="02020603050405020304" pitchFamily="18" charset="0"/>
            </a:endParaRPr>
          </a:p>
          <a:p>
            <a:pPr lvl="0" algn="just">
              <a:lnSpc>
                <a:spcPct val="170000"/>
              </a:lnSpc>
            </a:pPr>
            <a:r>
              <a:rPr lang="en-GB" dirty="0">
                <a:solidFill>
                  <a:schemeClr val="tx1"/>
                </a:solidFill>
                <a:latin typeface="Times New Roman" panose="02020603050405020304" pitchFamily="18" charset="0"/>
                <a:cs typeface="Times New Roman" panose="02020603050405020304" pitchFamily="18" charset="0"/>
              </a:rPr>
              <a:t>Yadav, S., Yadav, S., Verma, P., Ojha, S. and Mishra, S., 2023. Artificial intelligence: An advanced evolution in forensic and criminal investigation. Current Forensic Science, 1(1), p.e190822207706. </a:t>
            </a:r>
            <a:r>
              <a:rPr lang="en-GB" dirty="0">
                <a:solidFill>
                  <a:schemeClr val="tx1"/>
                </a:solidFill>
                <a:latin typeface="Times New Roman" panose="02020603050405020304" pitchFamily="18" charset="0"/>
                <a:cs typeface="Times New Roman" panose="02020603050405020304" pitchFamily="18" charset="0"/>
                <a:hlinkClick r:id="rId4"/>
              </a:rPr>
              <a:t>https://www.researchgate.net/profile/Sudhanshu-Mishra/publication/362815618_Artificial_Intelligence_An_Advanced_Evolution_In_Forensics_And_Criminal_Investigation/links/632c57ca873eca0c00a8f803/Artificial-Intelligence-An-Advanced-Evolution-In-Forensics-And-Criminal-Investigation.pdf</a:t>
            </a:r>
            <a:endParaRPr lang="en-IN" dirty="0">
              <a:solidFill>
                <a:schemeClr val="tx1"/>
              </a:solidFill>
              <a:latin typeface="Times New Roman" panose="02020603050405020304" pitchFamily="18" charset="0"/>
              <a:cs typeface="Times New Roman" panose="02020603050405020304" pitchFamily="18" charset="0"/>
            </a:endParaRPr>
          </a:p>
          <a:p>
            <a:pPr marL="0" lvl="0" indent="0" algn="l" rtl="0">
              <a:spcBef>
                <a:spcPts val="0"/>
              </a:spcBef>
              <a:spcAft>
                <a:spcPts val="1200"/>
              </a:spcAft>
              <a:buNone/>
            </a:pP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Magnific"/>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4359</Words>
  <Application>WPS Presentation</Application>
  <PresentationFormat>On-screen Show (16:9)</PresentationFormat>
  <Paragraphs>114</Paragraphs>
  <Slides>17</Slides>
  <Notes>16</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17</vt:i4>
      </vt:variant>
    </vt:vector>
  </HeadingPairs>
  <TitlesOfParts>
    <vt:vector size="26" baseType="lpstr">
      <vt:lpstr>Arial</vt:lpstr>
      <vt:lpstr>SimSun</vt:lpstr>
      <vt:lpstr>Wingdings</vt:lpstr>
      <vt:lpstr>Arial</vt:lpstr>
      <vt:lpstr>Times New Roman</vt:lpstr>
      <vt:lpstr>Times New Roman</vt:lpstr>
      <vt:lpstr>Microsoft YaHei</vt:lpstr>
      <vt:lpstr>Arial Unicode MS</vt:lpstr>
      <vt:lpstr>Simple Light</vt:lpstr>
      <vt:lpstr>Tool Used: Machine Learning</vt:lpstr>
      <vt:lpstr>Introduction</vt:lpstr>
      <vt:lpstr>Research Problem</vt:lpstr>
      <vt:lpstr>Aim and Objectives</vt:lpstr>
      <vt:lpstr>Literature Review Findings</vt:lpstr>
      <vt:lpstr>Research Methodology</vt:lpstr>
      <vt:lpstr>Dataset Description</vt:lpstr>
      <vt:lpstr>Data Preprocessing</vt:lpstr>
      <vt:lpstr>AI and Machine Learning Techniques</vt:lpstr>
      <vt:lpstr>Model Evaluation Metrics</vt:lpstr>
      <vt:lpstr>Experimental Results</vt:lpstr>
      <vt:lpstr>Anomaly Detection</vt:lpstr>
      <vt:lpstr>Best Performing Model</vt:lpstr>
      <vt:lpstr>Discussion</vt:lpstr>
      <vt:lpstr>Conclusion and Future Work</vt:lpstr>
      <vt:lpstr>References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26 Khushi patel</cp:lastModifiedBy>
  <cp:revision>2</cp:revision>
  <dcterms:created xsi:type="dcterms:W3CDTF">2026-06-08T06:01:02Z</dcterms:created>
  <dcterms:modified xsi:type="dcterms:W3CDTF">2026-06-08T06:15:53Z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1033-12.1.0.26372</vt:lpwstr>
  </property>
  <property fmtid="{D5CDD505-2E9C-101B-9397-08002B2CF9AE}" pid="3" name="ICV">
    <vt:lpwstr>64F7C85212234BB991918B8C8FC7799C_12</vt:lpwstr>
  </property>
</Properties>
</file>