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handoutMasterIdLst>
    <p:handoutMasterId r:id="rId43"/>
  </p:handoutMasterIdLst>
  <p:sldIdLst>
    <p:sldId id="262" r:id="rId2"/>
    <p:sldId id="702" r:id="rId3"/>
    <p:sldId id="704" r:id="rId4"/>
    <p:sldId id="701" r:id="rId5"/>
    <p:sldId id="598" r:id="rId6"/>
    <p:sldId id="587" r:id="rId7"/>
    <p:sldId id="588" r:id="rId8"/>
    <p:sldId id="709" r:id="rId9"/>
    <p:sldId id="693" r:id="rId10"/>
    <p:sldId id="708" r:id="rId11"/>
    <p:sldId id="591" r:id="rId12"/>
    <p:sldId id="592" r:id="rId13"/>
    <p:sldId id="593" r:id="rId14"/>
    <p:sldId id="594" r:id="rId15"/>
    <p:sldId id="706" r:id="rId16"/>
    <p:sldId id="607" r:id="rId17"/>
    <p:sldId id="609" r:id="rId18"/>
    <p:sldId id="608" r:id="rId19"/>
    <p:sldId id="694" r:id="rId20"/>
    <p:sldId id="698" r:id="rId21"/>
    <p:sldId id="699" r:id="rId22"/>
    <p:sldId id="700" r:id="rId23"/>
    <p:sldId id="697" r:id="rId24"/>
    <p:sldId id="695" r:id="rId25"/>
    <p:sldId id="696" r:id="rId26"/>
    <p:sldId id="613" r:id="rId27"/>
    <p:sldId id="643" r:id="rId28"/>
    <p:sldId id="644" r:id="rId29"/>
    <p:sldId id="645" r:id="rId30"/>
    <p:sldId id="646" r:id="rId31"/>
    <p:sldId id="642" r:id="rId32"/>
    <p:sldId id="614" r:id="rId33"/>
    <p:sldId id="615" r:id="rId34"/>
    <p:sldId id="640" r:id="rId35"/>
    <p:sldId id="603" r:id="rId36"/>
    <p:sldId id="602" r:id="rId37"/>
    <p:sldId id="604" r:id="rId38"/>
    <p:sldId id="605" r:id="rId39"/>
    <p:sldId id="668" r:id="rId40"/>
    <p:sldId id="618"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77" autoAdjust="0"/>
    <p:restoredTop sz="94718"/>
  </p:normalViewPr>
  <p:slideViewPr>
    <p:cSldViewPr>
      <p:cViewPr varScale="1">
        <p:scale>
          <a:sx n="128" d="100"/>
          <a:sy n="128" d="100"/>
        </p:scale>
        <p:origin x="2320" y="17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04/10/2019</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04/10/2019</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26</a:t>
            </a:fld>
            <a:endParaRPr lang="en-GB" dirty="0">
              <a:latin typeface="Trebuchet MS" pitchFamily="34" charset="0"/>
            </a:endParaRPr>
          </a:p>
        </p:txBody>
      </p:sp>
    </p:spTree>
    <p:extLst>
      <p:ext uri="{BB962C8B-B14F-4D97-AF65-F5344CB8AC3E}">
        <p14:creationId xmlns:p14="http://schemas.microsoft.com/office/powerpoint/2010/main" val="2950355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367450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04/10/2019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mailto:Christopher.thomas2@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my.cim.co.uk/mycim/studying/your-study-resources/digital-strategy/"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exchange.cim.co.uk/search/?tag=Cont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sproutsocial.com/insights/twitter-lists/" TargetMode="External"/><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hyperlink" Target="https://blog.hootsuite.com/linkedin-group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y.cim.co.uk/mycim/studying/senior-examiners-reports/" TargetMode="External"/><Relationship Id="rId2" Type="http://schemas.openxmlformats.org/officeDocument/2006/relationships/hyperlink" Target="https://vimeo.com/341752719/849c0acaba" TargetMode="Externa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my.cim.co.uk/mycim/studying/guidance/"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sendible.com/insights/online-communities-for-content-promoti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earesocial.com/global-digital-report-2019"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hyperlink" Target="https://digitalreport.wearesocial.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exchange.cim.co.uk/editorial/what-s-your-digital-strategy/"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smartinsights.com/goal-setting-evaluation/goals-kpis/goals-for-your-digital-marketing/"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br>
              <a:rPr lang="en-GB" sz="3600" dirty="0">
                <a:solidFill>
                  <a:schemeClr val="bg1"/>
                </a:solidFill>
              </a:rPr>
            </a:b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Digital Strategy 2019</a:t>
            </a:r>
          </a:p>
          <a:p>
            <a:r>
              <a:rPr lang="en-GB" dirty="0">
                <a:solidFill>
                  <a:schemeClr val="bg1"/>
                </a:solidFill>
              </a:rPr>
              <a:t>Diploma Professional Marketing</a:t>
            </a:r>
          </a:p>
          <a:p>
            <a:r>
              <a:rPr lang="en-GB" dirty="0">
                <a:solidFill>
                  <a:schemeClr val="bg1"/>
                </a:solidFill>
              </a:rPr>
              <a:t>Chris Thomas</a:t>
            </a:r>
          </a:p>
          <a:p>
            <a:r>
              <a:rPr lang="en-GB" sz="2400" dirty="0">
                <a:solidFill>
                  <a:schemeClr val="bg1"/>
                </a:solidFill>
                <a:hlinkClick r:id="rId2"/>
              </a:rPr>
              <a:t>chris.thomas2@uwtsd.ac.uk</a:t>
            </a:r>
            <a:endParaRPr lang="en-GB" sz="2400" dirty="0">
              <a:solidFill>
                <a:schemeClr val="bg1"/>
              </a:solidFill>
            </a:endParaRPr>
          </a:p>
        </p:txBody>
      </p:sp>
      <p:pic>
        <p:nvPicPr>
          <p:cNvPr id="4" name="Picture 3"/>
          <p:cNvPicPr>
            <a:picLocks noChangeAspect="1"/>
          </p:cNvPicPr>
          <p:nvPr/>
        </p:nvPicPr>
        <p:blipFill>
          <a:blip r:embed="rId3"/>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C9F8F-3682-2D41-AC3B-9B8ED47D54FB}"/>
              </a:ext>
            </a:extLst>
          </p:cNvPr>
          <p:cNvSpPr>
            <a:spLocks noGrp="1"/>
          </p:cNvSpPr>
          <p:nvPr>
            <p:ph type="title"/>
          </p:nvPr>
        </p:nvSpPr>
        <p:spPr/>
        <p:txBody>
          <a:bodyPr>
            <a:normAutofit fontScale="90000"/>
          </a:bodyPr>
          <a:lstStyle/>
          <a:p>
            <a:r>
              <a:rPr lang="en-US" dirty="0"/>
              <a:t>Existing Diploma in Professional Marketing</a:t>
            </a:r>
          </a:p>
        </p:txBody>
      </p:sp>
      <p:pic>
        <p:nvPicPr>
          <p:cNvPr id="5" name="Content Placeholder 4" descr="A screenshot of a cell phone&#10;&#10;Description automatically generated">
            <a:extLst>
              <a:ext uri="{FF2B5EF4-FFF2-40B4-BE49-F238E27FC236}">
                <a16:creationId xmlns:a16="http://schemas.microsoft.com/office/drawing/2014/main" id="{7463F8B0-C6C5-3641-95F9-740BCD47D3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373162"/>
            <a:ext cx="8229600" cy="2370439"/>
          </a:xfrm>
        </p:spPr>
      </p:pic>
      <p:sp>
        <p:nvSpPr>
          <p:cNvPr id="6" name="TextBox 5">
            <a:extLst>
              <a:ext uri="{FF2B5EF4-FFF2-40B4-BE49-F238E27FC236}">
                <a16:creationId xmlns:a16="http://schemas.microsoft.com/office/drawing/2014/main" id="{F11BA579-2402-E640-8C3E-96820CC147AA}"/>
              </a:ext>
            </a:extLst>
          </p:cNvPr>
          <p:cNvSpPr txBox="1"/>
          <p:nvPr/>
        </p:nvSpPr>
        <p:spPr>
          <a:xfrm>
            <a:off x="3419872" y="4941168"/>
            <a:ext cx="3600400" cy="646331"/>
          </a:xfrm>
          <a:prstGeom prst="rect">
            <a:avLst/>
          </a:prstGeom>
          <a:noFill/>
        </p:spPr>
        <p:txBody>
          <a:bodyPr wrap="square" rtlCol="0">
            <a:spAutoFit/>
          </a:bodyPr>
          <a:lstStyle/>
          <a:p>
            <a:r>
              <a:rPr lang="en-US" dirty="0"/>
              <a:t>This syllabus is running until December 2020</a:t>
            </a:r>
          </a:p>
        </p:txBody>
      </p:sp>
    </p:spTree>
    <p:extLst>
      <p:ext uri="{BB962C8B-B14F-4D97-AF65-F5344CB8AC3E}">
        <p14:creationId xmlns:p14="http://schemas.microsoft.com/office/powerpoint/2010/main" val="337582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2F0C9-7704-D243-B025-07472C6E90E7}"/>
              </a:ext>
            </a:extLst>
          </p:cNvPr>
          <p:cNvSpPr>
            <a:spLocks noGrp="1"/>
          </p:cNvSpPr>
          <p:nvPr>
            <p:ph type="title"/>
          </p:nvPr>
        </p:nvSpPr>
        <p:spPr/>
        <p:txBody>
          <a:bodyPr>
            <a:normAutofit/>
          </a:bodyPr>
          <a:lstStyle/>
          <a:p>
            <a:r>
              <a:rPr lang="en-US" dirty="0"/>
              <a:t>New syllabus – Dip Prof Marketing</a:t>
            </a:r>
          </a:p>
        </p:txBody>
      </p:sp>
      <p:pic>
        <p:nvPicPr>
          <p:cNvPr id="5" name="Content Placeholder 4" descr="A screenshot of a cell phone&#10;&#10;Description automatically generated">
            <a:extLst>
              <a:ext uri="{FF2B5EF4-FFF2-40B4-BE49-F238E27FC236}">
                <a16:creationId xmlns:a16="http://schemas.microsoft.com/office/drawing/2014/main" id="{272D4EEC-4B01-AD47-AF87-5898ABC421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6592" y="2204864"/>
            <a:ext cx="10423005" cy="2046813"/>
          </a:xfrm>
        </p:spPr>
      </p:pic>
    </p:spTree>
    <p:extLst>
      <p:ext uri="{BB962C8B-B14F-4D97-AF65-F5344CB8AC3E}">
        <p14:creationId xmlns:p14="http://schemas.microsoft.com/office/powerpoint/2010/main" val="57384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DC18-2314-744C-BA64-216EA4DD001E}"/>
              </a:ext>
            </a:extLst>
          </p:cNvPr>
          <p:cNvSpPr>
            <a:spLocks noGrp="1"/>
          </p:cNvSpPr>
          <p:nvPr>
            <p:ph type="title"/>
          </p:nvPr>
        </p:nvSpPr>
        <p:spPr/>
        <p:txBody>
          <a:bodyPr/>
          <a:lstStyle/>
          <a:p>
            <a:endParaRPr lang="en-US"/>
          </a:p>
        </p:txBody>
      </p:sp>
      <p:pic>
        <p:nvPicPr>
          <p:cNvPr id="5" name="Content Placeholder 4" descr="A screenshot of a computer&#10;&#10;Description automatically generated">
            <a:extLst>
              <a:ext uri="{FF2B5EF4-FFF2-40B4-BE49-F238E27FC236}">
                <a16:creationId xmlns:a16="http://schemas.microsoft.com/office/drawing/2014/main" id="{AFEF3180-6493-194C-BCB7-CC68920462D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2996952"/>
            <a:ext cx="8229600" cy="1111530"/>
          </a:xfrm>
        </p:spPr>
      </p:pic>
      <p:sp>
        <p:nvSpPr>
          <p:cNvPr id="6" name="TextBox 5">
            <a:extLst>
              <a:ext uri="{FF2B5EF4-FFF2-40B4-BE49-F238E27FC236}">
                <a16:creationId xmlns:a16="http://schemas.microsoft.com/office/drawing/2014/main" id="{F3811B13-DAE0-7B40-87BB-166207BB18A3}"/>
              </a:ext>
            </a:extLst>
          </p:cNvPr>
          <p:cNvSpPr txBox="1"/>
          <p:nvPr/>
        </p:nvSpPr>
        <p:spPr>
          <a:xfrm>
            <a:off x="1547664" y="1844824"/>
            <a:ext cx="5040560" cy="369332"/>
          </a:xfrm>
          <a:prstGeom prst="rect">
            <a:avLst/>
          </a:prstGeom>
          <a:noFill/>
        </p:spPr>
        <p:txBody>
          <a:bodyPr wrap="square" rtlCol="0">
            <a:spAutoFit/>
          </a:bodyPr>
          <a:lstStyle/>
          <a:p>
            <a:r>
              <a:rPr lang="en-US" dirty="0"/>
              <a:t>CIM Level 6 Transitions</a:t>
            </a:r>
          </a:p>
        </p:txBody>
      </p:sp>
    </p:spTree>
    <p:extLst>
      <p:ext uri="{BB962C8B-B14F-4D97-AF65-F5344CB8AC3E}">
        <p14:creationId xmlns:p14="http://schemas.microsoft.com/office/powerpoint/2010/main" val="1185983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Introductions</a:t>
            </a:r>
          </a:p>
        </p:txBody>
      </p:sp>
    </p:spTree>
    <p:extLst>
      <p:ext uri="{BB962C8B-B14F-4D97-AF65-F5344CB8AC3E}">
        <p14:creationId xmlns:p14="http://schemas.microsoft.com/office/powerpoint/2010/main" val="1079635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Lectures: Wednesdays and Saturdays</a:t>
            </a:r>
            <a:r>
              <a:rPr lang="pl-PL" dirty="0"/>
              <a:t>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55541256"/>
              </p:ext>
            </p:extLst>
          </p:nvPr>
        </p:nvGraphicFramePr>
        <p:xfrm>
          <a:off x="1763688" y="2132856"/>
          <a:ext cx="5616624" cy="3484832"/>
        </p:xfrm>
        <a:graphic>
          <a:graphicData uri="http://schemas.openxmlformats.org/drawingml/2006/table">
            <a:tbl>
              <a:tblPr firstRow="1" firstCol="1" bandRow="1">
                <a:tableStyleId>{5C22544A-7EE6-4342-B048-85BDC9FD1C3A}</a:tableStyleId>
              </a:tblPr>
              <a:tblGrid>
                <a:gridCol w="1457084">
                  <a:extLst>
                    <a:ext uri="{9D8B030D-6E8A-4147-A177-3AD203B41FA5}">
                      <a16:colId xmlns:a16="http://schemas.microsoft.com/office/drawing/2014/main" val="20000"/>
                    </a:ext>
                  </a:extLst>
                </a:gridCol>
                <a:gridCol w="4159540">
                  <a:extLst>
                    <a:ext uri="{9D8B030D-6E8A-4147-A177-3AD203B41FA5}">
                      <a16:colId xmlns:a16="http://schemas.microsoft.com/office/drawing/2014/main" val="20001"/>
                    </a:ext>
                  </a:extLst>
                </a:gridCol>
              </a:tblGrid>
              <a:tr h="339055">
                <a:tc>
                  <a:txBody>
                    <a:bodyPr/>
                    <a:lstStyle/>
                    <a:p>
                      <a:pPr>
                        <a:lnSpc>
                          <a:spcPct val="107000"/>
                        </a:lnSpc>
                        <a:spcAft>
                          <a:spcPts val="800"/>
                        </a:spcAft>
                      </a:pPr>
                      <a:r>
                        <a:rPr lang="pl-PL" sz="1800" dirty="0">
                          <a:effectLst/>
                        </a:rPr>
                        <a:t>Date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pl-PL" sz="1800" dirty="0">
                          <a:effectLst/>
                        </a:rPr>
                        <a:t>Time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0"/>
                  </a:ext>
                </a:extLst>
              </a:tr>
              <a:tr h="339055">
                <a:tc>
                  <a:txBody>
                    <a:bodyPr/>
                    <a:lstStyle/>
                    <a:p>
                      <a:pPr>
                        <a:lnSpc>
                          <a:spcPct val="107000"/>
                        </a:lnSpc>
                        <a:spcAft>
                          <a:spcPts val="800"/>
                        </a:spcAft>
                      </a:pPr>
                      <a:r>
                        <a:rPr lang="en-GB" sz="1800" dirty="0">
                          <a:effectLst/>
                        </a:rPr>
                        <a:t>02</a:t>
                      </a:r>
                      <a:r>
                        <a:rPr lang="pl-PL" sz="1800" dirty="0">
                          <a:effectLst/>
                        </a:rPr>
                        <a:t>.</a:t>
                      </a:r>
                      <a:r>
                        <a:rPr lang="en-GB" sz="1800" dirty="0">
                          <a:effectLst/>
                        </a:rPr>
                        <a:t>10</a:t>
                      </a:r>
                      <a:r>
                        <a:rPr lang="pl-PL" sz="1800" dirty="0">
                          <a:effectLst/>
                        </a:rPr>
                        <a:t>.1</a:t>
                      </a:r>
                      <a:r>
                        <a:rPr lang="en-GB" sz="1800" dirty="0">
                          <a:effectLst/>
                        </a:rPr>
                        <a:t>9</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pl-PL" sz="1800" dirty="0">
                          <a:effectLst/>
                        </a:rPr>
                        <a:t>5:00pm - 8:00pm (W)    AS222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1"/>
                  </a:ext>
                </a:extLst>
              </a:tr>
              <a:tr h="339055">
                <a:tc>
                  <a:txBody>
                    <a:bodyPr/>
                    <a:lstStyle/>
                    <a:p>
                      <a:pPr>
                        <a:lnSpc>
                          <a:spcPct val="107000"/>
                        </a:lnSpc>
                        <a:spcAft>
                          <a:spcPts val="800"/>
                        </a:spcAft>
                      </a:pPr>
                      <a:r>
                        <a:rPr lang="pl-PL" sz="1800" dirty="0">
                          <a:effectLst/>
                        </a:rPr>
                        <a:t>0</a:t>
                      </a:r>
                      <a:r>
                        <a:rPr lang="en-GB" sz="1800" dirty="0">
                          <a:effectLst/>
                        </a:rPr>
                        <a:t>5</a:t>
                      </a:r>
                      <a:r>
                        <a:rPr lang="pl-PL" sz="1800" dirty="0">
                          <a:effectLst/>
                        </a:rPr>
                        <a:t>.10.1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GB" sz="1800" dirty="0">
                          <a:effectLst/>
                        </a:rPr>
                        <a:t>10:00am -</a:t>
                      </a:r>
                      <a:r>
                        <a:rPr lang="pl-PL" sz="1800" dirty="0">
                          <a:effectLst/>
                        </a:rPr>
                        <a:t> </a:t>
                      </a:r>
                      <a:r>
                        <a:rPr lang="en-GB" sz="1800" dirty="0">
                          <a:effectLst/>
                        </a:rPr>
                        <a:t>4</a:t>
                      </a:r>
                      <a:r>
                        <a:rPr lang="pl-PL" sz="1800" dirty="0">
                          <a:effectLst/>
                        </a:rPr>
                        <a:t>:00pm (</a:t>
                      </a:r>
                      <a:r>
                        <a:rPr lang="en-GB" sz="1800" dirty="0">
                          <a:effectLst/>
                        </a:rPr>
                        <a:t>S</a:t>
                      </a:r>
                      <a:r>
                        <a:rPr lang="pl-PL" sz="1800" dirty="0">
                          <a:effectLst/>
                        </a:rPr>
                        <a:t>) AS218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2"/>
                  </a:ext>
                </a:extLst>
              </a:tr>
              <a:tr h="339055">
                <a:tc>
                  <a:txBody>
                    <a:bodyPr/>
                    <a:lstStyle/>
                    <a:p>
                      <a:pPr>
                        <a:lnSpc>
                          <a:spcPct val="107000"/>
                        </a:lnSpc>
                        <a:spcAft>
                          <a:spcPts val="800"/>
                        </a:spcAft>
                      </a:pPr>
                      <a:r>
                        <a:rPr lang="en-GB" sz="1800" dirty="0">
                          <a:effectLst/>
                        </a:rPr>
                        <a:t>09</a:t>
                      </a:r>
                      <a:r>
                        <a:rPr lang="pl-PL" sz="1800" dirty="0">
                          <a:effectLst/>
                        </a:rPr>
                        <a:t>.10.1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GB" sz="1800" dirty="0">
                          <a:effectLst/>
                        </a:rPr>
                        <a:t>5</a:t>
                      </a:r>
                      <a:r>
                        <a:rPr lang="pl-PL" sz="1800" dirty="0">
                          <a:effectLst/>
                        </a:rPr>
                        <a:t>:00</a:t>
                      </a:r>
                      <a:r>
                        <a:rPr lang="en-GB" sz="1800" dirty="0">
                          <a:effectLst/>
                        </a:rPr>
                        <a:t>p</a:t>
                      </a:r>
                      <a:r>
                        <a:rPr lang="pl-PL" sz="1800" dirty="0">
                          <a:effectLst/>
                        </a:rPr>
                        <a:t>m - </a:t>
                      </a:r>
                      <a:r>
                        <a:rPr lang="en-GB" sz="1800" dirty="0">
                          <a:effectLst/>
                        </a:rPr>
                        <a:t>8</a:t>
                      </a:r>
                      <a:r>
                        <a:rPr lang="pl-PL" sz="1800" dirty="0">
                          <a:effectLst/>
                        </a:rPr>
                        <a:t>:00pm (</a:t>
                      </a:r>
                      <a:r>
                        <a:rPr lang="en-GB" sz="1800" dirty="0">
                          <a:effectLst/>
                        </a:rPr>
                        <a:t>W</a:t>
                      </a:r>
                      <a:r>
                        <a:rPr lang="pl-PL" sz="1800" dirty="0">
                          <a:effectLst/>
                        </a:rPr>
                        <a:t>)   AS222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3"/>
                  </a:ext>
                </a:extLst>
              </a:tr>
              <a:tr h="339055">
                <a:tc>
                  <a:txBody>
                    <a:bodyPr/>
                    <a:lstStyle/>
                    <a:p>
                      <a:pPr>
                        <a:lnSpc>
                          <a:spcPct val="107000"/>
                        </a:lnSpc>
                        <a:spcAft>
                          <a:spcPts val="800"/>
                        </a:spcAft>
                      </a:pPr>
                      <a:r>
                        <a:rPr lang="en-US" sz="1800" dirty="0">
                          <a:effectLst/>
                        </a:rPr>
                        <a:t>19.10.18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US" sz="1800" dirty="0">
                          <a:effectLst/>
                        </a:rPr>
                        <a:t>10:00am – 4:00pm (S) AS218 </a:t>
                      </a:r>
                      <a:r>
                        <a:rPr lang="en-US" sz="1800" dirty="0">
                          <a:solidFill>
                            <a:srgbClr val="FF0000"/>
                          </a:solidFill>
                          <a:effectLst/>
                        </a:rPr>
                        <a:t>Draft Ass. 1</a:t>
                      </a:r>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4"/>
                  </a:ext>
                </a:extLst>
              </a:tr>
              <a:tr h="339055">
                <a:tc>
                  <a:txBody>
                    <a:bodyPr/>
                    <a:lstStyle/>
                    <a:p>
                      <a:pPr>
                        <a:lnSpc>
                          <a:spcPct val="107000"/>
                        </a:lnSpc>
                        <a:spcAft>
                          <a:spcPts val="800"/>
                        </a:spcAft>
                      </a:pPr>
                      <a:r>
                        <a:rPr lang="en-GB" sz="1800" dirty="0">
                          <a:effectLst/>
                        </a:rPr>
                        <a:t>23</a:t>
                      </a:r>
                      <a:r>
                        <a:rPr lang="pl-PL" sz="1800" dirty="0">
                          <a:effectLst/>
                        </a:rPr>
                        <a:t>.10.1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pl-PL" sz="1800" dirty="0">
                          <a:effectLst/>
                        </a:rPr>
                        <a:t>5:00pm - 8:00pm (W) AS222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5"/>
                  </a:ext>
                </a:extLst>
              </a:tr>
              <a:tr h="339055">
                <a:tc>
                  <a:txBody>
                    <a:bodyPr/>
                    <a:lstStyle/>
                    <a:p>
                      <a:pPr>
                        <a:lnSpc>
                          <a:spcPct val="107000"/>
                        </a:lnSpc>
                        <a:spcAft>
                          <a:spcPts val="800"/>
                        </a:spcAft>
                      </a:pPr>
                      <a:r>
                        <a:rPr lang="en-GB" sz="1800" dirty="0">
                          <a:effectLst/>
                        </a:rPr>
                        <a:t>02</a:t>
                      </a:r>
                      <a:r>
                        <a:rPr lang="pl-PL" sz="1800" dirty="0">
                          <a:effectLst/>
                        </a:rPr>
                        <a:t>.11.1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10</a:t>
                      </a:r>
                      <a:r>
                        <a:rPr lang="pl-PL" sz="1800" dirty="0">
                          <a:effectLst/>
                        </a:rPr>
                        <a:t>:00</a:t>
                      </a:r>
                      <a:r>
                        <a:rPr lang="en-GB" sz="1800" dirty="0">
                          <a:effectLst/>
                        </a:rPr>
                        <a:t>pm</a:t>
                      </a:r>
                      <a:r>
                        <a:rPr lang="pl-PL" sz="1800" dirty="0">
                          <a:effectLst/>
                        </a:rPr>
                        <a:t> - </a:t>
                      </a:r>
                      <a:r>
                        <a:rPr lang="en-GB" sz="1800" dirty="0">
                          <a:effectLst/>
                        </a:rPr>
                        <a:t>4</a:t>
                      </a:r>
                      <a:r>
                        <a:rPr lang="pl-PL" sz="1800" dirty="0">
                          <a:effectLst/>
                        </a:rPr>
                        <a:t>:00pm (</a:t>
                      </a:r>
                      <a:r>
                        <a:rPr lang="en-GB" sz="1800" dirty="0">
                          <a:effectLst/>
                        </a:rPr>
                        <a:t>W</a:t>
                      </a:r>
                      <a:r>
                        <a:rPr lang="pl-PL" sz="1800" dirty="0">
                          <a:effectLst/>
                        </a:rPr>
                        <a:t>) </a:t>
                      </a:r>
                      <a:r>
                        <a:rPr lang="en-GB" sz="1800" dirty="0">
                          <a:effectLst/>
                        </a:rPr>
                        <a:t> AS218 </a:t>
                      </a:r>
                      <a:r>
                        <a:rPr lang="en-GB" sz="1800" dirty="0">
                          <a:solidFill>
                            <a:srgbClr val="FF0000"/>
                          </a:solidFill>
                          <a:effectLst/>
                        </a:rPr>
                        <a:t>Draft Ass.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6"/>
                  </a:ext>
                </a:extLst>
              </a:tr>
              <a:tr h="430058">
                <a:tc>
                  <a:txBody>
                    <a:bodyPr/>
                    <a:lstStyle/>
                    <a:p>
                      <a:pPr>
                        <a:lnSpc>
                          <a:spcPct val="107000"/>
                        </a:lnSpc>
                        <a:spcAft>
                          <a:spcPts val="800"/>
                        </a:spcAft>
                      </a:pPr>
                      <a:r>
                        <a:rPr lang="en-GB" sz="1800" dirty="0">
                          <a:effectLst/>
                        </a:rPr>
                        <a:t>13</a:t>
                      </a:r>
                      <a:r>
                        <a:rPr lang="pl-PL" sz="1800" dirty="0">
                          <a:effectLst/>
                        </a:rPr>
                        <a:t>.11.17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GB" sz="1800" dirty="0">
                          <a:effectLst/>
                        </a:rPr>
                        <a:t>5</a:t>
                      </a:r>
                      <a:r>
                        <a:rPr lang="pl-PL" sz="1800" dirty="0">
                          <a:effectLst/>
                        </a:rPr>
                        <a:t>:00</a:t>
                      </a:r>
                      <a:r>
                        <a:rPr lang="en-GB" sz="1800" dirty="0">
                          <a:effectLst/>
                        </a:rPr>
                        <a:t>p</a:t>
                      </a:r>
                      <a:r>
                        <a:rPr lang="pl-PL" sz="1800" dirty="0">
                          <a:effectLst/>
                        </a:rPr>
                        <a:t>m - </a:t>
                      </a:r>
                      <a:r>
                        <a:rPr lang="en-GB" sz="1800" dirty="0">
                          <a:effectLst/>
                        </a:rPr>
                        <a:t>8</a:t>
                      </a:r>
                      <a:r>
                        <a:rPr lang="pl-PL" sz="1800" dirty="0">
                          <a:effectLst/>
                        </a:rPr>
                        <a:t>:00pm (</a:t>
                      </a:r>
                      <a:r>
                        <a:rPr lang="en-GB" sz="1800" dirty="0">
                          <a:effectLst/>
                        </a:rPr>
                        <a:t>S</a:t>
                      </a:r>
                      <a:r>
                        <a:rPr lang="pl-PL" sz="1800" dirty="0">
                          <a:effectLst/>
                        </a:rPr>
                        <a:t>) AS222 </a:t>
                      </a:r>
                      <a:r>
                        <a:rPr lang="en-GB" sz="1800" dirty="0">
                          <a:solidFill>
                            <a:srgbClr val="FF0000"/>
                          </a:solidFill>
                          <a:effectLst/>
                        </a:rPr>
                        <a:t>Draft Ass. 3</a:t>
                      </a:r>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03388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Deadlines</a:t>
            </a:r>
            <a:endParaRPr lang="en-US" dirty="0"/>
          </a:p>
        </p:txBody>
      </p:sp>
      <p:sp>
        <p:nvSpPr>
          <p:cNvPr id="3" name="Content Placeholder 2"/>
          <p:cNvSpPr>
            <a:spLocks noGrp="1"/>
          </p:cNvSpPr>
          <p:nvPr>
            <p:ph idx="1"/>
          </p:nvPr>
        </p:nvSpPr>
        <p:spPr/>
        <p:txBody>
          <a:bodyPr/>
          <a:lstStyle/>
          <a:p>
            <a:r>
              <a:rPr lang="en-US" dirty="0"/>
              <a:t>Registration for Digital Strategy Assignment</a:t>
            </a:r>
          </a:p>
          <a:p>
            <a:pPr lvl="1"/>
            <a:r>
              <a:rPr lang="en-US" dirty="0"/>
              <a:t>1 November 2018</a:t>
            </a:r>
          </a:p>
          <a:p>
            <a:r>
              <a:rPr lang="en-US" dirty="0"/>
              <a:t>Assignment submission deadline</a:t>
            </a:r>
          </a:p>
          <a:p>
            <a:pPr lvl="1"/>
            <a:r>
              <a:rPr lang="en-US" dirty="0"/>
              <a:t>29 November 2019</a:t>
            </a:r>
          </a:p>
          <a:p>
            <a:r>
              <a:rPr lang="en-US" dirty="0"/>
              <a:t>Results</a:t>
            </a:r>
          </a:p>
          <a:p>
            <a:pPr lvl="1"/>
            <a:r>
              <a:rPr lang="en-US" dirty="0"/>
              <a:t> 14</a:t>
            </a:r>
            <a:r>
              <a:rPr lang="en-US" baseline="30000" dirty="0"/>
              <a:t>th</a:t>
            </a:r>
            <a:r>
              <a:rPr lang="en-US" dirty="0"/>
              <a:t> Feb!</a:t>
            </a:r>
          </a:p>
          <a:p>
            <a:pPr marL="457200" lvl="1" indent="0">
              <a:buNone/>
            </a:pPr>
            <a:endParaRPr lang="en-US" dirty="0"/>
          </a:p>
          <a:p>
            <a:pPr marL="457200" lvl="1" indent="0">
              <a:buNone/>
            </a:pPr>
            <a:endParaRPr lang="en-US" dirty="0"/>
          </a:p>
          <a:p>
            <a:pPr marL="457200" lvl="1" indent="0">
              <a:buNone/>
            </a:pPr>
            <a:endParaRPr lang="en-US" dirty="0"/>
          </a:p>
          <a:p>
            <a:endParaRPr lang="en-US" dirty="0"/>
          </a:p>
        </p:txBody>
      </p:sp>
    </p:spTree>
    <p:extLst>
      <p:ext uri="{BB962C8B-B14F-4D97-AF65-F5344CB8AC3E}">
        <p14:creationId xmlns:p14="http://schemas.microsoft.com/office/powerpoint/2010/main" val="11162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Reading Lists</a:t>
            </a:r>
          </a:p>
        </p:txBody>
      </p:sp>
      <p:pic>
        <p:nvPicPr>
          <p:cNvPr id="4" name="Content Placeholder 3">
            <a:hlinkClick r:id="rId2"/>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995936" y="2132856"/>
            <a:ext cx="3893240" cy="2764904"/>
          </a:xfrm>
          <a:effectLst>
            <a:outerShdw blurRad="50800" dist="38100" dir="2700000" algn="tl" rotWithShape="0">
              <a:prstClr val="black">
                <a:alpha val="40000"/>
              </a:prstClr>
            </a:outerShdw>
          </a:effectLst>
        </p:spPr>
      </p:pic>
      <p:sp>
        <p:nvSpPr>
          <p:cNvPr id="9" name="TextBox 8"/>
          <p:cNvSpPr txBox="1"/>
          <p:nvPr/>
        </p:nvSpPr>
        <p:spPr>
          <a:xfrm>
            <a:off x="683568" y="1700808"/>
            <a:ext cx="2448271" cy="276999"/>
          </a:xfrm>
          <a:prstGeom prst="rect">
            <a:avLst/>
          </a:prstGeom>
          <a:noFill/>
        </p:spPr>
        <p:txBody>
          <a:bodyPr wrap="square" rtlCol="0">
            <a:spAutoFit/>
          </a:bodyPr>
          <a:lstStyle/>
          <a:p>
            <a:r>
              <a:rPr lang="en-US" sz="1200" dirty="0"/>
              <a:t>Essential reading</a:t>
            </a:r>
          </a:p>
        </p:txBody>
      </p:sp>
      <p:sp>
        <p:nvSpPr>
          <p:cNvPr id="11" name="TextBox 10"/>
          <p:cNvSpPr txBox="1"/>
          <p:nvPr/>
        </p:nvSpPr>
        <p:spPr>
          <a:xfrm>
            <a:off x="3995936" y="1700808"/>
            <a:ext cx="2952328" cy="276999"/>
          </a:xfrm>
          <a:prstGeom prst="rect">
            <a:avLst/>
          </a:prstGeom>
          <a:noFill/>
        </p:spPr>
        <p:txBody>
          <a:bodyPr wrap="square" rtlCol="0">
            <a:spAutoFit/>
          </a:bodyPr>
          <a:lstStyle/>
          <a:p>
            <a:r>
              <a:rPr lang="en-US" sz="1200" dirty="0"/>
              <a:t>More </a:t>
            </a:r>
            <a:r>
              <a:rPr lang="en-US" sz="1200"/>
              <a:t>specific reading (for higher marks)</a:t>
            </a:r>
            <a:endParaRPr lang="en-US" sz="1200" dirty="0"/>
          </a:p>
        </p:txBody>
      </p:sp>
      <p:pic>
        <p:nvPicPr>
          <p:cNvPr id="5" name="Picture 4" descr="A screenshot of a cell phone&#10;&#10;Description automatically generated">
            <a:extLst>
              <a:ext uri="{FF2B5EF4-FFF2-40B4-BE49-F238E27FC236}">
                <a16:creationId xmlns:a16="http://schemas.microsoft.com/office/drawing/2014/main" id="{27507379-70FC-A34B-B890-EFD9EF987F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560" y="2005067"/>
            <a:ext cx="2349146" cy="3212976"/>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286065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a:t>
            </a:r>
            <a:r>
              <a:rPr lang="en-GB" dirty="0" err="1"/>
              <a:t>MyCIM</a:t>
            </a:r>
            <a:r>
              <a:rPr lang="en-GB" dirty="0"/>
              <a:t> website</a:t>
            </a:r>
          </a:p>
        </p:txBody>
      </p:sp>
      <p:pic>
        <p:nvPicPr>
          <p:cNvPr id="4"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23588" y="1600200"/>
            <a:ext cx="6096824" cy="3916363"/>
          </a:xfrm>
        </p:spPr>
      </p:pic>
    </p:spTree>
    <p:extLst>
      <p:ext uri="{BB962C8B-B14F-4D97-AF65-F5344CB8AC3E}">
        <p14:creationId xmlns:p14="http://schemas.microsoft.com/office/powerpoint/2010/main" val="974322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a:t>
            </a:r>
            <a:r>
              <a:rPr lang="en-GB" dirty="0" err="1"/>
              <a:t>MyCIM</a:t>
            </a:r>
            <a:r>
              <a:rPr lang="en-GB" dirty="0"/>
              <a:t> website</a:t>
            </a:r>
          </a:p>
        </p:txBody>
      </p:sp>
      <p:pic>
        <p:nvPicPr>
          <p:cNvPr id="7" name="Content Placeholder 6" descr="A screenshot of a cell phone&#10;&#10;Description automatically generated">
            <a:extLst>
              <a:ext uri="{FF2B5EF4-FFF2-40B4-BE49-F238E27FC236}">
                <a16:creationId xmlns:a16="http://schemas.microsoft.com/office/drawing/2014/main" id="{84D2AAE7-42EE-4E45-AD1A-AFB7E8E68FB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38997" y="1600200"/>
            <a:ext cx="5066005" cy="3916363"/>
          </a:xfrm>
        </p:spPr>
      </p:pic>
    </p:spTree>
    <p:extLst>
      <p:ext uri="{BB962C8B-B14F-4D97-AF65-F5344CB8AC3E}">
        <p14:creationId xmlns:p14="http://schemas.microsoft.com/office/powerpoint/2010/main" val="990464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Use social media!</a:t>
            </a:r>
          </a:p>
        </p:txBody>
      </p:sp>
      <p:pic>
        <p:nvPicPr>
          <p:cNvPr id="4" name="Content Placeholder 3">
            <a:hlinkClick r:id="rId2"/>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57200" y="1628801"/>
            <a:ext cx="2611491" cy="1224136"/>
          </a:xfrm>
          <a:effectLst>
            <a:outerShdw blurRad="50800" dist="38100" dir="2700000" algn="tl" rotWithShape="0">
              <a:prstClr val="black">
                <a:alpha val="40000"/>
              </a:prstClr>
            </a:outerShdw>
          </a:effectLst>
        </p:spPr>
      </p:pic>
      <p:pic>
        <p:nvPicPr>
          <p:cNvPr id="5" name="Picture 4">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7864" y="1628801"/>
            <a:ext cx="2136117" cy="1224136"/>
          </a:xfrm>
          <a:prstGeom prst="rect">
            <a:avLst/>
          </a:prstGeom>
          <a:effectLst>
            <a:outerShdw blurRad="50800" dist="38100" dir="2700000" algn="tl" rotWithShape="0">
              <a:prstClr val="black">
                <a:alpha val="40000"/>
              </a:prstClr>
            </a:outerShdw>
          </a:effectLst>
        </p:spPr>
      </p:pic>
      <p:sp>
        <p:nvSpPr>
          <p:cNvPr id="6" name="TextBox 5"/>
          <p:cNvSpPr txBox="1"/>
          <p:nvPr/>
        </p:nvSpPr>
        <p:spPr>
          <a:xfrm>
            <a:off x="467544" y="3212976"/>
            <a:ext cx="2505502" cy="1754326"/>
          </a:xfrm>
          <a:prstGeom prst="rect">
            <a:avLst/>
          </a:prstGeom>
          <a:noFill/>
        </p:spPr>
        <p:txBody>
          <a:bodyPr wrap="square" rtlCol="0">
            <a:spAutoFit/>
          </a:bodyPr>
          <a:lstStyle/>
          <a:p>
            <a:r>
              <a:rPr lang="en-US" dirty="0"/>
              <a:t>Follow:</a:t>
            </a:r>
          </a:p>
          <a:p>
            <a:r>
              <a:rPr lang="en-US" dirty="0"/>
              <a:t>thought leaders</a:t>
            </a:r>
          </a:p>
          <a:p>
            <a:r>
              <a:rPr lang="en-US" dirty="0"/>
              <a:t>Competitors</a:t>
            </a:r>
          </a:p>
          <a:p>
            <a:r>
              <a:rPr lang="en-US" dirty="0"/>
              <a:t>Search key word “digital marketing”</a:t>
            </a:r>
          </a:p>
          <a:p>
            <a:endParaRPr lang="en-US" dirty="0"/>
          </a:p>
        </p:txBody>
      </p:sp>
      <p:sp>
        <p:nvSpPr>
          <p:cNvPr id="9" name="Rectangle 8"/>
          <p:cNvSpPr/>
          <p:nvPr/>
        </p:nvSpPr>
        <p:spPr>
          <a:xfrm>
            <a:off x="3227790" y="3212976"/>
            <a:ext cx="2376264" cy="1754326"/>
          </a:xfrm>
          <a:prstGeom prst="rect">
            <a:avLst/>
          </a:prstGeom>
        </p:spPr>
        <p:txBody>
          <a:bodyPr wrap="square">
            <a:spAutoFit/>
          </a:bodyPr>
          <a:lstStyle/>
          <a:p>
            <a:r>
              <a:rPr lang="en-US" dirty="0"/>
              <a:t>Link with:</a:t>
            </a:r>
          </a:p>
          <a:p>
            <a:r>
              <a:rPr lang="en-US" dirty="0"/>
              <a:t>Digital Marketing groups</a:t>
            </a:r>
          </a:p>
          <a:p>
            <a:r>
              <a:rPr lang="en-US" dirty="0"/>
              <a:t>Industry groups</a:t>
            </a:r>
          </a:p>
          <a:p>
            <a:r>
              <a:rPr lang="en-US" dirty="0"/>
              <a:t>Etc.</a:t>
            </a:r>
          </a:p>
          <a:p>
            <a:endParaRPr lang="en-US" dirty="0"/>
          </a:p>
        </p:txBody>
      </p:sp>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52120" y="1628801"/>
            <a:ext cx="3196844" cy="1224136"/>
          </a:xfrm>
          <a:prstGeom prst="rect">
            <a:avLst/>
          </a:prstGeom>
          <a:effectLst>
            <a:outerShdw blurRad="50800" dist="38100" dir="2700000" algn="tl" rotWithShape="0">
              <a:prstClr val="black">
                <a:alpha val="40000"/>
              </a:prstClr>
            </a:outerShdw>
          </a:effectLst>
        </p:spPr>
      </p:pic>
      <p:sp>
        <p:nvSpPr>
          <p:cNvPr id="12" name="Rectangle 11"/>
          <p:cNvSpPr/>
          <p:nvPr/>
        </p:nvSpPr>
        <p:spPr>
          <a:xfrm>
            <a:off x="5652120" y="3240520"/>
            <a:ext cx="2376264" cy="923330"/>
          </a:xfrm>
          <a:prstGeom prst="rect">
            <a:avLst/>
          </a:prstGeom>
        </p:spPr>
        <p:txBody>
          <a:bodyPr wrap="square">
            <a:spAutoFit/>
          </a:bodyPr>
          <a:lstStyle/>
          <a:p>
            <a:r>
              <a:rPr lang="en-US" dirty="0"/>
              <a:t>Set up own group</a:t>
            </a:r>
          </a:p>
          <a:p>
            <a:r>
              <a:rPr lang="en-US" dirty="0"/>
              <a:t>Join other groups and pages..?</a:t>
            </a:r>
          </a:p>
        </p:txBody>
      </p:sp>
    </p:spTree>
    <p:extLst>
      <p:ext uri="{BB962C8B-B14F-4D97-AF65-F5344CB8AC3E}">
        <p14:creationId xmlns:p14="http://schemas.microsoft.com/office/powerpoint/2010/main" val="1809517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has 3 parts</a:t>
            </a:r>
          </a:p>
        </p:txBody>
      </p:sp>
      <p:sp>
        <p:nvSpPr>
          <p:cNvPr id="3" name="Content Placeholder 2"/>
          <p:cNvSpPr>
            <a:spLocks noGrp="1"/>
          </p:cNvSpPr>
          <p:nvPr>
            <p:ph idx="1"/>
          </p:nvPr>
        </p:nvSpPr>
        <p:spPr/>
        <p:txBody>
          <a:bodyPr>
            <a:normAutofit fontScale="62500" lnSpcReduction="20000"/>
          </a:bodyPr>
          <a:lstStyle/>
          <a:p>
            <a:r>
              <a:rPr lang="en-US" b="1" dirty="0"/>
              <a:t>Unit 1: Digital disruption</a:t>
            </a:r>
          </a:p>
          <a:p>
            <a:pPr lvl="1" fontAlgn="base"/>
            <a:r>
              <a:rPr lang="en-US" dirty="0"/>
              <a:t>Learning outcome 1: Understand strategic implications of the disruptive digital environment</a:t>
            </a:r>
          </a:p>
          <a:p>
            <a:pPr lvl="1" fontAlgn="base"/>
            <a:r>
              <a:rPr lang="en-US" dirty="0"/>
              <a:t>Learning outcome 2: Generate relevant insights into key emerging themes within the digital marketing environment</a:t>
            </a:r>
          </a:p>
          <a:p>
            <a:r>
              <a:rPr lang="en-US" b="1" dirty="0"/>
              <a:t>Unit 2: Digital planning</a:t>
            </a:r>
          </a:p>
          <a:p>
            <a:pPr lvl="1" fontAlgn="base"/>
            <a:r>
              <a:rPr lang="en-US" dirty="0"/>
              <a:t>Learning outcome 3: Develop strategic recommendation in response to the need to acquire, convert and retain customers</a:t>
            </a:r>
          </a:p>
          <a:p>
            <a:pPr lvl="1" fontAlgn="base"/>
            <a:r>
              <a:rPr lang="en-US" dirty="0"/>
              <a:t>Learning outcome 4: Deliver agile response to changing customer behaviours</a:t>
            </a:r>
          </a:p>
          <a:p>
            <a:r>
              <a:rPr lang="en-US" b="1" dirty="0"/>
              <a:t>Unit 3: Delivering success</a:t>
            </a:r>
          </a:p>
          <a:p>
            <a:pPr lvl="1" fontAlgn="base"/>
            <a:r>
              <a:rPr lang="en-US" dirty="0"/>
              <a:t>Learning outcome 5: Know how to manage and optimise key channels and content within a digitally enhanced strategic plan</a:t>
            </a:r>
          </a:p>
          <a:p>
            <a:pPr lvl="1" fontAlgn="base"/>
            <a:r>
              <a:rPr lang="en-US" dirty="0"/>
              <a:t>Learning outcome 6: Apply key digital measures to analyse social, sentiment, search and site behaviour</a:t>
            </a:r>
          </a:p>
          <a:p>
            <a:endParaRPr lang="en-US" dirty="0"/>
          </a:p>
          <a:p>
            <a:pPr lvl="1"/>
            <a:endParaRPr lang="en-US" dirty="0"/>
          </a:p>
        </p:txBody>
      </p:sp>
    </p:spTree>
    <p:extLst>
      <p:ext uri="{BB962C8B-B14F-4D97-AF65-F5344CB8AC3E}">
        <p14:creationId xmlns:p14="http://schemas.microsoft.com/office/powerpoint/2010/main" val="1465995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a:t>
            </a:r>
          </a:p>
        </p:txBody>
      </p:sp>
      <p:sp>
        <p:nvSpPr>
          <p:cNvPr id="3" name="Content Placeholder 2"/>
          <p:cNvSpPr>
            <a:spLocks noGrp="1"/>
          </p:cNvSpPr>
          <p:nvPr>
            <p:ph idx="1"/>
          </p:nvPr>
        </p:nvSpPr>
        <p:spPr/>
        <p:txBody>
          <a:bodyPr/>
          <a:lstStyle/>
          <a:p>
            <a:r>
              <a:rPr lang="en-US" dirty="0"/>
              <a:t>Assessment: Online Communities</a:t>
            </a:r>
          </a:p>
          <a:p>
            <a:r>
              <a:rPr lang="en-US" dirty="0"/>
              <a:t>Three tasks:</a:t>
            </a:r>
          </a:p>
          <a:p>
            <a:pPr lvl="1"/>
            <a:r>
              <a:rPr lang="en-US" dirty="0"/>
              <a:t>A4 report &amp; Presentation: organisational background and investigation into online communities</a:t>
            </a:r>
          </a:p>
          <a:p>
            <a:pPr lvl="1"/>
            <a:r>
              <a:rPr lang="en-US" dirty="0"/>
              <a:t>Strategy: responding to those issues</a:t>
            </a:r>
          </a:p>
          <a:p>
            <a:pPr lvl="1"/>
            <a:r>
              <a:rPr lang="en-US" dirty="0"/>
              <a:t>Plan: responding to those issues </a:t>
            </a:r>
          </a:p>
          <a:p>
            <a:endParaRPr lang="en-US" dirty="0"/>
          </a:p>
        </p:txBody>
      </p:sp>
    </p:spTree>
    <p:extLst>
      <p:ext uri="{BB962C8B-B14F-4D97-AF65-F5344CB8AC3E}">
        <p14:creationId xmlns:p14="http://schemas.microsoft.com/office/powerpoint/2010/main" val="2039310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a:t>
            </a:r>
          </a:p>
        </p:txBody>
      </p:sp>
      <p:sp>
        <p:nvSpPr>
          <p:cNvPr id="5" name="TextBox 4"/>
          <p:cNvSpPr txBox="1"/>
          <p:nvPr/>
        </p:nvSpPr>
        <p:spPr>
          <a:xfrm>
            <a:off x="4283968" y="2636912"/>
            <a:ext cx="3888432" cy="2031325"/>
          </a:xfrm>
          <a:prstGeom prst="rect">
            <a:avLst/>
          </a:prstGeom>
          <a:noFill/>
        </p:spPr>
        <p:txBody>
          <a:bodyPr wrap="square" rtlCol="0">
            <a:spAutoFit/>
          </a:bodyPr>
          <a:lstStyle/>
          <a:p>
            <a:pPr marL="285750" indent="-285750">
              <a:buFont typeface="Arial" charset="0"/>
              <a:buChar char="•"/>
            </a:pPr>
            <a:r>
              <a:rPr lang="en-US" dirty="0"/>
              <a:t>Read the CIM Brief</a:t>
            </a:r>
          </a:p>
          <a:p>
            <a:pPr marL="285750" indent="-285750">
              <a:buFont typeface="Arial" charset="0"/>
              <a:buChar char="•"/>
            </a:pPr>
            <a:r>
              <a:rPr lang="en-US" dirty="0">
                <a:hlinkClick r:id="rId2"/>
              </a:rPr>
              <a:t>Listen to the podcast on MyCIM from senior examiner assignment briefing</a:t>
            </a:r>
            <a:endParaRPr lang="en-US" dirty="0"/>
          </a:p>
          <a:p>
            <a:pPr marL="285750" indent="-285750">
              <a:buFont typeface="Arial" charset="0"/>
              <a:buChar char="•"/>
            </a:pPr>
            <a:r>
              <a:rPr lang="en-US" dirty="0">
                <a:hlinkClick r:id="rId3"/>
              </a:rPr>
              <a:t>Look at previous examiner’s reports</a:t>
            </a:r>
            <a:endParaRPr lang="en-US" dirty="0"/>
          </a:p>
          <a:p>
            <a:pPr marL="285750" indent="-285750">
              <a:buFont typeface="Arial" charset="0"/>
              <a:buChar char="•"/>
            </a:pPr>
            <a:r>
              <a:rPr lang="en-US" dirty="0">
                <a:hlinkClick r:id="rId4"/>
              </a:rPr>
              <a:t>Look at study resources on MyCIM especially assessment guidance</a:t>
            </a:r>
            <a:endParaRPr lang="en-US" dirty="0"/>
          </a:p>
        </p:txBody>
      </p:sp>
      <p:pic>
        <p:nvPicPr>
          <p:cNvPr id="8" name="Content Placeholder 7" descr="A screenshot of a cell phone&#10;&#10;Description automatically generated">
            <a:extLst>
              <a:ext uri="{FF2B5EF4-FFF2-40B4-BE49-F238E27FC236}">
                <a16:creationId xmlns:a16="http://schemas.microsoft.com/office/drawing/2014/main" id="{C1C4F3EA-D1AD-EA4D-91F2-F3E3CEE50664}"/>
              </a:ext>
            </a:extLst>
          </p:cNvPr>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755576" y="1470818"/>
            <a:ext cx="2664487" cy="3751417"/>
          </a:xfr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875248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1242-4A5C-994B-A3A2-3BEBF079D33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62773B8-AD51-B441-99AA-3232DE6B8E27}"/>
              </a:ext>
            </a:extLst>
          </p:cNvPr>
          <p:cNvSpPr>
            <a:spLocks noGrp="1"/>
          </p:cNvSpPr>
          <p:nvPr>
            <p:ph idx="1"/>
          </p:nvPr>
        </p:nvSpPr>
        <p:spPr/>
        <p:txBody>
          <a:bodyPr/>
          <a:lstStyle/>
          <a:p>
            <a:r>
              <a:rPr lang="en-US" dirty="0">
                <a:hlinkClick r:id="rId2"/>
              </a:rPr>
              <a:t>Online communities for content promotion</a:t>
            </a:r>
            <a:endParaRPr lang="en-US" dirty="0"/>
          </a:p>
        </p:txBody>
      </p:sp>
    </p:spTree>
    <p:extLst>
      <p:ext uri="{BB962C8B-B14F-4D97-AF65-F5344CB8AC3E}">
        <p14:creationId xmlns:p14="http://schemas.microsoft.com/office/powerpoint/2010/main" val="2323883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Quick quiz</a:t>
            </a:r>
          </a:p>
        </p:txBody>
      </p:sp>
      <p:sp>
        <p:nvSpPr>
          <p:cNvPr id="3" name="Content Placeholder 2"/>
          <p:cNvSpPr>
            <a:spLocks noGrp="1"/>
          </p:cNvSpPr>
          <p:nvPr>
            <p:ph idx="1"/>
          </p:nvPr>
        </p:nvSpPr>
        <p:spPr/>
        <p:txBody>
          <a:bodyPr>
            <a:normAutofit fontScale="92500" lnSpcReduction="20000"/>
          </a:bodyPr>
          <a:lstStyle/>
          <a:p>
            <a:r>
              <a:rPr lang="en-US" dirty="0"/>
              <a:t>What percentage of the world’s population are Internet users? </a:t>
            </a:r>
          </a:p>
          <a:p>
            <a:r>
              <a:rPr lang="en-US" dirty="0"/>
              <a:t>53%</a:t>
            </a:r>
          </a:p>
          <a:p>
            <a:r>
              <a:rPr lang="en-US" dirty="0"/>
              <a:t>What percentage of the UK’s population are Internet users? </a:t>
            </a:r>
          </a:p>
          <a:p>
            <a:r>
              <a:rPr lang="en-US" dirty="0"/>
              <a:t>95%</a:t>
            </a:r>
          </a:p>
          <a:p>
            <a:r>
              <a:rPr lang="en-US" dirty="0"/>
              <a:t>What percentage of the UK’s population are social media users? </a:t>
            </a:r>
          </a:p>
          <a:p>
            <a:r>
              <a:rPr lang="en-US" dirty="0"/>
              <a:t>66%</a:t>
            </a:r>
          </a:p>
          <a:p>
            <a:endParaRPr lang="en-US" dirty="0"/>
          </a:p>
        </p:txBody>
      </p:sp>
    </p:spTree>
    <p:extLst>
      <p:ext uri="{BB962C8B-B14F-4D97-AF65-F5344CB8AC3E}">
        <p14:creationId xmlns:p14="http://schemas.microsoft.com/office/powerpoint/2010/main" val="1856937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descr="A screenshot of a cell phone&#10;&#10;Description automatically generated">
            <a:extLst>
              <a:ext uri="{FF2B5EF4-FFF2-40B4-BE49-F238E27FC236}">
                <a16:creationId xmlns:a16="http://schemas.microsoft.com/office/drawing/2014/main" id="{3E8C86E7-0EBE-0947-A122-5267680D2C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5974"/>
          </a:xfrm>
          <a:prstGeom prst="rect">
            <a:avLst/>
          </a:prstGeom>
        </p:spPr>
      </p:pic>
    </p:spTree>
    <p:extLst>
      <p:ext uri="{BB962C8B-B14F-4D97-AF65-F5344CB8AC3E}">
        <p14:creationId xmlns:p14="http://schemas.microsoft.com/office/powerpoint/2010/main" val="1983774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4" name="Picture 3" descr="A screenshot of a cell phone&#10;&#10;Description automatically generated">
            <a:extLst>
              <a:ext uri="{FF2B5EF4-FFF2-40B4-BE49-F238E27FC236}">
                <a16:creationId xmlns:a16="http://schemas.microsoft.com/office/drawing/2014/main" id="{BE753F80-81A8-424D-9BFC-711F466E55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90" y="0"/>
            <a:ext cx="9144000" cy="5141522"/>
          </a:xfrm>
          <a:prstGeom prst="rect">
            <a:avLst/>
          </a:prstGeom>
        </p:spPr>
      </p:pic>
    </p:spTree>
    <p:extLst>
      <p:ext uri="{BB962C8B-B14F-4D97-AF65-F5344CB8AC3E}">
        <p14:creationId xmlns:p14="http://schemas.microsoft.com/office/powerpoint/2010/main" val="1943515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descr="A screen shot of a smart phone&#10;&#10;Description automatically generated">
            <a:extLst>
              <a:ext uri="{FF2B5EF4-FFF2-40B4-BE49-F238E27FC236}">
                <a16:creationId xmlns:a16="http://schemas.microsoft.com/office/drawing/2014/main" id="{5FF4686B-3D70-6F4B-ABE2-2B45F5EBEC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87" y="0"/>
            <a:ext cx="9144000" cy="5145974"/>
          </a:xfrm>
          <a:prstGeom prst="rect">
            <a:avLst/>
          </a:prstGeom>
        </p:spPr>
      </p:pic>
    </p:spTree>
    <p:extLst>
      <p:ext uri="{BB962C8B-B14F-4D97-AF65-F5344CB8AC3E}">
        <p14:creationId xmlns:p14="http://schemas.microsoft.com/office/powerpoint/2010/main" val="982818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DE0E3-C6E3-A34B-94E9-D26C10E3B2B7}"/>
              </a:ext>
            </a:extLst>
          </p:cNvPr>
          <p:cNvSpPr>
            <a:spLocks noGrp="1"/>
          </p:cNvSpPr>
          <p:nvPr>
            <p:ph type="title"/>
          </p:nvPr>
        </p:nvSpPr>
        <p:spPr/>
        <p:txBody>
          <a:bodyPr/>
          <a:lstStyle/>
          <a:p>
            <a:endParaRPr lang="en-US"/>
          </a:p>
        </p:txBody>
      </p:sp>
      <p:pic>
        <p:nvPicPr>
          <p:cNvPr id="4" name="Picture 3" descr="A screen shot of a smart phone&#10;&#10;Description automatically generated">
            <a:extLst>
              <a:ext uri="{FF2B5EF4-FFF2-40B4-BE49-F238E27FC236}">
                <a16:creationId xmlns:a16="http://schemas.microsoft.com/office/drawing/2014/main" id="{31BFFC3F-9535-724A-8E2A-7DA346AD14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995"/>
            <a:ext cx="9144000" cy="5141522"/>
          </a:xfrm>
          <a:prstGeom prst="rect">
            <a:avLst/>
          </a:prstGeom>
        </p:spPr>
      </p:pic>
    </p:spTree>
    <p:extLst>
      <p:ext uri="{BB962C8B-B14F-4D97-AF65-F5344CB8AC3E}">
        <p14:creationId xmlns:p14="http://schemas.microsoft.com/office/powerpoint/2010/main" val="1552911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ABD78-AEA5-C44D-B9CF-15FAA31417AB}"/>
              </a:ext>
            </a:extLst>
          </p:cNvPr>
          <p:cNvSpPr>
            <a:spLocks noGrp="1"/>
          </p:cNvSpPr>
          <p:nvPr>
            <p:ph type="title"/>
          </p:nvPr>
        </p:nvSpPr>
        <p:spPr/>
        <p:txBody>
          <a:bodyPr/>
          <a:lstStyle/>
          <a:p>
            <a:endParaRPr lang="en-US"/>
          </a:p>
        </p:txBody>
      </p:sp>
      <p:pic>
        <p:nvPicPr>
          <p:cNvPr id="4" name="Picture 3" descr="A screenshot of a cell phone&#10;&#10;Description automatically generated">
            <a:extLst>
              <a:ext uri="{FF2B5EF4-FFF2-40B4-BE49-F238E27FC236}">
                <a16:creationId xmlns:a16="http://schemas.microsoft.com/office/drawing/2014/main" id="{5183DCAE-7258-4343-8B88-5F6CE782E9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02" y="0"/>
            <a:ext cx="9144000" cy="5163858"/>
          </a:xfrm>
          <a:prstGeom prst="rect">
            <a:avLst/>
          </a:prstGeom>
        </p:spPr>
      </p:pic>
    </p:spTree>
    <p:extLst>
      <p:ext uri="{BB962C8B-B14F-4D97-AF65-F5344CB8AC3E}">
        <p14:creationId xmlns:p14="http://schemas.microsoft.com/office/powerpoint/2010/main" val="135661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B3820-A6C7-EB45-A147-C2EEE595B265}"/>
              </a:ext>
            </a:extLst>
          </p:cNvPr>
          <p:cNvSpPr>
            <a:spLocks noGrp="1"/>
          </p:cNvSpPr>
          <p:nvPr>
            <p:ph type="title"/>
          </p:nvPr>
        </p:nvSpPr>
        <p:spPr/>
        <p:txBody>
          <a:bodyPr/>
          <a:lstStyle/>
          <a:p>
            <a:endParaRPr lang="en-US"/>
          </a:p>
        </p:txBody>
      </p:sp>
      <p:pic>
        <p:nvPicPr>
          <p:cNvPr id="4" name="Picture 3" descr="A screenshot of a cell phone&#10;&#10;Description automatically generated">
            <a:extLst>
              <a:ext uri="{FF2B5EF4-FFF2-40B4-BE49-F238E27FC236}">
                <a16:creationId xmlns:a16="http://schemas.microsoft.com/office/drawing/2014/main" id="{BF900AF0-3643-8B47-87D3-7E09F056EA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38057"/>
          </a:xfrm>
          <a:prstGeom prst="rect">
            <a:avLst/>
          </a:prstGeom>
        </p:spPr>
      </p:pic>
    </p:spTree>
    <p:extLst>
      <p:ext uri="{BB962C8B-B14F-4D97-AF65-F5344CB8AC3E}">
        <p14:creationId xmlns:p14="http://schemas.microsoft.com/office/powerpoint/2010/main" val="39219355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2133B-C3C4-294F-871E-2628B1732D78}"/>
              </a:ext>
            </a:extLst>
          </p:cNvPr>
          <p:cNvSpPr>
            <a:spLocks noGrp="1"/>
          </p:cNvSpPr>
          <p:nvPr>
            <p:ph type="title"/>
          </p:nvPr>
        </p:nvSpPr>
        <p:spPr/>
        <p:txBody>
          <a:bodyPr/>
          <a:lstStyle/>
          <a:p>
            <a:endParaRPr lang="en-US"/>
          </a:p>
        </p:txBody>
      </p:sp>
      <p:pic>
        <p:nvPicPr>
          <p:cNvPr id="4" name="Picture 3" descr="A close up of a stop sign&#10;&#10;Description automatically generated">
            <a:hlinkClick r:id="rId2"/>
            <a:extLst>
              <a:ext uri="{FF2B5EF4-FFF2-40B4-BE49-F238E27FC236}">
                <a16:creationId xmlns:a16="http://schemas.microsoft.com/office/drawing/2014/main" id="{EE448FE9-81EC-8B47-84AB-DA033FB916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08502"/>
            <a:ext cx="9144000" cy="4240995"/>
          </a:xfrm>
          <a:prstGeom prst="rect">
            <a:avLst/>
          </a:prstGeom>
        </p:spPr>
      </p:pic>
    </p:spTree>
    <p:extLst>
      <p:ext uri="{BB962C8B-B14F-4D97-AF65-F5344CB8AC3E}">
        <p14:creationId xmlns:p14="http://schemas.microsoft.com/office/powerpoint/2010/main" val="32766345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hlinkClick r:id="rId2"/>
              </a:rPr>
              <a:t>https://digitalreport.wearesocial.com/</a:t>
            </a:r>
            <a:endParaRPr lang="en-GB" dirty="0"/>
          </a:p>
          <a:p>
            <a:endParaRPr lang="en-GB" dirty="0"/>
          </a:p>
        </p:txBody>
      </p:sp>
    </p:spTree>
    <p:extLst>
      <p:ext uri="{BB962C8B-B14F-4D97-AF65-F5344CB8AC3E}">
        <p14:creationId xmlns:p14="http://schemas.microsoft.com/office/powerpoint/2010/main" val="31500437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your digital strategy?</a:t>
            </a:r>
          </a:p>
        </p:txBody>
      </p:sp>
      <p:sp>
        <p:nvSpPr>
          <p:cNvPr id="3" name="Content Placeholder 2"/>
          <p:cNvSpPr>
            <a:spLocks noGrp="1"/>
          </p:cNvSpPr>
          <p:nvPr>
            <p:ph idx="1"/>
          </p:nvPr>
        </p:nvSpPr>
        <p:spPr/>
        <p:txBody>
          <a:bodyPr/>
          <a:lstStyle/>
          <a:p>
            <a:r>
              <a:rPr lang="en-GB" dirty="0">
                <a:hlinkClick r:id="rId2"/>
              </a:rPr>
              <a:t>https://exchange.cim.co.uk/editorial/what-s-your-digital-strategy/</a:t>
            </a:r>
            <a:endParaRPr lang="en-GB" dirty="0"/>
          </a:p>
          <a:p>
            <a:endParaRPr lang="en-GB" dirty="0"/>
          </a:p>
        </p:txBody>
      </p:sp>
    </p:spTree>
    <p:extLst>
      <p:ext uri="{BB962C8B-B14F-4D97-AF65-F5344CB8AC3E}">
        <p14:creationId xmlns:p14="http://schemas.microsoft.com/office/powerpoint/2010/main" val="2934063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a:t>What is digital marketing?</a:t>
            </a:r>
          </a:p>
        </p:txBody>
      </p:sp>
      <p:sp>
        <p:nvSpPr>
          <p:cNvPr id="199682" name="Content Placeholder 2"/>
          <p:cNvSpPr>
            <a:spLocks noGrp="1"/>
          </p:cNvSpPr>
          <p:nvPr>
            <p:ph idx="1"/>
          </p:nvPr>
        </p:nvSpPr>
        <p:spPr>
          <a:xfrm>
            <a:off x="468314" y="2687193"/>
            <a:ext cx="8496300" cy="2902047"/>
          </a:xfrm>
        </p:spPr>
        <p:txBody>
          <a:bodyPr>
            <a:normAutofit/>
          </a:bodyPr>
          <a:lstStyle/>
          <a:p>
            <a:pPr>
              <a:lnSpc>
                <a:spcPct val="80000"/>
              </a:lnSpc>
            </a:pPr>
            <a:r>
              <a:rPr lang="en-GB" sz="1867" dirty="0"/>
              <a:t>Managing a company’s online presence:</a:t>
            </a:r>
          </a:p>
          <a:p>
            <a:pPr lvl="1">
              <a:lnSpc>
                <a:spcPct val="80000"/>
              </a:lnSpc>
            </a:pPr>
            <a:r>
              <a:rPr lang="en-GB" sz="1867" dirty="0"/>
              <a:t>Company websites</a:t>
            </a:r>
          </a:p>
          <a:p>
            <a:pPr lvl="1">
              <a:lnSpc>
                <a:spcPct val="80000"/>
              </a:lnSpc>
            </a:pPr>
            <a:r>
              <a:rPr lang="en-GB" sz="1867" dirty="0"/>
              <a:t>Social media</a:t>
            </a:r>
          </a:p>
          <a:p>
            <a:pPr lvl="1">
              <a:lnSpc>
                <a:spcPct val="80000"/>
              </a:lnSpc>
            </a:pPr>
            <a:r>
              <a:rPr lang="en-GB" sz="1867" dirty="0"/>
              <a:t>Search Engine Marketing</a:t>
            </a:r>
          </a:p>
          <a:p>
            <a:pPr lvl="1">
              <a:lnSpc>
                <a:spcPct val="80000"/>
              </a:lnSpc>
            </a:pPr>
            <a:r>
              <a:rPr lang="en-GB" sz="1867" dirty="0"/>
              <a:t>Social Media Marketing</a:t>
            </a:r>
          </a:p>
          <a:p>
            <a:pPr lvl="1">
              <a:lnSpc>
                <a:spcPct val="80000"/>
              </a:lnSpc>
            </a:pPr>
            <a:r>
              <a:rPr lang="en-GB" sz="1867" dirty="0"/>
              <a:t>Online advertising</a:t>
            </a:r>
          </a:p>
          <a:p>
            <a:pPr lvl="1">
              <a:lnSpc>
                <a:spcPct val="80000"/>
              </a:lnSpc>
            </a:pPr>
            <a:r>
              <a:rPr lang="en-GB" sz="1867" dirty="0"/>
              <a:t>E-mail marketing</a:t>
            </a:r>
          </a:p>
          <a:p>
            <a:pPr lvl="1">
              <a:lnSpc>
                <a:spcPct val="80000"/>
              </a:lnSpc>
            </a:pPr>
            <a:r>
              <a:rPr lang="en-GB" sz="1867" dirty="0"/>
              <a:t>Partnerships/affiliate marketing</a:t>
            </a:r>
          </a:p>
          <a:p>
            <a:pPr lvl="1">
              <a:lnSpc>
                <a:spcPct val="80000"/>
              </a:lnSpc>
            </a:pPr>
            <a:r>
              <a:rPr lang="en-GB" sz="1867" dirty="0"/>
              <a:t>Digital Posters</a:t>
            </a:r>
            <a:endParaRPr lang="en-GB" dirty="0">
              <a:latin typeface="+mn-lt"/>
            </a:endParaRPr>
          </a:p>
          <a:p>
            <a:pPr lvl="7">
              <a:lnSpc>
                <a:spcPct val="80000"/>
              </a:lnSpc>
            </a:pPr>
            <a:endParaRPr lang="en-GB" dirty="0"/>
          </a:p>
        </p:txBody>
      </p:sp>
      <p:sp>
        <p:nvSpPr>
          <p:cNvPr id="2" name="TextBox 1"/>
          <p:cNvSpPr txBox="1"/>
          <p:nvPr/>
        </p:nvSpPr>
        <p:spPr>
          <a:xfrm>
            <a:off x="750849" y="1557643"/>
            <a:ext cx="6274419" cy="1151277"/>
          </a:xfrm>
          <a:prstGeom prst="rect">
            <a:avLst/>
          </a:prstGeom>
          <a:noFill/>
        </p:spPr>
        <p:txBody>
          <a:bodyPr wrap="square" rtlCol="0">
            <a:spAutoFit/>
          </a:bodyPr>
          <a:lstStyle/>
          <a:p>
            <a:pPr>
              <a:lnSpc>
                <a:spcPct val="80000"/>
              </a:lnSpc>
            </a:pPr>
            <a:r>
              <a:rPr lang="en-GB" sz="1867" dirty="0"/>
              <a:t>Achieving marketing objectives through applying digital technologies</a:t>
            </a:r>
          </a:p>
          <a:p>
            <a:pPr lvl="7">
              <a:lnSpc>
                <a:spcPct val="80000"/>
              </a:lnSpc>
            </a:pPr>
            <a:r>
              <a:rPr lang="en-GB" sz="1867" dirty="0"/>
              <a:t>Chaffey 2012</a:t>
            </a:r>
          </a:p>
          <a:p>
            <a:endParaRPr lang="en-US" sz="2400" dirty="0"/>
          </a:p>
        </p:txBody>
      </p:sp>
    </p:spTree>
    <p:extLst>
      <p:ext uri="{BB962C8B-B14F-4D97-AF65-F5344CB8AC3E}">
        <p14:creationId xmlns:p14="http://schemas.microsoft.com/office/powerpoint/2010/main" val="270501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9968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9682">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9682">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99682">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99682">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99682">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99682">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99682">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9968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Everybody’s doing it!</a:t>
            </a: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8" y="1405006"/>
            <a:ext cx="7018252" cy="4184234"/>
          </a:xfrm>
        </p:spPr>
      </p:pic>
      <p:sp>
        <p:nvSpPr>
          <p:cNvPr id="15" name="Frame 14"/>
          <p:cNvSpPr/>
          <p:nvPr/>
        </p:nvSpPr>
        <p:spPr>
          <a:xfrm>
            <a:off x="5148064" y="2708920"/>
            <a:ext cx="924269" cy="1672491"/>
          </a:xfrm>
          <a:prstGeom prst="fram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1" rIns="68580" bIns="34291" numCol="1" spcCol="0" rtlCol="0" fromWordArt="0" anchor="ctr" anchorCtr="0" forceAA="0" compatLnSpc="1">
            <a:prstTxWarp prst="textNoShape">
              <a:avLst/>
            </a:prstTxWarp>
            <a:noAutofit/>
          </a:bodyPr>
          <a:lstStyle/>
          <a:p>
            <a:pPr algn="ctr"/>
            <a:endParaRPr lang="en-US" sz="1351">
              <a:solidFill>
                <a:schemeClr val="tx1"/>
              </a:solidFill>
            </a:endParaRPr>
          </a:p>
        </p:txBody>
      </p:sp>
    </p:spTree>
    <p:extLst>
      <p:ext uri="{BB962C8B-B14F-4D97-AF65-F5344CB8AC3E}">
        <p14:creationId xmlns:p14="http://schemas.microsoft.com/office/powerpoint/2010/main" val="140530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Traditional  Marketing</a:t>
            </a:r>
          </a:p>
        </p:txBody>
      </p:sp>
      <p:sp>
        <p:nvSpPr>
          <p:cNvPr id="3" name="Content Placeholder 2"/>
          <p:cNvSpPr>
            <a:spLocks noGrp="1"/>
          </p:cNvSpPr>
          <p:nvPr>
            <p:ph idx="1"/>
          </p:nvPr>
        </p:nvSpPr>
        <p:spPr/>
        <p:txBody>
          <a:bodyPr>
            <a:normAutofit lnSpcReduction="10000"/>
          </a:bodyPr>
          <a:lstStyle/>
          <a:p>
            <a:r>
              <a:rPr lang="en-US" dirty="0"/>
              <a:t>Traditional marketing is interruptive e.g. email while working; cold calling on phone, an ad whilst watching  your favourite tv show.</a:t>
            </a:r>
          </a:p>
          <a:p>
            <a:r>
              <a:rPr lang="en-US" dirty="0"/>
              <a:t>Focus is on finding customers who you can sell to.</a:t>
            </a:r>
          </a:p>
          <a:p>
            <a:r>
              <a:rPr lang="en-US" dirty="0"/>
              <a:t>People’s tolerance for these sorts of advertising has fallen and they are able to block it.</a:t>
            </a:r>
          </a:p>
        </p:txBody>
      </p:sp>
    </p:spTree>
    <p:extLst>
      <p:ext uri="{BB962C8B-B14F-4D97-AF65-F5344CB8AC3E}">
        <p14:creationId xmlns:p14="http://schemas.microsoft.com/office/powerpoint/2010/main" val="35999055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Inbound Marketing</a:t>
            </a:r>
          </a:p>
        </p:txBody>
      </p:sp>
      <p:sp>
        <p:nvSpPr>
          <p:cNvPr id="3" name="Content Placeholder 2"/>
          <p:cNvSpPr>
            <a:spLocks noGrp="1"/>
          </p:cNvSpPr>
          <p:nvPr>
            <p:ph idx="1"/>
          </p:nvPr>
        </p:nvSpPr>
        <p:spPr/>
        <p:txBody>
          <a:bodyPr>
            <a:normAutofit fontScale="85000" lnSpcReduction="10000"/>
          </a:bodyPr>
          <a:lstStyle/>
          <a:p>
            <a:r>
              <a:rPr lang="en-US" dirty="0"/>
              <a:t>Approach focused on attracting customers through creating content and interactions that are relevant and helpful: blog, video or e-book.</a:t>
            </a:r>
          </a:p>
          <a:p>
            <a:r>
              <a:rPr lang="en-US" dirty="0"/>
              <a:t>Potential customers find you through channels like blogs, search engines, and social media. </a:t>
            </a:r>
          </a:p>
          <a:p>
            <a:r>
              <a:rPr lang="en-US" dirty="0"/>
              <a:t>Focus is on customers finding you through content designed to address their problems and needs </a:t>
            </a:r>
          </a:p>
          <a:p>
            <a:r>
              <a:rPr lang="en-US" dirty="0"/>
              <a:t>Inbound marketing attracts qualified prospects and builds trust and credibility for your business</a:t>
            </a:r>
          </a:p>
          <a:p>
            <a:endParaRPr lang="en-US" dirty="0"/>
          </a:p>
        </p:txBody>
      </p:sp>
    </p:spTree>
    <p:extLst>
      <p:ext uri="{BB962C8B-B14F-4D97-AF65-F5344CB8AC3E}">
        <p14:creationId xmlns:p14="http://schemas.microsoft.com/office/powerpoint/2010/main" val="8945559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endParaRPr lang="en-US" altLang="en-US" sz="3200" dirty="0">
              <a:ea typeface="ＭＳ Ｐゴシック" charset="-128"/>
            </a:endParaRP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9552" y="1165448"/>
            <a:ext cx="8004391" cy="4495800"/>
          </a:xfrm>
        </p:spPr>
      </p:pic>
    </p:spTree>
    <p:extLst>
      <p:ext uri="{BB962C8B-B14F-4D97-AF65-F5344CB8AC3E}">
        <p14:creationId xmlns:p14="http://schemas.microsoft.com/office/powerpoint/2010/main" val="12408385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42757" y="274638"/>
            <a:ext cx="5065547" cy="5241925"/>
          </a:xfrm>
        </p:spPr>
      </p:pic>
      <p:sp>
        <p:nvSpPr>
          <p:cNvPr id="5" name="TextBox 4"/>
          <p:cNvSpPr txBox="1"/>
          <p:nvPr/>
        </p:nvSpPr>
        <p:spPr>
          <a:xfrm>
            <a:off x="251520" y="548680"/>
            <a:ext cx="1944216" cy="2308324"/>
          </a:xfrm>
          <a:prstGeom prst="rect">
            <a:avLst/>
          </a:prstGeom>
          <a:noFill/>
        </p:spPr>
        <p:txBody>
          <a:bodyPr wrap="square" rtlCol="0">
            <a:spAutoFit/>
          </a:bodyPr>
          <a:lstStyle/>
          <a:p>
            <a:r>
              <a:rPr lang="en-GB" dirty="0"/>
              <a:t>How to manage and improve the commercial value organisations gain from digital marketing</a:t>
            </a:r>
          </a:p>
          <a:p>
            <a:endParaRPr lang="en-GB" dirty="0"/>
          </a:p>
        </p:txBody>
      </p:sp>
    </p:spTree>
    <p:extLst>
      <p:ext uri="{BB962C8B-B14F-4D97-AF65-F5344CB8AC3E}">
        <p14:creationId xmlns:p14="http://schemas.microsoft.com/office/powerpoint/2010/main" val="9272950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strategy?</a:t>
            </a:r>
          </a:p>
        </p:txBody>
      </p:sp>
      <p:sp>
        <p:nvSpPr>
          <p:cNvPr id="3" name="Content Placeholder 2"/>
          <p:cNvSpPr>
            <a:spLocks noGrp="1"/>
          </p:cNvSpPr>
          <p:nvPr>
            <p:ph idx="1"/>
          </p:nvPr>
        </p:nvSpPr>
        <p:spPr/>
        <p:txBody>
          <a:bodyPr>
            <a:normAutofit fontScale="92500" lnSpcReduction="10000"/>
          </a:bodyPr>
          <a:lstStyle/>
          <a:p>
            <a:r>
              <a:rPr lang="en-GB" dirty="0"/>
              <a:t>Plan</a:t>
            </a:r>
          </a:p>
          <a:p>
            <a:r>
              <a:rPr lang="en-GB" dirty="0"/>
              <a:t>Long term</a:t>
            </a:r>
          </a:p>
          <a:p>
            <a:r>
              <a:rPr lang="en-GB" dirty="0"/>
              <a:t>Planning Frameworks such as SOSTAC</a:t>
            </a:r>
          </a:p>
          <a:p>
            <a:endParaRPr lang="en-GB" dirty="0"/>
          </a:p>
          <a:p>
            <a:r>
              <a:rPr lang="en-GB" dirty="0"/>
              <a:t>First S of SOSTAC  = Situational Analysis</a:t>
            </a:r>
          </a:p>
          <a:p>
            <a:pPr lvl="1"/>
            <a:r>
              <a:rPr lang="en-GB" dirty="0"/>
              <a:t>Where are we now? Analysing macro and micro-environments </a:t>
            </a:r>
          </a:p>
          <a:p>
            <a:pPr lvl="1"/>
            <a:r>
              <a:rPr lang="en-GB" dirty="0"/>
              <a:t>PESTEL and SWOT analysis</a:t>
            </a:r>
          </a:p>
        </p:txBody>
      </p:sp>
    </p:spTree>
    <p:extLst>
      <p:ext uri="{BB962C8B-B14F-4D97-AF65-F5344CB8AC3E}">
        <p14:creationId xmlns:p14="http://schemas.microsoft.com/office/powerpoint/2010/main" val="28883311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a digital marketing strategy?</a:t>
            </a:r>
          </a:p>
        </p:txBody>
      </p:sp>
      <p:sp>
        <p:nvSpPr>
          <p:cNvPr id="3" name="Content Placeholder 2"/>
          <p:cNvSpPr>
            <a:spLocks noGrp="1"/>
          </p:cNvSpPr>
          <p:nvPr>
            <p:ph idx="1"/>
          </p:nvPr>
        </p:nvSpPr>
        <p:spPr/>
        <p:txBody>
          <a:bodyPr>
            <a:normAutofit fontScale="92500" lnSpcReduction="20000"/>
          </a:bodyPr>
          <a:lstStyle/>
          <a:p>
            <a:r>
              <a:rPr lang="en-GB" dirty="0"/>
              <a:t>Focussing on the digital side</a:t>
            </a:r>
          </a:p>
          <a:p>
            <a:r>
              <a:rPr lang="en-GB" dirty="0"/>
              <a:t>Aligned with the business and marketing strategy</a:t>
            </a:r>
          </a:p>
          <a:p>
            <a:r>
              <a:rPr lang="en-GB" dirty="0"/>
              <a:t>Clear digital objectives (SMART)</a:t>
            </a:r>
          </a:p>
          <a:p>
            <a:r>
              <a:rPr lang="en-GB" dirty="0"/>
              <a:t>Define and communicate differential in value proposition</a:t>
            </a:r>
          </a:p>
          <a:p>
            <a:r>
              <a:rPr lang="en-GB" dirty="0"/>
              <a:t>Specify the mix of online and offline communications tools</a:t>
            </a:r>
          </a:p>
          <a:p>
            <a:r>
              <a:rPr lang="en-GB" dirty="0"/>
              <a:t>Support the online customer lifecycle from attraction to conversion to return and growth </a:t>
            </a:r>
          </a:p>
          <a:p>
            <a:endParaRPr lang="en-GB" dirty="0"/>
          </a:p>
        </p:txBody>
      </p:sp>
    </p:spTree>
    <p:extLst>
      <p:ext uri="{BB962C8B-B14F-4D97-AF65-F5344CB8AC3E}">
        <p14:creationId xmlns:p14="http://schemas.microsoft.com/office/powerpoint/2010/main" val="191209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Goal setting</a:t>
            </a:r>
          </a:p>
        </p:txBody>
      </p:sp>
      <p:sp>
        <p:nvSpPr>
          <p:cNvPr id="3" name="Content Placeholder 2"/>
          <p:cNvSpPr>
            <a:spLocks noGrp="1"/>
          </p:cNvSpPr>
          <p:nvPr>
            <p:ph idx="1"/>
          </p:nvPr>
        </p:nvSpPr>
        <p:spPr/>
        <p:txBody>
          <a:bodyPr/>
          <a:lstStyle/>
          <a:p>
            <a:r>
              <a:rPr lang="en-GB" dirty="0"/>
              <a:t>5 S’s of Digital Marketing (Chaffey and Smith 2012) </a:t>
            </a:r>
          </a:p>
          <a:p>
            <a:endParaRPr lang="en-GB" dirty="0"/>
          </a:p>
          <a:p>
            <a:r>
              <a:rPr lang="en-GB" dirty="0">
                <a:hlinkClick r:id="rId2"/>
              </a:rPr>
              <a:t>http://www.smartinsights.com/goal-setting-evaluation/goals-kpis/goals-for-your-digital-marketing/</a:t>
            </a:r>
            <a:endParaRPr lang="en-GB" dirty="0"/>
          </a:p>
          <a:p>
            <a:endParaRPr lang="en-GB" dirty="0"/>
          </a:p>
          <a:p>
            <a:endParaRPr lang="en-GB" dirty="0"/>
          </a:p>
        </p:txBody>
      </p:sp>
    </p:spTree>
    <p:extLst>
      <p:ext uri="{BB962C8B-B14F-4D97-AF65-F5344CB8AC3E}">
        <p14:creationId xmlns:p14="http://schemas.microsoft.com/office/powerpoint/2010/main" val="28215032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Digital Disruption?</a:t>
            </a:r>
          </a:p>
        </p:txBody>
      </p:sp>
      <p:sp>
        <p:nvSpPr>
          <p:cNvPr id="3" name="Content Placeholder 2"/>
          <p:cNvSpPr>
            <a:spLocks noGrp="1"/>
          </p:cNvSpPr>
          <p:nvPr>
            <p:ph idx="1"/>
          </p:nvPr>
        </p:nvSpPr>
        <p:spPr/>
        <p:txBody>
          <a:bodyPr>
            <a:normAutofit fontScale="85000" lnSpcReduction="20000"/>
          </a:bodyPr>
          <a:lstStyle/>
          <a:p>
            <a:r>
              <a:rPr lang="en-GB" dirty="0"/>
              <a:t>Digital disruption is a transformation that is caused by emerging digital technologies and business models. </a:t>
            </a:r>
          </a:p>
          <a:p>
            <a:r>
              <a:rPr lang="en-GB" dirty="0"/>
              <a:t>These innovative new technologies and models can impact the value of existing products and services offered in the industry. </a:t>
            </a:r>
          </a:p>
          <a:p>
            <a:r>
              <a:rPr lang="en-GB" dirty="0"/>
              <a:t>This is why the term ‘disruption’ is used, as the emergence of these new digital products/services/businesses disrupts the current market and causes the need for re-evaluation.</a:t>
            </a:r>
          </a:p>
          <a:p>
            <a:r>
              <a:rPr lang="en-GB" dirty="0"/>
              <a:t>Examples?</a:t>
            </a:r>
          </a:p>
        </p:txBody>
      </p:sp>
    </p:spTree>
    <p:extLst>
      <p:ext uri="{BB962C8B-B14F-4D97-AF65-F5344CB8AC3E}">
        <p14:creationId xmlns:p14="http://schemas.microsoft.com/office/powerpoint/2010/main" val="2565152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Think of the innovations you have witnessed during the time you have used the internet.</a:t>
            </a:r>
          </a:p>
        </p:txBody>
      </p:sp>
    </p:spTree>
    <p:extLst>
      <p:ext uri="{BB962C8B-B14F-4D97-AF65-F5344CB8AC3E}">
        <p14:creationId xmlns:p14="http://schemas.microsoft.com/office/powerpoint/2010/main" val="18355715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p:txBody>
          <a:bodyPr/>
          <a:lstStyle/>
          <a:p>
            <a:r>
              <a:rPr lang="en-GB" dirty="0"/>
              <a:t>Digital Cameras</a:t>
            </a:r>
          </a:p>
          <a:p>
            <a:r>
              <a:rPr lang="en-GB" dirty="0"/>
              <a:t>Downloadable music/film</a:t>
            </a:r>
          </a:p>
          <a:p>
            <a:r>
              <a:rPr lang="en-GB" dirty="0"/>
              <a:t>Uber taxi services</a:t>
            </a:r>
          </a:p>
          <a:p>
            <a:r>
              <a:rPr lang="en-GB" dirty="0"/>
              <a:t>Online news and magazines</a:t>
            </a:r>
          </a:p>
        </p:txBody>
      </p:sp>
    </p:spTree>
    <p:extLst>
      <p:ext uri="{BB962C8B-B14F-4D97-AF65-F5344CB8AC3E}">
        <p14:creationId xmlns:p14="http://schemas.microsoft.com/office/powerpoint/2010/main" val="585056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Keeping an eye on the ball and knowing the signs of digital disruption emerging in your industry means you can get ahead of the game and work with the flow rather than against it. </a:t>
            </a:r>
          </a:p>
          <a:p>
            <a:r>
              <a:rPr lang="en-GB" dirty="0"/>
              <a:t>Not only does this prevent the wave of digital disruption from washing away your success, it can also lead to further growth and new opportunities for the business.</a:t>
            </a:r>
          </a:p>
        </p:txBody>
      </p:sp>
    </p:spTree>
    <p:extLst>
      <p:ext uri="{BB962C8B-B14F-4D97-AF65-F5344CB8AC3E}">
        <p14:creationId xmlns:p14="http://schemas.microsoft.com/office/powerpoint/2010/main" val="35562052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Agility</a:t>
            </a:r>
          </a:p>
        </p:txBody>
      </p:sp>
      <p:sp>
        <p:nvSpPr>
          <p:cNvPr id="3" name="Content Placeholder 2"/>
          <p:cNvSpPr>
            <a:spLocks noGrp="1"/>
          </p:cNvSpPr>
          <p:nvPr>
            <p:ph idx="1"/>
          </p:nvPr>
        </p:nvSpPr>
        <p:spPr/>
        <p:txBody>
          <a:bodyPr>
            <a:normAutofit fontScale="77500" lnSpcReduction="20000"/>
          </a:bodyPr>
          <a:lstStyle/>
          <a:p>
            <a:r>
              <a:rPr lang="en-GB" dirty="0"/>
              <a:t>In the digital world changes in social culture are particularly rapid. As are changes in technology.</a:t>
            </a:r>
          </a:p>
          <a:p>
            <a:r>
              <a:rPr lang="en-GB" dirty="0"/>
              <a:t>Government and legal changes tend to happen over longer time scales.</a:t>
            </a:r>
          </a:p>
          <a:p>
            <a:r>
              <a:rPr lang="en-GB" dirty="0"/>
              <a:t>Digital marketers need to be alert to the forces that are important in the context of their own trading environment.</a:t>
            </a:r>
          </a:p>
          <a:p>
            <a:r>
              <a:rPr lang="en-GB" dirty="0"/>
              <a:t>The should also develop the capacity to respond to environmental changes and the emerging opportunities and threats by developing strategic agility: a sound process for reviewing marketplace opportunities and threats and then selecting the appropriate strategy options.  </a:t>
            </a:r>
          </a:p>
        </p:txBody>
      </p:sp>
    </p:spTree>
    <p:extLst>
      <p:ext uri="{BB962C8B-B14F-4D97-AF65-F5344CB8AC3E}">
        <p14:creationId xmlns:p14="http://schemas.microsoft.com/office/powerpoint/2010/main" val="31338812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Strategic Agility </a:t>
            </a:r>
          </a:p>
        </p:txBody>
      </p:sp>
      <p:sp>
        <p:nvSpPr>
          <p:cNvPr id="3" name="Content Placeholder 2"/>
          <p:cNvSpPr>
            <a:spLocks noGrp="1"/>
          </p:cNvSpPr>
          <p:nvPr>
            <p:ph idx="1"/>
          </p:nvPr>
        </p:nvSpPr>
        <p:spPr/>
        <p:txBody>
          <a:bodyPr>
            <a:normAutofit lnSpcReduction="10000"/>
          </a:bodyPr>
          <a:lstStyle/>
          <a:p>
            <a:r>
              <a:rPr lang="en-GB" dirty="0"/>
              <a:t>Digital marketers should consider</a:t>
            </a:r>
          </a:p>
          <a:p>
            <a:pPr lvl="1"/>
            <a:r>
              <a:rPr lang="en-GB" dirty="0"/>
              <a:t>Collection and dissemination of information</a:t>
            </a:r>
          </a:p>
          <a:p>
            <a:pPr lvl="1"/>
            <a:r>
              <a:rPr lang="en-GB" dirty="0"/>
              <a:t>Processes for generating and reviewing</a:t>
            </a:r>
          </a:p>
          <a:p>
            <a:pPr lvl="1"/>
            <a:r>
              <a:rPr lang="en-GB" dirty="0"/>
              <a:t>Research into potential customer value of innovations</a:t>
            </a:r>
          </a:p>
          <a:p>
            <a:pPr lvl="1"/>
            <a:r>
              <a:rPr lang="en-GB" dirty="0"/>
              <a:t>Implementation of prototypes and review results </a:t>
            </a:r>
          </a:p>
          <a:p>
            <a:pPr lvl="1"/>
            <a:r>
              <a:rPr lang="en-GB" dirty="0"/>
              <a:t>Measurement and review of results from prototypes to revise further</a:t>
            </a:r>
          </a:p>
        </p:txBody>
      </p:sp>
    </p:spTree>
    <p:extLst>
      <p:ext uri="{BB962C8B-B14F-4D97-AF65-F5344CB8AC3E}">
        <p14:creationId xmlns:p14="http://schemas.microsoft.com/office/powerpoint/2010/main" val="36238007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17075</TotalTime>
  <Words>831</Words>
  <Application>Microsoft Macintosh PowerPoint</Application>
  <PresentationFormat>On-screen Show (4:3)</PresentationFormat>
  <Paragraphs>153</Paragraphs>
  <Slides>40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Myriad Pro</vt:lpstr>
      <vt:lpstr>Trebuchet MS</vt:lpstr>
      <vt:lpstr>20140311PresentationUWTSDTemplate</vt:lpstr>
      <vt:lpstr>  </vt:lpstr>
      <vt:lpstr>Existing Diploma in Professional Marketing</vt:lpstr>
      <vt:lpstr>New syllabus – Dip Prof Marketing</vt:lpstr>
      <vt:lpstr>PowerPoint Presentation</vt:lpstr>
      <vt:lpstr>PowerPoint Presentation</vt:lpstr>
      <vt:lpstr>Lectures: Wednesdays and Saturdays </vt:lpstr>
      <vt:lpstr>Deadlines</vt:lpstr>
      <vt:lpstr>Reading Lists</vt:lpstr>
      <vt:lpstr>Use MyCIM website</vt:lpstr>
      <vt:lpstr>Use MyCIM website</vt:lpstr>
      <vt:lpstr>Use social media!</vt:lpstr>
      <vt:lpstr>Module has 3 parts</vt:lpstr>
      <vt:lpstr>Assessment</vt:lpstr>
      <vt:lpstr>Assessment</vt:lpstr>
      <vt:lpstr>PowerPoint Presentation</vt:lpstr>
      <vt:lpstr>Quick quiz</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What’s your digital strategy?</vt:lpstr>
      <vt:lpstr>What is digital marketing?</vt:lpstr>
      <vt:lpstr>Everybody’s doing it!</vt:lpstr>
      <vt:lpstr>Traditional  Marketing</vt:lpstr>
      <vt:lpstr>Inbound Marketing</vt:lpstr>
      <vt:lpstr>PowerPoint Presentation</vt:lpstr>
      <vt:lpstr>PowerPoint Presentation</vt:lpstr>
      <vt:lpstr>What is a strategy?</vt:lpstr>
      <vt:lpstr>What is a digital marketing strategy?</vt:lpstr>
      <vt:lpstr>Goal setting</vt:lpstr>
      <vt:lpstr>What is Digital Disruption?</vt:lpstr>
      <vt:lpstr>Discussion</vt:lpstr>
      <vt:lpstr>Examples</vt:lpstr>
      <vt:lpstr>PowerPoint Presentation</vt:lpstr>
      <vt:lpstr>Strategic Agility</vt:lpstr>
      <vt:lpstr>Strategic Agility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Microsoft Office User</cp:lastModifiedBy>
  <cp:revision>373</cp:revision>
  <cp:lastPrinted>2016-02-08T18:19:33Z</cp:lastPrinted>
  <dcterms:created xsi:type="dcterms:W3CDTF">2015-05-19T15:55:27Z</dcterms:created>
  <dcterms:modified xsi:type="dcterms:W3CDTF">2019-10-04T17:18:00Z</dcterms:modified>
</cp:coreProperties>
</file>