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9"/>
  </p:notesMasterIdLst>
  <p:sldIdLst>
    <p:sldId id="595" r:id="rId2"/>
    <p:sldId id="314" r:id="rId3"/>
    <p:sldId id="600" r:id="rId4"/>
    <p:sldId id="315" r:id="rId5"/>
    <p:sldId id="343" r:id="rId6"/>
    <p:sldId id="317" r:id="rId7"/>
    <p:sldId id="318" r:id="rId8"/>
    <p:sldId id="319" r:id="rId9"/>
    <p:sldId id="320" r:id="rId10"/>
    <p:sldId id="321" r:id="rId11"/>
    <p:sldId id="322" r:id="rId12"/>
    <p:sldId id="323" r:id="rId13"/>
    <p:sldId id="324" r:id="rId14"/>
    <p:sldId id="344" r:id="rId15"/>
    <p:sldId id="345" r:id="rId16"/>
    <p:sldId id="325" r:id="rId17"/>
    <p:sldId id="326" r:id="rId18"/>
    <p:sldId id="327" r:id="rId19"/>
    <p:sldId id="328" r:id="rId20"/>
    <p:sldId id="329" r:id="rId21"/>
    <p:sldId id="330" r:id="rId22"/>
    <p:sldId id="331" r:id="rId23"/>
    <p:sldId id="332" r:id="rId24"/>
    <p:sldId id="333" r:id="rId25"/>
    <p:sldId id="334" r:id="rId26"/>
    <p:sldId id="335" r:id="rId27"/>
    <p:sldId id="602" r:id="rId28"/>
    <p:sldId id="605" r:id="rId29"/>
    <p:sldId id="604" r:id="rId30"/>
    <p:sldId id="336" r:id="rId31"/>
    <p:sldId id="337" r:id="rId32"/>
    <p:sldId id="338" r:id="rId33"/>
    <p:sldId id="339" r:id="rId34"/>
    <p:sldId id="340" r:id="rId35"/>
    <p:sldId id="342" r:id="rId36"/>
    <p:sldId id="346" r:id="rId37"/>
    <p:sldId id="601" r:id="rId3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3" autoAdjust="0"/>
    <p:restoredTop sz="94660"/>
  </p:normalViewPr>
  <p:slideViewPr>
    <p:cSldViewPr snapToGrid="0">
      <p:cViewPr varScale="1">
        <p:scale>
          <a:sx n="68" d="100"/>
          <a:sy n="68" d="100"/>
        </p:scale>
        <p:origin x="720"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notesMaster" Target="notesMasters/notesMaster1.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8BEF27E-C32F-4982-A55E-A610146C4387}" type="datetimeFigureOut">
              <a:rPr lang="en-US" smtClean="0"/>
              <a:t>10/13/2021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C5C0C8D-C986-4EB3-8AA9-CD2E74295C96}" type="slidenum">
              <a:rPr lang="en-US" smtClean="0"/>
              <a:t>‹#›</a:t>
            </a:fld>
            <a:endParaRPr lang="en-US"/>
          </a:p>
        </p:txBody>
      </p:sp>
    </p:spTree>
    <p:extLst>
      <p:ext uri="{BB962C8B-B14F-4D97-AF65-F5344CB8AC3E}">
        <p14:creationId xmlns:p14="http://schemas.microsoft.com/office/powerpoint/2010/main" val="3220195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4A6E34EF-6F9F-4266-BC17-4A5C21F87704}" type="slidenum">
              <a:rPr lang="en-GB" smtClean="0"/>
              <a:pPr/>
              <a:t>1</a:t>
            </a:fld>
            <a:endParaRPr lang="en-GB"/>
          </a:p>
        </p:txBody>
      </p:sp>
    </p:spTree>
    <p:extLst>
      <p:ext uri="{BB962C8B-B14F-4D97-AF65-F5344CB8AC3E}">
        <p14:creationId xmlns:p14="http://schemas.microsoft.com/office/powerpoint/2010/main" val="387715568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a:extLst>
              <a:ext uri="{FF2B5EF4-FFF2-40B4-BE49-F238E27FC236}">
                <a16:creationId xmlns:a16="http://schemas.microsoft.com/office/drawing/2014/main" id="{439EB19A-6401-4A92-AB32-B091C7616FE9}"/>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742950" indent="-285750">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836DD1BA-D14A-49FB-97F4-96E1F65FA8AB}" type="slidenum">
              <a:rPr lang="en-GB" altLang="en-US">
                <a:latin typeface="Times New Roman" panose="02020603050405020304" pitchFamily="18" charset="0"/>
              </a:rPr>
              <a:pPr>
                <a:spcBef>
                  <a:spcPct val="0"/>
                </a:spcBef>
              </a:pPr>
              <a:t>5</a:t>
            </a:fld>
            <a:endParaRPr lang="en-GB" altLang="en-US">
              <a:latin typeface="Times New Roman" panose="02020603050405020304" pitchFamily="18" charset="0"/>
            </a:endParaRPr>
          </a:p>
        </p:txBody>
      </p:sp>
      <p:sp>
        <p:nvSpPr>
          <p:cNvPr id="12291" name="Rectangle 2">
            <a:extLst>
              <a:ext uri="{FF2B5EF4-FFF2-40B4-BE49-F238E27FC236}">
                <a16:creationId xmlns:a16="http://schemas.microsoft.com/office/drawing/2014/main" id="{603B5B76-EF4A-4786-847E-B764BF9FA3E4}"/>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2292" name="Rectangle 3">
            <a:extLst>
              <a:ext uri="{FF2B5EF4-FFF2-40B4-BE49-F238E27FC236}">
                <a16:creationId xmlns:a16="http://schemas.microsoft.com/office/drawing/2014/main" id="{54D84A5A-B275-42E6-9235-F7F7630145FD}"/>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ea typeface="ＭＳ Ｐゴシック" panose="020B0600070205080204" pitchFamily="34" charset="-128"/>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61A649-333E-4CB7-BCFD-4AC7583399D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CD69F79E-6ED0-42F3-8200-F7634D7058C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325A78AB-595D-4F45-A214-F491CC305E91}"/>
              </a:ext>
            </a:extLst>
          </p:cNvPr>
          <p:cNvSpPr>
            <a:spLocks noGrp="1"/>
          </p:cNvSpPr>
          <p:nvPr>
            <p:ph type="dt" sz="half" idx="10"/>
          </p:nvPr>
        </p:nvSpPr>
        <p:spPr/>
        <p:txBody>
          <a:bodyPr/>
          <a:lstStyle/>
          <a:p>
            <a:fld id="{2193CAC6-6901-4F76-8018-B7A62F9A6C31}" type="datetimeFigureOut">
              <a:rPr lang="en-US" smtClean="0"/>
              <a:t>10/13/2021</a:t>
            </a:fld>
            <a:endParaRPr lang="en-US"/>
          </a:p>
        </p:txBody>
      </p:sp>
      <p:sp>
        <p:nvSpPr>
          <p:cNvPr id="5" name="Footer Placeholder 4">
            <a:extLst>
              <a:ext uri="{FF2B5EF4-FFF2-40B4-BE49-F238E27FC236}">
                <a16:creationId xmlns:a16="http://schemas.microsoft.com/office/drawing/2014/main" id="{604FFF6E-7FE8-4F9F-B050-BB81E5215F3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63D3061-8F8F-4A45-B699-591E18CCE7AA}"/>
              </a:ext>
            </a:extLst>
          </p:cNvPr>
          <p:cNvSpPr>
            <a:spLocks noGrp="1"/>
          </p:cNvSpPr>
          <p:nvPr>
            <p:ph type="sldNum" sz="quarter" idx="12"/>
          </p:nvPr>
        </p:nvSpPr>
        <p:spPr/>
        <p:txBody>
          <a:bodyPr/>
          <a:lstStyle/>
          <a:p>
            <a:fld id="{C7390624-475C-467D-A6EF-4095A2195718}" type="slidenum">
              <a:rPr lang="en-US" smtClean="0"/>
              <a:t>‹#›</a:t>
            </a:fld>
            <a:endParaRPr lang="en-US"/>
          </a:p>
        </p:txBody>
      </p:sp>
    </p:spTree>
    <p:extLst>
      <p:ext uri="{BB962C8B-B14F-4D97-AF65-F5344CB8AC3E}">
        <p14:creationId xmlns:p14="http://schemas.microsoft.com/office/powerpoint/2010/main" val="13633754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1344D2-4A8D-4739-B8DE-A3B7213F70DC}"/>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A477403-9C77-4F38-9B83-D505F1174D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1220E5F-6904-45B5-8594-255069302E8F}"/>
              </a:ext>
            </a:extLst>
          </p:cNvPr>
          <p:cNvSpPr>
            <a:spLocks noGrp="1"/>
          </p:cNvSpPr>
          <p:nvPr>
            <p:ph type="dt" sz="half" idx="10"/>
          </p:nvPr>
        </p:nvSpPr>
        <p:spPr/>
        <p:txBody>
          <a:bodyPr/>
          <a:lstStyle/>
          <a:p>
            <a:fld id="{2193CAC6-6901-4F76-8018-B7A62F9A6C31}" type="datetimeFigureOut">
              <a:rPr lang="en-US" smtClean="0"/>
              <a:t>10/13/2021</a:t>
            </a:fld>
            <a:endParaRPr lang="en-US"/>
          </a:p>
        </p:txBody>
      </p:sp>
      <p:sp>
        <p:nvSpPr>
          <p:cNvPr id="5" name="Footer Placeholder 4">
            <a:extLst>
              <a:ext uri="{FF2B5EF4-FFF2-40B4-BE49-F238E27FC236}">
                <a16:creationId xmlns:a16="http://schemas.microsoft.com/office/drawing/2014/main" id="{8E3B65E7-25A5-4A85-ACD7-A4F09C9CD71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EDC92A6-0767-488E-AC8A-FF5EE223BD94}"/>
              </a:ext>
            </a:extLst>
          </p:cNvPr>
          <p:cNvSpPr>
            <a:spLocks noGrp="1"/>
          </p:cNvSpPr>
          <p:nvPr>
            <p:ph type="sldNum" sz="quarter" idx="12"/>
          </p:nvPr>
        </p:nvSpPr>
        <p:spPr/>
        <p:txBody>
          <a:bodyPr/>
          <a:lstStyle/>
          <a:p>
            <a:fld id="{C7390624-475C-467D-A6EF-4095A2195718}" type="slidenum">
              <a:rPr lang="en-US" smtClean="0"/>
              <a:t>‹#›</a:t>
            </a:fld>
            <a:endParaRPr lang="en-US"/>
          </a:p>
        </p:txBody>
      </p:sp>
    </p:spTree>
    <p:extLst>
      <p:ext uri="{BB962C8B-B14F-4D97-AF65-F5344CB8AC3E}">
        <p14:creationId xmlns:p14="http://schemas.microsoft.com/office/powerpoint/2010/main" val="31938479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81B27F-F07F-474F-A5D5-207D55DB110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C88EC12B-8854-4C3D-B17E-EB075F51690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65BBF15-7039-4538-953B-BE4D1E0FA302}"/>
              </a:ext>
            </a:extLst>
          </p:cNvPr>
          <p:cNvSpPr>
            <a:spLocks noGrp="1"/>
          </p:cNvSpPr>
          <p:nvPr>
            <p:ph type="dt" sz="half" idx="10"/>
          </p:nvPr>
        </p:nvSpPr>
        <p:spPr/>
        <p:txBody>
          <a:bodyPr/>
          <a:lstStyle/>
          <a:p>
            <a:fld id="{2193CAC6-6901-4F76-8018-B7A62F9A6C31}" type="datetimeFigureOut">
              <a:rPr lang="en-US" smtClean="0"/>
              <a:t>10/13/2021</a:t>
            </a:fld>
            <a:endParaRPr lang="en-US"/>
          </a:p>
        </p:txBody>
      </p:sp>
      <p:sp>
        <p:nvSpPr>
          <p:cNvPr id="5" name="Footer Placeholder 4">
            <a:extLst>
              <a:ext uri="{FF2B5EF4-FFF2-40B4-BE49-F238E27FC236}">
                <a16:creationId xmlns:a16="http://schemas.microsoft.com/office/drawing/2014/main" id="{22C46D3E-C9F7-4DEF-9334-C81445CB2EE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7EC93D3-818D-41F2-B5D6-ACE3634C232E}"/>
              </a:ext>
            </a:extLst>
          </p:cNvPr>
          <p:cNvSpPr>
            <a:spLocks noGrp="1"/>
          </p:cNvSpPr>
          <p:nvPr>
            <p:ph type="sldNum" sz="quarter" idx="12"/>
          </p:nvPr>
        </p:nvSpPr>
        <p:spPr/>
        <p:txBody>
          <a:bodyPr/>
          <a:lstStyle/>
          <a:p>
            <a:fld id="{C7390624-475C-467D-A6EF-4095A2195718}" type="slidenum">
              <a:rPr lang="en-US" smtClean="0"/>
              <a:t>‹#›</a:t>
            </a:fld>
            <a:endParaRPr lang="en-US"/>
          </a:p>
        </p:txBody>
      </p:sp>
    </p:spTree>
    <p:extLst>
      <p:ext uri="{BB962C8B-B14F-4D97-AF65-F5344CB8AC3E}">
        <p14:creationId xmlns:p14="http://schemas.microsoft.com/office/powerpoint/2010/main" val="24946452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A6EA57-9965-4DF7-97FD-0714062B039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4C8CB2E-C6CA-4437-B617-0F2B7DDC402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E9774DA-A3EA-4E6E-99D3-F3D8D995617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441B3837-05C1-4B20-BF7B-230413ABB286}"/>
              </a:ext>
            </a:extLst>
          </p:cNvPr>
          <p:cNvSpPr>
            <a:spLocks noGrp="1"/>
          </p:cNvSpPr>
          <p:nvPr>
            <p:ph type="dt" sz="half" idx="10"/>
          </p:nvPr>
        </p:nvSpPr>
        <p:spPr/>
        <p:txBody>
          <a:bodyPr/>
          <a:lstStyle/>
          <a:p>
            <a:fld id="{2193CAC6-6901-4F76-8018-B7A62F9A6C31}" type="datetimeFigureOut">
              <a:rPr lang="en-US" smtClean="0"/>
              <a:t>10/13/2021</a:t>
            </a:fld>
            <a:endParaRPr lang="en-US"/>
          </a:p>
        </p:txBody>
      </p:sp>
      <p:sp>
        <p:nvSpPr>
          <p:cNvPr id="6" name="Footer Placeholder 5">
            <a:extLst>
              <a:ext uri="{FF2B5EF4-FFF2-40B4-BE49-F238E27FC236}">
                <a16:creationId xmlns:a16="http://schemas.microsoft.com/office/drawing/2014/main" id="{5AB7CFE1-83AC-4D53-BF5C-45FFCE9AA12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40D3CD1-EFE3-4D4F-BAFE-566866CC5B10}"/>
              </a:ext>
            </a:extLst>
          </p:cNvPr>
          <p:cNvSpPr>
            <a:spLocks noGrp="1"/>
          </p:cNvSpPr>
          <p:nvPr>
            <p:ph type="sldNum" sz="quarter" idx="12"/>
          </p:nvPr>
        </p:nvSpPr>
        <p:spPr/>
        <p:txBody>
          <a:bodyPr/>
          <a:lstStyle/>
          <a:p>
            <a:fld id="{C7390624-475C-467D-A6EF-4095A2195718}" type="slidenum">
              <a:rPr lang="en-US" smtClean="0"/>
              <a:t>‹#›</a:t>
            </a:fld>
            <a:endParaRPr lang="en-US"/>
          </a:p>
        </p:txBody>
      </p:sp>
    </p:spTree>
    <p:extLst>
      <p:ext uri="{BB962C8B-B14F-4D97-AF65-F5344CB8AC3E}">
        <p14:creationId xmlns:p14="http://schemas.microsoft.com/office/powerpoint/2010/main" val="7504012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2833FF-6C58-43DF-BA85-9B918232877B}"/>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54509A6-2D53-4003-B03B-DF1F0028937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F4D0DFD-3791-4036-8CD8-6D406399812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CFC2219-9622-490B-BC86-3B1C6537EAF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3C18846-1CAD-42BB-BE66-7F0D68FFAF6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056707B7-103F-4AFD-9E65-86B7735F9B99}"/>
              </a:ext>
            </a:extLst>
          </p:cNvPr>
          <p:cNvSpPr>
            <a:spLocks noGrp="1"/>
          </p:cNvSpPr>
          <p:nvPr>
            <p:ph type="dt" sz="half" idx="10"/>
          </p:nvPr>
        </p:nvSpPr>
        <p:spPr/>
        <p:txBody>
          <a:bodyPr/>
          <a:lstStyle/>
          <a:p>
            <a:fld id="{2193CAC6-6901-4F76-8018-B7A62F9A6C31}" type="datetimeFigureOut">
              <a:rPr lang="en-US" smtClean="0"/>
              <a:t>10/13/2021</a:t>
            </a:fld>
            <a:endParaRPr lang="en-US"/>
          </a:p>
        </p:txBody>
      </p:sp>
      <p:sp>
        <p:nvSpPr>
          <p:cNvPr id="8" name="Footer Placeholder 7">
            <a:extLst>
              <a:ext uri="{FF2B5EF4-FFF2-40B4-BE49-F238E27FC236}">
                <a16:creationId xmlns:a16="http://schemas.microsoft.com/office/drawing/2014/main" id="{09F18E53-3A58-4A1F-A77C-3EA4BA46763C}"/>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778652C-9D6D-4F58-951D-CE8608EC82AF}"/>
              </a:ext>
            </a:extLst>
          </p:cNvPr>
          <p:cNvSpPr>
            <a:spLocks noGrp="1"/>
          </p:cNvSpPr>
          <p:nvPr>
            <p:ph type="sldNum" sz="quarter" idx="12"/>
          </p:nvPr>
        </p:nvSpPr>
        <p:spPr/>
        <p:txBody>
          <a:bodyPr/>
          <a:lstStyle/>
          <a:p>
            <a:fld id="{C7390624-475C-467D-A6EF-4095A2195718}" type="slidenum">
              <a:rPr lang="en-US" smtClean="0"/>
              <a:t>‹#›</a:t>
            </a:fld>
            <a:endParaRPr lang="en-US"/>
          </a:p>
        </p:txBody>
      </p:sp>
    </p:spTree>
    <p:extLst>
      <p:ext uri="{BB962C8B-B14F-4D97-AF65-F5344CB8AC3E}">
        <p14:creationId xmlns:p14="http://schemas.microsoft.com/office/powerpoint/2010/main" val="12567707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B4F81-7CCF-4413-A959-B4717FD028C2}"/>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DE2311FA-71A8-48C3-B199-F5DCA67E3EE2}"/>
              </a:ext>
            </a:extLst>
          </p:cNvPr>
          <p:cNvSpPr>
            <a:spLocks noGrp="1"/>
          </p:cNvSpPr>
          <p:nvPr>
            <p:ph type="dt" sz="half" idx="10"/>
          </p:nvPr>
        </p:nvSpPr>
        <p:spPr/>
        <p:txBody>
          <a:bodyPr/>
          <a:lstStyle/>
          <a:p>
            <a:fld id="{2193CAC6-6901-4F76-8018-B7A62F9A6C31}" type="datetimeFigureOut">
              <a:rPr lang="en-US" smtClean="0"/>
              <a:t>10/13/2021</a:t>
            </a:fld>
            <a:endParaRPr lang="en-US"/>
          </a:p>
        </p:txBody>
      </p:sp>
      <p:sp>
        <p:nvSpPr>
          <p:cNvPr id="4" name="Footer Placeholder 3">
            <a:extLst>
              <a:ext uri="{FF2B5EF4-FFF2-40B4-BE49-F238E27FC236}">
                <a16:creationId xmlns:a16="http://schemas.microsoft.com/office/drawing/2014/main" id="{370AED41-BE3E-4C3A-AD6E-162F9899DB00}"/>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D5B56FD-CA77-410D-89CB-603C2DB5E20E}"/>
              </a:ext>
            </a:extLst>
          </p:cNvPr>
          <p:cNvSpPr>
            <a:spLocks noGrp="1"/>
          </p:cNvSpPr>
          <p:nvPr>
            <p:ph type="sldNum" sz="quarter" idx="12"/>
          </p:nvPr>
        </p:nvSpPr>
        <p:spPr/>
        <p:txBody>
          <a:bodyPr/>
          <a:lstStyle/>
          <a:p>
            <a:fld id="{C7390624-475C-467D-A6EF-4095A2195718}" type="slidenum">
              <a:rPr lang="en-US" smtClean="0"/>
              <a:t>‹#›</a:t>
            </a:fld>
            <a:endParaRPr lang="en-US"/>
          </a:p>
        </p:txBody>
      </p:sp>
    </p:spTree>
    <p:extLst>
      <p:ext uri="{BB962C8B-B14F-4D97-AF65-F5344CB8AC3E}">
        <p14:creationId xmlns:p14="http://schemas.microsoft.com/office/powerpoint/2010/main" val="23056288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6A923B9-6EC0-45B5-ABA6-743C2AF33A3D}"/>
              </a:ext>
            </a:extLst>
          </p:cNvPr>
          <p:cNvSpPr>
            <a:spLocks noGrp="1"/>
          </p:cNvSpPr>
          <p:nvPr>
            <p:ph type="dt" sz="half" idx="10"/>
          </p:nvPr>
        </p:nvSpPr>
        <p:spPr/>
        <p:txBody>
          <a:bodyPr/>
          <a:lstStyle/>
          <a:p>
            <a:fld id="{2193CAC6-6901-4F76-8018-B7A62F9A6C31}" type="datetimeFigureOut">
              <a:rPr lang="en-US" smtClean="0"/>
              <a:t>10/13/2021</a:t>
            </a:fld>
            <a:endParaRPr lang="en-US"/>
          </a:p>
        </p:txBody>
      </p:sp>
      <p:sp>
        <p:nvSpPr>
          <p:cNvPr id="3" name="Footer Placeholder 2">
            <a:extLst>
              <a:ext uri="{FF2B5EF4-FFF2-40B4-BE49-F238E27FC236}">
                <a16:creationId xmlns:a16="http://schemas.microsoft.com/office/drawing/2014/main" id="{25CBA88C-16D4-45FC-9B1C-4EA2F9AD1C8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5D18F16-4031-4709-896C-BDE1F984AFF9}"/>
              </a:ext>
            </a:extLst>
          </p:cNvPr>
          <p:cNvSpPr>
            <a:spLocks noGrp="1"/>
          </p:cNvSpPr>
          <p:nvPr>
            <p:ph type="sldNum" sz="quarter" idx="12"/>
          </p:nvPr>
        </p:nvSpPr>
        <p:spPr/>
        <p:txBody>
          <a:bodyPr/>
          <a:lstStyle/>
          <a:p>
            <a:fld id="{C7390624-475C-467D-A6EF-4095A2195718}" type="slidenum">
              <a:rPr lang="en-US" smtClean="0"/>
              <a:t>‹#›</a:t>
            </a:fld>
            <a:endParaRPr lang="en-US"/>
          </a:p>
        </p:txBody>
      </p:sp>
    </p:spTree>
    <p:extLst>
      <p:ext uri="{BB962C8B-B14F-4D97-AF65-F5344CB8AC3E}">
        <p14:creationId xmlns:p14="http://schemas.microsoft.com/office/powerpoint/2010/main" val="24228767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3F370C-9821-4CF3-84CD-9C901D42172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47EC3D50-C2F6-43E9-A523-5F1B432340C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A55B7673-4DA9-488A-B542-313A911D737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1729AA9-F5C9-4873-8102-DAC6140D1B9C}"/>
              </a:ext>
            </a:extLst>
          </p:cNvPr>
          <p:cNvSpPr>
            <a:spLocks noGrp="1"/>
          </p:cNvSpPr>
          <p:nvPr>
            <p:ph type="dt" sz="half" idx="10"/>
          </p:nvPr>
        </p:nvSpPr>
        <p:spPr/>
        <p:txBody>
          <a:bodyPr/>
          <a:lstStyle/>
          <a:p>
            <a:fld id="{2193CAC6-6901-4F76-8018-B7A62F9A6C31}" type="datetimeFigureOut">
              <a:rPr lang="en-US" smtClean="0"/>
              <a:t>10/13/2021</a:t>
            </a:fld>
            <a:endParaRPr lang="en-US"/>
          </a:p>
        </p:txBody>
      </p:sp>
      <p:sp>
        <p:nvSpPr>
          <p:cNvPr id="6" name="Footer Placeholder 5">
            <a:extLst>
              <a:ext uri="{FF2B5EF4-FFF2-40B4-BE49-F238E27FC236}">
                <a16:creationId xmlns:a16="http://schemas.microsoft.com/office/drawing/2014/main" id="{3CB823E1-1D74-47AA-8264-5D2F51DCA2C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087D5D2-9284-4ED0-A9DC-9B5B01EB1C90}"/>
              </a:ext>
            </a:extLst>
          </p:cNvPr>
          <p:cNvSpPr>
            <a:spLocks noGrp="1"/>
          </p:cNvSpPr>
          <p:nvPr>
            <p:ph type="sldNum" sz="quarter" idx="12"/>
          </p:nvPr>
        </p:nvSpPr>
        <p:spPr/>
        <p:txBody>
          <a:bodyPr/>
          <a:lstStyle/>
          <a:p>
            <a:fld id="{C7390624-475C-467D-A6EF-4095A2195718}" type="slidenum">
              <a:rPr lang="en-US" smtClean="0"/>
              <a:t>‹#›</a:t>
            </a:fld>
            <a:endParaRPr lang="en-US"/>
          </a:p>
        </p:txBody>
      </p:sp>
    </p:spTree>
    <p:extLst>
      <p:ext uri="{BB962C8B-B14F-4D97-AF65-F5344CB8AC3E}">
        <p14:creationId xmlns:p14="http://schemas.microsoft.com/office/powerpoint/2010/main" val="33421071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E4B41C-EF82-4BF9-A5E5-BD10CE3869A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C8743A83-A893-4496-9A6F-CDD8C534280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603C661-BA2A-4C19-BAF7-CCBF19802C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87FB60E-C9A3-45CC-B746-EC4761F72B7A}"/>
              </a:ext>
            </a:extLst>
          </p:cNvPr>
          <p:cNvSpPr>
            <a:spLocks noGrp="1"/>
          </p:cNvSpPr>
          <p:nvPr>
            <p:ph type="dt" sz="half" idx="10"/>
          </p:nvPr>
        </p:nvSpPr>
        <p:spPr/>
        <p:txBody>
          <a:bodyPr/>
          <a:lstStyle/>
          <a:p>
            <a:fld id="{2193CAC6-6901-4F76-8018-B7A62F9A6C31}" type="datetimeFigureOut">
              <a:rPr lang="en-US" smtClean="0"/>
              <a:t>10/13/2021</a:t>
            </a:fld>
            <a:endParaRPr lang="en-US"/>
          </a:p>
        </p:txBody>
      </p:sp>
      <p:sp>
        <p:nvSpPr>
          <p:cNvPr id="6" name="Footer Placeholder 5">
            <a:extLst>
              <a:ext uri="{FF2B5EF4-FFF2-40B4-BE49-F238E27FC236}">
                <a16:creationId xmlns:a16="http://schemas.microsoft.com/office/drawing/2014/main" id="{BC766E62-321E-412A-B2A9-2C547CC658B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2C8155B-921B-4302-8F4D-A4C52FD767FF}"/>
              </a:ext>
            </a:extLst>
          </p:cNvPr>
          <p:cNvSpPr>
            <a:spLocks noGrp="1"/>
          </p:cNvSpPr>
          <p:nvPr>
            <p:ph type="sldNum" sz="quarter" idx="12"/>
          </p:nvPr>
        </p:nvSpPr>
        <p:spPr/>
        <p:txBody>
          <a:bodyPr/>
          <a:lstStyle/>
          <a:p>
            <a:fld id="{C7390624-475C-467D-A6EF-4095A2195718}" type="slidenum">
              <a:rPr lang="en-US" smtClean="0"/>
              <a:t>‹#›</a:t>
            </a:fld>
            <a:endParaRPr lang="en-US"/>
          </a:p>
        </p:txBody>
      </p:sp>
    </p:spTree>
    <p:extLst>
      <p:ext uri="{BB962C8B-B14F-4D97-AF65-F5344CB8AC3E}">
        <p14:creationId xmlns:p14="http://schemas.microsoft.com/office/powerpoint/2010/main" val="2359393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EB63BF-8125-486D-A2BC-A7DD3DBF220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4F0CCC2-B1E5-4C33-BC89-A00F3E3F170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AD8E55-2D83-4E85-A2FD-71A03676BB8D}"/>
              </a:ext>
            </a:extLst>
          </p:cNvPr>
          <p:cNvSpPr>
            <a:spLocks noGrp="1"/>
          </p:cNvSpPr>
          <p:nvPr>
            <p:ph type="dt" sz="half" idx="10"/>
          </p:nvPr>
        </p:nvSpPr>
        <p:spPr/>
        <p:txBody>
          <a:bodyPr/>
          <a:lstStyle/>
          <a:p>
            <a:fld id="{2193CAC6-6901-4F76-8018-B7A62F9A6C31}" type="datetimeFigureOut">
              <a:rPr lang="en-US" smtClean="0"/>
              <a:t>10/13/2021</a:t>
            </a:fld>
            <a:endParaRPr lang="en-US"/>
          </a:p>
        </p:txBody>
      </p:sp>
      <p:sp>
        <p:nvSpPr>
          <p:cNvPr id="5" name="Footer Placeholder 4">
            <a:extLst>
              <a:ext uri="{FF2B5EF4-FFF2-40B4-BE49-F238E27FC236}">
                <a16:creationId xmlns:a16="http://schemas.microsoft.com/office/drawing/2014/main" id="{6ED079D2-8E84-47F1-A3B4-F90AF99B40D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D61172D-8270-41D7-8665-97DCC110E30E}"/>
              </a:ext>
            </a:extLst>
          </p:cNvPr>
          <p:cNvSpPr>
            <a:spLocks noGrp="1"/>
          </p:cNvSpPr>
          <p:nvPr>
            <p:ph type="sldNum" sz="quarter" idx="12"/>
          </p:nvPr>
        </p:nvSpPr>
        <p:spPr/>
        <p:txBody>
          <a:bodyPr/>
          <a:lstStyle/>
          <a:p>
            <a:fld id="{C7390624-475C-467D-A6EF-4095A2195718}" type="slidenum">
              <a:rPr lang="en-US" smtClean="0"/>
              <a:t>‹#›</a:t>
            </a:fld>
            <a:endParaRPr lang="en-US"/>
          </a:p>
        </p:txBody>
      </p:sp>
    </p:spTree>
    <p:extLst>
      <p:ext uri="{BB962C8B-B14F-4D97-AF65-F5344CB8AC3E}">
        <p14:creationId xmlns:p14="http://schemas.microsoft.com/office/powerpoint/2010/main" val="9047928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9561A06-8FAA-4829-96DA-0DC0E61484D9}"/>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2E11B18F-430C-419B-8176-45D8BD2A222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516CE6E-FAC9-4119-B3C5-CA1EB24A758B}"/>
              </a:ext>
            </a:extLst>
          </p:cNvPr>
          <p:cNvSpPr>
            <a:spLocks noGrp="1"/>
          </p:cNvSpPr>
          <p:nvPr>
            <p:ph type="dt" sz="half" idx="10"/>
          </p:nvPr>
        </p:nvSpPr>
        <p:spPr/>
        <p:txBody>
          <a:bodyPr/>
          <a:lstStyle/>
          <a:p>
            <a:fld id="{2193CAC6-6901-4F76-8018-B7A62F9A6C31}" type="datetimeFigureOut">
              <a:rPr lang="en-US" smtClean="0"/>
              <a:t>10/13/2021</a:t>
            </a:fld>
            <a:endParaRPr lang="en-US"/>
          </a:p>
        </p:txBody>
      </p:sp>
      <p:sp>
        <p:nvSpPr>
          <p:cNvPr id="5" name="Footer Placeholder 4">
            <a:extLst>
              <a:ext uri="{FF2B5EF4-FFF2-40B4-BE49-F238E27FC236}">
                <a16:creationId xmlns:a16="http://schemas.microsoft.com/office/drawing/2014/main" id="{855221D8-98F2-412D-A86F-2181F79E54B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A82B267-6E60-4623-9490-9DA4F8F7CCFB}"/>
              </a:ext>
            </a:extLst>
          </p:cNvPr>
          <p:cNvSpPr>
            <a:spLocks noGrp="1"/>
          </p:cNvSpPr>
          <p:nvPr>
            <p:ph type="sldNum" sz="quarter" idx="12"/>
          </p:nvPr>
        </p:nvSpPr>
        <p:spPr/>
        <p:txBody>
          <a:bodyPr/>
          <a:lstStyle/>
          <a:p>
            <a:fld id="{C7390624-475C-467D-A6EF-4095A2195718}" type="slidenum">
              <a:rPr lang="en-US" smtClean="0"/>
              <a:t>‹#›</a:t>
            </a:fld>
            <a:endParaRPr lang="en-US"/>
          </a:p>
        </p:txBody>
      </p:sp>
    </p:spTree>
    <p:extLst>
      <p:ext uri="{BB962C8B-B14F-4D97-AF65-F5344CB8AC3E}">
        <p14:creationId xmlns:p14="http://schemas.microsoft.com/office/powerpoint/2010/main" val="6423988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AB75B3F-EF4B-4FDF-9369-CDD008CEA4B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D8D227AD-20CB-48F7-9233-8F402494B16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F05AE90-0405-4563-9736-C8F8EFD9FA2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193CAC6-6901-4F76-8018-B7A62F9A6C31}" type="datetimeFigureOut">
              <a:rPr lang="en-US" smtClean="0"/>
              <a:t>10/13/2021</a:t>
            </a:fld>
            <a:endParaRPr lang="en-US"/>
          </a:p>
        </p:txBody>
      </p:sp>
      <p:sp>
        <p:nvSpPr>
          <p:cNvPr id="5" name="Footer Placeholder 4">
            <a:extLst>
              <a:ext uri="{FF2B5EF4-FFF2-40B4-BE49-F238E27FC236}">
                <a16:creationId xmlns:a16="http://schemas.microsoft.com/office/drawing/2014/main" id="{1C594014-7211-44C1-AFF7-F41BAFC8631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386026E-4D6F-4296-80E0-18F9B4DBDE2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7390624-475C-467D-A6EF-4095A2195718}" type="slidenum">
              <a:rPr lang="en-US" smtClean="0"/>
              <a:t>‹#›</a:t>
            </a:fld>
            <a:endParaRPr lang="en-US"/>
          </a:p>
        </p:txBody>
      </p:sp>
    </p:spTree>
    <p:extLst>
      <p:ext uri="{BB962C8B-B14F-4D97-AF65-F5344CB8AC3E}">
        <p14:creationId xmlns:p14="http://schemas.microsoft.com/office/powerpoint/2010/main" val="102980205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1.png"/></Relationships>
</file>

<file path=ppt/slides/_rels/slide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640015" y="0"/>
            <a:ext cx="8473462" cy="1117207"/>
          </a:xfrm>
        </p:spPr>
        <p:txBody>
          <a:bodyPr>
            <a:normAutofit fontScale="90000"/>
          </a:bodyPr>
          <a:lstStyle/>
          <a:p>
            <a:r>
              <a:rPr lang="en-GB" sz="4000" b="1" dirty="0">
                <a:solidFill>
                  <a:srgbClr val="002060"/>
                </a:solidFill>
                <a:latin typeface="Arial" panose="020B0604020202020204" pitchFamily="34" charset="0"/>
                <a:cs typeface="Arial" panose="020B0604020202020204" pitchFamily="34" charset="0"/>
              </a:rPr>
              <a:t>Integrating Project</a:t>
            </a:r>
            <a:br>
              <a:rPr lang="en-GB" sz="4000" b="1" dirty="0">
                <a:solidFill>
                  <a:srgbClr val="002060"/>
                </a:solidFill>
                <a:latin typeface="Arial" panose="020B0604020202020204" pitchFamily="34" charset="0"/>
                <a:cs typeface="Arial" panose="020B0604020202020204" pitchFamily="34" charset="0"/>
              </a:rPr>
            </a:br>
            <a:r>
              <a:rPr lang="en-GB" sz="4000" b="1" dirty="0">
                <a:solidFill>
                  <a:srgbClr val="002060"/>
                </a:solidFill>
                <a:latin typeface="Arial" panose="020B0604020202020204" pitchFamily="34" charset="0"/>
                <a:cs typeface="Arial" panose="020B0604020202020204" pitchFamily="34" charset="0"/>
              </a:rPr>
              <a:t>(ACHA4008)</a:t>
            </a:r>
          </a:p>
        </p:txBody>
      </p:sp>
      <p:sp>
        <p:nvSpPr>
          <p:cNvPr id="5" name="Rectangle 3"/>
          <p:cNvSpPr>
            <a:spLocks noGrp="1" noChangeArrowheads="1"/>
          </p:cNvSpPr>
          <p:nvPr>
            <p:ph type="subTitle" idx="1"/>
          </p:nvPr>
        </p:nvSpPr>
        <p:spPr>
          <a:xfrm>
            <a:off x="2217935" y="3429001"/>
            <a:ext cx="7854950" cy="1117208"/>
          </a:xfrm>
        </p:spPr>
        <p:txBody>
          <a:bodyPr>
            <a:normAutofit lnSpcReduction="10000"/>
          </a:bodyPr>
          <a:lstStyle/>
          <a:p>
            <a:pPr>
              <a:defRPr/>
            </a:pPr>
            <a:r>
              <a:rPr lang="en-GB" sz="3600" b="1" dirty="0">
                <a:solidFill>
                  <a:schemeClr val="accent2">
                    <a:lumMod val="75000"/>
                  </a:schemeClr>
                </a:solidFill>
                <a:latin typeface="Arial" panose="020B0604020202020204" pitchFamily="34" charset="0"/>
                <a:cs typeface="Arial" panose="020B0604020202020204" pitchFamily="34" charset="0"/>
              </a:rPr>
              <a:t>Dr Jacob Gwa</a:t>
            </a:r>
          </a:p>
          <a:p>
            <a:pPr>
              <a:defRPr/>
            </a:pPr>
            <a:r>
              <a:rPr lang="en-GB" sz="3600" b="1" i="1" dirty="0">
                <a:solidFill>
                  <a:schemeClr val="accent2">
                    <a:lumMod val="75000"/>
                  </a:schemeClr>
                </a:solidFill>
                <a:latin typeface="Arial" panose="020B0604020202020204" pitchFamily="34" charset="0"/>
                <a:cs typeface="Arial" panose="020B0604020202020204" pitchFamily="34" charset="0"/>
              </a:rPr>
              <a:t>Lecturer in Integrating projects </a:t>
            </a:r>
          </a:p>
          <a:p>
            <a:pPr>
              <a:defRPr/>
            </a:pPr>
            <a:endParaRPr lang="en-GB" sz="1800" b="1" i="1" dirty="0">
              <a:solidFill>
                <a:schemeClr val="accent4">
                  <a:lumMod val="75000"/>
                </a:schemeClr>
              </a:solidFill>
              <a:latin typeface="Trebuchet MS" pitchFamily="34" charset="0"/>
            </a:endParaRPr>
          </a:p>
        </p:txBody>
      </p:sp>
      <p:sp>
        <p:nvSpPr>
          <p:cNvPr id="7" name="TextBox 6"/>
          <p:cNvSpPr txBox="1"/>
          <p:nvPr/>
        </p:nvSpPr>
        <p:spPr>
          <a:xfrm>
            <a:off x="2640015" y="2168770"/>
            <a:ext cx="7343775" cy="369888"/>
          </a:xfrm>
          <a:prstGeom prst="rect">
            <a:avLst/>
          </a:prstGeom>
        </p:spPr>
        <p:style>
          <a:lnRef idx="3">
            <a:schemeClr val="lt1"/>
          </a:lnRef>
          <a:fillRef idx="1">
            <a:schemeClr val="accent6"/>
          </a:fillRef>
          <a:effectRef idx="1">
            <a:schemeClr val="accent6"/>
          </a:effectRef>
          <a:fontRef idx="minor">
            <a:schemeClr val="lt1"/>
          </a:fontRef>
        </p:style>
        <p:txBody>
          <a:bodyPr>
            <a:spAutoFit/>
          </a:bodyPr>
          <a:lstStyle/>
          <a:p>
            <a:pPr algn="ctr">
              <a:defRPr/>
            </a:pPr>
            <a:r>
              <a:rPr lang="en-GB" b="1" dirty="0">
                <a:latin typeface="Arial" panose="020B0604020202020204" pitchFamily="34" charset="0"/>
                <a:cs typeface="Arial" panose="020B0604020202020204" pitchFamily="34" charset="0"/>
              </a:rPr>
              <a:t>Week 3</a:t>
            </a:r>
          </a:p>
        </p:txBody>
      </p:sp>
      <p:pic>
        <p:nvPicPr>
          <p:cNvPr id="6" name="Picture 5">
            <a:extLst>
              <a:ext uri="{FF2B5EF4-FFF2-40B4-BE49-F238E27FC236}">
                <a16:creationId xmlns:a16="http://schemas.microsoft.com/office/drawing/2014/main" id="{2916448D-2D01-439D-B53D-A9D0AEDED678}"/>
              </a:ext>
            </a:extLst>
          </p:cNvPr>
          <p:cNvPicPr>
            <a:picLocks noChangeAspect="1"/>
          </p:cNvPicPr>
          <p:nvPr/>
        </p:nvPicPr>
        <p:blipFill>
          <a:blip r:embed="rId3"/>
          <a:stretch>
            <a:fillRect/>
          </a:stretch>
        </p:blipFill>
        <p:spPr>
          <a:xfrm>
            <a:off x="11113" y="34121"/>
            <a:ext cx="2507004" cy="954107"/>
          </a:xfrm>
          <a:prstGeom prst="rect">
            <a:avLst/>
          </a:prstGeom>
        </p:spPr>
      </p:pic>
    </p:spTree>
    <p:extLst>
      <p:ext uri="{BB962C8B-B14F-4D97-AF65-F5344CB8AC3E}">
        <p14:creationId xmlns:p14="http://schemas.microsoft.com/office/powerpoint/2010/main" val="1129361995"/>
      </p:ext>
    </p:extLst>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Rectangle 2">
            <a:extLst>
              <a:ext uri="{FF2B5EF4-FFF2-40B4-BE49-F238E27FC236}">
                <a16:creationId xmlns:a16="http://schemas.microsoft.com/office/drawing/2014/main" id="{9048AAAA-7917-4398-94D9-07E3325D262D}"/>
              </a:ext>
            </a:extLst>
          </p:cNvPr>
          <p:cNvSpPr>
            <a:spLocks noGrp="1" noChangeArrowheads="1"/>
          </p:cNvSpPr>
          <p:nvPr>
            <p:ph type="title"/>
          </p:nvPr>
        </p:nvSpPr>
        <p:spPr>
          <a:xfrm>
            <a:off x="1703388" y="1125538"/>
            <a:ext cx="9072562" cy="2303462"/>
          </a:xfrm>
        </p:spPr>
        <p:txBody>
          <a:bodyPr/>
          <a:lstStyle/>
          <a:p>
            <a:pPr algn="ctr">
              <a:defRPr/>
            </a:pPr>
            <a:br>
              <a:rPr lang="en-GB" altLang="en-US" sz="3200" dirty="0">
                <a:solidFill>
                  <a:schemeClr val="tx1">
                    <a:lumMod val="75000"/>
                    <a:lumOff val="25000"/>
                  </a:schemeClr>
                </a:solidFill>
                <a:latin typeface="Arial" panose="020B0604020202020204" pitchFamily="34" charset="0"/>
                <a:ea typeface="ＭＳ Ｐゴシック" panose="020B0600070205080204" pitchFamily="34" charset="-128"/>
              </a:rPr>
            </a:br>
            <a:r>
              <a:rPr lang="en-GB" altLang="en-US" sz="4000" dirty="0">
                <a:solidFill>
                  <a:srgbClr val="002060"/>
                </a:solidFill>
                <a:latin typeface="Arial Black" panose="020B0A04020102020204" pitchFamily="34" charset="0"/>
                <a:ea typeface="ＭＳ Ｐゴシック" panose="020B0600070205080204" pitchFamily="34" charset="-128"/>
              </a:rPr>
              <a:t>Understanding research philosophies and approaches</a:t>
            </a:r>
          </a:p>
        </p:txBody>
      </p:sp>
      <p:pic>
        <p:nvPicPr>
          <p:cNvPr id="3" name="Picture 2">
            <a:extLst>
              <a:ext uri="{FF2B5EF4-FFF2-40B4-BE49-F238E27FC236}">
                <a16:creationId xmlns:a16="http://schemas.microsoft.com/office/drawing/2014/main" id="{BBB48CAD-DE09-45D9-91C5-C9D3A9C8A82D}"/>
              </a:ext>
            </a:extLst>
          </p:cNvPr>
          <p:cNvPicPr>
            <a:picLocks noChangeAspect="1"/>
          </p:cNvPicPr>
          <p:nvPr/>
        </p:nvPicPr>
        <p:blipFill>
          <a:blip r:embed="rId2"/>
          <a:stretch>
            <a:fillRect/>
          </a:stretch>
        </p:blipFill>
        <p:spPr>
          <a:xfrm>
            <a:off x="11113" y="34121"/>
            <a:ext cx="2209800" cy="954107"/>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52C053D6-28B6-4C2A-B4F3-CE14C41CBE77}"/>
              </a:ext>
            </a:extLst>
          </p:cNvPr>
          <p:cNvPicPr>
            <a:picLocks noChangeAspect="1"/>
          </p:cNvPicPr>
          <p:nvPr/>
        </p:nvPicPr>
        <p:blipFill>
          <a:blip r:embed="rId2"/>
          <a:stretch>
            <a:fillRect/>
          </a:stretch>
        </p:blipFill>
        <p:spPr>
          <a:xfrm>
            <a:off x="11113" y="34121"/>
            <a:ext cx="2209800" cy="954107"/>
          </a:xfrm>
          <a:prstGeom prst="rect">
            <a:avLst/>
          </a:prstGeom>
        </p:spPr>
      </p:pic>
      <p:pic>
        <p:nvPicPr>
          <p:cNvPr id="35842" name="Picture 2" descr="Introduction to Research and Research Methods - METHODS OF RESEARCH FND 501">
            <a:extLst>
              <a:ext uri="{FF2B5EF4-FFF2-40B4-BE49-F238E27FC236}">
                <a16:creationId xmlns:a16="http://schemas.microsoft.com/office/drawing/2014/main" id="{129729F5-00D4-4CB6-A535-062B95BD92E5}"/>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1113" y="988228"/>
            <a:ext cx="12169773" cy="58697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749071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عنوان 1">
            <a:extLst>
              <a:ext uri="{FF2B5EF4-FFF2-40B4-BE49-F238E27FC236}">
                <a16:creationId xmlns:a16="http://schemas.microsoft.com/office/drawing/2014/main" id="{FB65DD4D-F22D-49DE-B6EB-16BA5B58F1B7}"/>
              </a:ext>
            </a:extLst>
          </p:cNvPr>
          <p:cNvSpPr>
            <a:spLocks noGrp="1"/>
          </p:cNvSpPr>
          <p:nvPr>
            <p:ph type="title"/>
          </p:nvPr>
        </p:nvSpPr>
        <p:spPr>
          <a:xfrm>
            <a:off x="2588454" y="0"/>
            <a:ext cx="9397219" cy="1325563"/>
          </a:xfrm>
        </p:spPr>
        <p:txBody>
          <a:bodyPr/>
          <a:lstStyle/>
          <a:p>
            <a:pPr algn="just">
              <a:defRPr/>
            </a:pPr>
            <a:r>
              <a:rPr lang="en-US" altLang="en-US" sz="3200" b="1" dirty="0">
                <a:solidFill>
                  <a:srgbClr val="002060"/>
                </a:solidFill>
                <a:latin typeface="Arial" panose="020B0604020202020204" pitchFamily="34" charset="0"/>
                <a:ea typeface="ＭＳ Ｐゴシック" panose="020B0600070205080204" pitchFamily="34" charset="-128"/>
              </a:rPr>
              <a:t>Understanding research philosophies and approaches </a:t>
            </a:r>
            <a:endParaRPr lang="ar-SA" altLang="en-US" sz="3200" b="1" dirty="0">
              <a:solidFill>
                <a:srgbClr val="002060"/>
              </a:solidFill>
              <a:latin typeface="Arial" panose="020B0604020202020204" pitchFamily="34" charset="0"/>
              <a:ea typeface="ＭＳ Ｐゴシック" panose="020B0600070205080204" pitchFamily="34" charset="-128"/>
            </a:endParaRPr>
          </a:p>
        </p:txBody>
      </p:sp>
      <p:sp>
        <p:nvSpPr>
          <p:cNvPr id="10243" name="عنصر نائب للمحتوى 2">
            <a:extLst>
              <a:ext uri="{FF2B5EF4-FFF2-40B4-BE49-F238E27FC236}">
                <a16:creationId xmlns:a16="http://schemas.microsoft.com/office/drawing/2014/main" id="{BDE13527-F30C-4078-885C-D05A2C13CB4F}"/>
              </a:ext>
            </a:extLst>
          </p:cNvPr>
          <p:cNvSpPr>
            <a:spLocks noGrp="1"/>
          </p:cNvSpPr>
          <p:nvPr>
            <p:ph idx="1"/>
          </p:nvPr>
        </p:nvSpPr>
        <p:spPr>
          <a:xfrm>
            <a:off x="1111348" y="1477108"/>
            <a:ext cx="10044331" cy="4965895"/>
          </a:xfrm>
        </p:spPr>
        <p:txBody>
          <a:bodyPr>
            <a:noAutofit/>
          </a:bodyPr>
          <a:lstStyle/>
          <a:p>
            <a:r>
              <a:rPr lang="en-US" altLang="en-US" sz="2400" b="1" dirty="0">
                <a:latin typeface="Arial" panose="020B0604020202020204" pitchFamily="34" charset="0"/>
                <a:ea typeface="ＭＳ Ｐゴシック" panose="020B0600070205080204" pitchFamily="34" charset="-128"/>
                <a:cs typeface="Arial" panose="020B0604020202020204" pitchFamily="34" charset="0"/>
              </a:rPr>
              <a:t>By end of this lecture, you should be able to:</a:t>
            </a:r>
          </a:p>
          <a:p>
            <a:pPr marL="0" indent="0">
              <a:buNone/>
            </a:pPr>
            <a:endParaRPr lang="en-US" altLang="en-US" sz="2400" b="1" dirty="0">
              <a:latin typeface="Arial" panose="020B0604020202020204" pitchFamily="34" charset="0"/>
              <a:ea typeface="ＭＳ Ｐゴシック" panose="020B0600070205080204" pitchFamily="34" charset="-128"/>
              <a:cs typeface="Arial" panose="020B0604020202020204" pitchFamily="34" charset="0"/>
            </a:endParaRPr>
          </a:p>
          <a:p>
            <a:pPr lvl="1" algn="just"/>
            <a:r>
              <a:rPr lang="en-US" altLang="en-US" b="1" dirty="0">
                <a:latin typeface="Arial" panose="020B0604020202020204" pitchFamily="34" charset="0"/>
                <a:ea typeface="ＭＳ Ｐゴシック" panose="020B0600070205080204" pitchFamily="34" charset="-128"/>
                <a:cs typeface="Arial" panose="020B0604020202020204" pitchFamily="34" charset="0"/>
              </a:rPr>
              <a:t>Define the key terms ontology, epistemology and explain their relevance to research;</a:t>
            </a:r>
          </a:p>
          <a:p>
            <a:pPr lvl="1" algn="just"/>
            <a:r>
              <a:rPr lang="en-US" altLang="en-US" b="1" dirty="0">
                <a:latin typeface="Arial" panose="020B0604020202020204" pitchFamily="34" charset="0"/>
                <a:ea typeface="ＭＳ Ｐゴシック" panose="020B0600070205080204" pitchFamily="34" charset="-128"/>
                <a:cs typeface="Arial" panose="020B0604020202020204" pitchFamily="34" charset="0"/>
              </a:rPr>
              <a:t>Explain the relevance for these research topics of philosophical perspectives such as positivism, realism, pragmatism,  and interpretivism;</a:t>
            </a:r>
          </a:p>
          <a:p>
            <a:pPr lvl="1" algn="just"/>
            <a:r>
              <a:rPr lang="en-US" altLang="en-US" b="1" dirty="0">
                <a:latin typeface="Arial" panose="020B0604020202020204" pitchFamily="34" charset="0"/>
                <a:ea typeface="ＭＳ Ｐゴシック" panose="020B0600070205080204" pitchFamily="34" charset="-128"/>
                <a:cs typeface="Arial" panose="020B0604020202020204" pitchFamily="34" charset="0"/>
              </a:rPr>
              <a:t>Understand the main research paradigms</a:t>
            </a:r>
          </a:p>
          <a:p>
            <a:pPr lvl="1" algn="just"/>
            <a:r>
              <a:rPr lang="en-US" altLang="en-US" b="1" dirty="0">
                <a:latin typeface="Arial" panose="020B0604020202020204" pitchFamily="34" charset="0"/>
                <a:ea typeface="ＭＳ Ｐゴシック" panose="020B0600070205080204" pitchFamily="34" charset="-128"/>
                <a:cs typeface="Arial" panose="020B0604020202020204" pitchFamily="34" charset="0"/>
              </a:rPr>
              <a:t>Distinguish between main research approaches; deductive and inductive and abductive;</a:t>
            </a:r>
          </a:p>
          <a:p>
            <a:pPr lvl="1" algn="just"/>
            <a:r>
              <a:rPr lang="en-US" altLang="en-US" b="1" dirty="0">
                <a:latin typeface="Arial" panose="020B0604020202020204" pitchFamily="34" charset="0"/>
                <a:ea typeface="ＭＳ Ｐゴシック" panose="020B0600070205080204" pitchFamily="34" charset="-128"/>
                <a:cs typeface="Arial" panose="020B0604020202020204" pitchFamily="34" charset="0"/>
              </a:rPr>
              <a:t>State your own epistemological and axiological positions. </a:t>
            </a:r>
            <a:endParaRPr lang="ar-SA" altLang="en-US" b="1" dirty="0">
              <a:latin typeface="Arial" panose="020B0604020202020204" pitchFamily="34" charset="0"/>
              <a:ea typeface="ＭＳ Ｐゴシック" panose="020B0600070205080204" pitchFamily="34" charset="-128"/>
              <a:cs typeface="Arial" panose="020B0604020202020204" pitchFamily="34" charset="0"/>
            </a:endParaRPr>
          </a:p>
        </p:txBody>
      </p:sp>
      <p:pic>
        <p:nvPicPr>
          <p:cNvPr id="4" name="Picture 3">
            <a:extLst>
              <a:ext uri="{FF2B5EF4-FFF2-40B4-BE49-F238E27FC236}">
                <a16:creationId xmlns:a16="http://schemas.microsoft.com/office/drawing/2014/main" id="{98899374-0ABA-4C1A-BA0F-5C5CE8781F5D}"/>
              </a:ext>
            </a:extLst>
          </p:cNvPr>
          <p:cNvPicPr>
            <a:picLocks noChangeAspect="1"/>
          </p:cNvPicPr>
          <p:nvPr/>
        </p:nvPicPr>
        <p:blipFill>
          <a:blip r:embed="rId2"/>
          <a:stretch>
            <a:fillRect/>
          </a:stretch>
        </p:blipFill>
        <p:spPr>
          <a:xfrm>
            <a:off x="11113" y="34121"/>
            <a:ext cx="2209800" cy="954107"/>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ext Box 8">
            <a:extLst>
              <a:ext uri="{FF2B5EF4-FFF2-40B4-BE49-F238E27FC236}">
                <a16:creationId xmlns:a16="http://schemas.microsoft.com/office/drawing/2014/main" id="{FBDBE3FC-60B7-4881-A688-27731A982229}"/>
              </a:ext>
            </a:extLst>
          </p:cNvPr>
          <p:cNvSpPr txBox="1">
            <a:spLocks noChangeArrowheads="1"/>
          </p:cNvSpPr>
          <p:nvPr/>
        </p:nvSpPr>
        <p:spPr bwMode="auto">
          <a:xfrm>
            <a:off x="4522250" y="138409"/>
            <a:ext cx="5803436"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fontAlgn="base">
              <a:spcBef>
                <a:spcPct val="0"/>
              </a:spcBef>
              <a:spcAft>
                <a:spcPct val="0"/>
              </a:spcAft>
              <a:defRPr>
                <a:solidFill>
                  <a:schemeClr val="tx1"/>
                </a:solidFill>
                <a:latin typeface="Calibri" panose="020F0502020204030204" pitchFamily="34" charset="0"/>
              </a:defRPr>
            </a:lvl6pPr>
            <a:lvl7pPr marL="2971800" indent="-228600" defTabSz="457200" fontAlgn="base">
              <a:spcBef>
                <a:spcPct val="0"/>
              </a:spcBef>
              <a:spcAft>
                <a:spcPct val="0"/>
              </a:spcAft>
              <a:defRPr>
                <a:solidFill>
                  <a:schemeClr val="tx1"/>
                </a:solidFill>
                <a:latin typeface="Calibri" panose="020F0502020204030204" pitchFamily="34" charset="0"/>
              </a:defRPr>
            </a:lvl7pPr>
            <a:lvl8pPr marL="3429000" indent="-228600" defTabSz="457200" fontAlgn="base">
              <a:spcBef>
                <a:spcPct val="0"/>
              </a:spcBef>
              <a:spcAft>
                <a:spcPct val="0"/>
              </a:spcAft>
              <a:defRPr>
                <a:solidFill>
                  <a:schemeClr val="tx1"/>
                </a:solidFill>
                <a:latin typeface="Calibri" panose="020F0502020204030204" pitchFamily="34" charset="0"/>
              </a:defRPr>
            </a:lvl8pPr>
            <a:lvl9pPr marL="3886200" indent="-228600" defTabSz="457200" fontAlgn="base">
              <a:spcBef>
                <a:spcPct val="0"/>
              </a:spcBef>
              <a:spcAft>
                <a:spcPct val="0"/>
              </a:spcAft>
              <a:defRPr>
                <a:solidFill>
                  <a:schemeClr val="tx1"/>
                </a:solidFill>
                <a:latin typeface="Calibri" panose="020F0502020204030204" pitchFamily="34" charset="0"/>
              </a:defRPr>
            </a:lvl9pPr>
          </a:lstStyle>
          <a:p>
            <a:pPr eaLnBrk="1" hangingPunct="1">
              <a:spcBef>
                <a:spcPct val="50000"/>
              </a:spcBef>
            </a:pPr>
            <a:r>
              <a:rPr lang="en-US" altLang="en-US" sz="4000" b="1" dirty="0">
                <a:solidFill>
                  <a:srgbClr val="002060"/>
                </a:solidFill>
                <a:latin typeface="Arial" panose="020B0604020202020204" pitchFamily="34" charset="0"/>
                <a:ea typeface="ＭＳ Ｐゴシック" panose="020B0600070205080204" pitchFamily="34" charset="-128"/>
              </a:rPr>
              <a:t>The research ‘onion’</a:t>
            </a:r>
          </a:p>
        </p:txBody>
      </p:sp>
      <p:pic>
        <p:nvPicPr>
          <p:cNvPr id="11267" name="Picture 25" descr="Fig_4-1">
            <a:extLst>
              <a:ext uri="{FF2B5EF4-FFF2-40B4-BE49-F238E27FC236}">
                <a16:creationId xmlns:a16="http://schemas.microsoft.com/office/drawing/2014/main" id="{22C4D8F9-9F42-48D1-87A4-72D0CB93709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30326" y="1589649"/>
            <a:ext cx="8296324" cy="45579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Picture 3">
            <a:extLst>
              <a:ext uri="{FF2B5EF4-FFF2-40B4-BE49-F238E27FC236}">
                <a16:creationId xmlns:a16="http://schemas.microsoft.com/office/drawing/2014/main" id="{C10874D3-942D-4485-A5FD-EACF452D85C9}"/>
              </a:ext>
            </a:extLst>
          </p:cNvPr>
          <p:cNvPicPr>
            <a:picLocks noChangeAspect="1"/>
          </p:cNvPicPr>
          <p:nvPr/>
        </p:nvPicPr>
        <p:blipFill>
          <a:blip r:embed="rId4"/>
          <a:stretch>
            <a:fillRect/>
          </a:stretch>
        </p:blipFill>
        <p:spPr>
          <a:xfrm>
            <a:off x="11113" y="34121"/>
            <a:ext cx="2209800" cy="954107"/>
          </a:xfrm>
          <a:prstGeom prst="rect">
            <a:avLst/>
          </a:prstGeom>
        </p:spPr>
      </p:pic>
    </p:spTree>
  </p:cSld>
  <p:clrMapOvr>
    <a:masterClrMapping/>
  </p:clrMapOvr>
  <p:transition spd="slow"/>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Rectangle 2">
            <a:extLst>
              <a:ext uri="{FF2B5EF4-FFF2-40B4-BE49-F238E27FC236}">
                <a16:creationId xmlns:a16="http://schemas.microsoft.com/office/drawing/2014/main" id="{B6CC1433-ED1C-4B6D-A4EB-F635D78F26D7}"/>
              </a:ext>
            </a:extLst>
          </p:cNvPr>
          <p:cNvSpPr>
            <a:spLocks noGrp="1" noChangeArrowheads="1"/>
          </p:cNvSpPr>
          <p:nvPr>
            <p:ph type="title"/>
          </p:nvPr>
        </p:nvSpPr>
        <p:spPr>
          <a:xfrm>
            <a:off x="2220913" y="34121"/>
            <a:ext cx="8088923" cy="1200329"/>
          </a:xfrm>
        </p:spPr>
        <p:txBody>
          <a:bodyPr wrap="square">
            <a:spAutoFit/>
          </a:bodyPr>
          <a:lstStyle/>
          <a:p>
            <a:pPr algn="ctr">
              <a:defRPr/>
            </a:pPr>
            <a:r>
              <a:rPr lang="en-GB" altLang="en-US" sz="4000" b="1" dirty="0">
                <a:solidFill>
                  <a:srgbClr val="002060"/>
                </a:solidFill>
                <a:latin typeface="Arial" panose="020B0604020202020204" pitchFamily="34" charset="0"/>
                <a:ea typeface="ＭＳ Ｐゴシック" panose="020B0600070205080204" pitchFamily="34" charset="-128"/>
              </a:rPr>
              <a:t>Understanding your research philosophy (1)</a:t>
            </a:r>
          </a:p>
        </p:txBody>
      </p:sp>
      <p:sp>
        <p:nvSpPr>
          <p:cNvPr id="27650" name="Rectangle 3">
            <a:extLst>
              <a:ext uri="{FF2B5EF4-FFF2-40B4-BE49-F238E27FC236}">
                <a16:creationId xmlns:a16="http://schemas.microsoft.com/office/drawing/2014/main" id="{682D31E0-0939-4BE6-8814-EC808B63A710}"/>
              </a:ext>
            </a:extLst>
          </p:cNvPr>
          <p:cNvSpPr>
            <a:spLocks noGrp="1" noChangeArrowheads="1"/>
          </p:cNvSpPr>
          <p:nvPr>
            <p:ph idx="1"/>
          </p:nvPr>
        </p:nvSpPr>
        <p:spPr>
          <a:xfrm>
            <a:off x="1237957" y="1371600"/>
            <a:ext cx="9326880" cy="4649788"/>
          </a:xfrm>
        </p:spPr>
        <p:txBody>
          <a:bodyPr rtlCol="0">
            <a:normAutofit/>
          </a:bodyPr>
          <a:lstStyle/>
          <a:p>
            <a:pPr marL="91440" indent="-91440">
              <a:buNone/>
              <a:defRPr/>
            </a:pPr>
            <a:endParaRPr lang="en-GB" altLang="en-US" dirty="0">
              <a:solidFill>
                <a:schemeClr val="tx1">
                  <a:lumMod val="75000"/>
                  <a:lumOff val="25000"/>
                </a:schemeClr>
              </a:solidFill>
              <a:latin typeface="Arial" panose="020B0604020202020204" pitchFamily="34" charset="0"/>
              <a:ea typeface="ＭＳ Ｐゴシック" panose="020B0600070205080204" pitchFamily="34" charset="-128"/>
            </a:endParaRPr>
          </a:p>
          <a:p>
            <a:pPr marL="91440" indent="-91440">
              <a:buNone/>
              <a:defRPr/>
            </a:pPr>
            <a:endParaRPr lang="en-GB" altLang="en-US" dirty="0">
              <a:solidFill>
                <a:schemeClr val="tx1">
                  <a:lumMod val="75000"/>
                  <a:lumOff val="25000"/>
                </a:schemeClr>
              </a:solidFill>
              <a:latin typeface="Arial" panose="020B0604020202020204" pitchFamily="34" charset="0"/>
              <a:ea typeface="ＭＳ Ｐゴシック" panose="020B0600070205080204" pitchFamily="34" charset="-128"/>
            </a:endParaRPr>
          </a:p>
          <a:p>
            <a:pPr marL="91440" indent="-91440">
              <a:lnSpc>
                <a:spcPct val="150000"/>
              </a:lnSpc>
              <a:buNone/>
              <a:defRPr/>
            </a:pPr>
            <a:r>
              <a:rPr lang="en-GB" altLang="en-US" b="1" dirty="0">
                <a:solidFill>
                  <a:schemeClr val="tx1">
                    <a:lumMod val="75000"/>
                    <a:lumOff val="25000"/>
                  </a:schemeClr>
                </a:solidFill>
                <a:latin typeface="Arial" panose="020B0604020202020204" pitchFamily="34" charset="0"/>
                <a:ea typeface="ＭＳ Ｐゴシック" panose="020B0600070205080204" pitchFamily="34" charset="-128"/>
                <a:cs typeface="Arial" panose="020B0604020202020204" pitchFamily="34" charset="0"/>
              </a:rPr>
              <a:t> </a:t>
            </a:r>
            <a:r>
              <a:rPr lang="ja-JP" altLang="en-GB" b="1" dirty="0">
                <a:solidFill>
                  <a:schemeClr val="tx1">
                    <a:lumMod val="75000"/>
                    <a:lumOff val="25000"/>
                  </a:schemeClr>
                </a:solidFill>
                <a:latin typeface="Arial" panose="020B0604020202020204" pitchFamily="34" charset="0"/>
                <a:cs typeface="Arial" panose="020B0604020202020204" pitchFamily="34" charset="0"/>
              </a:rPr>
              <a:t>‘</a:t>
            </a:r>
            <a:r>
              <a:rPr lang="en-GB" altLang="ja-JP" b="1" dirty="0">
                <a:solidFill>
                  <a:schemeClr val="tx1">
                    <a:lumMod val="75000"/>
                    <a:lumOff val="25000"/>
                  </a:schemeClr>
                </a:solidFill>
                <a:latin typeface="Arial" panose="020B0604020202020204" pitchFamily="34" charset="0"/>
                <a:cs typeface="Arial" panose="020B0604020202020204" pitchFamily="34" charset="0"/>
              </a:rPr>
              <a:t>Research philosophy is an over-arching term relating to the development of knowledge and the nature of that knowledge</a:t>
            </a:r>
            <a:r>
              <a:rPr lang="ja-JP" altLang="en-GB" b="1" dirty="0">
                <a:solidFill>
                  <a:schemeClr val="tx1">
                    <a:lumMod val="75000"/>
                    <a:lumOff val="25000"/>
                  </a:schemeClr>
                </a:solidFill>
                <a:latin typeface="Arial" panose="020B0604020202020204" pitchFamily="34" charset="0"/>
                <a:cs typeface="Arial" panose="020B0604020202020204" pitchFamily="34" charset="0"/>
              </a:rPr>
              <a:t>’</a:t>
            </a:r>
            <a:endParaRPr lang="en-GB" altLang="ja-JP" b="1" dirty="0">
              <a:solidFill>
                <a:schemeClr val="tx1">
                  <a:lumMod val="75000"/>
                  <a:lumOff val="25000"/>
                </a:schemeClr>
              </a:solidFill>
              <a:latin typeface="Arial" panose="020B0604020202020204" pitchFamily="34" charset="0"/>
              <a:cs typeface="Arial" panose="020B0604020202020204" pitchFamily="34" charset="0"/>
            </a:endParaRPr>
          </a:p>
          <a:p>
            <a:pPr marL="91440" indent="-91440">
              <a:buNone/>
              <a:defRPr/>
            </a:pPr>
            <a:endParaRPr lang="en-GB" altLang="en-US" dirty="0">
              <a:solidFill>
                <a:schemeClr val="tx1">
                  <a:lumMod val="75000"/>
                  <a:lumOff val="25000"/>
                </a:schemeClr>
              </a:solidFill>
              <a:latin typeface="Arial" panose="020B0604020202020204" pitchFamily="34" charset="0"/>
              <a:ea typeface="ＭＳ Ｐゴシック" panose="020B0600070205080204" pitchFamily="34" charset="-128"/>
            </a:endParaRPr>
          </a:p>
          <a:p>
            <a:pPr marL="91440" indent="-91440">
              <a:buNone/>
              <a:defRPr/>
            </a:pPr>
            <a:endParaRPr lang="en-GB" altLang="en-US" dirty="0">
              <a:solidFill>
                <a:schemeClr val="tx1">
                  <a:lumMod val="75000"/>
                  <a:lumOff val="25000"/>
                </a:schemeClr>
              </a:solidFill>
              <a:latin typeface="Arial" panose="020B0604020202020204" pitchFamily="34" charset="0"/>
              <a:ea typeface="ＭＳ Ｐゴシック" panose="020B0600070205080204" pitchFamily="34" charset="-128"/>
            </a:endParaRPr>
          </a:p>
          <a:p>
            <a:pPr marL="91440" indent="-91440" algn="r">
              <a:buNone/>
              <a:defRPr/>
            </a:pPr>
            <a:r>
              <a:rPr lang="en-GB" altLang="en-US" dirty="0">
                <a:solidFill>
                  <a:schemeClr val="tx1">
                    <a:lumMod val="75000"/>
                    <a:lumOff val="25000"/>
                  </a:schemeClr>
                </a:solidFill>
                <a:latin typeface="Arial" panose="020B0604020202020204" pitchFamily="34" charset="0"/>
                <a:ea typeface="ＭＳ Ｐゴシック" panose="020B0600070205080204" pitchFamily="34" charset="-128"/>
              </a:rPr>
              <a:t> Adapted from Saunders </a:t>
            </a:r>
            <a:r>
              <a:rPr lang="en-GB" altLang="en-US" i="1" dirty="0">
                <a:solidFill>
                  <a:schemeClr val="tx1">
                    <a:lumMod val="75000"/>
                    <a:lumOff val="25000"/>
                  </a:schemeClr>
                </a:solidFill>
                <a:latin typeface="Arial" panose="020B0604020202020204" pitchFamily="34" charset="0"/>
                <a:ea typeface="ＭＳ Ｐゴシック" panose="020B0600070205080204" pitchFamily="34" charset="-128"/>
              </a:rPr>
              <a:t>et al</a:t>
            </a:r>
            <a:r>
              <a:rPr lang="en-GB" altLang="en-US" dirty="0">
                <a:solidFill>
                  <a:schemeClr val="tx1">
                    <a:lumMod val="75000"/>
                    <a:lumOff val="25000"/>
                  </a:schemeClr>
                </a:solidFill>
                <a:latin typeface="Arial" panose="020B0604020202020204" pitchFamily="34" charset="0"/>
                <a:ea typeface="ＭＳ Ｐゴシック" panose="020B0600070205080204" pitchFamily="34" charset="-128"/>
              </a:rPr>
              <a:t>, (2009)</a:t>
            </a:r>
          </a:p>
        </p:txBody>
      </p:sp>
      <p:pic>
        <p:nvPicPr>
          <p:cNvPr id="4" name="Picture 3">
            <a:extLst>
              <a:ext uri="{FF2B5EF4-FFF2-40B4-BE49-F238E27FC236}">
                <a16:creationId xmlns:a16="http://schemas.microsoft.com/office/drawing/2014/main" id="{21B8FEAB-CCB4-4DC2-A821-12AEF55DF4B9}"/>
              </a:ext>
            </a:extLst>
          </p:cNvPr>
          <p:cNvPicPr>
            <a:picLocks noChangeAspect="1"/>
          </p:cNvPicPr>
          <p:nvPr/>
        </p:nvPicPr>
        <p:blipFill>
          <a:blip r:embed="rId2"/>
          <a:stretch>
            <a:fillRect/>
          </a:stretch>
        </p:blipFill>
        <p:spPr>
          <a:xfrm>
            <a:off x="11113" y="34121"/>
            <a:ext cx="2209800" cy="954107"/>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Rectangle 2">
            <a:extLst>
              <a:ext uri="{FF2B5EF4-FFF2-40B4-BE49-F238E27FC236}">
                <a16:creationId xmlns:a16="http://schemas.microsoft.com/office/drawing/2014/main" id="{42F5226A-75E9-4C29-8014-F95C016B9D2B}"/>
              </a:ext>
            </a:extLst>
          </p:cNvPr>
          <p:cNvSpPr>
            <a:spLocks noGrp="1" noChangeArrowheads="1"/>
          </p:cNvSpPr>
          <p:nvPr>
            <p:ph type="title"/>
          </p:nvPr>
        </p:nvSpPr>
        <p:spPr>
          <a:xfrm>
            <a:off x="2912011" y="152311"/>
            <a:ext cx="7772399" cy="1200329"/>
          </a:xfrm>
        </p:spPr>
        <p:txBody>
          <a:bodyPr wrap="square">
            <a:spAutoFit/>
          </a:bodyPr>
          <a:lstStyle/>
          <a:p>
            <a:pPr algn="ctr">
              <a:defRPr/>
            </a:pPr>
            <a:r>
              <a:rPr lang="en-GB" altLang="en-US" sz="4000" b="1" dirty="0">
                <a:solidFill>
                  <a:srgbClr val="002060"/>
                </a:solidFill>
                <a:latin typeface="Arial" panose="020B0604020202020204" pitchFamily="34" charset="0"/>
                <a:ea typeface="ＭＳ Ｐゴシック" panose="020B0600070205080204" pitchFamily="34" charset="-128"/>
                <a:cs typeface="Arial" panose="020B0604020202020204" pitchFamily="34" charset="0"/>
              </a:rPr>
              <a:t>Understanding your research philosophy (2)</a:t>
            </a:r>
          </a:p>
        </p:txBody>
      </p:sp>
      <p:sp>
        <p:nvSpPr>
          <p:cNvPr id="14339" name="Rectangle 3">
            <a:extLst>
              <a:ext uri="{FF2B5EF4-FFF2-40B4-BE49-F238E27FC236}">
                <a16:creationId xmlns:a16="http://schemas.microsoft.com/office/drawing/2014/main" id="{801633D5-5B1F-4209-9743-5955DFB503F0}"/>
              </a:ext>
            </a:extLst>
          </p:cNvPr>
          <p:cNvSpPr>
            <a:spLocks noGrp="1" noChangeArrowheads="1"/>
          </p:cNvSpPr>
          <p:nvPr>
            <p:ph idx="1"/>
          </p:nvPr>
        </p:nvSpPr>
        <p:spPr>
          <a:xfrm>
            <a:off x="956603" y="2060575"/>
            <a:ext cx="9988061" cy="4114800"/>
          </a:xfrm>
        </p:spPr>
        <p:txBody>
          <a:bodyPr/>
          <a:lstStyle/>
          <a:p>
            <a:pPr algn="ctr">
              <a:buFontTx/>
              <a:buNone/>
            </a:pPr>
            <a:r>
              <a:rPr lang="en-GB" altLang="en-US" b="1" dirty="0">
                <a:latin typeface="Arial" panose="020B0604020202020204" pitchFamily="34" charset="0"/>
                <a:ea typeface="ＭＳ Ｐゴシック" panose="020B0600070205080204" pitchFamily="34" charset="-128"/>
              </a:rPr>
              <a:t>Thinking about research philosophy</a:t>
            </a:r>
          </a:p>
          <a:p>
            <a:pPr algn="ctr">
              <a:buFontTx/>
              <a:buNone/>
            </a:pPr>
            <a:endParaRPr lang="en-GB" altLang="en-US" b="1" dirty="0">
              <a:latin typeface="Arial" panose="020B0604020202020204" pitchFamily="34" charset="0"/>
              <a:ea typeface="ＭＳ Ｐゴシック" panose="020B0600070205080204" pitchFamily="34" charset="-128"/>
            </a:endParaRPr>
          </a:p>
          <a:p>
            <a:pPr algn="just">
              <a:lnSpc>
                <a:spcPct val="150000"/>
              </a:lnSpc>
            </a:pPr>
            <a:r>
              <a:rPr lang="en-GB" altLang="en-US" sz="2400" b="1" dirty="0">
                <a:latin typeface="Arial" panose="020B0604020202020204" pitchFamily="34" charset="0"/>
                <a:ea typeface="ＭＳ Ｐゴシック" panose="020B0600070205080204" pitchFamily="34" charset="-128"/>
              </a:rPr>
              <a:t>Ontology: is concerned with nature of reality. </a:t>
            </a:r>
          </a:p>
          <a:p>
            <a:pPr algn="just">
              <a:lnSpc>
                <a:spcPct val="150000"/>
              </a:lnSpc>
            </a:pPr>
            <a:r>
              <a:rPr lang="en-GB" altLang="en-US" sz="2400" b="1" dirty="0">
                <a:latin typeface="Arial" panose="020B0604020202020204" pitchFamily="34" charset="0"/>
                <a:ea typeface="ＭＳ Ｐゴシック" panose="020B0600070205080204" pitchFamily="34" charset="-128"/>
              </a:rPr>
              <a:t>Raise the questions of the assumptions researchers have about the way the world operates and commitment held to particular views. </a:t>
            </a:r>
          </a:p>
        </p:txBody>
      </p:sp>
      <p:pic>
        <p:nvPicPr>
          <p:cNvPr id="4" name="Picture 3">
            <a:extLst>
              <a:ext uri="{FF2B5EF4-FFF2-40B4-BE49-F238E27FC236}">
                <a16:creationId xmlns:a16="http://schemas.microsoft.com/office/drawing/2014/main" id="{2BA6ECE4-808B-4606-9CAD-CECE5612F1E1}"/>
              </a:ext>
            </a:extLst>
          </p:cNvPr>
          <p:cNvPicPr>
            <a:picLocks noChangeAspect="1"/>
          </p:cNvPicPr>
          <p:nvPr/>
        </p:nvPicPr>
        <p:blipFill>
          <a:blip r:embed="rId2"/>
          <a:stretch>
            <a:fillRect/>
          </a:stretch>
        </p:blipFill>
        <p:spPr>
          <a:xfrm>
            <a:off x="11113" y="34121"/>
            <a:ext cx="2209800" cy="954107"/>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عنوان 1">
            <a:extLst>
              <a:ext uri="{FF2B5EF4-FFF2-40B4-BE49-F238E27FC236}">
                <a16:creationId xmlns:a16="http://schemas.microsoft.com/office/drawing/2014/main" id="{F3A02B14-EEA1-44D3-BCC6-9615CCAB74DD}"/>
              </a:ext>
            </a:extLst>
          </p:cNvPr>
          <p:cNvSpPr>
            <a:spLocks noGrp="1"/>
          </p:cNvSpPr>
          <p:nvPr>
            <p:ph type="title"/>
          </p:nvPr>
        </p:nvSpPr>
        <p:spPr>
          <a:xfrm>
            <a:off x="4080803" y="34121"/>
            <a:ext cx="2602523" cy="844696"/>
          </a:xfrm>
        </p:spPr>
        <p:txBody>
          <a:bodyPr>
            <a:normAutofit/>
          </a:bodyPr>
          <a:lstStyle/>
          <a:p>
            <a:pPr>
              <a:defRPr/>
            </a:pPr>
            <a:r>
              <a:rPr lang="en-US" altLang="en-US" sz="4000" b="1" dirty="0">
                <a:solidFill>
                  <a:srgbClr val="002060"/>
                </a:solidFill>
                <a:latin typeface="Arial" panose="020B0604020202020204" pitchFamily="34" charset="0"/>
                <a:ea typeface="ＭＳ Ｐゴシック" panose="020B0600070205080204" pitchFamily="34" charset="-128"/>
                <a:cs typeface="Arial" panose="020B0604020202020204" pitchFamily="34" charset="0"/>
              </a:rPr>
              <a:t>Ontology</a:t>
            </a:r>
            <a:endParaRPr lang="ar-SA" altLang="en-US" sz="4000" b="1" dirty="0">
              <a:solidFill>
                <a:srgbClr val="002060"/>
              </a:solidFill>
              <a:latin typeface="Arial" panose="020B0604020202020204" pitchFamily="34" charset="0"/>
              <a:ea typeface="ＭＳ Ｐゴシック" panose="020B0600070205080204" pitchFamily="34" charset="-128"/>
              <a:cs typeface="Arial" panose="020B0604020202020204" pitchFamily="34" charset="0"/>
            </a:endParaRPr>
          </a:p>
        </p:txBody>
      </p:sp>
      <p:sp>
        <p:nvSpPr>
          <p:cNvPr id="15363" name="عنصر نائب للمحتوى 2">
            <a:extLst>
              <a:ext uri="{FF2B5EF4-FFF2-40B4-BE49-F238E27FC236}">
                <a16:creationId xmlns:a16="http://schemas.microsoft.com/office/drawing/2014/main" id="{5E1AE240-547A-464C-A8FE-B411FA7DB019}"/>
              </a:ext>
            </a:extLst>
          </p:cNvPr>
          <p:cNvSpPr>
            <a:spLocks noGrp="1"/>
          </p:cNvSpPr>
          <p:nvPr>
            <p:ph idx="1"/>
          </p:nvPr>
        </p:nvSpPr>
        <p:spPr/>
        <p:txBody>
          <a:bodyPr/>
          <a:lstStyle/>
          <a:p>
            <a:pPr algn="just">
              <a:lnSpc>
                <a:spcPct val="150000"/>
              </a:lnSpc>
            </a:pPr>
            <a:r>
              <a:rPr lang="en-US" altLang="en-US" sz="2400" b="1" dirty="0">
                <a:latin typeface="Arial" panose="020B0604020202020204" pitchFamily="34" charset="0"/>
                <a:ea typeface="ＭＳ Ｐゴシック" panose="020B0600070205080204" pitchFamily="34" charset="-128"/>
                <a:cs typeface="Arial" panose="020B0604020202020204" pitchFamily="34" charset="0"/>
              </a:rPr>
              <a:t>The first aspect of ontology we discuss is </a:t>
            </a:r>
            <a:r>
              <a:rPr lang="en-US" altLang="en-US" b="1"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“objectivism</a:t>
            </a:r>
            <a:r>
              <a:rPr lang="en-US" altLang="en-US" sz="2400" b="1"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a:t>
            </a:r>
            <a:r>
              <a:rPr lang="en-US" altLang="en-US" sz="2400" b="1" dirty="0">
                <a:latin typeface="Arial" panose="020B0604020202020204" pitchFamily="34" charset="0"/>
                <a:ea typeface="ＭＳ Ｐゴシック" panose="020B0600070205080204" pitchFamily="34" charset="-128"/>
                <a:cs typeface="Arial" panose="020B0604020202020204" pitchFamily="34" charset="0"/>
              </a:rPr>
              <a:t>. This portrays the position that social entities exist in reality external to social actors concerned with their existence.</a:t>
            </a:r>
          </a:p>
          <a:p>
            <a:pPr algn="just">
              <a:lnSpc>
                <a:spcPct val="150000"/>
              </a:lnSpc>
            </a:pPr>
            <a:r>
              <a:rPr lang="en-US" altLang="en-US" sz="2400" b="1" dirty="0">
                <a:latin typeface="Arial" panose="020B0604020202020204" pitchFamily="34" charset="0"/>
                <a:ea typeface="ＭＳ Ｐゴシック" panose="020B0600070205080204" pitchFamily="34" charset="-128"/>
                <a:cs typeface="Arial" panose="020B0604020202020204" pitchFamily="34" charset="0"/>
              </a:rPr>
              <a:t>The second aspect</a:t>
            </a:r>
            <a:r>
              <a:rPr lang="en-US" altLang="en-US" b="1" dirty="0">
                <a:latin typeface="Arial" panose="020B0604020202020204" pitchFamily="34" charset="0"/>
                <a:ea typeface="ＭＳ Ｐゴシック" panose="020B0600070205080204" pitchFamily="34" charset="-128"/>
                <a:cs typeface="Arial" panose="020B0604020202020204" pitchFamily="34" charset="0"/>
              </a:rPr>
              <a:t>, </a:t>
            </a:r>
            <a:r>
              <a:rPr lang="en-US" altLang="en-US" b="1"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“subjectivism” </a:t>
            </a:r>
            <a:r>
              <a:rPr lang="en-US" altLang="en-US" sz="2400" b="1" dirty="0">
                <a:latin typeface="Arial" panose="020B0604020202020204" pitchFamily="34" charset="0"/>
                <a:ea typeface="ＭＳ Ｐゴシック" panose="020B0600070205080204" pitchFamily="34" charset="-128"/>
                <a:cs typeface="Arial" panose="020B0604020202020204" pitchFamily="34" charset="0"/>
              </a:rPr>
              <a:t>holds that social phenomena are created from the perceptions and consequent actions of those social actors concerned with their existence  </a:t>
            </a:r>
            <a:endParaRPr lang="ar-SA" altLang="en-US" sz="2400" b="1" dirty="0">
              <a:latin typeface="Arial" panose="020B0604020202020204" pitchFamily="34" charset="0"/>
              <a:ea typeface="ＭＳ Ｐゴシック" panose="020B0600070205080204" pitchFamily="34" charset="-128"/>
              <a:cs typeface="Arial" panose="020B0604020202020204" pitchFamily="34" charset="0"/>
            </a:endParaRPr>
          </a:p>
        </p:txBody>
      </p:sp>
      <p:pic>
        <p:nvPicPr>
          <p:cNvPr id="4" name="Picture 3">
            <a:extLst>
              <a:ext uri="{FF2B5EF4-FFF2-40B4-BE49-F238E27FC236}">
                <a16:creationId xmlns:a16="http://schemas.microsoft.com/office/drawing/2014/main" id="{51F5CFBF-8C73-4A3A-B0B4-188D89FEB12D}"/>
              </a:ext>
            </a:extLst>
          </p:cNvPr>
          <p:cNvPicPr>
            <a:picLocks noChangeAspect="1"/>
          </p:cNvPicPr>
          <p:nvPr/>
        </p:nvPicPr>
        <p:blipFill>
          <a:blip r:embed="rId2"/>
          <a:stretch>
            <a:fillRect/>
          </a:stretch>
        </p:blipFill>
        <p:spPr>
          <a:xfrm>
            <a:off x="11113" y="34121"/>
            <a:ext cx="2209800" cy="954107"/>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عنوان 1">
            <a:extLst>
              <a:ext uri="{FF2B5EF4-FFF2-40B4-BE49-F238E27FC236}">
                <a16:creationId xmlns:a16="http://schemas.microsoft.com/office/drawing/2014/main" id="{E76333B1-ABD4-4A76-AC28-969BDEE62829}"/>
              </a:ext>
            </a:extLst>
          </p:cNvPr>
          <p:cNvSpPr>
            <a:spLocks noGrp="1"/>
          </p:cNvSpPr>
          <p:nvPr>
            <p:ph type="title"/>
          </p:nvPr>
        </p:nvSpPr>
        <p:spPr>
          <a:xfrm>
            <a:off x="3024555" y="34121"/>
            <a:ext cx="3460652" cy="1156594"/>
          </a:xfrm>
        </p:spPr>
        <p:txBody>
          <a:bodyPr>
            <a:noAutofit/>
          </a:bodyPr>
          <a:lstStyle/>
          <a:p>
            <a:pPr>
              <a:defRPr/>
            </a:pPr>
            <a:r>
              <a:rPr lang="en-US" altLang="en-US" sz="4000" b="1" dirty="0">
                <a:solidFill>
                  <a:srgbClr val="002060"/>
                </a:solidFill>
                <a:latin typeface="Arial" panose="020B0604020202020204" pitchFamily="34" charset="0"/>
                <a:ea typeface="ＭＳ Ｐゴシック" panose="020B0600070205080204" pitchFamily="34" charset="-128"/>
                <a:cs typeface="Arial" panose="020B0604020202020204" pitchFamily="34" charset="0"/>
              </a:rPr>
              <a:t>Ontology</a:t>
            </a:r>
            <a:endParaRPr lang="ar-SA" altLang="en-US" sz="4000" b="1" dirty="0">
              <a:solidFill>
                <a:srgbClr val="002060"/>
              </a:solidFill>
              <a:latin typeface="Arial" panose="020B0604020202020204" pitchFamily="34" charset="0"/>
              <a:ea typeface="ＭＳ Ｐゴシック" panose="020B0600070205080204" pitchFamily="34" charset="-128"/>
              <a:cs typeface="Arial" panose="020B0604020202020204" pitchFamily="34" charset="0"/>
            </a:endParaRPr>
          </a:p>
        </p:txBody>
      </p:sp>
      <p:sp>
        <p:nvSpPr>
          <p:cNvPr id="16387" name="عنصر نائب للمحتوى 2">
            <a:extLst>
              <a:ext uri="{FF2B5EF4-FFF2-40B4-BE49-F238E27FC236}">
                <a16:creationId xmlns:a16="http://schemas.microsoft.com/office/drawing/2014/main" id="{C87914C7-0A7C-4E03-99DC-F0DB076C95D4}"/>
              </a:ext>
            </a:extLst>
          </p:cNvPr>
          <p:cNvSpPr>
            <a:spLocks noGrp="1"/>
          </p:cNvSpPr>
          <p:nvPr>
            <p:ph idx="1"/>
          </p:nvPr>
        </p:nvSpPr>
        <p:spPr>
          <a:xfrm>
            <a:off x="838200" y="1253331"/>
            <a:ext cx="10515600" cy="4641032"/>
          </a:xfrm>
        </p:spPr>
        <p:txBody>
          <a:bodyPr>
            <a:normAutofit/>
          </a:bodyPr>
          <a:lstStyle/>
          <a:p>
            <a:pPr algn="just">
              <a:lnSpc>
                <a:spcPct val="150000"/>
              </a:lnSpc>
            </a:pPr>
            <a:r>
              <a:rPr lang="en-US" altLang="en-US" sz="2400" b="1" dirty="0">
                <a:latin typeface="Arial" panose="020B0604020202020204" pitchFamily="34" charset="0"/>
                <a:ea typeface="ＭＳ Ｐゴシック" panose="020B0600070205080204" pitchFamily="34" charset="-128"/>
                <a:cs typeface="Arial" panose="020B0604020202020204" pitchFamily="34" charset="0"/>
              </a:rPr>
              <a:t>Blaikie (1993) describes the root definition of ontology as ‘</a:t>
            </a:r>
            <a:r>
              <a:rPr lang="en-US" altLang="ja-JP" sz="2400" b="1" dirty="0">
                <a:latin typeface="Arial" panose="020B0604020202020204" pitchFamily="34" charset="0"/>
                <a:cs typeface="Arial" panose="020B0604020202020204" pitchFamily="34" charset="0"/>
              </a:rPr>
              <a:t>the science or study of being</a:t>
            </a:r>
            <a:r>
              <a:rPr lang="en-US" altLang="en-US" sz="2400" b="1" dirty="0">
                <a:latin typeface="Arial" panose="020B0604020202020204" pitchFamily="34" charset="0"/>
                <a:ea typeface="ＭＳ Ｐゴシック" panose="020B0600070205080204" pitchFamily="34" charset="-128"/>
                <a:cs typeface="Arial" panose="020B0604020202020204" pitchFamily="34" charset="0"/>
              </a:rPr>
              <a:t>’</a:t>
            </a:r>
            <a:r>
              <a:rPr lang="en-US" altLang="ja-JP" sz="2400" b="1" dirty="0">
                <a:latin typeface="Arial" panose="020B0604020202020204" pitchFamily="34" charset="0"/>
                <a:cs typeface="Arial" panose="020B0604020202020204" pitchFamily="34" charset="0"/>
              </a:rPr>
              <a:t> and develops this description for the social sciences to encompass </a:t>
            </a:r>
            <a:r>
              <a:rPr lang="en-US" altLang="en-US" sz="2400" b="1" dirty="0">
                <a:latin typeface="Arial" panose="020B0604020202020204" pitchFamily="34" charset="0"/>
                <a:ea typeface="ＭＳ Ｐゴシック" panose="020B0600070205080204" pitchFamily="34" charset="-128"/>
                <a:cs typeface="Arial" panose="020B0604020202020204" pitchFamily="34" charset="0"/>
              </a:rPr>
              <a:t>‘</a:t>
            </a:r>
            <a:r>
              <a:rPr lang="en-US" altLang="ja-JP" sz="2400" b="1" i="1" dirty="0">
                <a:latin typeface="Arial" panose="020B0604020202020204" pitchFamily="34" charset="0"/>
                <a:cs typeface="Arial" panose="020B0604020202020204" pitchFamily="34" charset="0"/>
              </a:rPr>
              <a:t>claims about what exists, what it looks like, what units make it up and how these units interact with each other</a:t>
            </a:r>
            <a:r>
              <a:rPr lang="en-US" altLang="en-US" sz="2400" b="1" i="1" dirty="0">
                <a:latin typeface="Arial" panose="020B0604020202020204" pitchFamily="34" charset="0"/>
                <a:ea typeface="ＭＳ Ｐゴシック" panose="020B0600070205080204" pitchFamily="34" charset="-128"/>
                <a:cs typeface="Arial" panose="020B0604020202020204" pitchFamily="34" charset="0"/>
              </a:rPr>
              <a:t>’</a:t>
            </a:r>
            <a:r>
              <a:rPr lang="en-US" altLang="ja-JP" sz="2400" b="1" i="1" dirty="0">
                <a:latin typeface="Arial" panose="020B0604020202020204" pitchFamily="34" charset="0"/>
                <a:cs typeface="Arial" panose="020B0604020202020204" pitchFamily="34" charset="0"/>
              </a:rPr>
              <a:t>.</a:t>
            </a:r>
          </a:p>
          <a:p>
            <a:pPr algn="just">
              <a:lnSpc>
                <a:spcPct val="150000"/>
              </a:lnSpc>
            </a:pPr>
            <a:r>
              <a:rPr lang="en-US" altLang="en-US" sz="2400" b="1" dirty="0">
                <a:latin typeface="Arial" panose="020B0604020202020204" pitchFamily="34" charset="0"/>
                <a:ea typeface="ＭＳ Ｐゴシック" panose="020B0600070205080204" pitchFamily="34" charset="-128"/>
                <a:cs typeface="Arial" panose="020B0604020202020204" pitchFamily="34" charset="0"/>
              </a:rPr>
              <a:t> In short, ontology describes our view (whether claims or assumptions) on the nature of reality, and specifically, is this an objective reality that really exists, or only a subjective reality, created in our minds.</a:t>
            </a:r>
            <a:endParaRPr lang="ar-SA" altLang="en-US" sz="2400" b="1" dirty="0">
              <a:latin typeface="Arial" panose="020B0604020202020204" pitchFamily="34" charset="0"/>
              <a:ea typeface="ＭＳ Ｐゴシック" panose="020B0600070205080204" pitchFamily="34" charset="-128"/>
            </a:endParaRPr>
          </a:p>
        </p:txBody>
      </p:sp>
      <p:pic>
        <p:nvPicPr>
          <p:cNvPr id="4" name="Picture 3">
            <a:extLst>
              <a:ext uri="{FF2B5EF4-FFF2-40B4-BE49-F238E27FC236}">
                <a16:creationId xmlns:a16="http://schemas.microsoft.com/office/drawing/2014/main" id="{BFB1EB00-CF1E-44D3-BCAD-56830DFF1E9B}"/>
              </a:ext>
            </a:extLst>
          </p:cNvPr>
          <p:cNvPicPr>
            <a:picLocks noChangeAspect="1"/>
          </p:cNvPicPr>
          <p:nvPr/>
        </p:nvPicPr>
        <p:blipFill>
          <a:blip r:embed="rId2"/>
          <a:stretch>
            <a:fillRect/>
          </a:stretch>
        </p:blipFill>
        <p:spPr>
          <a:xfrm>
            <a:off x="11113" y="34121"/>
            <a:ext cx="2209800" cy="954107"/>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عنوان 1">
            <a:extLst>
              <a:ext uri="{FF2B5EF4-FFF2-40B4-BE49-F238E27FC236}">
                <a16:creationId xmlns:a16="http://schemas.microsoft.com/office/drawing/2014/main" id="{92FBC2A4-FCA6-4868-ADD0-3833B1C8BFC2}"/>
              </a:ext>
            </a:extLst>
          </p:cNvPr>
          <p:cNvSpPr>
            <a:spLocks noGrp="1"/>
          </p:cNvSpPr>
          <p:nvPr>
            <p:ph type="title"/>
          </p:nvPr>
        </p:nvSpPr>
        <p:spPr>
          <a:xfrm>
            <a:off x="3488788" y="31751"/>
            <a:ext cx="3221501" cy="954107"/>
          </a:xfrm>
        </p:spPr>
        <p:txBody>
          <a:bodyPr>
            <a:normAutofit/>
          </a:bodyPr>
          <a:lstStyle/>
          <a:p>
            <a:pPr>
              <a:defRPr/>
            </a:pPr>
            <a:r>
              <a:rPr lang="en-US" altLang="en-US" sz="4000" b="1" dirty="0">
                <a:solidFill>
                  <a:srgbClr val="002060"/>
                </a:solidFill>
                <a:latin typeface="Arial" panose="020B0604020202020204" pitchFamily="34" charset="0"/>
                <a:ea typeface="ＭＳ Ｐゴシック" panose="020B0600070205080204" pitchFamily="34" charset="-128"/>
                <a:cs typeface="Arial" panose="020B0604020202020204" pitchFamily="34" charset="0"/>
              </a:rPr>
              <a:t>Ontology</a:t>
            </a:r>
            <a:endParaRPr lang="ar-SA" altLang="en-US" sz="4000" b="1" dirty="0">
              <a:solidFill>
                <a:srgbClr val="002060"/>
              </a:solidFill>
              <a:latin typeface="Arial" panose="020B0604020202020204" pitchFamily="34" charset="0"/>
              <a:ea typeface="ＭＳ Ｐゴシック" panose="020B0600070205080204" pitchFamily="34" charset="-128"/>
              <a:cs typeface="Arial" panose="020B0604020202020204" pitchFamily="34" charset="0"/>
            </a:endParaRPr>
          </a:p>
        </p:txBody>
      </p:sp>
      <p:sp>
        <p:nvSpPr>
          <p:cNvPr id="17411" name="عنصر نائب للمحتوى 2">
            <a:extLst>
              <a:ext uri="{FF2B5EF4-FFF2-40B4-BE49-F238E27FC236}">
                <a16:creationId xmlns:a16="http://schemas.microsoft.com/office/drawing/2014/main" id="{5ACEE4A9-9E17-46F3-B721-3AADD1C2525F}"/>
              </a:ext>
            </a:extLst>
          </p:cNvPr>
          <p:cNvSpPr>
            <a:spLocks noGrp="1"/>
          </p:cNvSpPr>
          <p:nvPr>
            <p:ph idx="1"/>
          </p:nvPr>
        </p:nvSpPr>
        <p:spPr>
          <a:xfrm>
            <a:off x="905022" y="1108075"/>
            <a:ext cx="10381956" cy="5348996"/>
          </a:xfrm>
        </p:spPr>
        <p:txBody>
          <a:bodyPr>
            <a:normAutofit lnSpcReduction="10000"/>
          </a:bodyPr>
          <a:lstStyle/>
          <a:p>
            <a:pPr algn="just">
              <a:lnSpc>
                <a:spcPct val="150000"/>
              </a:lnSpc>
            </a:pPr>
            <a:r>
              <a:rPr lang="en-US" altLang="en-US" sz="2400" b="1" dirty="0">
                <a:latin typeface="Arial" panose="020B0604020202020204" pitchFamily="34" charset="0"/>
                <a:ea typeface="ＭＳ Ｐゴシック" panose="020B0600070205080204" pitchFamily="34" charset="-128"/>
                <a:cs typeface="Arial" panose="020B0604020202020204" pitchFamily="34" charset="0"/>
              </a:rPr>
              <a:t>For the everyday example, they use the example of a workplace report – asking one to question whether it describes what is really going on, or only what the author thinks is going on. </a:t>
            </a:r>
          </a:p>
          <a:p>
            <a:pPr algn="just">
              <a:lnSpc>
                <a:spcPct val="150000"/>
              </a:lnSpc>
            </a:pPr>
            <a:r>
              <a:rPr lang="en-US" altLang="en-US" sz="2400" b="1" dirty="0">
                <a:latin typeface="Arial" panose="020B0604020202020204" pitchFamily="34" charset="0"/>
                <a:ea typeface="ＭＳ Ｐゴシック" panose="020B0600070205080204" pitchFamily="34" charset="-128"/>
                <a:cs typeface="Arial" panose="020B0604020202020204" pitchFamily="34" charset="0"/>
              </a:rPr>
              <a:t>They go on to highlight the complexity that is introduced when considering phenomena such as culture, power or control, and whether they really exist or are simply an illusion, further extending the discussion as to how individuals (and groups) determine these realities – </a:t>
            </a:r>
          </a:p>
          <a:p>
            <a:pPr lvl="1" algn="just">
              <a:lnSpc>
                <a:spcPct val="150000"/>
              </a:lnSpc>
            </a:pPr>
            <a:r>
              <a:rPr lang="en-US" altLang="en-US" b="1" dirty="0">
                <a:latin typeface="Arial" panose="020B0604020202020204" pitchFamily="34" charset="0"/>
                <a:ea typeface="ＭＳ Ｐゴシック" panose="020B0600070205080204" pitchFamily="34" charset="-128"/>
                <a:cs typeface="Arial" panose="020B0604020202020204" pitchFamily="34" charset="0"/>
              </a:rPr>
              <a:t>does the reality exist only through experience of it (subjectivism), or does it exist independently of those who live it (objectivism).</a:t>
            </a:r>
            <a:endParaRPr lang="ar-SA" altLang="en-US" b="1" dirty="0">
              <a:latin typeface="Arial" panose="020B0604020202020204" pitchFamily="34" charset="0"/>
              <a:ea typeface="ＭＳ Ｐゴシック" panose="020B0600070205080204" pitchFamily="34" charset="-128"/>
              <a:cs typeface="Arial" panose="020B0604020202020204" pitchFamily="34" charset="0"/>
            </a:endParaRPr>
          </a:p>
        </p:txBody>
      </p:sp>
      <p:pic>
        <p:nvPicPr>
          <p:cNvPr id="4" name="Picture 3">
            <a:extLst>
              <a:ext uri="{FF2B5EF4-FFF2-40B4-BE49-F238E27FC236}">
                <a16:creationId xmlns:a16="http://schemas.microsoft.com/office/drawing/2014/main" id="{050EC5AA-5CFF-4E69-AA12-271C4C28D779}"/>
              </a:ext>
            </a:extLst>
          </p:cNvPr>
          <p:cNvPicPr>
            <a:picLocks noChangeAspect="1"/>
          </p:cNvPicPr>
          <p:nvPr/>
        </p:nvPicPr>
        <p:blipFill>
          <a:blip r:embed="rId2"/>
          <a:stretch>
            <a:fillRect/>
          </a:stretch>
        </p:blipFill>
        <p:spPr>
          <a:xfrm>
            <a:off x="11113" y="34121"/>
            <a:ext cx="2209800" cy="954107"/>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Rectangle 2">
            <a:extLst>
              <a:ext uri="{FF2B5EF4-FFF2-40B4-BE49-F238E27FC236}">
                <a16:creationId xmlns:a16="http://schemas.microsoft.com/office/drawing/2014/main" id="{04339388-02CB-4C0C-9159-73DEED6E0DF7}"/>
              </a:ext>
            </a:extLst>
          </p:cNvPr>
          <p:cNvSpPr>
            <a:spLocks noGrp="1" noChangeArrowheads="1"/>
          </p:cNvSpPr>
          <p:nvPr>
            <p:ph type="title"/>
          </p:nvPr>
        </p:nvSpPr>
        <p:spPr>
          <a:xfrm>
            <a:off x="2976196" y="151066"/>
            <a:ext cx="3959176" cy="646331"/>
          </a:xfrm>
        </p:spPr>
        <p:txBody>
          <a:bodyPr wrap="square">
            <a:spAutoFit/>
          </a:bodyPr>
          <a:lstStyle/>
          <a:p>
            <a:pPr>
              <a:defRPr/>
            </a:pPr>
            <a:r>
              <a:rPr lang="en-GB" altLang="en-US" sz="4000" b="1" dirty="0">
                <a:solidFill>
                  <a:srgbClr val="002060"/>
                </a:solidFill>
                <a:latin typeface="Arial" panose="020B0604020202020204" pitchFamily="34" charset="0"/>
                <a:ea typeface="ＭＳ Ｐゴシック" panose="020B0600070205080204" pitchFamily="34" charset="-128"/>
                <a:cs typeface="Arial" panose="020B0604020202020204" pitchFamily="34" charset="0"/>
              </a:rPr>
              <a:t>Epistemology</a:t>
            </a:r>
          </a:p>
        </p:txBody>
      </p:sp>
      <p:sp>
        <p:nvSpPr>
          <p:cNvPr id="32770" name="Rectangle 3">
            <a:extLst>
              <a:ext uri="{FF2B5EF4-FFF2-40B4-BE49-F238E27FC236}">
                <a16:creationId xmlns:a16="http://schemas.microsoft.com/office/drawing/2014/main" id="{4EAD5FE3-A54C-4750-9927-A5A78C34A6B4}"/>
              </a:ext>
            </a:extLst>
          </p:cNvPr>
          <p:cNvSpPr>
            <a:spLocks noGrp="1" noChangeArrowheads="1"/>
          </p:cNvSpPr>
          <p:nvPr>
            <p:ph idx="1"/>
          </p:nvPr>
        </p:nvSpPr>
        <p:spPr>
          <a:xfrm>
            <a:off x="506437" y="1141290"/>
            <a:ext cx="11352627" cy="5372051"/>
          </a:xfrm>
        </p:spPr>
        <p:txBody>
          <a:bodyPr rtlCol="0">
            <a:normAutofit fontScale="92500"/>
          </a:bodyPr>
          <a:lstStyle/>
          <a:p>
            <a:pPr marL="91440" indent="-91440" algn="just">
              <a:lnSpc>
                <a:spcPct val="150000"/>
              </a:lnSpc>
              <a:defRPr/>
            </a:pPr>
            <a:r>
              <a:rPr lang="en-GB" altLang="en-US" sz="2400" b="1" dirty="0">
                <a:latin typeface="Arial" panose="020B0604020202020204" pitchFamily="34" charset="0"/>
                <a:ea typeface="ＭＳ Ｐゴシック" panose="020B0600070205080204" pitchFamily="34" charset="-128"/>
                <a:cs typeface="Arial" panose="020B0604020202020204" pitchFamily="34" charset="0"/>
              </a:rPr>
              <a:t>It concerns what constitutes acceptable knowledge in a field of study.</a:t>
            </a:r>
          </a:p>
          <a:p>
            <a:pPr marL="91440" indent="-91440" algn="just">
              <a:lnSpc>
                <a:spcPct val="150000"/>
              </a:lnSpc>
              <a:defRPr/>
            </a:pPr>
            <a:r>
              <a:rPr lang="en-GB" altLang="en-US" sz="2400" b="1" dirty="0">
                <a:latin typeface="Arial" panose="020B0604020202020204" pitchFamily="34" charset="0"/>
                <a:ea typeface="ＭＳ Ｐゴシック" panose="020B0600070205080204" pitchFamily="34" charset="-128"/>
                <a:cs typeface="Arial" panose="020B0604020202020204" pitchFamily="34" charset="0"/>
              </a:rPr>
              <a:t> </a:t>
            </a:r>
            <a:r>
              <a:rPr lang="en-US" altLang="en-US" sz="2400" b="1" dirty="0">
                <a:latin typeface="Arial" panose="020B0604020202020204" pitchFamily="34" charset="0"/>
                <a:ea typeface="ＭＳ Ｐゴシック" panose="020B0600070205080204" pitchFamily="34" charset="-128"/>
                <a:cs typeface="Arial" panose="020B0604020202020204" pitchFamily="34" charset="0"/>
              </a:rPr>
              <a:t>Closely coupled with ontology and its consideration of what constitutes reality, epistemology considers views about the most appropriate ways of enquiring into the nature of the world (</a:t>
            </a:r>
            <a:r>
              <a:rPr lang="en-US" altLang="en-US" sz="2400" b="1" dirty="0" err="1">
                <a:latin typeface="Arial" panose="020B0604020202020204" pitchFamily="34" charset="0"/>
                <a:ea typeface="ＭＳ Ｐゴシック" panose="020B0600070205080204" pitchFamily="34" charset="-128"/>
                <a:cs typeface="Arial" panose="020B0604020202020204" pitchFamily="34" charset="0"/>
              </a:rPr>
              <a:t>Easterby</a:t>
            </a:r>
            <a:r>
              <a:rPr lang="en-US" altLang="en-US" sz="2400" b="1" dirty="0">
                <a:latin typeface="Arial" panose="020B0604020202020204" pitchFamily="34" charset="0"/>
                <a:ea typeface="ＭＳ Ｐゴシック" panose="020B0600070205080204" pitchFamily="34" charset="-128"/>
                <a:cs typeface="Arial" panose="020B0604020202020204" pitchFamily="34" charset="0"/>
              </a:rPr>
              <a:t>-Smith, Thorpe and Jackson, 2008) and </a:t>
            </a:r>
          </a:p>
          <a:p>
            <a:pPr marL="91440" indent="-91440" algn="just">
              <a:lnSpc>
                <a:spcPct val="150000"/>
              </a:lnSpc>
              <a:defRPr/>
            </a:pPr>
            <a:r>
              <a:rPr lang="en-US" altLang="en-US" sz="2400" b="1" dirty="0">
                <a:latin typeface="Arial" panose="020B0604020202020204" pitchFamily="34" charset="0"/>
                <a:ea typeface="ＭＳ Ｐゴシック" panose="020B0600070205080204" pitchFamily="34" charset="-128"/>
                <a:cs typeface="Arial" panose="020B0604020202020204" pitchFamily="34" charset="0"/>
              </a:rPr>
              <a:t>‘</a:t>
            </a:r>
            <a:r>
              <a:rPr lang="en-US" altLang="ja-JP" sz="2400" b="1" dirty="0">
                <a:latin typeface="Arial" panose="020B0604020202020204" pitchFamily="34" charset="0"/>
                <a:cs typeface="Arial" panose="020B0604020202020204" pitchFamily="34" charset="0"/>
              </a:rPr>
              <a:t>what is knowledge and what are the sources and limits of knowledge</a:t>
            </a:r>
            <a:r>
              <a:rPr lang="en-US" altLang="en-US" sz="2400" b="1" dirty="0">
                <a:latin typeface="Arial" panose="020B0604020202020204" pitchFamily="34" charset="0"/>
                <a:ea typeface="ＭＳ Ｐゴシック" panose="020B0600070205080204" pitchFamily="34" charset="-128"/>
                <a:cs typeface="Arial" panose="020B0604020202020204" pitchFamily="34" charset="0"/>
              </a:rPr>
              <a:t>’</a:t>
            </a:r>
            <a:r>
              <a:rPr lang="en-US" altLang="ja-JP" sz="2400" b="1" dirty="0">
                <a:latin typeface="Arial" panose="020B0604020202020204" pitchFamily="34" charset="0"/>
                <a:cs typeface="Arial" panose="020B0604020202020204" pitchFamily="34" charset="0"/>
              </a:rPr>
              <a:t> (Eriksson and </a:t>
            </a:r>
            <a:r>
              <a:rPr lang="en-US" altLang="ja-JP" sz="2400" b="1" dirty="0" err="1">
                <a:latin typeface="Arial" panose="020B0604020202020204" pitchFamily="34" charset="0"/>
                <a:cs typeface="Arial" panose="020B0604020202020204" pitchFamily="34" charset="0"/>
              </a:rPr>
              <a:t>Kovalainen</a:t>
            </a:r>
            <a:r>
              <a:rPr lang="en-US" altLang="ja-JP" sz="2400" b="1" dirty="0">
                <a:latin typeface="Arial" panose="020B0604020202020204" pitchFamily="34" charset="0"/>
                <a:cs typeface="Arial" panose="020B0604020202020204" pitchFamily="34" charset="0"/>
              </a:rPr>
              <a:t>, 2008).</a:t>
            </a:r>
          </a:p>
          <a:p>
            <a:pPr marL="91440" indent="-91440" algn="just">
              <a:lnSpc>
                <a:spcPct val="150000"/>
              </a:lnSpc>
              <a:defRPr/>
            </a:pPr>
            <a:r>
              <a:rPr lang="en-US" altLang="en-US" sz="2400" b="1" dirty="0">
                <a:latin typeface="Arial" panose="020B0604020202020204" pitchFamily="34" charset="0"/>
                <a:ea typeface="ＭＳ Ｐゴシック" panose="020B0600070205080204" pitchFamily="34" charset="-128"/>
                <a:cs typeface="Arial" panose="020B0604020202020204" pitchFamily="34" charset="0"/>
              </a:rPr>
              <a:t>Questions of epistemology begin to consider the research method, and Eriksson and </a:t>
            </a:r>
            <a:r>
              <a:rPr lang="en-US" altLang="en-US" sz="2400" b="1" dirty="0" err="1">
                <a:latin typeface="Arial" panose="020B0604020202020204" pitchFamily="34" charset="0"/>
                <a:ea typeface="ＭＳ Ｐゴシック" panose="020B0600070205080204" pitchFamily="34" charset="-128"/>
                <a:cs typeface="Arial" panose="020B0604020202020204" pitchFamily="34" charset="0"/>
              </a:rPr>
              <a:t>Kovalainen</a:t>
            </a:r>
            <a:r>
              <a:rPr lang="en-US" altLang="en-US" sz="2400" b="1" dirty="0">
                <a:latin typeface="Arial" panose="020B0604020202020204" pitchFamily="34" charset="0"/>
                <a:ea typeface="ＭＳ Ｐゴシック" panose="020B0600070205080204" pitchFamily="34" charset="-128"/>
                <a:cs typeface="Arial" panose="020B0604020202020204" pitchFamily="34" charset="0"/>
              </a:rPr>
              <a:t> go on to discuss how epistemology defines how knowledge can be produced and argued for.</a:t>
            </a:r>
            <a:r>
              <a:rPr lang="en-GB" altLang="en-US" sz="2400" b="1" dirty="0">
                <a:latin typeface="Arial" panose="020B0604020202020204" pitchFamily="34" charset="0"/>
                <a:ea typeface="ＭＳ Ｐゴシック" panose="020B0600070205080204" pitchFamily="34" charset="-128"/>
                <a:cs typeface="Arial" panose="020B0604020202020204" pitchFamily="34" charset="0"/>
              </a:rPr>
              <a:t>  </a:t>
            </a:r>
          </a:p>
        </p:txBody>
      </p:sp>
      <p:pic>
        <p:nvPicPr>
          <p:cNvPr id="4" name="Picture 3">
            <a:extLst>
              <a:ext uri="{FF2B5EF4-FFF2-40B4-BE49-F238E27FC236}">
                <a16:creationId xmlns:a16="http://schemas.microsoft.com/office/drawing/2014/main" id="{E39219FE-5E7E-4040-B702-2C12CA38FA07}"/>
              </a:ext>
            </a:extLst>
          </p:cNvPr>
          <p:cNvPicPr>
            <a:picLocks noChangeAspect="1"/>
          </p:cNvPicPr>
          <p:nvPr/>
        </p:nvPicPr>
        <p:blipFill>
          <a:blip r:embed="rId2"/>
          <a:stretch>
            <a:fillRect/>
          </a:stretch>
        </p:blipFill>
        <p:spPr>
          <a:xfrm>
            <a:off x="11113" y="34121"/>
            <a:ext cx="2209800" cy="954107"/>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عنوان 1">
            <a:extLst>
              <a:ext uri="{FF2B5EF4-FFF2-40B4-BE49-F238E27FC236}">
                <a16:creationId xmlns:a16="http://schemas.microsoft.com/office/drawing/2014/main" id="{432F00E0-89A2-4CEE-A222-FAC8EC21B3B4}"/>
              </a:ext>
            </a:extLst>
          </p:cNvPr>
          <p:cNvSpPr>
            <a:spLocks noGrp="1"/>
          </p:cNvSpPr>
          <p:nvPr>
            <p:ph type="title"/>
          </p:nvPr>
        </p:nvSpPr>
        <p:spPr>
          <a:xfrm>
            <a:off x="2532184" y="44451"/>
            <a:ext cx="3770142" cy="954107"/>
          </a:xfrm>
        </p:spPr>
        <p:txBody>
          <a:bodyPr>
            <a:noAutofit/>
          </a:bodyPr>
          <a:lstStyle/>
          <a:p>
            <a:pPr>
              <a:defRPr/>
            </a:pPr>
            <a:r>
              <a:rPr lang="en-US" altLang="en-US" sz="4000" b="1" dirty="0">
                <a:solidFill>
                  <a:srgbClr val="002060"/>
                </a:solidFill>
                <a:latin typeface="Arial" panose="020B0604020202020204" pitchFamily="34" charset="0"/>
                <a:ea typeface="ＭＳ Ｐゴシック" panose="020B0600070205080204" pitchFamily="34" charset="-128"/>
                <a:cs typeface="Arial" panose="020B0604020202020204" pitchFamily="34" charset="0"/>
              </a:rPr>
              <a:t>Epistemology</a:t>
            </a:r>
            <a:endParaRPr lang="ar-SA" altLang="en-US" sz="4000" b="1" dirty="0">
              <a:solidFill>
                <a:srgbClr val="002060"/>
              </a:solidFill>
              <a:latin typeface="Arial" panose="020B0604020202020204" pitchFamily="34" charset="0"/>
              <a:ea typeface="ＭＳ Ｐゴシック" panose="020B0600070205080204" pitchFamily="34" charset="-128"/>
              <a:cs typeface="Arial" panose="020B0604020202020204" pitchFamily="34" charset="0"/>
            </a:endParaRPr>
          </a:p>
        </p:txBody>
      </p:sp>
      <p:sp>
        <p:nvSpPr>
          <p:cNvPr id="19459" name="عنصر نائب للمحتوى 2">
            <a:extLst>
              <a:ext uri="{FF2B5EF4-FFF2-40B4-BE49-F238E27FC236}">
                <a16:creationId xmlns:a16="http://schemas.microsoft.com/office/drawing/2014/main" id="{E9C4B1C5-A1EB-4176-BD00-47E232A760F3}"/>
              </a:ext>
            </a:extLst>
          </p:cNvPr>
          <p:cNvSpPr>
            <a:spLocks noGrp="1"/>
          </p:cNvSpPr>
          <p:nvPr>
            <p:ph idx="1"/>
          </p:nvPr>
        </p:nvSpPr>
        <p:spPr>
          <a:xfrm>
            <a:off x="356381" y="1550354"/>
            <a:ext cx="11479237" cy="4968875"/>
          </a:xfrm>
        </p:spPr>
        <p:txBody>
          <a:bodyPr/>
          <a:lstStyle/>
          <a:p>
            <a:pPr algn="just">
              <a:lnSpc>
                <a:spcPct val="150000"/>
              </a:lnSpc>
            </a:pPr>
            <a:r>
              <a:rPr lang="en-US" altLang="en-US" sz="2400" b="1" dirty="0">
                <a:latin typeface="Arial" panose="020B0604020202020204" pitchFamily="34" charset="0"/>
                <a:ea typeface="ＭＳ Ｐゴシック" panose="020B0600070205080204" pitchFamily="34" charset="-128"/>
                <a:cs typeface="Arial" panose="020B0604020202020204" pitchFamily="34" charset="0"/>
              </a:rPr>
              <a:t>Blaikie (1993) describes epistemology as ‘the theory or science of the method or grounds of knowledge’ expanding this into a set of claims or assumptions about the ways in which it is possible to gain knowledge of reality, how what exists may be known, what can be known, and what criteria must be satisfied in order to be described as knowledge. </a:t>
            </a:r>
          </a:p>
          <a:p>
            <a:pPr algn="just">
              <a:lnSpc>
                <a:spcPct val="150000"/>
              </a:lnSpc>
            </a:pPr>
            <a:r>
              <a:rPr lang="en-US" altLang="en-US" sz="2400" b="1" dirty="0">
                <a:latin typeface="Arial" panose="020B0604020202020204" pitchFamily="34" charset="0"/>
                <a:ea typeface="ＭＳ Ｐゴシック" panose="020B0600070205080204" pitchFamily="34" charset="-128"/>
                <a:cs typeface="Arial" panose="020B0604020202020204" pitchFamily="34" charset="0"/>
              </a:rPr>
              <a:t>Chia (2002) describes epistemology as ‘</a:t>
            </a:r>
            <a:r>
              <a:rPr lang="en-US" altLang="ja-JP" sz="2400" b="1" dirty="0">
                <a:latin typeface="Arial" panose="020B0604020202020204" pitchFamily="34" charset="0"/>
                <a:cs typeface="Arial" panose="020B0604020202020204" pitchFamily="34" charset="0"/>
              </a:rPr>
              <a:t>how and what it is possible to know</a:t>
            </a:r>
            <a:r>
              <a:rPr lang="en-US" altLang="en-US" sz="2400" b="1" dirty="0">
                <a:latin typeface="Arial" panose="020B0604020202020204" pitchFamily="34" charset="0"/>
                <a:ea typeface="ＭＳ Ｐゴシック" panose="020B0600070205080204" pitchFamily="34" charset="-128"/>
                <a:cs typeface="Arial" panose="020B0604020202020204" pitchFamily="34" charset="0"/>
              </a:rPr>
              <a:t>’</a:t>
            </a:r>
            <a:r>
              <a:rPr lang="en-US" altLang="ja-JP" sz="2400" b="1" dirty="0">
                <a:latin typeface="Arial" panose="020B0604020202020204" pitchFamily="34" charset="0"/>
                <a:cs typeface="Arial" panose="020B0604020202020204" pitchFamily="34" charset="0"/>
              </a:rPr>
              <a:t> and the need to reflect on methods and standards through which reliable and verifiable knowledge is produced.</a:t>
            </a:r>
            <a:endParaRPr lang="ar-SA" altLang="en-US" sz="2400" b="1" dirty="0">
              <a:latin typeface="Arial" panose="020B0604020202020204" pitchFamily="34" charset="0"/>
              <a:ea typeface="ＭＳ Ｐゴシック" panose="020B0600070205080204" pitchFamily="34" charset="-128"/>
            </a:endParaRPr>
          </a:p>
        </p:txBody>
      </p:sp>
      <p:pic>
        <p:nvPicPr>
          <p:cNvPr id="4" name="Picture 3">
            <a:extLst>
              <a:ext uri="{FF2B5EF4-FFF2-40B4-BE49-F238E27FC236}">
                <a16:creationId xmlns:a16="http://schemas.microsoft.com/office/drawing/2014/main" id="{E8CF94F0-3479-4CE9-A184-DD2B266AACD4}"/>
              </a:ext>
            </a:extLst>
          </p:cNvPr>
          <p:cNvPicPr>
            <a:picLocks noChangeAspect="1"/>
          </p:cNvPicPr>
          <p:nvPr/>
        </p:nvPicPr>
        <p:blipFill>
          <a:blip r:embed="rId2"/>
          <a:stretch>
            <a:fillRect/>
          </a:stretch>
        </p:blipFill>
        <p:spPr>
          <a:xfrm>
            <a:off x="11113" y="34121"/>
            <a:ext cx="2209800" cy="954107"/>
          </a:xfrm>
          <a:prstGeom prst="rect">
            <a:avLst/>
          </a:prstGeo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7" name="عنوان 1">
            <a:extLst>
              <a:ext uri="{FF2B5EF4-FFF2-40B4-BE49-F238E27FC236}">
                <a16:creationId xmlns:a16="http://schemas.microsoft.com/office/drawing/2014/main" id="{4D66A3AB-94DE-41B0-9AC6-2C80396F1575}"/>
              </a:ext>
            </a:extLst>
          </p:cNvPr>
          <p:cNvSpPr>
            <a:spLocks noGrp="1"/>
          </p:cNvSpPr>
          <p:nvPr>
            <p:ph type="title"/>
          </p:nvPr>
        </p:nvSpPr>
        <p:spPr>
          <a:xfrm>
            <a:off x="3192952" y="34120"/>
            <a:ext cx="4276993" cy="954107"/>
          </a:xfrm>
        </p:spPr>
        <p:txBody>
          <a:bodyPr>
            <a:normAutofit/>
          </a:bodyPr>
          <a:lstStyle/>
          <a:p>
            <a:pPr>
              <a:defRPr/>
            </a:pPr>
            <a:r>
              <a:rPr lang="en-US" altLang="en-US" sz="4000" b="1" dirty="0">
                <a:solidFill>
                  <a:srgbClr val="002060"/>
                </a:solidFill>
                <a:latin typeface="Arial" panose="020B0604020202020204" pitchFamily="34" charset="0"/>
                <a:ea typeface="ＭＳ Ｐゴシック" panose="020B0600070205080204" pitchFamily="34" charset="-128"/>
                <a:cs typeface="Arial" panose="020B0604020202020204" pitchFamily="34" charset="0"/>
              </a:rPr>
              <a:t>Epistemology</a:t>
            </a:r>
            <a:endParaRPr lang="ar-SA" altLang="en-US" sz="4000" b="1" dirty="0">
              <a:solidFill>
                <a:srgbClr val="002060"/>
              </a:solidFill>
              <a:latin typeface="Arial" panose="020B0604020202020204" pitchFamily="34" charset="0"/>
              <a:ea typeface="ＭＳ Ｐゴシック" panose="020B0600070205080204" pitchFamily="34" charset="-128"/>
              <a:cs typeface="Arial" panose="020B0604020202020204" pitchFamily="34" charset="0"/>
            </a:endParaRPr>
          </a:p>
        </p:txBody>
      </p:sp>
      <p:sp>
        <p:nvSpPr>
          <p:cNvPr id="20483" name="عنصر نائب للمحتوى 2">
            <a:extLst>
              <a:ext uri="{FF2B5EF4-FFF2-40B4-BE49-F238E27FC236}">
                <a16:creationId xmlns:a16="http://schemas.microsoft.com/office/drawing/2014/main" id="{C0DE3B97-EB84-43B7-A134-FF319C2C7BCA}"/>
              </a:ext>
            </a:extLst>
          </p:cNvPr>
          <p:cNvSpPr>
            <a:spLocks noGrp="1"/>
          </p:cNvSpPr>
          <p:nvPr>
            <p:ph idx="1"/>
          </p:nvPr>
        </p:nvSpPr>
        <p:spPr>
          <a:xfrm>
            <a:off x="574430" y="988227"/>
            <a:ext cx="10733649" cy="5482911"/>
          </a:xfrm>
        </p:spPr>
        <p:txBody>
          <a:bodyPr>
            <a:normAutofit/>
          </a:bodyPr>
          <a:lstStyle/>
          <a:p>
            <a:pPr algn="just">
              <a:lnSpc>
                <a:spcPct val="150000"/>
              </a:lnSpc>
            </a:pPr>
            <a:r>
              <a:rPr lang="en-US" altLang="en-US" sz="2400" b="1" dirty="0">
                <a:latin typeface="Arial" panose="020B0604020202020204" pitchFamily="34" charset="0"/>
                <a:ea typeface="ＭＳ Ｐゴシック" panose="020B0600070205080204" pitchFamily="34" charset="-128"/>
                <a:cs typeface="Arial" panose="020B0604020202020204" pitchFamily="34" charset="0"/>
              </a:rPr>
              <a:t>Hatch and Cunliffe (2006) </a:t>
            </a:r>
            <a:r>
              <a:rPr lang="en-US" altLang="en-US" sz="2400" b="1" dirty="0" err="1">
                <a:latin typeface="Arial" panose="020B0604020202020204" pitchFamily="34" charset="0"/>
                <a:ea typeface="ＭＳ Ｐゴシック" panose="020B0600070205080204" pitchFamily="34" charset="-128"/>
                <a:cs typeface="Arial" panose="020B0604020202020204" pitchFamily="34" charset="0"/>
              </a:rPr>
              <a:t>summarise</a:t>
            </a:r>
            <a:r>
              <a:rPr lang="en-US" altLang="en-US" sz="2400" b="1" dirty="0">
                <a:latin typeface="Arial" panose="020B0604020202020204" pitchFamily="34" charset="0"/>
                <a:ea typeface="ＭＳ Ｐゴシック" panose="020B0600070205080204" pitchFamily="34" charset="-128"/>
                <a:cs typeface="Arial" panose="020B0604020202020204" pitchFamily="34" charset="0"/>
              </a:rPr>
              <a:t> epistemology as ‘</a:t>
            </a:r>
            <a:r>
              <a:rPr lang="en-US" altLang="ja-JP" sz="2400" b="1" dirty="0">
                <a:latin typeface="Arial" panose="020B0604020202020204" pitchFamily="34" charset="0"/>
                <a:cs typeface="Arial" panose="020B0604020202020204" pitchFamily="34" charset="0"/>
              </a:rPr>
              <a:t>knowing how you can know</a:t>
            </a:r>
            <a:r>
              <a:rPr lang="en-US" altLang="en-US" sz="2400" b="1" dirty="0">
                <a:latin typeface="Arial" panose="020B0604020202020204" pitchFamily="34" charset="0"/>
                <a:ea typeface="ＭＳ Ｐゴシック" panose="020B0600070205080204" pitchFamily="34" charset="-128"/>
                <a:cs typeface="Arial" panose="020B0604020202020204" pitchFamily="34" charset="0"/>
              </a:rPr>
              <a:t>’</a:t>
            </a:r>
            <a:r>
              <a:rPr lang="en-US" altLang="ja-JP" sz="2400" b="1" dirty="0">
                <a:latin typeface="Arial" panose="020B0604020202020204" pitchFamily="34" charset="0"/>
                <a:cs typeface="Arial" panose="020B0604020202020204" pitchFamily="34" charset="0"/>
              </a:rPr>
              <a:t> and expand this by asking:</a:t>
            </a:r>
          </a:p>
          <a:p>
            <a:pPr lvl="1" algn="just">
              <a:lnSpc>
                <a:spcPct val="150000"/>
              </a:lnSpc>
            </a:pPr>
            <a:r>
              <a:rPr lang="en-US" altLang="en-US" b="1" dirty="0">
                <a:latin typeface="Arial" panose="020B0604020202020204" pitchFamily="34" charset="0"/>
                <a:ea typeface="ＭＳ Ｐゴシック" panose="020B0600070205080204" pitchFamily="34" charset="-128"/>
                <a:cs typeface="Arial" panose="020B0604020202020204" pitchFamily="34" charset="0"/>
              </a:rPr>
              <a:t>how is knowledge generated;</a:t>
            </a:r>
          </a:p>
          <a:p>
            <a:pPr lvl="1" algn="just">
              <a:lnSpc>
                <a:spcPct val="150000"/>
              </a:lnSpc>
            </a:pPr>
            <a:r>
              <a:rPr lang="en-US" altLang="en-US" b="1" dirty="0">
                <a:latin typeface="Arial" panose="020B0604020202020204" pitchFamily="34" charset="0"/>
                <a:ea typeface="ＭＳ Ｐゴシック" panose="020B0600070205080204" pitchFamily="34" charset="-128"/>
                <a:cs typeface="Arial" panose="020B0604020202020204" pitchFamily="34" charset="0"/>
              </a:rPr>
              <a:t>what criteria discriminate good knowledge from bad knowledge; and </a:t>
            </a:r>
          </a:p>
          <a:p>
            <a:pPr lvl="1" algn="just">
              <a:lnSpc>
                <a:spcPct val="150000"/>
              </a:lnSpc>
            </a:pPr>
            <a:r>
              <a:rPr lang="en-US" altLang="en-US" b="1" dirty="0">
                <a:latin typeface="Arial" panose="020B0604020202020204" pitchFamily="34" charset="0"/>
                <a:ea typeface="ＭＳ Ｐゴシック" panose="020B0600070205080204" pitchFamily="34" charset="-128"/>
                <a:cs typeface="Arial" panose="020B0604020202020204" pitchFamily="34" charset="0"/>
              </a:rPr>
              <a:t>how should reality be represented or described.</a:t>
            </a:r>
          </a:p>
          <a:p>
            <a:pPr algn="just">
              <a:lnSpc>
                <a:spcPct val="150000"/>
              </a:lnSpc>
            </a:pPr>
            <a:r>
              <a:rPr lang="en-US" altLang="en-US" sz="2400" b="1" dirty="0">
                <a:latin typeface="Arial" panose="020B0604020202020204" pitchFamily="34" charset="0"/>
                <a:ea typeface="ＭＳ Ｐゴシック" panose="020B0600070205080204" pitchFamily="34" charset="-128"/>
                <a:cs typeface="Arial" panose="020B0604020202020204" pitchFamily="34" charset="0"/>
              </a:rPr>
              <a:t>They go on to highlight the inter-dependent relationship between epistemology and ontology, and how one both informs, and depends upon, the other.</a:t>
            </a:r>
            <a:endParaRPr lang="ar-SA" altLang="en-US" sz="2400" b="1" dirty="0">
              <a:latin typeface="Arial" panose="020B0604020202020204" pitchFamily="34" charset="0"/>
              <a:ea typeface="ＭＳ Ｐゴシック" panose="020B0600070205080204" pitchFamily="34" charset="-128"/>
              <a:cs typeface="Arial" panose="020B0604020202020204" pitchFamily="34" charset="0"/>
            </a:endParaRPr>
          </a:p>
          <a:p>
            <a:pPr algn="just"/>
            <a:endParaRPr lang="ar-SA" altLang="en-US" dirty="0">
              <a:latin typeface="Times New Roman" panose="02020603050405020304" pitchFamily="18" charset="0"/>
              <a:ea typeface="ＭＳ Ｐゴシック" panose="020B0600070205080204" pitchFamily="34" charset="-128"/>
            </a:endParaRPr>
          </a:p>
        </p:txBody>
      </p:sp>
      <p:pic>
        <p:nvPicPr>
          <p:cNvPr id="4" name="Picture 3">
            <a:extLst>
              <a:ext uri="{FF2B5EF4-FFF2-40B4-BE49-F238E27FC236}">
                <a16:creationId xmlns:a16="http://schemas.microsoft.com/office/drawing/2014/main" id="{9C590597-B3D0-4B58-8368-0DC417BB68A0}"/>
              </a:ext>
            </a:extLst>
          </p:cNvPr>
          <p:cNvPicPr>
            <a:picLocks noChangeAspect="1"/>
          </p:cNvPicPr>
          <p:nvPr/>
        </p:nvPicPr>
        <p:blipFill>
          <a:blip r:embed="rId2"/>
          <a:stretch>
            <a:fillRect/>
          </a:stretch>
        </p:blipFill>
        <p:spPr>
          <a:xfrm>
            <a:off x="11113" y="34121"/>
            <a:ext cx="2209800" cy="954107"/>
          </a:xfrm>
          <a:prstGeom prst="rect">
            <a:avLst/>
          </a:prstGeom>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1" name="Title 1">
            <a:extLst>
              <a:ext uri="{FF2B5EF4-FFF2-40B4-BE49-F238E27FC236}">
                <a16:creationId xmlns:a16="http://schemas.microsoft.com/office/drawing/2014/main" id="{487B34DF-2DB1-4832-9929-ED2170B90DB8}"/>
              </a:ext>
            </a:extLst>
          </p:cNvPr>
          <p:cNvSpPr>
            <a:spLocks noGrp="1"/>
          </p:cNvSpPr>
          <p:nvPr>
            <p:ph type="title"/>
          </p:nvPr>
        </p:nvSpPr>
        <p:spPr>
          <a:xfrm>
            <a:off x="2813538" y="1"/>
            <a:ext cx="2588456" cy="954107"/>
          </a:xfrm>
        </p:spPr>
        <p:txBody>
          <a:bodyPr>
            <a:normAutofit/>
          </a:bodyPr>
          <a:lstStyle/>
          <a:p>
            <a:pPr>
              <a:defRPr/>
            </a:pPr>
            <a:r>
              <a:rPr lang="en-US" altLang="en-US" sz="4000" b="1" dirty="0">
                <a:solidFill>
                  <a:srgbClr val="002060"/>
                </a:solidFill>
                <a:latin typeface="Arial" panose="020B0604020202020204" pitchFamily="34" charset="0"/>
                <a:ea typeface="ＭＳ Ｐゴシック" panose="020B0600070205080204" pitchFamily="34" charset="-128"/>
                <a:cs typeface="Arial" panose="020B0604020202020204" pitchFamily="34" charset="0"/>
              </a:rPr>
              <a:t>Axiology</a:t>
            </a:r>
          </a:p>
        </p:txBody>
      </p:sp>
      <p:sp>
        <p:nvSpPr>
          <p:cNvPr id="21507" name="Content Placeholder 2">
            <a:extLst>
              <a:ext uri="{FF2B5EF4-FFF2-40B4-BE49-F238E27FC236}">
                <a16:creationId xmlns:a16="http://schemas.microsoft.com/office/drawing/2014/main" id="{19E48804-F4EB-448C-AEB5-F2256356F0B7}"/>
              </a:ext>
            </a:extLst>
          </p:cNvPr>
          <p:cNvSpPr>
            <a:spLocks noGrp="1"/>
          </p:cNvSpPr>
          <p:nvPr>
            <p:ph idx="1"/>
          </p:nvPr>
        </p:nvSpPr>
        <p:spPr>
          <a:xfrm>
            <a:off x="731520" y="1356518"/>
            <a:ext cx="10508565" cy="4973943"/>
          </a:xfrm>
        </p:spPr>
        <p:txBody>
          <a:bodyPr>
            <a:normAutofit/>
          </a:bodyPr>
          <a:lstStyle/>
          <a:p>
            <a:pPr algn="just">
              <a:lnSpc>
                <a:spcPct val="150000"/>
              </a:lnSpc>
            </a:pPr>
            <a:r>
              <a:rPr lang="en-US" altLang="en-US" sz="2400" b="1" dirty="0">
                <a:latin typeface="Arial" panose="020B0604020202020204" pitchFamily="34" charset="0"/>
                <a:ea typeface="ＭＳ Ｐゴシック" panose="020B0600070205080204" pitchFamily="34" charset="-128"/>
                <a:cs typeface="Arial" panose="020B0604020202020204" pitchFamily="34" charset="0"/>
              </a:rPr>
              <a:t>Axiology is a branch of philosophy that studies judgments about value. </a:t>
            </a:r>
          </a:p>
          <a:p>
            <a:pPr algn="just">
              <a:lnSpc>
                <a:spcPct val="150000"/>
              </a:lnSpc>
            </a:pPr>
            <a:r>
              <a:rPr lang="en-US" altLang="en-US" sz="2400" b="1" dirty="0">
                <a:latin typeface="Arial" panose="020B0604020202020204" pitchFamily="34" charset="0"/>
                <a:ea typeface="ＭＳ Ｐゴシック" panose="020B0600070205080204" pitchFamily="34" charset="-128"/>
                <a:cs typeface="Arial" panose="020B0604020202020204" pitchFamily="34" charset="0"/>
              </a:rPr>
              <a:t>Although this may include values we poses in the fields of aesthetics and ethics, it is the process of social enquiry with which we are concerned here. </a:t>
            </a:r>
          </a:p>
          <a:p>
            <a:pPr algn="just">
              <a:lnSpc>
                <a:spcPct val="150000"/>
              </a:lnSpc>
            </a:pPr>
            <a:r>
              <a:rPr lang="en-US" altLang="en-US" sz="2400" b="1" dirty="0">
                <a:latin typeface="Arial" panose="020B0604020202020204" pitchFamily="34" charset="0"/>
                <a:ea typeface="ＭＳ Ｐゴシック" panose="020B0600070205080204" pitchFamily="34" charset="-128"/>
                <a:cs typeface="Arial" panose="020B0604020202020204" pitchFamily="34" charset="0"/>
              </a:rPr>
              <a:t>The role that your own values play in all stages of the research process is of great importance if you wish your research results to be credible</a:t>
            </a:r>
            <a:r>
              <a:rPr lang="en-US" altLang="en-US" b="1" dirty="0">
                <a:latin typeface="Arial" panose="020B0604020202020204" pitchFamily="34" charset="0"/>
                <a:ea typeface="ＭＳ Ｐゴシック" panose="020B0600070205080204" pitchFamily="34" charset="-128"/>
                <a:cs typeface="Arial" panose="020B0604020202020204" pitchFamily="34" charset="0"/>
              </a:rPr>
              <a:t>.</a:t>
            </a:r>
          </a:p>
        </p:txBody>
      </p:sp>
      <p:pic>
        <p:nvPicPr>
          <p:cNvPr id="4" name="Picture 3">
            <a:extLst>
              <a:ext uri="{FF2B5EF4-FFF2-40B4-BE49-F238E27FC236}">
                <a16:creationId xmlns:a16="http://schemas.microsoft.com/office/drawing/2014/main" id="{B0EC04D3-EC4F-492F-989E-2859FF1E4FBF}"/>
              </a:ext>
            </a:extLst>
          </p:cNvPr>
          <p:cNvPicPr>
            <a:picLocks noChangeAspect="1"/>
          </p:cNvPicPr>
          <p:nvPr/>
        </p:nvPicPr>
        <p:blipFill>
          <a:blip r:embed="rId2"/>
          <a:stretch>
            <a:fillRect/>
          </a:stretch>
        </p:blipFill>
        <p:spPr>
          <a:xfrm>
            <a:off x="11113" y="34121"/>
            <a:ext cx="2209800" cy="954107"/>
          </a:xfrm>
          <a:prstGeom prst="rect">
            <a:avLst/>
          </a:prstGeom>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Title 1">
            <a:extLst>
              <a:ext uri="{FF2B5EF4-FFF2-40B4-BE49-F238E27FC236}">
                <a16:creationId xmlns:a16="http://schemas.microsoft.com/office/drawing/2014/main" id="{6CE4C9C4-0C1D-40C9-B219-BEA076E31AAE}"/>
              </a:ext>
            </a:extLst>
          </p:cNvPr>
          <p:cNvSpPr>
            <a:spLocks noGrp="1"/>
          </p:cNvSpPr>
          <p:nvPr>
            <p:ph type="title"/>
          </p:nvPr>
        </p:nvSpPr>
        <p:spPr>
          <a:xfrm>
            <a:off x="3024554" y="75004"/>
            <a:ext cx="3071446" cy="872339"/>
          </a:xfrm>
        </p:spPr>
        <p:txBody>
          <a:bodyPr>
            <a:normAutofit/>
          </a:bodyPr>
          <a:lstStyle/>
          <a:p>
            <a:pPr>
              <a:defRPr/>
            </a:pPr>
            <a:r>
              <a:rPr lang="en-US" altLang="en-US" sz="4000" b="1" dirty="0">
                <a:solidFill>
                  <a:srgbClr val="002060"/>
                </a:solidFill>
                <a:latin typeface="Arial" panose="020B0604020202020204" pitchFamily="34" charset="0"/>
                <a:ea typeface="ＭＳ Ｐゴシック" panose="020B0600070205080204" pitchFamily="34" charset="-128"/>
                <a:cs typeface="Arial" panose="020B0604020202020204" pitchFamily="34" charset="0"/>
              </a:rPr>
              <a:t>Axiology</a:t>
            </a:r>
          </a:p>
        </p:txBody>
      </p:sp>
      <p:sp>
        <p:nvSpPr>
          <p:cNvPr id="22531" name="Content Placeholder 2">
            <a:extLst>
              <a:ext uri="{FF2B5EF4-FFF2-40B4-BE49-F238E27FC236}">
                <a16:creationId xmlns:a16="http://schemas.microsoft.com/office/drawing/2014/main" id="{0D624549-2ACC-4898-AFBD-2113D7B3DA0E}"/>
              </a:ext>
            </a:extLst>
          </p:cNvPr>
          <p:cNvSpPr>
            <a:spLocks noGrp="1"/>
          </p:cNvSpPr>
          <p:nvPr>
            <p:ph idx="1"/>
          </p:nvPr>
        </p:nvSpPr>
        <p:spPr>
          <a:xfrm>
            <a:off x="689317" y="1114253"/>
            <a:ext cx="10677378" cy="5342817"/>
          </a:xfrm>
        </p:spPr>
        <p:txBody>
          <a:bodyPr>
            <a:normAutofit/>
          </a:bodyPr>
          <a:lstStyle/>
          <a:p>
            <a:pPr algn="just">
              <a:lnSpc>
                <a:spcPct val="150000"/>
              </a:lnSpc>
            </a:pPr>
            <a:r>
              <a:rPr lang="en-US" altLang="en-US" sz="2400" b="1" dirty="0">
                <a:latin typeface="Arial" panose="020B0604020202020204" pitchFamily="34" charset="0"/>
                <a:ea typeface="ＭＳ Ｐゴシック" panose="020B0600070205080204" pitchFamily="34" charset="-128"/>
                <a:cs typeface="Arial" panose="020B0604020202020204" pitchFamily="34" charset="0"/>
              </a:rPr>
              <a:t>Choosing one topic rather than another suggests that you think one of the topics is more important.</a:t>
            </a:r>
          </a:p>
          <a:p>
            <a:pPr algn="just">
              <a:lnSpc>
                <a:spcPct val="150000"/>
              </a:lnSpc>
            </a:pPr>
            <a:r>
              <a:rPr lang="en-US" altLang="en-US" sz="2400" b="1" dirty="0">
                <a:latin typeface="Arial" panose="020B0604020202020204" pitchFamily="34" charset="0"/>
                <a:ea typeface="ＭＳ Ｐゴシック" panose="020B0600070205080204" pitchFamily="34" charset="-128"/>
                <a:cs typeface="Arial" panose="020B0604020202020204" pitchFamily="34" charset="0"/>
              </a:rPr>
              <a:t>Your choice of philosophical approach is a reflection of your values as is your choice of data collection techniques. </a:t>
            </a:r>
          </a:p>
          <a:p>
            <a:pPr algn="just">
              <a:lnSpc>
                <a:spcPct val="150000"/>
              </a:lnSpc>
            </a:pPr>
            <a:r>
              <a:rPr lang="en-US" altLang="en-US" sz="2400" b="1" dirty="0">
                <a:latin typeface="Arial" panose="020B0604020202020204" pitchFamily="34" charset="0"/>
                <a:ea typeface="ＭＳ Ｐゴシック" panose="020B0600070205080204" pitchFamily="34" charset="-128"/>
                <a:cs typeface="Arial" panose="020B0604020202020204" pitchFamily="34" charset="0"/>
              </a:rPr>
              <a:t>For example, to conduct a study where you place great importance in data collected through interview work suggests that you value personal interaction with your respondents more highly than their anonymous views expressed through survey data.</a:t>
            </a:r>
          </a:p>
        </p:txBody>
      </p:sp>
      <p:pic>
        <p:nvPicPr>
          <p:cNvPr id="4" name="Picture 3">
            <a:extLst>
              <a:ext uri="{FF2B5EF4-FFF2-40B4-BE49-F238E27FC236}">
                <a16:creationId xmlns:a16="http://schemas.microsoft.com/office/drawing/2014/main" id="{961A3B44-D1EF-4BAC-9EE1-980BD5EE2E5E}"/>
              </a:ext>
            </a:extLst>
          </p:cNvPr>
          <p:cNvPicPr>
            <a:picLocks noChangeAspect="1"/>
          </p:cNvPicPr>
          <p:nvPr/>
        </p:nvPicPr>
        <p:blipFill>
          <a:blip r:embed="rId2"/>
          <a:stretch>
            <a:fillRect/>
          </a:stretch>
        </p:blipFill>
        <p:spPr>
          <a:xfrm>
            <a:off x="11113" y="34121"/>
            <a:ext cx="2209800" cy="954107"/>
          </a:xfrm>
          <a:prstGeom prst="rect">
            <a:avLst/>
          </a:prstGeom>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Rectangle 2">
            <a:extLst>
              <a:ext uri="{FF2B5EF4-FFF2-40B4-BE49-F238E27FC236}">
                <a16:creationId xmlns:a16="http://schemas.microsoft.com/office/drawing/2014/main" id="{2222BE53-0732-47F6-8105-5C5C85E69EA1}"/>
              </a:ext>
            </a:extLst>
          </p:cNvPr>
          <p:cNvSpPr>
            <a:spLocks noGrp="1" noChangeArrowheads="1"/>
          </p:cNvSpPr>
          <p:nvPr>
            <p:ph type="title"/>
          </p:nvPr>
        </p:nvSpPr>
        <p:spPr>
          <a:xfrm>
            <a:off x="2475914" y="34121"/>
            <a:ext cx="8060787" cy="1200329"/>
          </a:xfrm>
        </p:spPr>
        <p:txBody>
          <a:bodyPr wrap="square">
            <a:spAutoFit/>
          </a:bodyPr>
          <a:lstStyle/>
          <a:p>
            <a:pPr algn="ctr">
              <a:defRPr/>
            </a:pPr>
            <a:r>
              <a:rPr lang="en-GB" altLang="en-US" sz="4000" b="1" dirty="0">
                <a:solidFill>
                  <a:srgbClr val="002060"/>
                </a:solidFill>
                <a:latin typeface="Arial" panose="020B0604020202020204" pitchFamily="34" charset="0"/>
                <a:ea typeface="ＭＳ Ｐゴシック" panose="020B0600070205080204" pitchFamily="34" charset="-128"/>
                <a:cs typeface="Arial" panose="020B0604020202020204" pitchFamily="34" charset="0"/>
              </a:rPr>
              <a:t>Understanding your research philosophy (3)</a:t>
            </a:r>
          </a:p>
        </p:txBody>
      </p:sp>
      <p:sp>
        <p:nvSpPr>
          <p:cNvPr id="23555" name="Rectangle 3">
            <a:extLst>
              <a:ext uri="{FF2B5EF4-FFF2-40B4-BE49-F238E27FC236}">
                <a16:creationId xmlns:a16="http://schemas.microsoft.com/office/drawing/2014/main" id="{B60AB269-724B-405E-B4D9-AEE102E3018B}"/>
              </a:ext>
            </a:extLst>
          </p:cNvPr>
          <p:cNvSpPr>
            <a:spLocks noGrp="1" noChangeArrowheads="1"/>
          </p:cNvSpPr>
          <p:nvPr>
            <p:ph idx="1"/>
          </p:nvPr>
        </p:nvSpPr>
        <p:spPr>
          <a:xfrm>
            <a:off x="1487085" y="1801374"/>
            <a:ext cx="9217830" cy="3910110"/>
          </a:xfrm>
        </p:spPr>
        <p:txBody>
          <a:bodyPr/>
          <a:lstStyle/>
          <a:p>
            <a:pPr algn="ctr">
              <a:lnSpc>
                <a:spcPct val="150000"/>
              </a:lnSpc>
              <a:buFontTx/>
              <a:buNone/>
            </a:pPr>
            <a:r>
              <a:rPr lang="en-GB" altLang="en-US" sz="2400" b="1" dirty="0">
                <a:latin typeface="Arial" panose="020B0604020202020204" pitchFamily="34" charset="0"/>
                <a:ea typeface="ＭＳ Ｐゴシック" panose="020B0600070205080204" pitchFamily="34" charset="-128"/>
                <a:cs typeface="Arial" panose="020B0604020202020204" pitchFamily="34" charset="0"/>
              </a:rPr>
              <a:t>Aspects of philosophy</a:t>
            </a:r>
          </a:p>
          <a:p>
            <a:pPr>
              <a:lnSpc>
                <a:spcPct val="150000"/>
              </a:lnSpc>
            </a:pPr>
            <a:r>
              <a:rPr lang="en-GB" altLang="en-US" sz="2400" b="1" dirty="0">
                <a:latin typeface="Arial" panose="020B0604020202020204" pitchFamily="34" charset="0"/>
                <a:ea typeface="ＭＳ Ｐゴシック" panose="020B0600070205080204" pitchFamily="34" charset="-128"/>
                <a:cs typeface="Arial" panose="020B0604020202020204" pitchFamily="34" charset="0"/>
              </a:rPr>
              <a:t>Positivism -   the stance of the natural scientist</a:t>
            </a:r>
          </a:p>
          <a:p>
            <a:pPr>
              <a:lnSpc>
                <a:spcPct val="150000"/>
              </a:lnSpc>
            </a:pPr>
            <a:r>
              <a:rPr lang="en-GB" altLang="en-US" sz="2400" b="1" dirty="0">
                <a:latin typeface="Arial" panose="020B0604020202020204" pitchFamily="34" charset="0"/>
                <a:ea typeface="ＭＳ Ｐゴシック" panose="020B0600070205080204" pitchFamily="34" charset="-128"/>
                <a:cs typeface="Arial" panose="020B0604020202020204" pitchFamily="34" charset="0"/>
              </a:rPr>
              <a:t>Realism -      direct and critical realism</a:t>
            </a:r>
          </a:p>
          <a:p>
            <a:pPr>
              <a:lnSpc>
                <a:spcPct val="150000"/>
              </a:lnSpc>
            </a:pPr>
            <a:r>
              <a:rPr lang="en-GB" altLang="en-US" sz="2400" b="1" dirty="0">
                <a:latin typeface="Arial" panose="020B0604020202020204" pitchFamily="34" charset="0"/>
                <a:ea typeface="ＭＳ Ｐゴシック" panose="020B0600070205080204" pitchFamily="34" charset="-128"/>
                <a:cs typeface="Arial" panose="020B0604020202020204" pitchFamily="34" charset="0"/>
              </a:rPr>
              <a:t>Interpretivism – researchers as </a:t>
            </a:r>
            <a:r>
              <a:rPr lang="ja-JP" altLang="en-GB" sz="2400" b="1" dirty="0">
                <a:latin typeface="Arial" panose="020B0604020202020204" pitchFamily="34" charset="0"/>
                <a:cs typeface="Arial" panose="020B0604020202020204" pitchFamily="34" charset="0"/>
              </a:rPr>
              <a:t>‘</a:t>
            </a:r>
            <a:r>
              <a:rPr lang="en-GB" altLang="ja-JP" sz="2400" b="1" dirty="0">
                <a:latin typeface="Arial" panose="020B0604020202020204" pitchFamily="34" charset="0"/>
                <a:cs typeface="Arial" panose="020B0604020202020204" pitchFamily="34" charset="0"/>
              </a:rPr>
              <a:t>social actors</a:t>
            </a:r>
            <a:r>
              <a:rPr lang="ja-JP" altLang="en-GB" sz="2400" b="1" dirty="0">
                <a:latin typeface="Arial" panose="020B0604020202020204" pitchFamily="34" charset="0"/>
                <a:cs typeface="Arial" panose="020B0604020202020204" pitchFamily="34" charset="0"/>
              </a:rPr>
              <a:t>’</a:t>
            </a:r>
            <a:r>
              <a:rPr lang="en-GB" altLang="ja-JP" sz="2400" b="1" dirty="0">
                <a:latin typeface="Arial" panose="020B0604020202020204" pitchFamily="34" charset="0"/>
                <a:cs typeface="Arial" panose="020B0604020202020204" pitchFamily="34" charset="0"/>
              </a:rPr>
              <a:t> </a:t>
            </a:r>
          </a:p>
          <a:p>
            <a:pPr>
              <a:lnSpc>
                <a:spcPct val="150000"/>
              </a:lnSpc>
            </a:pPr>
            <a:r>
              <a:rPr lang="en-GB" altLang="en-US" sz="2400" b="1" dirty="0">
                <a:latin typeface="Arial" panose="020B0604020202020204" pitchFamily="34" charset="0"/>
                <a:ea typeface="ＭＳ Ｐゴシック" panose="020B0600070205080204" pitchFamily="34" charset="-128"/>
                <a:cs typeface="Arial" panose="020B0604020202020204" pitchFamily="34" charset="0"/>
              </a:rPr>
              <a:t>Axiology – studies judgements about value</a:t>
            </a:r>
          </a:p>
          <a:p>
            <a:endParaRPr lang="en-GB" altLang="en-US" sz="2600" dirty="0">
              <a:latin typeface="Arial" panose="020B0604020202020204" pitchFamily="34" charset="0"/>
              <a:ea typeface="ＭＳ Ｐゴシック" panose="020B0600070205080204" pitchFamily="34" charset="-128"/>
            </a:endParaRPr>
          </a:p>
        </p:txBody>
      </p:sp>
      <p:pic>
        <p:nvPicPr>
          <p:cNvPr id="4" name="Picture 3">
            <a:extLst>
              <a:ext uri="{FF2B5EF4-FFF2-40B4-BE49-F238E27FC236}">
                <a16:creationId xmlns:a16="http://schemas.microsoft.com/office/drawing/2014/main" id="{3EA61E55-15D0-49B8-A835-5937434FF053}"/>
              </a:ext>
            </a:extLst>
          </p:cNvPr>
          <p:cNvPicPr>
            <a:picLocks noChangeAspect="1"/>
          </p:cNvPicPr>
          <p:nvPr/>
        </p:nvPicPr>
        <p:blipFill>
          <a:blip r:embed="rId2"/>
          <a:stretch>
            <a:fillRect/>
          </a:stretch>
        </p:blipFill>
        <p:spPr>
          <a:xfrm>
            <a:off x="11113" y="34121"/>
            <a:ext cx="2209800" cy="954107"/>
          </a:xfrm>
          <a:prstGeom prst="rect">
            <a:avLst/>
          </a:prstGeom>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3" name="عنوان 1">
            <a:extLst>
              <a:ext uri="{FF2B5EF4-FFF2-40B4-BE49-F238E27FC236}">
                <a16:creationId xmlns:a16="http://schemas.microsoft.com/office/drawing/2014/main" id="{2A4DA370-CB93-45F4-905C-BA548FC6419C}"/>
              </a:ext>
            </a:extLst>
          </p:cNvPr>
          <p:cNvSpPr>
            <a:spLocks noGrp="1"/>
          </p:cNvSpPr>
          <p:nvPr>
            <p:ph type="title"/>
          </p:nvPr>
        </p:nvSpPr>
        <p:spPr>
          <a:xfrm>
            <a:off x="3207433" y="47555"/>
            <a:ext cx="3151163" cy="954107"/>
          </a:xfrm>
        </p:spPr>
        <p:txBody>
          <a:bodyPr>
            <a:normAutofit/>
          </a:bodyPr>
          <a:lstStyle/>
          <a:p>
            <a:pPr>
              <a:defRPr/>
            </a:pPr>
            <a:r>
              <a:rPr lang="en-US" altLang="en-US" sz="4000" b="1" dirty="0">
                <a:solidFill>
                  <a:srgbClr val="002060"/>
                </a:solidFill>
                <a:latin typeface="Arial" panose="020B0604020202020204" pitchFamily="34" charset="0"/>
                <a:ea typeface="ＭＳ Ｐゴシック" panose="020B0600070205080204" pitchFamily="34" charset="-128"/>
                <a:cs typeface="Arial" panose="020B0604020202020204" pitchFamily="34" charset="0"/>
              </a:rPr>
              <a:t>Positivism</a:t>
            </a:r>
            <a:endParaRPr lang="ar-SA" altLang="en-US" sz="4000" b="1" dirty="0">
              <a:solidFill>
                <a:srgbClr val="002060"/>
              </a:solidFill>
              <a:latin typeface="Arial" panose="020B0604020202020204" pitchFamily="34" charset="0"/>
              <a:ea typeface="ＭＳ Ｐゴシック" panose="020B0600070205080204" pitchFamily="34" charset="-128"/>
              <a:cs typeface="Arial" panose="020B0604020202020204" pitchFamily="34" charset="0"/>
            </a:endParaRPr>
          </a:p>
        </p:txBody>
      </p:sp>
      <p:sp>
        <p:nvSpPr>
          <p:cNvPr id="24579" name="عنصر نائب للمحتوى 2">
            <a:extLst>
              <a:ext uri="{FF2B5EF4-FFF2-40B4-BE49-F238E27FC236}">
                <a16:creationId xmlns:a16="http://schemas.microsoft.com/office/drawing/2014/main" id="{7BFDDEE9-4587-4FFA-AD52-A37EFAFA5141}"/>
              </a:ext>
            </a:extLst>
          </p:cNvPr>
          <p:cNvSpPr>
            <a:spLocks noGrp="1"/>
          </p:cNvSpPr>
          <p:nvPr>
            <p:ph idx="1"/>
          </p:nvPr>
        </p:nvSpPr>
        <p:spPr>
          <a:xfrm>
            <a:off x="1069145" y="2205040"/>
            <a:ext cx="9509760" cy="3225090"/>
          </a:xfrm>
        </p:spPr>
        <p:txBody>
          <a:bodyPr>
            <a:noAutofit/>
          </a:bodyPr>
          <a:lstStyle/>
          <a:p>
            <a:pPr algn="just">
              <a:lnSpc>
                <a:spcPct val="150000"/>
              </a:lnSpc>
            </a:pPr>
            <a:r>
              <a:rPr lang="en-US" altLang="en-US" sz="2400" b="1" dirty="0">
                <a:latin typeface="Arial" panose="020B0604020202020204" pitchFamily="34" charset="0"/>
                <a:ea typeface="ＭＳ Ｐゴシック" panose="020B0600070205080204" pitchFamily="34" charset="-128"/>
                <a:cs typeface="Arial" panose="020B0604020202020204" pitchFamily="34" charset="0"/>
              </a:rPr>
              <a:t>Positivism can be defined as “research approaches that employ empirical methods, make extensive use of quantitative analysis, or develop logical calculation to build formal explanatory theory” </a:t>
            </a:r>
            <a:endParaRPr lang="ar-SA" altLang="en-US" sz="2400" b="1" dirty="0">
              <a:latin typeface="Arial" panose="020B0604020202020204" pitchFamily="34" charset="0"/>
              <a:ea typeface="ＭＳ Ｐゴシック" panose="020B0600070205080204" pitchFamily="34" charset="-128"/>
            </a:endParaRPr>
          </a:p>
        </p:txBody>
      </p:sp>
      <p:pic>
        <p:nvPicPr>
          <p:cNvPr id="4" name="Picture 3">
            <a:extLst>
              <a:ext uri="{FF2B5EF4-FFF2-40B4-BE49-F238E27FC236}">
                <a16:creationId xmlns:a16="http://schemas.microsoft.com/office/drawing/2014/main" id="{5C62389C-8F4E-439A-A645-4EF4FFADCD2E}"/>
              </a:ext>
            </a:extLst>
          </p:cNvPr>
          <p:cNvPicPr>
            <a:picLocks noChangeAspect="1"/>
          </p:cNvPicPr>
          <p:nvPr/>
        </p:nvPicPr>
        <p:blipFill>
          <a:blip r:embed="rId2"/>
          <a:stretch>
            <a:fillRect/>
          </a:stretch>
        </p:blipFill>
        <p:spPr>
          <a:xfrm>
            <a:off x="11113" y="34121"/>
            <a:ext cx="2209800" cy="954107"/>
          </a:xfrm>
          <a:prstGeom prst="rect">
            <a:avLst/>
          </a:prstGeom>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عنوان 1">
            <a:extLst>
              <a:ext uri="{FF2B5EF4-FFF2-40B4-BE49-F238E27FC236}">
                <a16:creationId xmlns:a16="http://schemas.microsoft.com/office/drawing/2014/main" id="{CA4089B7-45D2-43D5-A6EB-E348F6CDFF18}"/>
              </a:ext>
            </a:extLst>
          </p:cNvPr>
          <p:cNvSpPr>
            <a:spLocks noGrp="1"/>
          </p:cNvSpPr>
          <p:nvPr>
            <p:ph type="title"/>
          </p:nvPr>
        </p:nvSpPr>
        <p:spPr>
          <a:xfrm>
            <a:off x="2715065" y="63274"/>
            <a:ext cx="2489981" cy="983464"/>
          </a:xfrm>
        </p:spPr>
        <p:txBody>
          <a:bodyPr>
            <a:normAutofit/>
          </a:bodyPr>
          <a:lstStyle/>
          <a:p>
            <a:pPr>
              <a:defRPr/>
            </a:pPr>
            <a:r>
              <a:rPr lang="en-US" altLang="en-US" sz="4000" b="1" dirty="0">
                <a:solidFill>
                  <a:srgbClr val="002060"/>
                </a:solidFill>
                <a:latin typeface="Arial" panose="020B0604020202020204" pitchFamily="34" charset="0"/>
                <a:ea typeface="ＭＳ Ｐゴシック" panose="020B0600070205080204" pitchFamily="34" charset="-128"/>
                <a:cs typeface="Arial" panose="020B0604020202020204" pitchFamily="34" charset="0"/>
              </a:rPr>
              <a:t>Realism</a:t>
            </a:r>
            <a:endParaRPr lang="ar-SA" altLang="en-US" sz="4000" b="1" dirty="0">
              <a:solidFill>
                <a:srgbClr val="002060"/>
              </a:solidFill>
              <a:latin typeface="Arial" panose="020B0604020202020204" pitchFamily="34" charset="0"/>
              <a:ea typeface="ＭＳ Ｐゴシック" panose="020B0600070205080204" pitchFamily="34" charset="-128"/>
              <a:cs typeface="Arial" panose="020B0604020202020204" pitchFamily="34" charset="0"/>
            </a:endParaRPr>
          </a:p>
        </p:txBody>
      </p:sp>
      <p:sp>
        <p:nvSpPr>
          <p:cNvPr id="25603" name="عنصر نائب للمحتوى 2">
            <a:extLst>
              <a:ext uri="{FF2B5EF4-FFF2-40B4-BE49-F238E27FC236}">
                <a16:creationId xmlns:a16="http://schemas.microsoft.com/office/drawing/2014/main" id="{9F3C2C43-0E81-4CB9-A38F-068C99C3E5C9}"/>
              </a:ext>
            </a:extLst>
          </p:cNvPr>
          <p:cNvSpPr>
            <a:spLocks noGrp="1"/>
          </p:cNvSpPr>
          <p:nvPr>
            <p:ph idx="1"/>
          </p:nvPr>
        </p:nvSpPr>
        <p:spPr>
          <a:xfrm>
            <a:off x="1116013" y="1694815"/>
            <a:ext cx="9898990" cy="4663782"/>
          </a:xfrm>
        </p:spPr>
        <p:txBody>
          <a:bodyPr>
            <a:noAutofit/>
          </a:bodyPr>
          <a:lstStyle/>
          <a:p>
            <a:pPr algn="just">
              <a:lnSpc>
                <a:spcPct val="150000"/>
              </a:lnSpc>
            </a:pPr>
            <a:r>
              <a:rPr lang="en-US" altLang="en-US" sz="2400" b="1" dirty="0">
                <a:latin typeface="Arial" panose="020B0604020202020204" pitchFamily="34" charset="0"/>
                <a:ea typeface="ＭＳ Ｐゴシック" panose="020B0600070205080204" pitchFamily="34" charset="-128"/>
                <a:cs typeface="Arial" panose="020B0604020202020204" pitchFamily="34" charset="0"/>
              </a:rPr>
              <a:t>Is another philosophical position which relates to scientific enquiry. </a:t>
            </a:r>
          </a:p>
          <a:p>
            <a:pPr algn="just">
              <a:lnSpc>
                <a:spcPct val="150000"/>
              </a:lnSpc>
            </a:pPr>
            <a:r>
              <a:rPr lang="en-US" altLang="en-US" sz="2400" b="1" dirty="0">
                <a:latin typeface="Arial" panose="020B0604020202020204" pitchFamily="34" charset="0"/>
                <a:ea typeface="ＭＳ Ｐゴシック" panose="020B0600070205080204" pitchFamily="34" charset="-128"/>
                <a:cs typeface="Arial" panose="020B0604020202020204" pitchFamily="34" charset="0"/>
              </a:rPr>
              <a:t>The essence of realism is that what the senses show us as reality is the truth; that objects have an existence independent of the human mind. </a:t>
            </a:r>
          </a:p>
          <a:p>
            <a:pPr algn="just">
              <a:lnSpc>
                <a:spcPct val="150000"/>
              </a:lnSpc>
            </a:pPr>
            <a:r>
              <a:rPr lang="en-US" altLang="en-US" sz="2400" b="1" dirty="0">
                <a:latin typeface="Arial" panose="020B0604020202020204" pitchFamily="34" charset="0"/>
                <a:ea typeface="ＭＳ Ｐゴシック" panose="020B0600070205080204" pitchFamily="34" charset="-128"/>
                <a:cs typeface="Arial" panose="020B0604020202020204" pitchFamily="34" charset="0"/>
              </a:rPr>
              <a:t>In this sense, realism is opposed to idealism, the theory that only the mind and its contents exist     </a:t>
            </a:r>
            <a:endParaRPr lang="ar-SA" altLang="en-US" sz="2400" b="1" dirty="0">
              <a:latin typeface="Arial" panose="020B0604020202020204" pitchFamily="34" charset="0"/>
              <a:ea typeface="ＭＳ Ｐゴシック" panose="020B0600070205080204" pitchFamily="34" charset="-128"/>
            </a:endParaRPr>
          </a:p>
        </p:txBody>
      </p:sp>
      <p:pic>
        <p:nvPicPr>
          <p:cNvPr id="4" name="Picture 3">
            <a:extLst>
              <a:ext uri="{FF2B5EF4-FFF2-40B4-BE49-F238E27FC236}">
                <a16:creationId xmlns:a16="http://schemas.microsoft.com/office/drawing/2014/main" id="{026EA52C-90ED-4EF2-9631-50F5C6884A1F}"/>
              </a:ext>
            </a:extLst>
          </p:cNvPr>
          <p:cNvPicPr>
            <a:picLocks noChangeAspect="1"/>
          </p:cNvPicPr>
          <p:nvPr/>
        </p:nvPicPr>
        <p:blipFill>
          <a:blip r:embed="rId2"/>
          <a:stretch>
            <a:fillRect/>
          </a:stretch>
        </p:blipFill>
        <p:spPr>
          <a:xfrm>
            <a:off x="11113" y="34121"/>
            <a:ext cx="2209800" cy="954107"/>
          </a:xfrm>
          <a:prstGeom prst="rect">
            <a:avLst/>
          </a:prstGeom>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عنوان 1">
            <a:extLst>
              <a:ext uri="{FF2B5EF4-FFF2-40B4-BE49-F238E27FC236}">
                <a16:creationId xmlns:a16="http://schemas.microsoft.com/office/drawing/2014/main" id="{A4FA5CB3-EEBE-4EE8-9BAE-A66782DD3318}"/>
              </a:ext>
            </a:extLst>
          </p:cNvPr>
          <p:cNvSpPr>
            <a:spLocks noGrp="1"/>
          </p:cNvSpPr>
          <p:nvPr>
            <p:ph type="title"/>
          </p:nvPr>
        </p:nvSpPr>
        <p:spPr>
          <a:xfrm>
            <a:off x="2504049" y="76325"/>
            <a:ext cx="8806376" cy="954108"/>
          </a:xfrm>
        </p:spPr>
        <p:txBody>
          <a:bodyPr>
            <a:normAutofit/>
          </a:bodyPr>
          <a:lstStyle/>
          <a:p>
            <a:pPr>
              <a:defRPr/>
            </a:pPr>
            <a:r>
              <a:rPr lang="en-US" altLang="en-US" sz="4000" b="1" dirty="0">
                <a:solidFill>
                  <a:srgbClr val="002060"/>
                </a:solidFill>
                <a:latin typeface="Arial" panose="020B0604020202020204" pitchFamily="34" charset="0"/>
                <a:ea typeface="ＭＳ Ｐゴシック" panose="020B0600070205080204" pitchFamily="34" charset="-128"/>
                <a:cs typeface="Arial" panose="020B0604020202020204" pitchFamily="34" charset="0"/>
              </a:rPr>
              <a:t>Direct realism and critical realism </a:t>
            </a:r>
            <a:endParaRPr lang="ar-SA" altLang="en-US" sz="4000" b="1" dirty="0">
              <a:solidFill>
                <a:srgbClr val="002060"/>
              </a:solidFill>
              <a:latin typeface="Arial" panose="020B0604020202020204" pitchFamily="34" charset="0"/>
              <a:ea typeface="ＭＳ Ｐゴシック" panose="020B0600070205080204" pitchFamily="34" charset="-128"/>
              <a:cs typeface="Arial" panose="020B0604020202020204" pitchFamily="34" charset="0"/>
            </a:endParaRPr>
          </a:p>
        </p:txBody>
      </p:sp>
      <p:sp>
        <p:nvSpPr>
          <p:cNvPr id="26627" name="عنصر نائب للمحتوى 2">
            <a:extLst>
              <a:ext uri="{FF2B5EF4-FFF2-40B4-BE49-F238E27FC236}">
                <a16:creationId xmlns:a16="http://schemas.microsoft.com/office/drawing/2014/main" id="{27E3CA9B-32F9-45C4-8355-E7B92AA54408}"/>
              </a:ext>
            </a:extLst>
          </p:cNvPr>
          <p:cNvSpPr>
            <a:spLocks noGrp="1"/>
          </p:cNvSpPr>
          <p:nvPr>
            <p:ph idx="1"/>
          </p:nvPr>
        </p:nvSpPr>
        <p:spPr>
          <a:xfrm>
            <a:off x="855784" y="1502899"/>
            <a:ext cx="10480431" cy="4144963"/>
          </a:xfrm>
        </p:spPr>
        <p:txBody>
          <a:bodyPr>
            <a:normAutofit/>
          </a:bodyPr>
          <a:lstStyle/>
          <a:p>
            <a:pPr algn="just">
              <a:lnSpc>
                <a:spcPct val="150000"/>
              </a:lnSpc>
            </a:pPr>
            <a:r>
              <a:rPr lang="en-US" altLang="en-US" sz="2400" b="1" dirty="0">
                <a:latin typeface="Arial" panose="020B0604020202020204" pitchFamily="34" charset="0"/>
                <a:ea typeface="ＭＳ Ｐゴシック" panose="020B0600070205080204" pitchFamily="34" charset="-128"/>
                <a:cs typeface="Arial" panose="020B0604020202020204" pitchFamily="34" charset="0"/>
              </a:rPr>
              <a:t>It says that what you see is what you get: what we experience through our senses portrays the world accurately.</a:t>
            </a:r>
          </a:p>
          <a:p>
            <a:pPr algn="just">
              <a:lnSpc>
                <a:spcPct val="150000"/>
              </a:lnSpc>
            </a:pPr>
            <a:r>
              <a:rPr lang="en-US" altLang="en-US" sz="2400" b="1" dirty="0">
                <a:latin typeface="Arial" panose="020B0604020202020204" pitchFamily="34" charset="0"/>
                <a:ea typeface="ＭＳ Ｐゴシック" panose="020B0600070205080204" pitchFamily="34" charset="-128"/>
                <a:cs typeface="Arial" panose="020B0604020202020204" pitchFamily="34" charset="0"/>
              </a:rPr>
              <a:t>critical realism: critical realists argue that we experience are sensations, the images of the things in the real world, not the things directly.</a:t>
            </a:r>
          </a:p>
          <a:p>
            <a:pPr lvl="1" algn="just">
              <a:lnSpc>
                <a:spcPct val="150000"/>
              </a:lnSpc>
            </a:pPr>
            <a:r>
              <a:rPr lang="en-US" altLang="en-US" b="1" dirty="0">
                <a:latin typeface="Arial" panose="020B0604020202020204" pitchFamily="34" charset="0"/>
                <a:ea typeface="ＭＳ Ｐゴシック" panose="020B0600070205080204" pitchFamily="34" charset="-128"/>
                <a:cs typeface="Arial" panose="020B0604020202020204" pitchFamily="34" charset="0"/>
              </a:rPr>
              <a:t>Critical realists point out how often our senses deceive us.   </a:t>
            </a:r>
            <a:endParaRPr lang="ar-SA" altLang="en-US" b="1" dirty="0">
              <a:latin typeface="Arial" panose="020B0604020202020204" pitchFamily="34" charset="0"/>
              <a:ea typeface="ＭＳ Ｐゴシック" panose="020B0600070205080204" pitchFamily="34" charset="-128"/>
            </a:endParaRPr>
          </a:p>
        </p:txBody>
      </p:sp>
      <p:pic>
        <p:nvPicPr>
          <p:cNvPr id="4" name="Picture 3">
            <a:extLst>
              <a:ext uri="{FF2B5EF4-FFF2-40B4-BE49-F238E27FC236}">
                <a16:creationId xmlns:a16="http://schemas.microsoft.com/office/drawing/2014/main" id="{0DF7E5A6-8790-46B8-8727-CB1580B0677B}"/>
              </a:ext>
            </a:extLst>
          </p:cNvPr>
          <p:cNvPicPr>
            <a:picLocks noChangeAspect="1"/>
          </p:cNvPicPr>
          <p:nvPr/>
        </p:nvPicPr>
        <p:blipFill>
          <a:blip r:embed="rId2"/>
          <a:stretch>
            <a:fillRect/>
          </a:stretch>
        </p:blipFill>
        <p:spPr>
          <a:xfrm>
            <a:off x="11113" y="34121"/>
            <a:ext cx="2209800" cy="954107"/>
          </a:xfrm>
          <a:prstGeom prst="rect">
            <a:avLst/>
          </a:prstGeom>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عنوان 1">
            <a:extLst>
              <a:ext uri="{FF2B5EF4-FFF2-40B4-BE49-F238E27FC236}">
                <a16:creationId xmlns:a16="http://schemas.microsoft.com/office/drawing/2014/main" id="{DCB6BB22-42AA-43C3-921D-EB5095AC096B}"/>
              </a:ext>
            </a:extLst>
          </p:cNvPr>
          <p:cNvSpPr>
            <a:spLocks noGrp="1"/>
          </p:cNvSpPr>
          <p:nvPr>
            <p:ph type="title"/>
          </p:nvPr>
        </p:nvSpPr>
        <p:spPr>
          <a:xfrm>
            <a:off x="2883876" y="365126"/>
            <a:ext cx="3924887" cy="760290"/>
          </a:xfrm>
        </p:spPr>
        <p:txBody>
          <a:bodyPr>
            <a:normAutofit/>
          </a:bodyPr>
          <a:lstStyle/>
          <a:p>
            <a:pPr>
              <a:defRPr/>
            </a:pPr>
            <a:r>
              <a:rPr lang="en-US" altLang="en-US" sz="4000" b="1" dirty="0" err="1">
                <a:solidFill>
                  <a:srgbClr val="002060"/>
                </a:solidFill>
                <a:latin typeface="Arial" panose="020B0604020202020204" pitchFamily="34" charset="0"/>
                <a:ea typeface="ＭＳ Ｐゴシック" panose="020B0600070205080204" pitchFamily="34" charset="-128"/>
                <a:cs typeface="Arial" panose="020B0604020202020204" pitchFamily="34" charset="0"/>
              </a:rPr>
              <a:t>Interpretivism</a:t>
            </a:r>
            <a:r>
              <a:rPr lang="en-US" altLang="en-US" sz="4000" b="1" dirty="0">
                <a:solidFill>
                  <a:srgbClr val="002060"/>
                </a:solidFill>
                <a:latin typeface="Arial" panose="020B0604020202020204" pitchFamily="34" charset="0"/>
                <a:ea typeface="ＭＳ Ｐゴシック" panose="020B0600070205080204" pitchFamily="34" charset="-128"/>
                <a:cs typeface="Arial" panose="020B0604020202020204" pitchFamily="34" charset="0"/>
              </a:rPr>
              <a:t> </a:t>
            </a:r>
            <a:endParaRPr lang="ar-SA" altLang="en-US" sz="4000" b="1" dirty="0">
              <a:solidFill>
                <a:srgbClr val="002060"/>
              </a:solidFill>
              <a:latin typeface="Arial" panose="020B0604020202020204" pitchFamily="34" charset="0"/>
              <a:ea typeface="ＭＳ Ｐゴシック" panose="020B0600070205080204" pitchFamily="34" charset="-128"/>
              <a:cs typeface="Arial" panose="020B0604020202020204" pitchFamily="34" charset="0"/>
            </a:endParaRPr>
          </a:p>
        </p:txBody>
      </p:sp>
      <p:sp>
        <p:nvSpPr>
          <p:cNvPr id="27651" name="عنصر نائب للمحتوى 2">
            <a:extLst>
              <a:ext uri="{FF2B5EF4-FFF2-40B4-BE49-F238E27FC236}">
                <a16:creationId xmlns:a16="http://schemas.microsoft.com/office/drawing/2014/main" id="{7BDFFE40-0D33-4834-B15E-C738EDEF0D80}"/>
              </a:ext>
            </a:extLst>
          </p:cNvPr>
          <p:cNvSpPr>
            <a:spLocks noGrp="1"/>
          </p:cNvSpPr>
          <p:nvPr>
            <p:ph idx="1"/>
          </p:nvPr>
        </p:nvSpPr>
        <p:spPr>
          <a:xfrm>
            <a:off x="1097280" y="1846264"/>
            <a:ext cx="10114671" cy="4103687"/>
          </a:xfrm>
        </p:spPr>
        <p:txBody>
          <a:bodyPr/>
          <a:lstStyle/>
          <a:p>
            <a:pPr algn="just">
              <a:lnSpc>
                <a:spcPct val="160000"/>
              </a:lnSpc>
            </a:pPr>
            <a:r>
              <a:rPr lang="en-US" altLang="en-US" sz="2400" b="1" dirty="0" err="1">
                <a:latin typeface="Arial" panose="020B0604020202020204" pitchFamily="34" charset="0"/>
                <a:ea typeface="ＭＳ Ｐゴシック" panose="020B0600070205080204" pitchFamily="34" charset="-128"/>
                <a:cs typeface="Arial" panose="020B0604020202020204" pitchFamily="34" charset="0"/>
              </a:rPr>
              <a:t>Interpretivisim</a:t>
            </a:r>
            <a:r>
              <a:rPr lang="en-US" altLang="en-US" sz="2400" b="1" dirty="0">
                <a:latin typeface="Arial" panose="020B0604020202020204" pitchFamily="34" charset="0"/>
                <a:ea typeface="ＭＳ Ｐゴシック" panose="020B0600070205080204" pitchFamily="34" charset="-128"/>
                <a:cs typeface="Arial" panose="020B0604020202020204" pitchFamily="34" charset="0"/>
              </a:rPr>
              <a:t> advocates it is necessary for  the researcher to understand differences between humans in our role as social actors. </a:t>
            </a:r>
          </a:p>
          <a:p>
            <a:pPr algn="just">
              <a:lnSpc>
                <a:spcPct val="160000"/>
              </a:lnSpc>
            </a:pPr>
            <a:r>
              <a:rPr lang="en-US" altLang="en-US" sz="2400" b="1" dirty="0">
                <a:latin typeface="Arial" panose="020B0604020202020204" pitchFamily="34" charset="0"/>
                <a:ea typeface="ＭＳ Ｐゴシック" panose="020B0600070205080204" pitchFamily="34" charset="-128"/>
                <a:cs typeface="Arial" panose="020B0604020202020204" pitchFamily="34" charset="0"/>
              </a:rPr>
              <a:t>This emphasizes the differences between conducting research among people rather than objects such as trucks and computers. </a:t>
            </a:r>
            <a:endParaRPr lang="ar-SA" altLang="en-US" sz="2400" b="1" dirty="0">
              <a:latin typeface="Arial" panose="020B0604020202020204" pitchFamily="34" charset="0"/>
              <a:ea typeface="ＭＳ Ｐゴシック" panose="020B0600070205080204" pitchFamily="34" charset="-128"/>
            </a:endParaRPr>
          </a:p>
        </p:txBody>
      </p:sp>
      <p:pic>
        <p:nvPicPr>
          <p:cNvPr id="4" name="Picture 3">
            <a:extLst>
              <a:ext uri="{FF2B5EF4-FFF2-40B4-BE49-F238E27FC236}">
                <a16:creationId xmlns:a16="http://schemas.microsoft.com/office/drawing/2014/main" id="{2F2823B4-0397-443E-9ABD-9E74C4777663}"/>
              </a:ext>
            </a:extLst>
          </p:cNvPr>
          <p:cNvPicPr>
            <a:picLocks noChangeAspect="1"/>
          </p:cNvPicPr>
          <p:nvPr/>
        </p:nvPicPr>
        <p:blipFill>
          <a:blip r:embed="rId2"/>
          <a:stretch>
            <a:fillRect/>
          </a:stretch>
        </p:blipFill>
        <p:spPr>
          <a:xfrm>
            <a:off x="11113" y="34121"/>
            <a:ext cx="2209800" cy="954107"/>
          </a:xfrm>
          <a:prstGeom prst="rect">
            <a:avLst/>
          </a:prstGeom>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عنوان 1">
            <a:extLst>
              <a:ext uri="{FF2B5EF4-FFF2-40B4-BE49-F238E27FC236}">
                <a16:creationId xmlns:a16="http://schemas.microsoft.com/office/drawing/2014/main" id="{DADD219A-BCE2-4E68-B07E-0F42F8D31AA0}"/>
              </a:ext>
            </a:extLst>
          </p:cNvPr>
          <p:cNvSpPr>
            <a:spLocks noGrp="1"/>
          </p:cNvSpPr>
          <p:nvPr>
            <p:ph type="title"/>
          </p:nvPr>
        </p:nvSpPr>
        <p:spPr>
          <a:xfrm>
            <a:off x="2757269" y="-1"/>
            <a:ext cx="4642338" cy="988229"/>
          </a:xfrm>
        </p:spPr>
        <p:txBody>
          <a:bodyPr/>
          <a:lstStyle/>
          <a:p>
            <a:pPr>
              <a:defRPr/>
            </a:pPr>
            <a:r>
              <a:rPr lang="en-US" altLang="en-US" sz="4000" b="1" dirty="0" err="1">
                <a:solidFill>
                  <a:srgbClr val="002060"/>
                </a:solidFill>
                <a:latin typeface="Arial" panose="020B0604020202020204" pitchFamily="34" charset="0"/>
                <a:ea typeface="ＭＳ Ｐゴシック" panose="020B0600070205080204" pitchFamily="34" charset="-128"/>
                <a:cs typeface="Arial" panose="020B0604020202020204" pitchFamily="34" charset="0"/>
              </a:rPr>
              <a:t>Interpretivism</a:t>
            </a:r>
            <a:r>
              <a:rPr lang="en-US" altLang="en-US" sz="3200" dirty="0">
                <a:solidFill>
                  <a:schemeClr val="tx1">
                    <a:lumMod val="75000"/>
                    <a:lumOff val="25000"/>
                  </a:schemeClr>
                </a:solidFill>
                <a:latin typeface="Arial" panose="020B0604020202020204" pitchFamily="34" charset="0"/>
                <a:ea typeface="ＭＳ Ｐゴシック" panose="020B0600070205080204" pitchFamily="34" charset="-128"/>
                <a:cs typeface="Arial" panose="020B0604020202020204" pitchFamily="34" charset="0"/>
              </a:rPr>
              <a:t> </a:t>
            </a:r>
            <a:endParaRPr lang="ar-SA" altLang="en-US" sz="3200" dirty="0">
              <a:solidFill>
                <a:schemeClr val="tx1">
                  <a:lumMod val="75000"/>
                  <a:lumOff val="25000"/>
                </a:schemeClr>
              </a:solidFill>
              <a:latin typeface="Arial" panose="020B0604020202020204" pitchFamily="34" charset="0"/>
              <a:ea typeface="ＭＳ Ｐゴシック" panose="020B0600070205080204" pitchFamily="34" charset="-128"/>
              <a:cs typeface="Arial" panose="020B0604020202020204" pitchFamily="34" charset="0"/>
            </a:endParaRPr>
          </a:p>
        </p:txBody>
      </p:sp>
      <p:sp>
        <p:nvSpPr>
          <p:cNvPr id="28675" name="عنصر نائب للمحتوى 2">
            <a:extLst>
              <a:ext uri="{FF2B5EF4-FFF2-40B4-BE49-F238E27FC236}">
                <a16:creationId xmlns:a16="http://schemas.microsoft.com/office/drawing/2014/main" id="{E050E17A-9F7D-4992-B0B5-3EAF6295431C}"/>
              </a:ext>
            </a:extLst>
          </p:cNvPr>
          <p:cNvSpPr>
            <a:spLocks noGrp="1"/>
          </p:cNvSpPr>
          <p:nvPr>
            <p:ph idx="1"/>
          </p:nvPr>
        </p:nvSpPr>
        <p:spPr>
          <a:xfrm>
            <a:off x="1116013" y="1072356"/>
            <a:ext cx="10227211" cy="5159632"/>
          </a:xfrm>
        </p:spPr>
        <p:txBody>
          <a:bodyPr>
            <a:normAutofit lnSpcReduction="10000"/>
          </a:bodyPr>
          <a:lstStyle/>
          <a:p>
            <a:pPr algn="just">
              <a:lnSpc>
                <a:spcPct val="150000"/>
              </a:lnSpc>
            </a:pPr>
            <a:r>
              <a:rPr lang="en-US" altLang="en-US" sz="2400" b="1" dirty="0">
                <a:latin typeface="Arial" panose="020B0604020202020204" pitchFamily="34" charset="0"/>
                <a:ea typeface="ＭＳ Ｐゴシック" panose="020B0600070205080204" pitchFamily="34" charset="-128"/>
                <a:cs typeface="Arial" panose="020B0604020202020204" pitchFamily="34" charset="0"/>
              </a:rPr>
              <a:t>Interpretive research is concerned with the meanings that people attach to norms, rules, and values that regulate their interactions. </a:t>
            </a:r>
          </a:p>
          <a:p>
            <a:pPr algn="just">
              <a:lnSpc>
                <a:spcPct val="150000"/>
              </a:lnSpc>
            </a:pPr>
            <a:r>
              <a:rPr lang="en-US" altLang="en-US" sz="2400" b="1" dirty="0">
                <a:latin typeface="Arial" panose="020B0604020202020204" pitchFamily="34" charset="0"/>
                <a:ea typeface="ＭＳ Ｐゴシック" panose="020B0600070205080204" pitchFamily="34" charset="-128"/>
                <a:cs typeface="Arial" panose="020B0604020202020204" pitchFamily="34" charset="0"/>
              </a:rPr>
              <a:t>Care is taken not to impose a previous understanding of norms, rules, and values on others but rather to understand their beliefs and actions from their point of view. </a:t>
            </a:r>
          </a:p>
          <a:p>
            <a:pPr algn="just">
              <a:lnSpc>
                <a:spcPct val="150000"/>
              </a:lnSpc>
            </a:pPr>
            <a:r>
              <a:rPr lang="en-US" altLang="en-US" sz="2400" b="1" dirty="0">
                <a:latin typeface="Arial" panose="020B0604020202020204" pitchFamily="34" charset="0"/>
                <a:ea typeface="ＭＳ Ｐゴシック" panose="020B0600070205080204" pitchFamily="34" charset="-128"/>
                <a:cs typeface="Arial" panose="020B0604020202020204" pitchFamily="34" charset="0"/>
              </a:rPr>
              <a:t>The focus is not only on what they tell us directly about the reasons for their beliefs and actions but also on the social practices that underlie them. </a:t>
            </a:r>
          </a:p>
          <a:p>
            <a:pPr algn="just">
              <a:lnSpc>
                <a:spcPct val="150000"/>
              </a:lnSpc>
            </a:pPr>
            <a:r>
              <a:rPr lang="en-US" altLang="en-US" sz="2400" b="1" dirty="0">
                <a:latin typeface="Arial" panose="020B0604020202020204" pitchFamily="34" charset="0"/>
                <a:ea typeface="ＭＳ Ｐゴシック" panose="020B0600070205080204" pitchFamily="34" charset="-128"/>
                <a:cs typeface="Arial" panose="020B0604020202020204" pitchFamily="34" charset="0"/>
              </a:rPr>
              <a:t>Social practice gives meaning to social action</a:t>
            </a:r>
            <a:endParaRPr lang="ar-SA" altLang="en-US" sz="2400" b="1" dirty="0">
              <a:latin typeface="Arial" panose="020B0604020202020204" pitchFamily="34" charset="0"/>
              <a:ea typeface="ＭＳ Ｐゴシック" panose="020B0600070205080204" pitchFamily="34" charset="-128"/>
            </a:endParaRPr>
          </a:p>
        </p:txBody>
      </p:sp>
      <p:pic>
        <p:nvPicPr>
          <p:cNvPr id="4" name="Picture 3">
            <a:extLst>
              <a:ext uri="{FF2B5EF4-FFF2-40B4-BE49-F238E27FC236}">
                <a16:creationId xmlns:a16="http://schemas.microsoft.com/office/drawing/2014/main" id="{53D24A32-7905-438A-9452-99D35BC0CA2D}"/>
              </a:ext>
            </a:extLst>
          </p:cNvPr>
          <p:cNvPicPr>
            <a:picLocks noChangeAspect="1"/>
          </p:cNvPicPr>
          <p:nvPr/>
        </p:nvPicPr>
        <p:blipFill>
          <a:blip r:embed="rId2"/>
          <a:stretch>
            <a:fillRect/>
          </a:stretch>
        </p:blipFill>
        <p:spPr>
          <a:xfrm>
            <a:off x="11113" y="34121"/>
            <a:ext cx="2209800" cy="954107"/>
          </a:xfrm>
          <a:prstGeom prst="rect">
            <a:avLst/>
          </a:prstGeom>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3" name="عنوان 1">
            <a:extLst>
              <a:ext uri="{FF2B5EF4-FFF2-40B4-BE49-F238E27FC236}">
                <a16:creationId xmlns:a16="http://schemas.microsoft.com/office/drawing/2014/main" id="{5FF829A4-0EA5-4DEB-AC8F-0DAA46FF27AB}"/>
              </a:ext>
            </a:extLst>
          </p:cNvPr>
          <p:cNvSpPr>
            <a:spLocks noGrp="1"/>
          </p:cNvSpPr>
          <p:nvPr>
            <p:ph type="title"/>
          </p:nvPr>
        </p:nvSpPr>
        <p:spPr>
          <a:xfrm>
            <a:off x="3243777" y="154110"/>
            <a:ext cx="3080824" cy="623102"/>
          </a:xfrm>
        </p:spPr>
        <p:txBody>
          <a:bodyPr>
            <a:normAutofit fontScale="90000"/>
          </a:bodyPr>
          <a:lstStyle/>
          <a:p>
            <a:pPr>
              <a:defRPr/>
            </a:pPr>
            <a:r>
              <a:rPr lang="en-US" altLang="en-US" sz="4000" b="1" dirty="0">
                <a:solidFill>
                  <a:srgbClr val="002060"/>
                </a:solidFill>
                <a:latin typeface="Arial" panose="020B0604020202020204" pitchFamily="34" charset="0"/>
                <a:ea typeface="ＭＳ Ｐゴシック" panose="020B0600070205080204" pitchFamily="34" charset="-128"/>
                <a:cs typeface="Arial" panose="020B0604020202020204" pitchFamily="34" charset="0"/>
              </a:rPr>
              <a:t>Pragmatism</a:t>
            </a:r>
            <a:endParaRPr lang="ar-SA" altLang="en-US" sz="4000" b="1" dirty="0">
              <a:solidFill>
                <a:srgbClr val="002060"/>
              </a:solidFill>
              <a:latin typeface="Arial" panose="020B0604020202020204" pitchFamily="34" charset="0"/>
              <a:ea typeface="ＭＳ Ｐゴシック" panose="020B0600070205080204" pitchFamily="34" charset="-128"/>
              <a:cs typeface="Arial" panose="020B0604020202020204" pitchFamily="34" charset="0"/>
            </a:endParaRPr>
          </a:p>
        </p:txBody>
      </p:sp>
      <p:sp>
        <p:nvSpPr>
          <p:cNvPr id="29699" name="عنصر نائب للمحتوى 2">
            <a:extLst>
              <a:ext uri="{FF2B5EF4-FFF2-40B4-BE49-F238E27FC236}">
                <a16:creationId xmlns:a16="http://schemas.microsoft.com/office/drawing/2014/main" id="{4862B3EF-1653-431C-BF03-595BA9F5735A}"/>
              </a:ext>
            </a:extLst>
          </p:cNvPr>
          <p:cNvSpPr>
            <a:spLocks noGrp="1"/>
          </p:cNvSpPr>
          <p:nvPr>
            <p:ph idx="1"/>
          </p:nvPr>
        </p:nvSpPr>
        <p:spPr>
          <a:xfrm>
            <a:off x="2220913" y="1846263"/>
            <a:ext cx="8302918" cy="2374900"/>
          </a:xfrm>
        </p:spPr>
        <p:txBody>
          <a:bodyPr/>
          <a:lstStyle/>
          <a:p>
            <a:pPr algn="just">
              <a:lnSpc>
                <a:spcPct val="150000"/>
              </a:lnSpc>
            </a:pPr>
            <a:r>
              <a:rPr lang="en-US" altLang="en-US" sz="2400" b="1" dirty="0">
                <a:latin typeface="Arial" panose="020B0604020202020204" pitchFamily="34" charset="0"/>
                <a:ea typeface="ＭＳ Ｐゴシック" panose="020B0600070205080204" pitchFamily="34" charset="-128"/>
                <a:cs typeface="Arial" panose="020B0604020202020204" pitchFamily="34" charset="0"/>
              </a:rPr>
              <a:t>Pragmatism holds that the most important determinant of the epistemology, ontology, axiology adopted is the research question.</a:t>
            </a:r>
            <a:endParaRPr lang="ar-SA" altLang="en-US" sz="2400" b="1" dirty="0">
              <a:latin typeface="Arial" panose="020B0604020202020204" pitchFamily="34" charset="0"/>
              <a:ea typeface="ＭＳ Ｐゴシック" panose="020B0600070205080204" pitchFamily="34" charset="-128"/>
            </a:endParaRPr>
          </a:p>
        </p:txBody>
      </p:sp>
      <p:pic>
        <p:nvPicPr>
          <p:cNvPr id="4" name="Picture 3">
            <a:extLst>
              <a:ext uri="{FF2B5EF4-FFF2-40B4-BE49-F238E27FC236}">
                <a16:creationId xmlns:a16="http://schemas.microsoft.com/office/drawing/2014/main" id="{ED83DFDD-9A7F-4B1F-812D-7C0B3E1E94A7}"/>
              </a:ext>
            </a:extLst>
          </p:cNvPr>
          <p:cNvPicPr>
            <a:picLocks noChangeAspect="1"/>
          </p:cNvPicPr>
          <p:nvPr/>
        </p:nvPicPr>
        <p:blipFill>
          <a:blip r:embed="rId2"/>
          <a:stretch>
            <a:fillRect/>
          </a:stretch>
        </p:blipFill>
        <p:spPr>
          <a:xfrm>
            <a:off x="11113" y="34121"/>
            <a:ext cx="2209800" cy="954107"/>
          </a:xfrm>
          <a:prstGeom prst="rect">
            <a:avLst/>
          </a:prstGeom>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7" name="Rectangle 2">
            <a:extLst>
              <a:ext uri="{FF2B5EF4-FFF2-40B4-BE49-F238E27FC236}">
                <a16:creationId xmlns:a16="http://schemas.microsoft.com/office/drawing/2014/main" id="{FA857AA9-5430-4F0F-B1A4-3B3501B25472}"/>
              </a:ext>
            </a:extLst>
          </p:cNvPr>
          <p:cNvSpPr>
            <a:spLocks noGrp="1" noChangeArrowheads="1"/>
          </p:cNvSpPr>
          <p:nvPr>
            <p:ph type="title"/>
          </p:nvPr>
        </p:nvSpPr>
        <p:spPr>
          <a:xfrm>
            <a:off x="2968282" y="282575"/>
            <a:ext cx="7013917" cy="609600"/>
          </a:xfrm>
        </p:spPr>
        <p:txBody>
          <a:bodyPr>
            <a:noAutofit/>
          </a:bodyPr>
          <a:lstStyle/>
          <a:p>
            <a:pPr>
              <a:defRPr/>
            </a:pPr>
            <a:r>
              <a:rPr lang="en-GB" altLang="en-US" sz="4000" b="1" dirty="0">
                <a:solidFill>
                  <a:srgbClr val="002060"/>
                </a:solidFill>
                <a:latin typeface="Arial" panose="020B0604020202020204" pitchFamily="34" charset="0"/>
                <a:ea typeface="ＭＳ Ｐゴシック" panose="020B0600070205080204" pitchFamily="34" charset="-128"/>
              </a:rPr>
              <a:t>Research paradigms</a:t>
            </a:r>
          </a:p>
        </p:txBody>
      </p:sp>
      <p:sp>
        <p:nvSpPr>
          <p:cNvPr id="30723" name="Rectangle 3">
            <a:extLst>
              <a:ext uri="{FF2B5EF4-FFF2-40B4-BE49-F238E27FC236}">
                <a16:creationId xmlns:a16="http://schemas.microsoft.com/office/drawing/2014/main" id="{F2F90A36-8091-438B-AB45-97958835A623}"/>
              </a:ext>
            </a:extLst>
          </p:cNvPr>
          <p:cNvSpPr>
            <a:spLocks noGrp="1" noChangeArrowheads="1"/>
          </p:cNvSpPr>
          <p:nvPr>
            <p:ph idx="1"/>
          </p:nvPr>
        </p:nvSpPr>
        <p:spPr>
          <a:xfrm>
            <a:off x="1702191" y="1407941"/>
            <a:ext cx="8750104" cy="4648200"/>
          </a:xfrm>
        </p:spPr>
        <p:txBody>
          <a:bodyPr/>
          <a:lstStyle/>
          <a:p>
            <a:pPr algn="just">
              <a:lnSpc>
                <a:spcPct val="150000"/>
              </a:lnSpc>
              <a:buFontTx/>
              <a:buNone/>
            </a:pPr>
            <a:r>
              <a:rPr lang="en-GB" altLang="en-US" sz="2400" b="1" dirty="0">
                <a:latin typeface="Arial" panose="020B0604020202020204" pitchFamily="34" charset="0"/>
                <a:ea typeface="ＭＳ Ｐゴシック" panose="020B0600070205080204" pitchFamily="34" charset="-128"/>
                <a:cs typeface="Arial" panose="020B0604020202020204" pitchFamily="34" charset="0"/>
              </a:rPr>
              <a:t>Definition</a:t>
            </a:r>
          </a:p>
          <a:p>
            <a:pPr algn="just">
              <a:lnSpc>
                <a:spcPct val="150000"/>
              </a:lnSpc>
              <a:buFontTx/>
              <a:buNone/>
            </a:pPr>
            <a:r>
              <a:rPr lang="ja-JP" altLang="en-GB" sz="2400" b="1" dirty="0">
                <a:latin typeface="Arial" panose="020B0604020202020204" pitchFamily="34" charset="0"/>
                <a:cs typeface="Arial" panose="020B0604020202020204" pitchFamily="34" charset="0"/>
              </a:rPr>
              <a:t>‘</a:t>
            </a:r>
            <a:r>
              <a:rPr lang="en-GB" altLang="ja-JP" sz="2400" b="1" dirty="0">
                <a:latin typeface="Arial" panose="020B0604020202020204" pitchFamily="34" charset="0"/>
                <a:cs typeface="Arial" panose="020B0604020202020204" pitchFamily="34" charset="0"/>
              </a:rPr>
              <a:t>A way of examining social phenomenon from which particular understandings of these phenomena can be gained and explanations attempted</a:t>
            </a:r>
            <a:r>
              <a:rPr lang="ja-JP" altLang="en-GB" sz="2400" b="1" dirty="0">
                <a:latin typeface="Arial" panose="020B0604020202020204" pitchFamily="34" charset="0"/>
                <a:cs typeface="Arial" panose="020B0604020202020204" pitchFamily="34" charset="0"/>
              </a:rPr>
              <a:t>’</a:t>
            </a:r>
            <a:endParaRPr lang="en-GB" altLang="ja-JP" sz="2400" b="1" dirty="0">
              <a:latin typeface="Arial" panose="020B0604020202020204" pitchFamily="34" charset="0"/>
              <a:cs typeface="Arial" panose="020B0604020202020204" pitchFamily="34" charset="0"/>
            </a:endParaRPr>
          </a:p>
          <a:p>
            <a:pPr algn="just">
              <a:buFontTx/>
              <a:buNone/>
            </a:pPr>
            <a:endParaRPr lang="en-GB" altLang="en-US" dirty="0">
              <a:latin typeface="Arial" panose="020B0604020202020204" pitchFamily="34" charset="0"/>
              <a:ea typeface="ＭＳ Ｐゴシック" panose="020B0600070205080204" pitchFamily="34" charset="-128"/>
              <a:cs typeface="Arial" panose="020B0604020202020204" pitchFamily="34" charset="0"/>
            </a:endParaRPr>
          </a:p>
          <a:p>
            <a:pPr algn="just">
              <a:buFontTx/>
              <a:buNone/>
            </a:pPr>
            <a:endParaRPr lang="en-GB" altLang="en-US" dirty="0">
              <a:latin typeface="Arial" panose="020B0604020202020204" pitchFamily="34" charset="0"/>
              <a:ea typeface="ＭＳ Ｐゴシック" panose="020B0600070205080204" pitchFamily="34" charset="-128"/>
              <a:cs typeface="Arial" panose="020B0604020202020204" pitchFamily="34" charset="0"/>
            </a:endParaRPr>
          </a:p>
          <a:p>
            <a:pPr algn="just">
              <a:buFontTx/>
              <a:buNone/>
            </a:pPr>
            <a:r>
              <a:rPr lang="en-GB" altLang="en-US" sz="1800" dirty="0">
                <a:latin typeface="Arial" panose="020B0604020202020204" pitchFamily="34" charset="0"/>
                <a:ea typeface="ＭＳ Ｐゴシック" panose="020B0600070205080204" pitchFamily="34" charset="-128"/>
                <a:cs typeface="Arial" panose="020B0604020202020204" pitchFamily="34" charset="0"/>
              </a:rPr>
              <a:t>Saunders </a:t>
            </a:r>
            <a:r>
              <a:rPr lang="en-GB" altLang="en-US" sz="1800" i="1" dirty="0">
                <a:latin typeface="Arial" panose="020B0604020202020204" pitchFamily="34" charset="0"/>
                <a:ea typeface="ＭＳ Ｐゴシック" panose="020B0600070205080204" pitchFamily="34" charset="-128"/>
                <a:cs typeface="Arial" panose="020B0604020202020204" pitchFamily="34" charset="0"/>
              </a:rPr>
              <a:t>et al</a:t>
            </a:r>
            <a:r>
              <a:rPr lang="en-GB" altLang="en-US" sz="1800" dirty="0">
                <a:latin typeface="Arial" panose="020B0604020202020204" pitchFamily="34" charset="0"/>
                <a:ea typeface="ＭＳ Ｐゴシック" panose="020B0600070205080204" pitchFamily="34" charset="-128"/>
                <a:cs typeface="Arial" panose="020B0604020202020204" pitchFamily="34" charset="0"/>
              </a:rPr>
              <a:t>. (2009)</a:t>
            </a:r>
          </a:p>
          <a:p>
            <a:pPr algn="just">
              <a:buFontTx/>
              <a:buNone/>
            </a:pPr>
            <a:endParaRPr lang="en-GB" altLang="en-US" sz="1800" dirty="0">
              <a:latin typeface="Arial" panose="020B0604020202020204" pitchFamily="34" charset="0"/>
              <a:ea typeface="ＭＳ Ｐゴシック" panose="020B0600070205080204" pitchFamily="34" charset="-128"/>
            </a:endParaRPr>
          </a:p>
        </p:txBody>
      </p:sp>
      <p:pic>
        <p:nvPicPr>
          <p:cNvPr id="4" name="Picture 3">
            <a:extLst>
              <a:ext uri="{FF2B5EF4-FFF2-40B4-BE49-F238E27FC236}">
                <a16:creationId xmlns:a16="http://schemas.microsoft.com/office/drawing/2014/main" id="{D04EC87C-412C-4F79-9CE9-E52EED922EB2}"/>
              </a:ext>
            </a:extLst>
          </p:cNvPr>
          <p:cNvPicPr>
            <a:picLocks noChangeAspect="1"/>
          </p:cNvPicPr>
          <p:nvPr/>
        </p:nvPicPr>
        <p:blipFill>
          <a:blip r:embed="rId2"/>
          <a:stretch>
            <a:fillRect/>
          </a:stretch>
        </p:blipFill>
        <p:spPr>
          <a:xfrm>
            <a:off x="11113" y="34121"/>
            <a:ext cx="2209800" cy="954107"/>
          </a:xfrm>
          <a:prstGeom prst="rect">
            <a:avLst/>
          </a:prstGeom>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1" name="Rectangle 2">
            <a:extLst>
              <a:ext uri="{FF2B5EF4-FFF2-40B4-BE49-F238E27FC236}">
                <a16:creationId xmlns:a16="http://schemas.microsoft.com/office/drawing/2014/main" id="{1E53A9C0-37F0-4090-AC76-A5A35F0AF89F}"/>
              </a:ext>
            </a:extLst>
          </p:cNvPr>
          <p:cNvSpPr>
            <a:spLocks noGrp="1" noChangeArrowheads="1"/>
          </p:cNvSpPr>
          <p:nvPr>
            <p:ph type="title"/>
          </p:nvPr>
        </p:nvSpPr>
        <p:spPr>
          <a:xfrm>
            <a:off x="2866708" y="34121"/>
            <a:ext cx="6586781" cy="954107"/>
          </a:xfrm>
        </p:spPr>
        <p:txBody>
          <a:bodyPr>
            <a:noAutofit/>
          </a:bodyPr>
          <a:lstStyle/>
          <a:p>
            <a:pPr>
              <a:defRPr/>
            </a:pPr>
            <a:r>
              <a:rPr lang="en-GB" altLang="en-US" sz="4000" b="1" dirty="0">
                <a:solidFill>
                  <a:srgbClr val="002060"/>
                </a:solidFill>
                <a:latin typeface="Arial" panose="020B0604020202020204" pitchFamily="34" charset="0"/>
                <a:ea typeface="ＭＳ Ｐゴシック" panose="020B0600070205080204" pitchFamily="34" charset="-128"/>
              </a:rPr>
              <a:t>Research Approaches (1)</a:t>
            </a:r>
          </a:p>
        </p:txBody>
      </p:sp>
      <p:sp>
        <p:nvSpPr>
          <p:cNvPr id="46082" name="Rectangle 3">
            <a:extLst>
              <a:ext uri="{FF2B5EF4-FFF2-40B4-BE49-F238E27FC236}">
                <a16:creationId xmlns:a16="http://schemas.microsoft.com/office/drawing/2014/main" id="{4CC93E2B-6F03-4556-A10F-4D24B889317D}"/>
              </a:ext>
            </a:extLst>
          </p:cNvPr>
          <p:cNvSpPr>
            <a:spLocks noGrp="1" noChangeArrowheads="1"/>
          </p:cNvSpPr>
          <p:nvPr>
            <p:ph idx="1"/>
          </p:nvPr>
        </p:nvSpPr>
        <p:spPr>
          <a:xfrm>
            <a:off x="1237957" y="1111348"/>
            <a:ext cx="9287033" cy="5012787"/>
          </a:xfrm>
        </p:spPr>
        <p:txBody>
          <a:bodyPr rtlCol="0">
            <a:normAutofit/>
          </a:bodyPr>
          <a:lstStyle/>
          <a:p>
            <a:pPr marL="91440" indent="-91440" algn="ctr">
              <a:buNone/>
              <a:defRPr/>
            </a:pPr>
            <a:r>
              <a:rPr lang="en-GB" altLang="en-US" sz="2400" b="1" dirty="0">
                <a:latin typeface="Arial" panose="020B0604020202020204" pitchFamily="34" charset="0"/>
                <a:ea typeface="ＭＳ Ｐゴシック" panose="020B0600070205080204" pitchFamily="34" charset="-128"/>
              </a:rPr>
              <a:t>Deduction (Quantitative Research)</a:t>
            </a:r>
          </a:p>
          <a:p>
            <a:pPr marL="91440" indent="-91440" algn="ctr">
              <a:buNone/>
              <a:defRPr/>
            </a:pPr>
            <a:r>
              <a:rPr lang="en-GB" altLang="en-US" sz="2400" b="1" dirty="0">
                <a:latin typeface="Arial" panose="020B0604020202020204" pitchFamily="34" charset="0"/>
                <a:ea typeface="ＭＳ Ｐゴシック" panose="020B0600070205080204" pitchFamily="34" charset="-128"/>
              </a:rPr>
              <a:t>5 sequential stages of testing theory</a:t>
            </a:r>
          </a:p>
          <a:p>
            <a:pPr marL="91440" indent="-91440" algn="ctr">
              <a:buNone/>
              <a:defRPr/>
            </a:pPr>
            <a:endParaRPr lang="en-GB" altLang="en-US" sz="2400" b="1" dirty="0">
              <a:latin typeface="Arial" panose="020B0604020202020204" pitchFamily="34" charset="0"/>
              <a:ea typeface="ＭＳ Ｐゴシック" panose="020B0600070205080204" pitchFamily="34" charset="-128"/>
            </a:endParaRPr>
          </a:p>
          <a:p>
            <a:pPr marL="91440" indent="-91440">
              <a:defRPr/>
            </a:pPr>
            <a:r>
              <a:rPr lang="en-GB" altLang="en-US" sz="2400" b="1" dirty="0">
                <a:latin typeface="Arial" panose="020B0604020202020204" pitchFamily="34" charset="0"/>
                <a:ea typeface="ＭＳ Ｐゴシック" panose="020B0600070205080204" pitchFamily="34" charset="-128"/>
              </a:rPr>
              <a:t>Deducing a hypothesis</a:t>
            </a:r>
          </a:p>
          <a:p>
            <a:pPr marL="91440" indent="-91440">
              <a:defRPr/>
            </a:pPr>
            <a:r>
              <a:rPr lang="en-GB" altLang="en-US" sz="2400" b="1" dirty="0">
                <a:latin typeface="Arial" panose="020B0604020202020204" pitchFamily="34" charset="0"/>
                <a:ea typeface="ＭＳ Ｐゴシック" panose="020B0600070205080204" pitchFamily="34" charset="-128"/>
              </a:rPr>
              <a:t>Expressing the hypothesis operationally</a:t>
            </a:r>
          </a:p>
          <a:p>
            <a:pPr marL="91440" indent="-91440">
              <a:defRPr/>
            </a:pPr>
            <a:r>
              <a:rPr lang="en-GB" altLang="en-US" sz="2400" b="1" dirty="0">
                <a:latin typeface="Arial" panose="020B0604020202020204" pitchFamily="34" charset="0"/>
                <a:ea typeface="ＭＳ Ｐゴシック" panose="020B0600070205080204" pitchFamily="34" charset="-128"/>
              </a:rPr>
              <a:t>Testing the operational hypothesis</a:t>
            </a:r>
          </a:p>
          <a:p>
            <a:pPr marL="91440" indent="-91440">
              <a:defRPr/>
            </a:pPr>
            <a:r>
              <a:rPr lang="en-GB" altLang="en-US" sz="2400" b="1" dirty="0">
                <a:latin typeface="Arial" panose="020B0604020202020204" pitchFamily="34" charset="0"/>
                <a:ea typeface="ＭＳ Ｐゴシック" panose="020B0600070205080204" pitchFamily="34" charset="-128"/>
              </a:rPr>
              <a:t>Examining the specific outcome of the enquiry</a:t>
            </a:r>
          </a:p>
          <a:p>
            <a:pPr marL="91440" indent="-91440">
              <a:defRPr/>
            </a:pPr>
            <a:r>
              <a:rPr lang="en-GB" altLang="en-US" sz="2400" b="1" dirty="0">
                <a:latin typeface="Arial" panose="020B0604020202020204" pitchFamily="34" charset="0"/>
                <a:ea typeface="ＭＳ Ｐゴシック" panose="020B0600070205080204" pitchFamily="34" charset="-128"/>
              </a:rPr>
              <a:t>Modifying the theory (if necessary) </a:t>
            </a:r>
          </a:p>
          <a:p>
            <a:pPr marL="91440" indent="-91440">
              <a:defRPr/>
            </a:pPr>
            <a:endParaRPr lang="en-GB" altLang="en-US" sz="2600" dirty="0">
              <a:latin typeface="Arial" panose="020B0604020202020204" pitchFamily="34" charset="0"/>
              <a:ea typeface="ＭＳ Ｐゴシック" panose="020B0600070205080204" pitchFamily="34" charset="-128"/>
            </a:endParaRPr>
          </a:p>
          <a:p>
            <a:pPr marL="91440" indent="-91440" algn="r">
              <a:buNone/>
              <a:defRPr/>
            </a:pPr>
            <a:r>
              <a:rPr lang="en-GB" altLang="en-US" dirty="0">
                <a:latin typeface="Arial" panose="020B0604020202020204" pitchFamily="34" charset="0"/>
                <a:ea typeface="ＭＳ Ｐゴシック" panose="020B0600070205080204" pitchFamily="34" charset="-128"/>
              </a:rPr>
              <a:t>Adapted from Robson (2002)</a:t>
            </a:r>
          </a:p>
          <a:p>
            <a:pPr marL="91440" indent="-91440">
              <a:defRPr/>
            </a:pPr>
            <a:endParaRPr lang="en-GB" altLang="en-US" sz="2600" dirty="0">
              <a:solidFill>
                <a:schemeClr val="tx1">
                  <a:lumMod val="75000"/>
                  <a:lumOff val="25000"/>
                </a:schemeClr>
              </a:solidFill>
              <a:latin typeface="Arial" panose="020B0604020202020204" pitchFamily="34" charset="0"/>
              <a:ea typeface="ＭＳ Ｐゴシック" panose="020B0600070205080204" pitchFamily="34" charset="-128"/>
            </a:endParaRPr>
          </a:p>
        </p:txBody>
      </p:sp>
      <p:pic>
        <p:nvPicPr>
          <p:cNvPr id="4" name="Picture 3">
            <a:extLst>
              <a:ext uri="{FF2B5EF4-FFF2-40B4-BE49-F238E27FC236}">
                <a16:creationId xmlns:a16="http://schemas.microsoft.com/office/drawing/2014/main" id="{78C3A913-BA61-460D-B280-6E5D1FDFD218}"/>
              </a:ext>
            </a:extLst>
          </p:cNvPr>
          <p:cNvPicPr>
            <a:picLocks noChangeAspect="1"/>
          </p:cNvPicPr>
          <p:nvPr/>
        </p:nvPicPr>
        <p:blipFill>
          <a:blip r:embed="rId2"/>
          <a:stretch>
            <a:fillRect/>
          </a:stretch>
        </p:blipFill>
        <p:spPr>
          <a:xfrm>
            <a:off x="11113" y="34121"/>
            <a:ext cx="2209800" cy="954107"/>
          </a:xfrm>
          <a:prstGeom prst="rect">
            <a:avLst/>
          </a:prstGeom>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5" name="Rectangle 2">
            <a:extLst>
              <a:ext uri="{FF2B5EF4-FFF2-40B4-BE49-F238E27FC236}">
                <a16:creationId xmlns:a16="http://schemas.microsoft.com/office/drawing/2014/main" id="{3FB56118-719B-432D-B730-D60E490FDFA1}"/>
              </a:ext>
            </a:extLst>
          </p:cNvPr>
          <p:cNvSpPr>
            <a:spLocks noGrp="1" noChangeArrowheads="1"/>
          </p:cNvSpPr>
          <p:nvPr>
            <p:ph type="title"/>
          </p:nvPr>
        </p:nvSpPr>
        <p:spPr>
          <a:xfrm>
            <a:off x="2797126" y="45235"/>
            <a:ext cx="6597748" cy="705653"/>
          </a:xfrm>
        </p:spPr>
        <p:txBody>
          <a:bodyPr>
            <a:noAutofit/>
          </a:bodyPr>
          <a:lstStyle/>
          <a:p>
            <a:pPr>
              <a:defRPr/>
            </a:pPr>
            <a:r>
              <a:rPr lang="en-GB" altLang="en-US" sz="4000" b="1" dirty="0">
                <a:solidFill>
                  <a:srgbClr val="002060"/>
                </a:solidFill>
                <a:latin typeface="Arial" panose="020B0604020202020204" pitchFamily="34" charset="0"/>
                <a:ea typeface="ＭＳ Ｐゴシック" panose="020B0600070205080204" pitchFamily="34" charset="-128"/>
              </a:rPr>
              <a:t>Research Approaches (1)</a:t>
            </a:r>
          </a:p>
        </p:txBody>
      </p:sp>
      <p:sp>
        <p:nvSpPr>
          <p:cNvPr id="32771" name="Rectangle 3">
            <a:extLst>
              <a:ext uri="{FF2B5EF4-FFF2-40B4-BE49-F238E27FC236}">
                <a16:creationId xmlns:a16="http://schemas.microsoft.com/office/drawing/2014/main" id="{BE452892-0E8D-4ABA-8D18-821AB291AE6C}"/>
              </a:ext>
            </a:extLst>
          </p:cNvPr>
          <p:cNvSpPr>
            <a:spLocks noGrp="1" noChangeArrowheads="1"/>
          </p:cNvSpPr>
          <p:nvPr>
            <p:ph idx="1"/>
          </p:nvPr>
        </p:nvSpPr>
        <p:spPr>
          <a:xfrm>
            <a:off x="886265" y="1219200"/>
            <a:ext cx="9988061" cy="5181600"/>
          </a:xfrm>
        </p:spPr>
        <p:txBody>
          <a:bodyPr>
            <a:normAutofit/>
          </a:bodyPr>
          <a:lstStyle/>
          <a:p>
            <a:pPr algn="ctr">
              <a:lnSpc>
                <a:spcPct val="150000"/>
              </a:lnSpc>
              <a:buFontTx/>
              <a:buNone/>
            </a:pPr>
            <a:r>
              <a:rPr lang="en-GB" altLang="en-US" sz="2400" b="1" dirty="0">
                <a:latin typeface="Arial" panose="020B0604020202020204" pitchFamily="34" charset="0"/>
                <a:ea typeface="ＭＳ Ｐゴシック" panose="020B0600070205080204" pitchFamily="34" charset="-128"/>
              </a:rPr>
              <a:t>Characteristics of Deduction</a:t>
            </a:r>
          </a:p>
          <a:p>
            <a:pPr>
              <a:lnSpc>
                <a:spcPct val="150000"/>
              </a:lnSpc>
            </a:pPr>
            <a:r>
              <a:rPr lang="en-GB" altLang="en-US" sz="2400" b="1" dirty="0">
                <a:latin typeface="Arial" panose="020B0604020202020204" pitchFamily="34" charset="0"/>
                <a:ea typeface="ＭＳ Ｐゴシック" panose="020B0600070205080204" pitchFamily="34" charset="-128"/>
              </a:rPr>
              <a:t>Explaining causal relationships between variables</a:t>
            </a:r>
          </a:p>
          <a:p>
            <a:pPr>
              <a:lnSpc>
                <a:spcPct val="150000"/>
              </a:lnSpc>
            </a:pPr>
            <a:r>
              <a:rPr lang="en-GB" altLang="en-US" sz="2400" b="1" dirty="0">
                <a:latin typeface="Arial" panose="020B0604020202020204" pitchFamily="34" charset="0"/>
                <a:ea typeface="ＭＳ Ｐゴシック" panose="020B0600070205080204" pitchFamily="34" charset="-128"/>
              </a:rPr>
              <a:t>Establishing controls for testing hypotheses</a:t>
            </a:r>
          </a:p>
          <a:p>
            <a:pPr>
              <a:lnSpc>
                <a:spcPct val="150000"/>
              </a:lnSpc>
            </a:pPr>
            <a:r>
              <a:rPr lang="en-GB" altLang="en-US" sz="2400" b="1" dirty="0">
                <a:latin typeface="Arial" panose="020B0604020202020204" pitchFamily="34" charset="0"/>
                <a:ea typeface="ＭＳ Ｐゴシック" panose="020B0600070205080204" pitchFamily="34" charset="-128"/>
              </a:rPr>
              <a:t>Independence of the researcher</a:t>
            </a:r>
          </a:p>
          <a:p>
            <a:pPr>
              <a:lnSpc>
                <a:spcPct val="150000"/>
              </a:lnSpc>
            </a:pPr>
            <a:r>
              <a:rPr lang="en-GB" altLang="en-US" sz="2400" b="1" dirty="0">
                <a:latin typeface="Arial" panose="020B0604020202020204" pitchFamily="34" charset="0"/>
                <a:ea typeface="ＭＳ Ｐゴシック" panose="020B0600070205080204" pitchFamily="34" charset="-128"/>
              </a:rPr>
              <a:t>Concepts operationalized for quantitative measurement</a:t>
            </a:r>
          </a:p>
          <a:p>
            <a:pPr>
              <a:lnSpc>
                <a:spcPct val="150000"/>
              </a:lnSpc>
            </a:pPr>
            <a:r>
              <a:rPr lang="en-GB" altLang="en-US" sz="2400" b="1" dirty="0">
                <a:latin typeface="Arial" panose="020B0604020202020204" pitchFamily="34" charset="0"/>
                <a:ea typeface="ＭＳ Ｐゴシック" panose="020B0600070205080204" pitchFamily="34" charset="-128"/>
              </a:rPr>
              <a:t>Generalisation </a:t>
            </a:r>
          </a:p>
        </p:txBody>
      </p:sp>
      <p:pic>
        <p:nvPicPr>
          <p:cNvPr id="4" name="Picture 3">
            <a:extLst>
              <a:ext uri="{FF2B5EF4-FFF2-40B4-BE49-F238E27FC236}">
                <a16:creationId xmlns:a16="http://schemas.microsoft.com/office/drawing/2014/main" id="{81AABF48-F49E-4A55-9B5D-ECA4AE811539}"/>
              </a:ext>
            </a:extLst>
          </p:cNvPr>
          <p:cNvPicPr>
            <a:picLocks noChangeAspect="1"/>
          </p:cNvPicPr>
          <p:nvPr/>
        </p:nvPicPr>
        <p:blipFill>
          <a:blip r:embed="rId2"/>
          <a:stretch>
            <a:fillRect/>
          </a:stretch>
        </p:blipFill>
        <p:spPr>
          <a:xfrm>
            <a:off x="11113" y="34121"/>
            <a:ext cx="2209800" cy="954107"/>
          </a:xfrm>
          <a:prstGeom prst="rect">
            <a:avLst/>
          </a:prstGeom>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29" name="Rectangle 2">
            <a:extLst>
              <a:ext uri="{FF2B5EF4-FFF2-40B4-BE49-F238E27FC236}">
                <a16:creationId xmlns:a16="http://schemas.microsoft.com/office/drawing/2014/main" id="{96FC5D6F-668E-4F8A-908C-662FC938C49E}"/>
              </a:ext>
            </a:extLst>
          </p:cNvPr>
          <p:cNvSpPr>
            <a:spLocks noGrp="1" noChangeArrowheads="1"/>
          </p:cNvSpPr>
          <p:nvPr>
            <p:ph type="title"/>
          </p:nvPr>
        </p:nvSpPr>
        <p:spPr>
          <a:xfrm>
            <a:off x="2541843" y="34121"/>
            <a:ext cx="6426030" cy="575554"/>
          </a:xfrm>
        </p:spPr>
        <p:txBody>
          <a:bodyPr>
            <a:noAutofit/>
          </a:bodyPr>
          <a:lstStyle/>
          <a:p>
            <a:pPr>
              <a:defRPr/>
            </a:pPr>
            <a:r>
              <a:rPr lang="en-GB" altLang="en-US" sz="4000" b="1" dirty="0">
                <a:solidFill>
                  <a:srgbClr val="002060"/>
                </a:solidFill>
                <a:latin typeface="Arial" panose="020B0604020202020204" pitchFamily="34" charset="0"/>
                <a:ea typeface="ＭＳ Ｐゴシック" panose="020B0600070205080204" pitchFamily="34" charset="-128"/>
              </a:rPr>
              <a:t>Research Approaches (2)</a:t>
            </a:r>
          </a:p>
        </p:txBody>
      </p:sp>
      <p:sp>
        <p:nvSpPr>
          <p:cNvPr id="33795" name="Rectangle 3">
            <a:extLst>
              <a:ext uri="{FF2B5EF4-FFF2-40B4-BE49-F238E27FC236}">
                <a16:creationId xmlns:a16="http://schemas.microsoft.com/office/drawing/2014/main" id="{76ABC4BF-5A97-44CE-9867-432A34F56AE9}"/>
              </a:ext>
            </a:extLst>
          </p:cNvPr>
          <p:cNvSpPr>
            <a:spLocks noGrp="1" noChangeArrowheads="1"/>
          </p:cNvSpPr>
          <p:nvPr>
            <p:ph idx="1"/>
          </p:nvPr>
        </p:nvSpPr>
        <p:spPr>
          <a:xfrm>
            <a:off x="815926" y="1066800"/>
            <a:ext cx="10016197" cy="5257800"/>
          </a:xfrm>
        </p:spPr>
        <p:txBody>
          <a:bodyPr/>
          <a:lstStyle/>
          <a:p>
            <a:pPr algn="ctr">
              <a:lnSpc>
                <a:spcPct val="150000"/>
              </a:lnSpc>
              <a:buFontTx/>
              <a:buNone/>
            </a:pPr>
            <a:r>
              <a:rPr lang="en-GB" altLang="en-US" b="1" dirty="0">
                <a:latin typeface="Arial" panose="020B0604020202020204" pitchFamily="34" charset="0"/>
                <a:ea typeface="ＭＳ Ｐゴシック" panose="020B0600070205080204" pitchFamily="34" charset="-128"/>
                <a:cs typeface="Arial" panose="020B0604020202020204" pitchFamily="34" charset="0"/>
              </a:rPr>
              <a:t>Induction (Qualitative Research)</a:t>
            </a:r>
          </a:p>
          <a:p>
            <a:pPr algn="just">
              <a:lnSpc>
                <a:spcPct val="150000"/>
              </a:lnSpc>
              <a:buFontTx/>
              <a:buNone/>
            </a:pPr>
            <a:r>
              <a:rPr lang="en-GB" altLang="en-US" b="1" dirty="0">
                <a:latin typeface="Arial" panose="020B0604020202020204" pitchFamily="34" charset="0"/>
                <a:ea typeface="ＭＳ Ｐゴシック" panose="020B0600070205080204" pitchFamily="34" charset="-128"/>
                <a:cs typeface="Arial" panose="020B0604020202020204" pitchFamily="34" charset="0"/>
              </a:rPr>
              <a:t>Building theory by –</a:t>
            </a:r>
            <a:endParaRPr lang="en-GB" altLang="en-US" sz="2400" b="1" dirty="0">
              <a:latin typeface="Arial" panose="020B0604020202020204" pitchFamily="34" charset="0"/>
              <a:ea typeface="ＭＳ Ｐゴシック" panose="020B0600070205080204" pitchFamily="34" charset="-128"/>
              <a:cs typeface="Arial" panose="020B0604020202020204" pitchFamily="34" charset="0"/>
            </a:endParaRPr>
          </a:p>
          <a:p>
            <a:pPr algn="just">
              <a:lnSpc>
                <a:spcPct val="150000"/>
              </a:lnSpc>
            </a:pPr>
            <a:r>
              <a:rPr lang="en-GB" altLang="en-US" sz="2600" b="1" dirty="0">
                <a:latin typeface="Arial" panose="020B0604020202020204" pitchFamily="34" charset="0"/>
                <a:ea typeface="ＭＳ Ｐゴシック" panose="020B0600070205080204" pitchFamily="34" charset="-128"/>
                <a:cs typeface="Arial" panose="020B0604020202020204" pitchFamily="34" charset="0"/>
              </a:rPr>
              <a:t>Understanding the way human build their world</a:t>
            </a:r>
          </a:p>
          <a:p>
            <a:pPr algn="just">
              <a:lnSpc>
                <a:spcPct val="150000"/>
              </a:lnSpc>
            </a:pPr>
            <a:r>
              <a:rPr lang="en-GB" altLang="en-US" sz="2600" b="1" dirty="0">
                <a:latin typeface="Arial" panose="020B0604020202020204" pitchFamily="34" charset="0"/>
                <a:ea typeface="ＭＳ Ｐゴシック" panose="020B0600070205080204" pitchFamily="34" charset="-128"/>
                <a:cs typeface="Arial" panose="020B0604020202020204" pitchFamily="34" charset="0"/>
              </a:rPr>
              <a:t>Permitting alternative explanations of what</a:t>
            </a:r>
            <a:r>
              <a:rPr lang="ja-JP" altLang="en-GB" sz="2600" b="1" dirty="0">
                <a:latin typeface="Arial" panose="020B0604020202020204" pitchFamily="34" charset="0"/>
                <a:cs typeface="Arial" panose="020B0604020202020204" pitchFamily="34" charset="0"/>
              </a:rPr>
              <a:t>’</a:t>
            </a:r>
            <a:r>
              <a:rPr lang="en-GB" altLang="ja-JP" sz="2600" b="1" dirty="0">
                <a:latin typeface="Arial" panose="020B0604020202020204" pitchFamily="34" charset="0"/>
                <a:cs typeface="Arial" panose="020B0604020202020204" pitchFamily="34" charset="0"/>
              </a:rPr>
              <a:t>s going on</a:t>
            </a:r>
          </a:p>
          <a:p>
            <a:pPr algn="just">
              <a:lnSpc>
                <a:spcPct val="150000"/>
              </a:lnSpc>
            </a:pPr>
            <a:r>
              <a:rPr lang="en-GB" altLang="en-US" sz="2600" b="1" dirty="0">
                <a:latin typeface="Arial" panose="020B0604020202020204" pitchFamily="34" charset="0"/>
                <a:ea typeface="ＭＳ Ｐゴシック" panose="020B0600070205080204" pitchFamily="34" charset="-128"/>
                <a:cs typeface="Arial" panose="020B0604020202020204" pitchFamily="34" charset="0"/>
              </a:rPr>
              <a:t>Being concerned with the context of events</a:t>
            </a:r>
          </a:p>
          <a:p>
            <a:pPr algn="just">
              <a:lnSpc>
                <a:spcPct val="150000"/>
              </a:lnSpc>
            </a:pPr>
            <a:r>
              <a:rPr lang="en-GB" altLang="en-US" sz="2600" b="1" dirty="0">
                <a:latin typeface="Arial" panose="020B0604020202020204" pitchFamily="34" charset="0"/>
                <a:ea typeface="ＭＳ Ｐゴシック" panose="020B0600070205080204" pitchFamily="34" charset="-128"/>
                <a:cs typeface="Arial" panose="020B0604020202020204" pitchFamily="34" charset="0"/>
              </a:rPr>
              <a:t>Using more qualitative data</a:t>
            </a:r>
          </a:p>
          <a:p>
            <a:pPr algn="just">
              <a:lnSpc>
                <a:spcPct val="150000"/>
              </a:lnSpc>
            </a:pPr>
            <a:r>
              <a:rPr lang="en-GB" altLang="en-US" sz="2600" b="1" dirty="0">
                <a:latin typeface="Arial" panose="020B0604020202020204" pitchFamily="34" charset="0"/>
                <a:ea typeface="ＭＳ Ｐゴシック" panose="020B0600070205080204" pitchFamily="34" charset="-128"/>
                <a:cs typeface="Arial" panose="020B0604020202020204" pitchFamily="34" charset="0"/>
              </a:rPr>
              <a:t>Using a variety of data collection methods</a:t>
            </a:r>
          </a:p>
        </p:txBody>
      </p:sp>
      <p:pic>
        <p:nvPicPr>
          <p:cNvPr id="4" name="Picture 3">
            <a:extLst>
              <a:ext uri="{FF2B5EF4-FFF2-40B4-BE49-F238E27FC236}">
                <a16:creationId xmlns:a16="http://schemas.microsoft.com/office/drawing/2014/main" id="{064867C3-0C65-4FC8-BC6A-44853005204C}"/>
              </a:ext>
            </a:extLst>
          </p:cNvPr>
          <p:cNvPicPr>
            <a:picLocks noChangeAspect="1"/>
          </p:cNvPicPr>
          <p:nvPr/>
        </p:nvPicPr>
        <p:blipFill>
          <a:blip r:embed="rId2"/>
          <a:stretch>
            <a:fillRect/>
          </a:stretch>
        </p:blipFill>
        <p:spPr>
          <a:xfrm>
            <a:off x="11113" y="34121"/>
            <a:ext cx="2209800" cy="954107"/>
          </a:xfrm>
          <a:prstGeom prst="rect">
            <a:avLst/>
          </a:prstGeom>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5" name="Rectangle 2">
            <a:extLst>
              <a:ext uri="{FF2B5EF4-FFF2-40B4-BE49-F238E27FC236}">
                <a16:creationId xmlns:a16="http://schemas.microsoft.com/office/drawing/2014/main" id="{3FB56118-719B-432D-B730-D60E490FDFA1}"/>
              </a:ext>
            </a:extLst>
          </p:cNvPr>
          <p:cNvSpPr>
            <a:spLocks noGrp="1" noChangeArrowheads="1"/>
          </p:cNvSpPr>
          <p:nvPr>
            <p:ph type="title"/>
          </p:nvPr>
        </p:nvSpPr>
        <p:spPr>
          <a:xfrm>
            <a:off x="2797126" y="45235"/>
            <a:ext cx="6597748" cy="705653"/>
          </a:xfrm>
        </p:spPr>
        <p:txBody>
          <a:bodyPr>
            <a:noAutofit/>
          </a:bodyPr>
          <a:lstStyle/>
          <a:p>
            <a:pPr>
              <a:defRPr/>
            </a:pPr>
            <a:r>
              <a:rPr lang="en-GB" altLang="en-US" sz="4000" b="1" dirty="0">
                <a:solidFill>
                  <a:srgbClr val="002060"/>
                </a:solidFill>
                <a:latin typeface="Arial" panose="020B0604020202020204" pitchFamily="34" charset="0"/>
                <a:ea typeface="ＭＳ Ｐゴシック" panose="020B0600070205080204" pitchFamily="34" charset="-128"/>
              </a:rPr>
              <a:t>Research Approaches (3)</a:t>
            </a:r>
          </a:p>
        </p:txBody>
      </p:sp>
      <p:sp>
        <p:nvSpPr>
          <p:cNvPr id="32771" name="Rectangle 3">
            <a:extLst>
              <a:ext uri="{FF2B5EF4-FFF2-40B4-BE49-F238E27FC236}">
                <a16:creationId xmlns:a16="http://schemas.microsoft.com/office/drawing/2014/main" id="{BE452892-0E8D-4ABA-8D18-821AB291AE6C}"/>
              </a:ext>
            </a:extLst>
          </p:cNvPr>
          <p:cNvSpPr>
            <a:spLocks noGrp="1" noChangeArrowheads="1"/>
          </p:cNvSpPr>
          <p:nvPr>
            <p:ph idx="1"/>
          </p:nvPr>
        </p:nvSpPr>
        <p:spPr>
          <a:xfrm>
            <a:off x="886265" y="1219200"/>
            <a:ext cx="9988061" cy="5181600"/>
          </a:xfrm>
        </p:spPr>
        <p:txBody>
          <a:bodyPr>
            <a:normAutofit/>
          </a:bodyPr>
          <a:lstStyle/>
          <a:p>
            <a:pPr algn="ctr">
              <a:lnSpc>
                <a:spcPct val="150000"/>
              </a:lnSpc>
              <a:buFontTx/>
              <a:buNone/>
            </a:pPr>
            <a:r>
              <a:rPr lang="en-GB" altLang="en-US" sz="2400" b="1" dirty="0">
                <a:latin typeface="Arial" panose="020B0604020202020204" pitchFamily="34" charset="0"/>
                <a:ea typeface="ＭＳ Ｐゴシック" panose="020B0600070205080204" pitchFamily="34" charset="-128"/>
              </a:rPr>
              <a:t> Abductive </a:t>
            </a:r>
          </a:p>
          <a:p>
            <a:pPr>
              <a:lnSpc>
                <a:spcPct val="150000"/>
              </a:lnSpc>
            </a:pPr>
            <a:r>
              <a:rPr lang="en-US" altLang="en-US" sz="2400" b="1" dirty="0">
                <a:latin typeface="Arial" panose="020B0604020202020204" pitchFamily="34" charset="0"/>
                <a:ea typeface="ＭＳ Ｐゴシック" panose="020B0600070205080204" pitchFamily="34" charset="-128"/>
              </a:rPr>
              <a:t>Abduction refers to an inferential creative process of producing new hypotheses and theories based on surprising research evidence.</a:t>
            </a:r>
          </a:p>
          <a:p>
            <a:pPr>
              <a:lnSpc>
                <a:spcPct val="150000"/>
              </a:lnSpc>
            </a:pPr>
            <a:r>
              <a:rPr lang="en-US" altLang="en-US" sz="2400" b="1" dirty="0">
                <a:latin typeface="Arial" panose="020B0604020202020204" pitchFamily="34" charset="0"/>
                <a:ea typeface="ＭＳ Ｐゴシック" panose="020B0600070205080204" pitchFamily="34" charset="-128"/>
              </a:rPr>
              <a:t>This approach is set to address weaknesses associated with deductive and inductive approaches</a:t>
            </a:r>
            <a:endParaRPr lang="en-GB" altLang="en-US" sz="2400" b="1" dirty="0">
              <a:latin typeface="Arial" panose="020B0604020202020204" pitchFamily="34" charset="0"/>
              <a:ea typeface="ＭＳ Ｐゴシック" panose="020B0600070205080204" pitchFamily="34" charset="-128"/>
            </a:endParaRPr>
          </a:p>
        </p:txBody>
      </p:sp>
      <p:pic>
        <p:nvPicPr>
          <p:cNvPr id="4" name="Picture 3">
            <a:extLst>
              <a:ext uri="{FF2B5EF4-FFF2-40B4-BE49-F238E27FC236}">
                <a16:creationId xmlns:a16="http://schemas.microsoft.com/office/drawing/2014/main" id="{81AABF48-F49E-4A55-9B5D-ECA4AE811539}"/>
              </a:ext>
            </a:extLst>
          </p:cNvPr>
          <p:cNvPicPr>
            <a:picLocks noChangeAspect="1"/>
          </p:cNvPicPr>
          <p:nvPr/>
        </p:nvPicPr>
        <p:blipFill>
          <a:blip r:embed="rId2"/>
          <a:stretch>
            <a:fillRect/>
          </a:stretch>
        </p:blipFill>
        <p:spPr>
          <a:xfrm>
            <a:off x="11113" y="34121"/>
            <a:ext cx="2209800" cy="954107"/>
          </a:xfrm>
          <a:prstGeom prst="rect">
            <a:avLst/>
          </a:prstGeom>
        </p:spPr>
      </p:pic>
    </p:spTree>
    <p:extLst>
      <p:ext uri="{BB962C8B-B14F-4D97-AF65-F5344CB8AC3E}">
        <p14:creationId xmlns:p14="http://schemas.microsoft.com/office/powerpoint/2010/main" val="224434473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5" name="Rectangle 2">
            <a:extLst>
              <a:ext uri="{FF2B5EF4-FFF2-40B4-BE49-F238E27FC236}">
                <a16:creationId xmlns:a16="http://schemas.microsoft.com/office/drawing/2014/main" id="{3FB56118-719B-432D-B730-D60E490FDFA1}"/>
              </a:ext>
            </a:extLst>
          </p:cNvPr>
          <p:cNvSpPr>
            <a:spLocks noGrp="1" noChangeArrowheads="1"/>
          </p:cNvSpPr>
          <p:nvPr>
            <p:ph type="title"/>
          </p:nvPr>
        </p:nvSpPr>
        <p:spPr>
          <a:xfrm>
            <a:off x="2797126" y="45235"/>
            <a:ext cx="6597748" cy="705653"/>
          </a:xfrm>
        </p:spPr>
        <p:txBody>
          <a:bodyPr>
            <a:noAutofit/>
          </a:bodyPr>
          <a:lstStyle/>
          <a:p>
            <a:pPr>
              <a:defRPr/>
            </a:pPr>
            <a:r>
              <a:rPr lang="en-GB" altLang="en-US" sz="4000" b="1" dirty="0">
                <a:solidFill>
                  <a:srgbClr val="002060"/>
                </a:solidFill>
                <a:latin typeface="Arial" panose="020B0604020202020204" pitchFamily="34" charset="0"/>
                <a:ea typeface="ＭＳ Ｐゴシック" panose="020B0600070205080204" pitchFamily="34" charset="-128"/>
              </a:rPr>
              <a:t>Research Approaches (3)</a:t>
            </a:r>
          </a:p>
        </p:txBody>
      </p:sp>
      <p:sp>
        <p:nvSpPr>
          <p:cNvPr id="32771" name="Rectangle 3">
            <a:extLst>
              <a:ext uri="{FF2B5EF4-FFF2-40B4-BE49-F238E27FC236}">
                <a16:creationId xmlns:a16="http://schemas.microsoft.com/office/drawing/2014/main" id="{BE452892-0E8D-4ABA-8D18-821AB291AE6C}"/>
              </a:ext>
            </a:extLst>
          </p:cNvPr>
          <p:cNvSpPr>
            <a:spLocks noGrp="1" noChangeArrowheads="1"/>
          </p:cNvSpPr>
          <p:nvPr>
            <p:ph idx="1"/>
          </p:nvPr>
        </p:nvSpPr>
        <p:spPr>
          <a:xfrm>
            <a:off x="886265" y="1219200"/>
            <a:ext cx="9988061" cy="5181600"/>
          </a:xfrm>
        </p:spPr>
        <p:txBody>
          <a:bodyPr>
            <a:normAutofit/>
          </a:bodyPr>
          <a:lstStyle/>
          <a:p>
            <a:pPr algn="ctr">
              <a:lnSpc>
                <a:spcPct val="150000"/>
              </a:lnSpc>
              <a:buFontTx/>
              <a:buNone/>
            </a:pPr>
            <a:r>
              <a:rPr lang="en-GB" altLang="en-US" sz="2400" b="1" dirty="0">
                <a:latin typeface="Arial" panose="020B0604020202020204" pitchFamily="34" charset="0"/>
                <a:ea typeface="ＭＳ Ｐゴシック" panose="020B0600070205080204" pitchFamily="34" charset="-128"/>
              </a:rPr>
              <a:t>Example of Abductive </a:t>
            </a:r>
          </a:p>
          <a:p>
            <a:pPr>
              <a:lnSpc>
                <a:spcPct val="150000"/>
              </a:lnSpc>
            </a:pPr>
            <a:r>
              <a:rPr lang="en-US" altLang="en-US" sz="2400" b="1" dirty="0">
                <a:latin typeface="Arial" panose="020B0604020202020204" pitchFamily="34" charset="0"/>
                <a:ea typeface="ＭＳ Ｐゴシック" panose="020B0600070205080204" pitchFamily="34" charset="-128"/>
              </a:rPr>
              <a:t>Examples of abductive reasoning include a doctor making a diagnosis based on test results and a jury using evidence to pass judgment on a case: in both scenarios, there is not a 100% guarantee of correctness—just the best guess based on the available evidence.</a:t>
            </a:r>
            <a:endParaRPr lang="en-GB" altLang="en-US" sz="2400" b="1" dirty="0">
              <a:latin typeface="Arial" panose="020B0604020202020204" pitchFamily="34" charset="0"/>
              <a:ea typeface="ＭＳ Ｐゴシック" panose="020B0600070205080204" pitchFamily="34" charset="-128"/>
            </a:endParaRPr>
          </a:p>
        </p:txBody>
      </p:sp>
      <p:pic>
        <p:nvPicPr>
          <p:cNvPr id="4" name="Picture 3">
            <a:extLst>
              <a:ext uri="{FF2B5EF4-FFF2-40B4-BE49-F238E27FC236}">
                <a16:creationId xmlns:a16="http://schemas.microsoft.com/office/drawing/2014/main" id="{81AABF48-F49E-4A55-9B5D-ECA4AE811539}"/>
              </a:ext>
            </a:extLst>
          </p:cNvPr>
          <p:cNvPicPr>
            <a:picLocks noChangeAspect="1"/>
          </p:cNvPicPr>
          <p:nvPr/>
        </p:nvPicPr>
        <p:blipFill>
          <a:blip r:embed="rId2"/>
          <a:stretch>
            <a:fillRect/>
          </a:stretch>
        </p:blipFill>
        <p:spPr>
          <a:xfrm>
            <a:off x="11113" y="34121"/>
            <a:ext cx="2209800" cy="954107"/>
          </a:xfrm>
          <a:prstGeom prst="rect">
            <a:avLst/>
          </a:prstGeom>
        </p:spPr>
      </p:pic>
    </p:spTree>
    <p:extLst>
      <p:ext uri="{BB962C8B-B14F-4D97-AF65-F5344CB8AC3E}">
        <p14:creationId xmlns:p14="http://schemas.microsoft.com/office/powerpoint/2010/main" val="49016056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5" name="Rectangle 2">
            <a:extLst>
              <a:ext uri="{FF2B5EF4-FFF2-40B4-BE49-F238E27FC236}">
                <a16:creationId xmlns:a16="http://schemas.microsoft.com/office/drawing/2014/main" id="{3FB56118-719B-432D-B730-D60E490FDFA1}"/>
              </a:ext>
            </a:extLst>
          </p:cNvPr>
          <p:cNvSpPr>
            <a:spLocks noGrp="1" noChangeArrowheads="1"/>
          </p:cNvSpPr>
          <p:nvPr>
            <p:ph type="title"/>
          </p:nvPr>
        </p:nvSpPr>
        <p:spPr>
          <a:xfrm>
            <a:off x="2797126" y="45235"/>
            <a:ext cx="6597748" cy="705653"/>
          </a:xfrm>
        </p:spPr>
        <p:txBody>
          <a:bodyPr>
            <a:noAutofit/>
          </a:bodyPr>
          <a:lstStyle/>
          <a:p>
            <a:pPr>
              <a:defRPr/>
            </a:pPr>
            <a:r>
              <a:rPr lang="en-GB" altLang="en-US" sz="4000" b="1" dirty="0">
                <a:solidFill>
                  <a:srgbClr val="002060"/>
                </a:solidFill>
                <a:latin typeface="Arial" panose="020B0604020202020204" pitchFamily="34" charset="0"/>
                <a:ea typeface="ＭＳ Ｐゴシック" panose="020B0600070205080204" pitchFamily="34" charset="-128"/>
              </a:rPr>
              <a:t>Research Approaches</a:t>
            </a:r>
          </a:p>
        </p:txBody>
      </p:sp>
      <p:pic>
        <p:nvPicPr>
          <p:cNvPr id="4" name="Picture 3">
            <a:extLst>
              <a:ext uri="{FF2B5EF4-FFF2-40B4-BE49-F238E27FC236}">
                <a16:creationId xmlns:a16="http://schemas.microsoft.com/office/drawing/2014/main" id="{81AABF48-F49E-4A55-9B5D-ECA4AE811539}"/>
              </a:ext>
            </a:extLst>
          </p:cNvPr>
          <p:cNvPicPr>
            <a:picLocks noChangeAspect="1"/>
          </p:cNvPicPr>
          <p:nvPr/>
        </p:nvPicPr>
        <p:blipFill>
          <a:blip r:embed="rId2"/>
          <a:stretch>
            <a:fillRect/>
          </a:stretch>
        </p:blipFill>
        <p:spPr>
          <a:xfrm>
            <a:off x="11113" y="34121"/>
            <a:ext cx="2209800" cy="954107"/>
          </a:xfrm>
          <a:prstGeom prst="rect">
            <a:avLst/>
          </a:prstGeom>
        </p:spPr>
      </p:pic>
      <p:pic>
        <p:nvPicPr>
          <p:cNvPr id="3" name="Picture 2">
            <a:extLst>
              <a:ext uri="{FF2B5EF4-FFF2-40B4-BE49-F238E27FC236}">
                <a16:creationId xmlns:a16="http://schemas.microsoft.com/office/drawing/2014/main" id="{EE310683-47E6-4F04-8480-09CCDDA54DF9}"/>
              </a:ext>
            </a:extLst>
          </p:cNvPr>
          <p:cNvPicPr>
            <a:picLocks noChangeAspect="1"/>
          </p:cNvPicPr>
          <p:nvPr/>
        </p:nvPicPr>
        <p:blipFill>
          <a:blip r:embed="rId3"/>
          <a:stretch>
            <a:fillRect/>
          </a:stretch>
        </p:blipFill>
        <p:spPr>
          <a:xfrm>
            <a:off x="759655" y="1645920"/>
            <a:ext cx="10381957" cy="4346917"/>
          </a:xfrm>
          <a:prstGeom prst="rect">
            <a:avLst/>
          </a:prstGeom>
        </p:spPr>
      </p:pic>
    </p:spTree>
    <p:extLst>
      <p:ext uri="{BB962C8B-B14F-4D97-AF65-F5344CB8AC3E}">
        <p14:creationId xmlns:p14="http://schemas.microsoft.com/office/powerpoint/2010/main" val="275110957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3" name="Rectangle 2">
            <a:extLst>
              <a:ext uri="{FF2B5EF4-FFF2-40B4-BE49-F238E27FC236}">
                <a16:creationId xmlns:a16="http://schemas.microsoft.com/office/drawing/2014/main" id="{7C40C4CA-3A64-4AA2-B342-CC05F3EB80BD}"/>
              </a:ext>
            </a:extLst>
          </p:cNvPr>
          <p:cNvSpPr>
            <a:spLocks noGrp="1" noChangeArrowheads="1"/>
          </p:cNvSpPr>
          <p:nvPr>
            <p:ph type="title"/>
          </p:nvPr>
        </p:nvSpPr>
        <p:spPr>
          <a:xfrm>
            <a:off x="2220913" y="67580"/>
            <a:ext cx="8889609" cy="770620"/>
          </a:xfrm>
        </p:spPr>
        <p:txBody>
          <a:bodyPr>
            <a:noAutofit/>
          </a:bodyPr>
          <a:lstStyle/>
          <a:p>
            <a:pPr>
              <a:defRPr/>
            </a:pPr>
            <a:r>
              <a:rPr lang="en-GB" altLang="en-US" sz="4000" b="1" dirty="0">
                <a:solidFill>
                  <a:srgbClr val="002060"/>
                </a:solidFill>
                <a:latin typeface="Arial" panose="020B0604020202020204" pitchFamily="34" charset="0"/>
                <a:ea typeface="ＭＳ Ｐゴシック" panose="020B0600070205080204" pitchFamily="34" charset="-128"/>
              </a:rPr>
              <a:t>Choosing your research approach</a:t>
            </a:r>
          </a:p>
        </p:txBody>
      </p:sp>
      <p:sp>
        <p:nvSpPr>
          <p:cNvPr id="34819" name="Rectangle 3">
            <a:extLst>
              <a:ext uri="{FF2B5EF4-FFF2-40B4-BE49-F238E27FC236}">
                <a16:creationId xmlns:a16="http://schemas.microsoft.com/office/drawing/2014/main" id="{AB000D45-11B5-4427-A5C5-0A6533606BE6}"/>
              </a:ext>
            </a:extLst>
          </p:cNvPr>
          <p:cNvSpPr>
            <a:spLocks noGrp="1" noChangeArrowheads="1"/>
          </p:cNvSpPr>
          <p:nvPr>
            <p:ph idx="1"/>
          </p:nvPr>
        </p:nvSpPr>
        <p:spPr>
          <a:xfrm>
            <a:off x="2014538" y="1371600"/>
            <a:ext cx="9095984" cy="4648200"/>
          </a:xfrm>
        </p:spPr>
        <p:txBody>
          <a:bodyPr/>
          <a:lstStyle/>
          <a:p>
            <a:pPr algn="just">
              <a:buFontTx/>
              <a:buNone/>
            </a:pPr>
            <a:r>
              <a:rPr lang="en-GB" altLang="en-US" b="1" dirty="0">
                <a:latin typeface="Arial" panose="020B0604020202020204" pitchFamily="34" charset="0"/>
                <a:ea typeface="ＭＳ Ｐゴシック" panose="020B0600070205080204" pitchFamily="34" charset="-128"/>
              </a:rPr>
              <a:t>The right choice of approach helps you to</a:t>
            </a:r>
          </a:p>
          <a:p>
            <a:pPr algn="just">
              <a:buFontTx/>
              <a:buNone/>
            </a:pPr>
            <a:endParaRPr lang="en-GB" altLang="en-US" b="1" dirty="0">
              <a:latin typeface="Arial" panose="020B0604020202020204" pitchFamily="34" charset="0"/>
              <a:ea typeface="ＭＳ Ｐゴシック" panose="020B0600070205080204" pitchFamily="34" charset="-128"/>
            </a:endParaRPr>
          </a:p>
          <a:p>
            <a:pPr algn="just"/>
            <a:r>
              <a:rPr lang="en-GB" altLang="en-US" sz="2600" b="1" dirty="0">
                <a:latin typeface="Arial" panose="020B0604020202020204" pitchFamily="34" charset="0"/>
                <a:ea typeface="ＭＳ Ｐゴシック" panose="020B0600070205080204" pitchFamily="34" charset="-128"/>
              </a:rPr>
              <a:t>Make a more informed decision about the research design</a:t>
            </a:r>
          </a:p>
          <a:p>
            <a:pPr algn="just"/>
            <a:r>
              <a:rPr lang="en-GB" altLang="en-US" sz="2600" b="1" dirty="0">
                <a:latin typeface="Arial" panose="020B0604020202020204" pitchFamily="34" charset="0"/>
                <a:ea typeface="ＭＳ Ｐゴシック" panose="020B0600070205080204" pitchFamily="34" charset="-128"/>
              </a:rPr>
              <a:t>Think about which strategies will work for your research topic</a:t>
            </a:r>
          </a:p>
          <a:p>
            <a:pPr algn="just"/>
            <a:r>
              <a:rPr lang="en-GB" altLang="en-US" sz="2600" b="1" dirty="0">
                <a:latin typeface="Arial" panose="020B0604020202020204" pitchFamily="34" charset="0"/>
                <a:ea typeface="ＭＳ Ｐゴシック" panose="020B0600070205080204" pitchFamily="34" charset="-128"/>
              </a:rPr>
              <a:t>Adapt your design to cater for any constraints</a:t>
            </a:r>
          </a:p>
          <a:p>
            <a:pPr algn="just">
              <a:buFontTx/>
              <a:buNone/>
            </a:pPr>
            <a:endParaRPr lang="en-GB" altLang="en-US" b="1" dirty="0">
              <a:latin typeface="Arial" panose="020B0604020202020204" pitchFamily="34" charset="0"/>
              <a:ea typeface="ＭＳ Ｐゴシック" panose="020B0600070205080204" pitchFamily="34" charset="-128"/>
            </a:endParaRPr>
          </a:p>
          <a:p>
            <a:pPr algn="just">
              <a:buFontTx/>
              <a:buNone/>
            </a:pPr>
            <a:r>
              <a:rPr lang="en-GB" altLang="en-US" sz="2400" b="1" dirty="0">
                <a:latin typeface="Arial" panose="020B0604020202020204" pitchFamily="34" charset="0"/>
                <a:ea typeface="ＭＳ Ｐゴシック" panose="020B0600070205080204" pitchFamily="34" charset="-128"/>
              </a:rPr>
              <a:t>Adapted from </a:t>
            </a:r>
            <a:r>
              <a:rPr lang="en-GB" altLang="en-US" sz="2400" b="1" dirty="0" err="1">
                <a:latin typeface="Arial" panose="020B0604020202020204" pitchFamily="34" charset="0"/>
                <a:ea typeface="ＭＳ Ｐゴシック" panose="020B0600070205080204" pitchFamily="34" charset="-128"/>
              </a:rPr>
              <a:t>Easterby</a:t>
            </a:r>
            <a:r>
              <a:rPr lang="en-GB" altLang="en-US" sz="2400" b="1" dirty="0">
                <a:latin typeface="Arial" panose="020B0604020202020204" pitchFamily="34" charset="0"/>
                <a:ea typeface="ＭＳ Ｐゴシック" panose="020B0600070205080204" pitchFamily="34" charset="-128"/>
              </a:rPr>
              <a:t>-Smith </a:t>
            </a:r>
            <a:r>
              <a:rPr lang="en-GB" altLang="en-US" sz="2400" b="1" i="1" dirty="0">
                <a:latin typeface="Arial" panose="020B0604020202020204" pitchFamily="34" charset="0"/>
                <a:ea typeface="ＭＳ Ｐゴシック" panose="020B0600070205080204" pitchFamily="34" charset="-128"/>
              </a:rPr>
              <a:t>et al</a:t>
            </a:r>
            <a:r>
              <a:rPr lang="en-GB" altLang="en-US" sz="2400" b="1" dirty="0">
                <a:latin typeface="Arial" panose="020B0604020202020204" pitchFamily="34" charset="0"/>
                <a:ea typeface="ＭＳ Ｐゴシック" panose="020B0600070205080204" pitchFamily="34" charset="-128"/>
              </a:rPr>
              <a:t>. (2008)</a:t>
            </a:r>
          </a:p>
          <a:p>
            <a:pPr algn="just"/>
            <a:endParaRPr lang="en-GB" altLang="en-US" sz="2600" dirty="0">
              <a:latin typeface="Arial" panose="020B0604020202020204" pitchFamily="34" charset="0"/>
              <a:ea typeface="ＭＳ Ｐゴシック" panose="020B0600070205080204" pitchFamily="34" charset="-128"/>
            </a:endParaRPr>
          </a:p>
        </p:txBody>
      </p:sp>
      <p:pic>
        <p:nvPicPr>
          <p:cNvPr id="4" name="Picture 3">
            <a:extLst>
              <a:ext uri="{FF2B5EF4-FFF2-40B4-BE49-F238E27FC236}">
                <a16:creationId xmlns:a16="http://schemas.microsoft.com/office/drawing/2014/main" id="{5FC129A7-B150-45DB-8749-B14D30FA848C}"/>
              </a:ext>
            </a:extLst>
          </p:cNvPr>
          <p:cNvPicPr>
            <a:picLocks noChangeAspect="1"/>
          </p:cNvPicPr>
          <p:nvPr/>
        </p:nvPicPr>
        <p:blipFill>
          <a:blip r:embed="rId2"/>
          <a:stretch>
            <a:fillRect/>
          </a:stretch>
        </p:blipFill>
        <p:spPr>
          <a:xfrm>
            <a:off x="11113" y="34121"/>
            <a:ext cx="2209800" cy="954107"/>
          </a:xfrm>
          <a:prstGeom prst="rect">
            <a:avLst/>
          </a:prstGeom>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7" name="Rectangle 2">
            <a:extLst>
              <a:ext uri="{FF2B5EF4-FFF2-40B4-BE49-F238E27FC236}">
                <a16:creationId xmlns:a16="http://schemas.microsoft.com/office/drawing/2014/main" id="{526B061D-0B72-40FB-ADDA-B5D6B98C18C8}"/>
              </a:ext>
            </a:extLst>
          </p:cNvPr>
          <p:cNvSpPr>
            <a:spLocks noGrp="1" noChangeArrowheads="1"/>
          </p:cNvSpPr>
          <p:nvPr>
            <p:ph type="title"/>
          </p:nvPr>
        </p:nvSpPr>
        <p:spPr>
          <a:xfrm>
            <a:off x="2529082" y="34120"/>
            <a:ext cx="8246769" cy="683331"/>
          </a:xfrm>
        </p:spPr>
        <p:txBody>
          <a:bodyPr>
            <a:noAutofit/>
          </a:bodyPr>
          <a:lstStyle/>
          <a:p>
            <a:pPr>
              <a:defRPr/>
            </a:pPr>
            <a:r>
              <a:rPr lang="en-GB" altLang="en-US" sz="4000" b="1" dirty="0">
                <a:solidFill>
                  <a:srgbClr val="002060"/>
                </a:solidFill>
                <a:latin typeface="Arial" panose="020B0604020202020204" pitchFamily="34" charset="0"/>
                <a:ea typeface="ＭＳ Ｐゴシック" panose="020B0600070205080204" pitchFamily="34" charset="-128"/>
              </a:rPr>
              <a:t>Combining research approaches</a:t>
            </a:r>
          </a:p>
        </p:txBody>
      </p:sp>
      <p:sp>
        <p:nvSpPr>
          <p:cNvPr id="35843" name="Rectangle 3">
            <a:extLst>
              <a:ext uri="{FF2B5EF4-FFF2-40B4-BE49-F238E27FC236}">
                <a16:creationId xmlns:a16="http://schemas.microsoft.com/office/drawing/2014/main" id="{9A4E6FBE-AAB1-4DCD-8996-D06D3C99965C}"/>
              </a:ext>
            </a:extLst>
          </p:cNvPr>
          <p:cNvSpPr>
            <a:spLocks noGrp="1" noChangeArrowheads="1"/>
          </p:cNvSpPr>
          <p:nvPr>
            <p:ph idx="1"/>
          </p:nvPr>
        </p:nvSpPr>
        <p:spPr>
          <a:xfrm>
            <a:off x="2035175" y="1371600"/>
            <a:ext cx="7772400" cy="4114800"/>
          </a:xfrm>
        </p:spPr>
        <p:txBody>
          <a:bodyPr>
            <a:normAutofit/>
          </a:bodyPr>
          <a:lstStyle/>
          <a:p>
            <a:pPr algn="ctr">
              <a:buFontTx/>
              <a:buNone/>
            </a:pPr>
            <a:r>
              <a:rPr lang="en-GB" altLang="en-US" sz="2400" b="1" dirty="0">
                <a:latin typeface="Arial" panose="020B0604020202020204" pitchFamily="34" charset="0"/>
                <a:ea typeface="ＭＳ Ｐゴシック" panose="020B0600070205080204" pitchFamily="34" charset="-128"/>
              </a:rPr>
              <a:t>Important aspects to consider</a:t>
            </a:r>
          </a:p>
          <a:p>
            <a:pPr>
              <a:buFontTx/>
              <a:buNone/>
            </a:pPr>
            <a:endParaRPr lang="en-GB" altLang="en-US" sz="2400" b="1" dirty="0">
              <a:latin typeface="Arial" panose="020B0604020202020204" pitchFamily="34" charset="0"/>
              <a:ea typeface="ＭＳ Ｐゴシック" panose="020B0600070205080204" pitchFamily="34" charset="-128"/>
            </a:endParaRPr>
          </a:p>
          <a:p>
            <a:pPr>
              <a:lnSpc>
                <a:spcPct val="150000"/>
              </a:lnSpc>
            </a:pPr>
            <a:r>
              <a:rPr lang="en-GB" altLang="en-US" sz="2400" b="1" dirty="0">
                <a:latin typeface="Arial" panose="020B0604020202020204" pitchFamily="34" charset="0"/>
                <a:ea typeface="ＭＳ Ｐゴシック" panose="020B0600070205080204" pitchFamily="34" charset="-128"/>
              </a:rPr>
              <a:t>The nature of the research topic</a:t>
            </a:r>
          </a:p>
          <a:p>
            <a:pPr>
              <a:lnSpc>
                <a:spcPct val="150000"/>
              </a:lnSpc>
            </a:pPr>
            <a:r>
              <a:rPr lang="en-GB" altLang="en-US" sz="2400" b="1" dirty="0">
                <a:latin typeface="Arial" panose="020B0604020202020204" pitchFamily="34" charset="0"/>
                <a:ea typeface="ＭＳ Ｐゴシック" panose="020B0600070205080204" pitchFamily="34" charset="-128"/>
              </a:rPr>
              <a:t>The time available</a:t>
            </a:r>
          </a:p>
          <a:p>
            <a:pPr>
              <a:lnSpc>
                <a:spcPct val="150000"/>
              </a:lnSpc>
            </a:pPr>
            <a:r>
              <a:rPr lang="en-GB" altLang="en-US" sz="2400" b="1" dirty="0">
                <a:latin typeface="Arial" panose="020B0604020202020204" pitchFamily="34" charset="0"/>
                <a:ea typeface="ＭＳ Ｐゴシック" panose="020B0600070205080204" pitchFamily="34" charset="-128"/>
              </a:rPr>
              <a:t>The extent of risk</a:t>
            </a:r>
          </a:p>
          <a:p>
            <a:pPr>
              <a:lnSpc>
                <a:spcPct val="150000"/>
              </a:lnSpc>
            </a:pPr>
            <a:r>
              <a:rPr lang="en-GB" altLang="en-US" sz="2400" b="1" dirty="0">
                <a:latin typeface="Arial" panose="020B0604020202020204" pitchFamily="34" charset="0"/>
                <a:ea typeface="ＭＳ Ｐゴシック" panose="020B0600070205080204" pitchFamily="34" charset="-128"/>
              </a:rPr>
              <a:t>The research audience – managers and markers</a:t>
            </a:r>
          </a:p>
        </p:txBody>
      </p:sp>
      <p:pic>
        <p:nvPicPr>
          <p:cNvPr id="4" name="Picture 3">
            <a:extLst>
              <a:ext uri="{FF2B5EF4-FFF2-40B4-BE49-F238E27FC236}">
                <a16:creationId xmlns:a16="http://schemas.microsoft.com/office/drawing/2014/main" id="{DB1F0A66-E15C-4CBD-8BD4-7D5538ED4E35}"/>
              </a:ext>
            </a:extLst>
          </p:cNvPr>
          <p:cNvPicPr>
            <a:picLocks noChangeAspect="1"/>
          </p:cNvPicPr>
          <p:nvPr/>
        </p:nvPicPr>
        <p:blipFill>
          <a:blip r:embed="rId2"/>
          <a:stretch>
            <a:fillRect/>
          </a:stretch>
        </p:blipFill>
        <p:spPr>
          <a:xfrm>
            <a:off x="11113" y="34121"/>
            <a:ext cx="2209800" cy="954107"/>
          </a:xfrm>
          <a:prstGeom prst="rect">
            <a:avLst/>
          </a:prstGeom>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1" name="Rectangle 2">
            <a:extLst>
              <a:ext uri="{FF2B5EF4-FFF2-40B4-BE49-F238E27FC236}">
                <a16:creationId xmlns:a16="http://schemas.microsoft.com/office/drawing/2014/main" id="{8E70E03D-6E5F-48F0-A810-58CC83CBB59E}"/>
              </a:ext>
            </a:extLst>
          </p:cNvPr>
          <p:cNvSpPr>
            <a:spLocks noGrp="1" noChangeArrowheads="1"/>
          </p:cNvSpPr>
          <p:nvPr>
            <p:ph type="title"/>
          </p:nvPr>
        </p:nvSpPr>
        <p:spPr>
          <a:xfrm>
            <a:off x="2476499" y="169460"/>
            <a:ext cx="8636977" cy="646331"/>
          </a:xfrm>
        </p:spPr>
        <p:txBody>
          <a:bodyPr wrap="square">
            <a:spAutoFit/>
          </a:bodyPr>
          <a:lstStyle/>
          <a:p>
            <a:pPr>
              <a:defRPr/>
            </a:pPr>
            <a:r>
              <a:rPr lang="en-GB" altLang="en-US" sz="4000" b="1" dirty="0">
                <a:solidFill>
                  <a:srgbClr val="002060"/>
                </a:solidFill>
                <a:latin typeface="Arial" panose="020B0604020202020204" pitchFamily="34" charset="0"/>
                <a:ea typeface="ＭＳ Ｐゴシック" panose="020B0600070205080204" pitchFamily="34" charset="-128"/>
              </a:rPr>
              <a:t>Deductive and Inductive research</a:t>
            </a:r>
          </a:p>
        </p:txBody>
      </p:sp>
      <p:sp>
        <p:nvSpPr>
          <p:cNvPr id="51202" name="Rectangle 3">
            <a:extLst>
              <a:ext uri="{FF2B5EF4-FFF2-40B4-BE49-F238E27FC236}">
                <a16:creationId xmlns:a16="http://schemas.microsoft.com/office/drawing/2014/main" id="{B15E00A9-70D0-43CA-9A18-1A7F32A4CF14}"/>
              </a:ext>
            </a:extLst>
          </p:cNvPr>
          <p:cNvSpPr>
            <a:spLocks noGrp="1" noChangeArrowheads="1"/>
          </p:cNvSpPr>
          <p:nvPr>
            <p:ph idx="1"/>
          </p:nvPr>
        </p:nvSpPr>
        <p:spPr>
          <a:xfrm>
            <a:off x="2476500" y="1230315"/>
            <a:ext cx="7666306" cy="535532"/>
          </a:xfrm>
        </p:spPr>
        <p:txBody>
          <a:bodyPr rtlCol="0">
            <a:normAutofit fontScale="25000" lnSpcReduction="20000"/>
          </a:bodyPr>
          <a:lstStyle/>
          <a:p>
            <a:pPr marL="91440" indent="-91440" algn="ctr">
              <a:lnSpc>
                <a:spcPct val="80000"/>
              </a:lnSpc>
              <a:buNone/>
              <a:defRPr/>
            </a:pPr>
            <a:r>
              <a:rPr lang="en-GB" altLang="en-US" sz="9600" b="1" dirty="0">
                <a:latin typeface="Arial" panose="020B0604020202020204" pitchFamily="34" charset="0"/>
                <a:ea typeface="ＭＳ Ｐゴシック" panose="020B0600070205080204" pitchFamily="34" charset="-128"/>
              </a:rPr>
              <a:t>Major differences between these approaches</a:t>
            </a:r>
          </a:p>
          <a:p>
            <a:pPr marL="91440" indent="-91440" algn="ctr">
              <a:lnSpc>
                <a:spcPct val="80000"/>
              </a:lnSpc>
              <a:buNone/>
              <a:defRPr/>
            </a:pPr>
            <a:endParaRPr lang="en-GB" altLang="en-US" b="1" dirty="0">
              <a:solidFill>
                <a:schemeClr val="tx1">
                  <a:lumMod val="75000"/>
                  <a:lumOff val="25000"/>
                </a:schemeClr>
              </a:solidFill>
              <a:latin typeface="Arial" panose="020B0604020202020204" pitchFamily="34" charset="0"/>
              <a:ea typeface="ＭＳ Ｐゴシック" panose="020B0600070205080204" pitchFamily="34" charset="-128"/>
            </a:endParaRPr>
          </a:p>
          <a:p>
            <a:pPr marL="91440" indent="-91440" algn="ctr">
              <a:lnSpc>
                <a:spcPct val="80000"/>
              </a:lnSpc>
              <a:buNone/>
              <a:defRPr/>
            </a:pPr>
            <a:endParaRPr lang="en-GB" altLang="en-US" dirty="0">
              <a:solidFill>
                <a:schemeClr val="tx1">
                  <a:lumMod val="75000"/>
                  <a:lumOff val="25000"/>
                </a:schemeClr>
              </a:solidFill>
              <a:latin typeface="Arial" panose="020B0604020202020204" pitchFamily="34" charset="0"/>
              <a:ea typeface="ＭＳ Ｐゴシック" panose="020B0600070205080204" pitchFamily="34" charset="-128"/>
            </a:endParaRPr>
          </a:p>
          <a:p>
            <a:pPr marL="91440" indent="-91440">
              <a:lnSpc>
                <a:spcPct val="80000"/>
              </a:lnSpc>
              <a:buNone/>
              <a:defRPr/>
            </a:pPr>
            <a:endParaRPr lang="en-GB" altLang="en-US" dirty="0">
              <a:solidFill>
                <a:schemeClr val="tx1">
                  <a:lumMod val="75000"/>
                  <a:lumOff val="25000"/>
                </a:schemeClr>
              </a:solidFill>
              <a:latin typeface="Arial" panose="020B0604020202020204" pitchFamily="34" charset="0"/>
              <a:ea typeface="ＭＳ Ｐゴシック" panose="020B0600070205080204" pitchFamily="34" charset="-128"/>
            </a:endParaRPr>
          </a:p>
          <a:p>
            <a:pPr marL="91440" indent="-91440">
              <a:lnSpc>
                <a:spcPct val="80000"/>
              </a:lnSpc>
              <a:buNone/>
              <a:defRPr/>
            </a:pPr>
            <a:endParaRPr lang="en-GB" altLang="en-US" sz="2400" dirty="0">
              <a:solidFill>
                <a:schemeClr val="tx1">
                  <a:lumMod val="75000"/>
                  <a:lumOff val="25000"/>
                </a:schemeClr>
              </a:solidFill>
              <a:latin typeface="Arial" panose="020B0604020202020204" pitchFamily="34" charset="0"/>
              <a:ea typeface="ＭＳ Ｐゴシック" panose="020B0600070205080204" pitchFamily="34" charset="-128"/>
            </a:endParaRPr>
          </a:p>
          <a:p>
            <a:pPr marL="91440" indent="-91440">
              <a:lnSpc>
                <a:spcPct val="80000"/>
              </a:lnSpc>
              <a:buNone/>
              <a:defRPr/>
            </a:pPr>
            <a:endParaRPr lang="en-GB" altLang="en-US" sz="2400" dirty="0">
              <a:solidFill>
                <a:schemeClr val="tx1">
                  <a:lumMod val="75000"/>
                  <a:lumOff val="25000"/>
                </a:schemeClr>
              </a:solidFill>
              <a:latin typeface="Arial" panose="020B0604020202020204" pitchFamily="34" charset="0"/>
              <a:ea typeface="ＭＳ Ｐゴシック" panose="020B0600070205080204" pitchFamily="34" charset="-128"/>
            </a:endParaRPr>
          </a:p>
          <a:p>
            <a:pPr marL="91440" indent="-91440">
              <a:lnSpc>
                <a:spcPct val="80000"/>
              </a:lnSpc>
              <a:buNone/>
              <a:defRPr/>
            </a:pPr>
            <a:endParaRPr lang="en-GB" altLang="en-US" sz="2400" dirty="0">
              <a:solidFill>
                <a:schemeClr val="tx1">
                  <a:lumMod val="75000"/>
                  <a:lumOff val="25000"/>
                </a:schemeClr>
              </a:solidFill>
              <a:latin typeface="Arial" panose="020B0604020202020204" pitchFamily="34" charset="0"/>
              <a:ea typeface="ＭＳ Ｐゴシック" panose="020B0600070205080204" pitchFamily="34" charset="-128"/>
            </a:endParaRPr>
          </a:p>
          <a:p>
            <a:pPr marL="91440" indent="-91440">
              <a:lnSpc>
                <a:spcPct val="80000"/>
              </a:lnSpc>
              <a:buNone/>
              <a:defRPr/>
            </a:pPr>
            <a:endParaRPr lang="en-GB" altLang="en-US" sz="2400" dirty="0">
              <a:solidFill>
                <a:schemeClr val="tx1">
                  <a:lumMod val="75000"/>
                  <a:lumOff val="25000"/>
                </a:schemeClr>
              </a:solidFill>
              <a:latin typeface="Arial" panose="020B0604020202020204" pitchFamily="34" charset="0"/>
              <a:ea typeface="ＭＳ Ｐゴシック" panose="020B0600070205080204" pitchFamily="34" charset="-128"/>
            </a:endParaRPr>
          </a:p>
          <a:p>
            <a:pPr marL="91440" indent="-91440">
              <a:lnSpc>
                <a:spcPct val="80000"/>
              </a:lnSpc>
              <a:buNone/>
              <a:defRPr/>
            </a:pPr>
            <a:endParaRPr lang="en-GB" altLang="en-US" sz="2400" dirty="0">
              <a:solidFill>
                <a:schemeClr val="tx1">
                  <a:lumMod val="75000"/>
                  <a:lumOff val="25000"/>
                </a:schemeClr>
              </a:solidFill>
              <a:latin typeface="Arial" panose="020B0604020202020204" pitchFamily="34" charset="0"/>
              <a:ea typeface="ＭＳ Ｐゴシック" panose="020B0600070205080204" pitchFamily="34" charset="-128"/>
            </a:endParaRPr>
          </a:p>
          <a:p>
            <a:pPr marL="91440" indent="-91440">
              <a:lnSpc>
                <a:spcPct val="80000"/>
              </a:lnSpc>
              <a:buNone/>
              <a:defRPr/>
            </a:pPr>
            <a:endParaRPr lang="en-GB" altLang="en-US" sz="2400" dirty="0">
              <a:solidFill>
                <a:schemeClr val="tx1">
                  <a:lumMod val="75000"/>
                  <a:lumOff val="25000"/>
                </a:schemeClr>
              </a:solidFill>
              <a:latin typeface="Arial" panose="020B0604020202020204" pitchFamily="34" charset="0"/>
              <a:ea typeface="ＭＳ Ｐゴシック" panose="020B0600070205080204" pitchFamily="34" charset="-128"/>
            </a:endParaRPr>
          </a:p>
          <a:p>
            <a:pPr marL="91440" indent="-91440">
              <a:lnSpc>
                <a:spcPct val="80000"/>
              </a:lnSpc>
              <a:buNone/>
              <a:defRPr/>
            </a:pPr>
            <a:endParaRPr lang="en-GB" altLang="en-US" sz="2400" dirty="0">
              <a:solidFill>
                <a:schemeClr val="tx1">
                  <a:lumMod val="75000"/>
                  <a:lumOff val="25000"/>
                </a:schemeClr>
              </a:solidFill>
              <a:latin typeface="Arial" panose="020B0604020202020204" pitchFamily="34" charset="0"/>
              <a:ea typeface="ＭＳ Ｐゴシック" panose="020B0600070205080204" pitchFamily="34" charset="-128"/>
            </a:endParaRPr>
          </a:p>
          <a:p>
            <a:pPr marL="91440" indent="-91440" algn="r">
              <a:lnSpc>
                <a:spcPct val="80000"/>
              </a:lnSpc>
              <a:buNone/>
              <a:defRPr/>
            </a:pPr>
            <a:endParaRPr lang="en-GB" altLang="en-US" dirty="0">
              <a:solidFill>
                <a:schemeClr val="tx1">
                  <a:lumMod val="75000"/>
                  <a:lumOff val="25000"/>
                </a:schemeClr>
              </a:solidFill>
              <a:latin typeface="Arial" panose="020B0604020202020204" pitchFamily="34" charset="0"/>
              <a:ea typeface="ＭＳ Ｐゴシック" panose="020B0600070205080204" pitchFamily="34" charset="-128"/>
            </a:endParaRPr>
          </a:p>
          <a:p>
            <a:pPr marL="91440" indent="-91440" algn="r">
              <a:lnSpc>
                <a:spcPct val="80000"/>
              </a:lnSpc>
              <a:buNone/>
              <a:defRPr/>
            </a:pPr>
            <a:r>
              <a:rPr lang="en-GB" altLang="en-US" sz="1800" dirty="0">
                <a:solidFill>
                  <a:schemeClr val="tx1">
                    <a:lumMod val="75000"/>
                    <a:lumOff val="25000"/>
                  </a:schemeClr>
                </a:solidFill>
                <a:latin typeface="Arial" panose="020B0604020202020204" pitchFamily="34" charset="0"/>
                <a:ea typeface="ＭＳ Ｐゴシック" panose="020B0600070205080204" pitchFamily="34" charset="-128"/>
              </a:rPr>
              <a:t>Saunders </a:t>
            </a:r>
            <a:r>
              <a:rPr lang="en-GB" altLang="en-US" sz="1800" i="1" dirty="0">
                <a:solidFill>
                  <a:schemeClr val="tx1">
                    <a:lumMod val="75000"/>
                    <a:lumOff val="25000"/>
                  </a:schemeClr>
                </a:solidFill>
                <a:latin typeface="Arial" panose="020B0604020202020204" pitchFamily="34" charset="0"/>
                <a:ea typeface="ＭＳ Ｐゴシック" panose="020B0600070205080204" pitchFamily="34" charset="-128"/>
              </a:rPr>
              <a:t>et al</a:t>
            </a:r>
            <a:r>
              <a:rPr lang="en-GB" altLang="en-US" sz="1800" dirty="0">
                <a:solidFill>
                  <a:schemeClr val="tx1">
                    <a:lumMod val="75000"/>
                    <a:lumOff val="25000"/>
                  </a:schemeClr>
                </a:solidFill>
                <a:latin typeface="Arial" panose="020B0604020202020204" pitchFamily="34" charset="0"/>
                <a:ea typeface="ＭＳ Ｐゴシック" panose="020B0600070205080204" pitchFamily="34" charset="-128"/>
              </a:rPr>
              <a:t>, (2009)</a:t>
            </a:r>
          </a:p>
        </p:txBody>
      </p:sp>
      <p:pic>
        <p:nvPicPr>
          <p:cNvPr id="36868" name="Picture 4" descr="M04NT002">
            <a:extLst>
              <a:ext uri="{FF2B5EF4-FFF2-40B4-BE49-F238E27FC236}">
                <a16:creationId xmlns:a16="http://schemas.microsoft.com/office/drawing/2014/main" id="{164D00EE-8DB8-4DD1-9609-2C3792D6160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26942" y="1776414"/>
            <a:ext cx="9551963" cy="44928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4">
            <a:extLst>
              <a:ext uri="{FF2B5EF4-FFF2-40B4-BE49-F238E27FC236}">
                <a16:creationId xmlns:a16="http://schemas.microsoft.com/office/drawing/2014/main" id="{B3CBC1A9-9D39-4455-B9C4-4E1A80119267}"/>
              </a:ext>
            </a:extLst>
          </p:cNvPr>
          <p:cNvPicPr>
            <a:picLocks noChangeAspect="1"/>
          </p:cNvPicPr>
          <p:nvPr/>
        </p:nvPicPr>
        <p:blipFill>
          <a:blip r:embed="rId3"/>
          <a:stretch>
            <a:fillRect/>
          </a:stretch>
        </p:blipFill>
        <p:spPr>
          <a:xfrm>
            <a:off x="11113" y="34121"/>
            <a:ext cx="2209800" cy="954107"/>
          </a:xfrm>
          <a:prstGeom prst="rect">
            <a:avLst/>
          </a:prstGeom>
        </p:spPr>
      </p:pic>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5" name="Rectangle 2">
            <a:extLst>
              <a:ext uri="{FF2B5EF4-FFF2-40B4-BE49-F238E27FC236}">
                <a16:creationId xmlns:a16="http://schemas.microsoft.com/office/drawing/2014/main" id="{8E004071-405A-44A2-8D1F-0AC5BDF76035}"/>
              </a:ext>
            </a:extLst>
          </p:cNvPr>
          <p:cNvSpPr>
            <a:spLocks noGrp="1" noChangeArrowheads="1"/>
          </p:cNvSpPr>
          <p:nvPr>
            <p:ph type="title"/>
          </p:nvPr>
        </p:nvSpPr>
        <p:spPr>
          <a:xfrm>
            <a:off x="2391093" y="244474"/>
            <a:ext cx="7772400" cy="533400"/>
          </a:xfrm>
        </p:spPr>
        <p:txBody>
          <a:bodyPr/>
          <a:lstStyle/>
          <a:p>
            <a:pPr>
              <a:defRPr/>
            </a:pPr>
            <a:r>
              <a:rPr lang="en-GB" altLang="en-US" sz="3200" b="1" dirty="0">
                <a:solidFill>
                  <a:srgbClr val="002060"/>
                </a:solidFill>
                <a:latin typeface="Arial" panose="020B0604020202020204" pitchFamily="34" charset="0"/>
                <a:ea typeface="ＭＳ Ｐゴシック" panose="020B0600070205080204" pitchFamily="34" charset="-128"/>
              </a:rPr>
              <a:t>Summary: Research philosophy</a:t>
            </a:r>
          </a:p>
        </p:txBody>
      </p:sp>
      <p:sp>
        <p:nvSpPr>
          <p:cNvPr id="37891" name="Rectangle 3">
            <a:extLst>
              <a:ext uri="{FF2B5EF4-FFF2-40B4-BE49-F238E27FC236}">
                <a16:creationId xmlns:a16="http://schemas.microsoft.com/office/drawing/2014/main" id="{A00BF6BD-638D-4ADB-B85C-9F4914D0F9DD}"/>
              </a:ext>
            </a:extLst>
          </p:cNvPr>
          <p:cNvSpPr>
            <a:spLocks noGrp="1" noChangeArrowheads="1"/>
          </p:cNvSpPr>
          <p:nvPr>
            <p:ph idx="1"/>
          </p:nvPr>
        </p:nvSpPr>
        <p:spPr>
          <a:xfrm>
            <a:off x="1992312" y="1196975"/>
            <a:ext cx="8614727" cy="4114800"/>
          </a:xfrm>
        </p:spPr>
        <p:txBody>
          <a:bodyPr/>
          <a:lstStyle/>
          <a:p>
            <a:pPr>
              <a:buFontTx/>
              <a:buNone/>
            </a:pPr>
            <a:endParaRPr lang="en-GB" altLang="en-US" b="1" dirty="0">
              <a:latin typeface="Arial" panose="020B0604020202020204" pitchFamily="34" charset="0"/>
              <a:ea typeface="ＭＳ Ｐゴシック" panose="020B0600070205080204" pitchFamily="34" charset="-128"/>
            </a:endParaRPr>
          </a:p>
          <a:p>
            <a:r>
              <a:rPr lang="en-GB" altLang="en-US" b="1" dirty="0">
                <a:latin typeface="Arial" panose="020B0604020202020204" pitchFamily="34" charset="0"/>
                <a:ea typeface="ＭＳ Ｐゴシック" panose="020B0600070205080204" pitchFamily="34" charset="-128"/>
              </a:rPr>
              <a:t>relates to the development of knowledge and </a:t>
            </a:r>
          </a:p>
          <a:p>
            <a:pPr>
              <a:buFontTx/>
              <a:buNone/>
            </a:pPr>
            <a:r>
              <a:rPr lang="en-GB" altLang="en-US" b="1" dirty="0">
                <a:latin typeface="Arial" panose="020B0604020202020204" pitchFamily="34" charset="0"/>
                <a:ea typeface="ＭＳ Ｐゴシック" panose="020B0600070205080204" pitchFamily="34" charset="-128"/>
              </a:rPr>
              <a:t>	the nature of that knowledge</a:t>
            </a:r>
          </a:p>
          <a:p>
            <a:pPr>
              <a:buFontTx/>
              <a:buNone/>
            </a:pPr>
            <a:endParaRPr lang="en-GB" altLang="en-US" b="1" dirty="0">
              <a:latin typeface="Arial" panose="020B0604020202020204" pitchFamily="34" charset="0"/>
              <a:ea typeface="ＭＳ Ｐゴシック" panose="020B0600070205080204" pitchFamily="34" charset="-128"/>
            </a:endParaRPr>
          </a:p>
          <a:p>
            <a:r>
              <a:rPr lang="en-GB" altLang="en-US" b="1" dirty="0">
                <a:latin typeface="Arial" panose="020B0604020202020204" pitchFamily="34" charset="0"/>
                <a:ea typeface="ＭＳ Ｐゴシック" panose="020B0600070205080204" pitchFamily="34" charset="-128"/>
              </a:rPr>
              <a:t>contains important assumptions about the way in which you view the world </a:t>
            </a:r>
          </a:p>
          <a:p>
            <a:endParaRPr lang="en-GB" altLang="en-US" dirty="0">
              <a:latin typeface="Arial" panose="020B0604020202020204" pitchFamily="34" charset="0"/>
              <a:ea typeface="ＭＳ Ｐゴシック" panose="020B0600070205080204" pitchFamily="34" charset="-128"/>
            </a:endParaRPr>
          </a:p>
        </p:txBody>
      </p:sp>
      <p:pic>
        <p:nvPicPr>
          <p:cNvPr id="4" name="Picture 3">
            <a:extLst>
              <a:ext uri="{FF2B5EF4-FFF2-40B4-BE49-F238E27FC236}">
                <a16:creationId xmlns:a16="http://schemas.microsoft.com/office/drawing/2014/main" id="{FBF17C7D-5E2F-4ED5-A8FA-673B78EF6067}"/>
              </a:ext>
            </a:extLst>
          </p:cNvPr>
          <p:cNvPicPr>
            <a:picLocks noChangeAspect="1"/>
          </p:cNvPicPr>
          <p:nvPr/>
        </p:nvPicPr>
        <p:blipFill>
          <a:blip r:embed="rId2"/>
          <a:stretch>
            <a:fillRect/>
          </a:stretch>
        </p:blipFill>
        <p:spPr>
          <a:xfrm>
            <a:off x="11113" y="34121"/>
            <a:ext cx="2209800" cy="954107"/>
          </a:xfrm>
          <a:prstGeom prst="rect">
            <a:avLst/>
          </a:prstGeom>
        </p:spPr>
      </p:pic>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49" name="Rectangle 2">
            <a:extLst>
              <a:ext uri="{FF2B5EF4-FFF2-40B4-BE49-F238E27FC236}">
                <a16:creationId xmlns:a16="http://schemas.microsoft.com/office/drawing/2014/main" id="{04DAC296-32F5-4B46-A822-B58E0A2D85E7}"/>
              </a:ext>
            </a:extLst>
          </p:cNvPr>
          <p:cNvSpPr>
            <a:spLocks noGrp="1" noChangeArrowheads="1"/>
          </p:cNvSpPr>
          <p:nvPr>
            <p:ph type="title"/>
          </p:nvPr>
        </p:nvSpPr>
        <p:spPr>
          <a:xfrm>
            <a:off x="2852640" y="113114"/>
            <a:ext cx="3097994" cy="875114"/>
          </a:xfrm>
        </p:spPr>
        <p:txBody>
          <a:bodyPr>
            <a:normAutofit/>
          </a:bodyPr>
          <a:lstStyle/>
          <a:p>
            <a:pPr>
              <a:defRPr/>
            </a:pPr>
            <a:r>
              <a:rPr lang="en-GB" altLang="en-US" sz="4000" b="1" dirty="0">
                <a:solidFill>
                  <a:srgbClr val="002060"/>
                </a:solidFill>
                <a:latin typeface="Arial" panose="020B0604020202020204" pitchFamily="34" charset="0"/>
                <a:ea typeface="ＭＳ Ｐゴシック" panose="020B0600070205080204" pitchFamily="34" charset="-128"/>
              </a:rPr>
              <a:t>Summary</a:t>
            </a:r>
          </a:p>
        </p:txBody>
      </p:sp>
      <p:sp>
        <p:nvSpPr>
          <p:cNvPr id="38915" name="Rectangle 3">
            <a:extLst>
              <a:ext uri="{FF2B5EF4-FFF2-40B4-BE49-F238E27FC236}">
                <a16:creationId xmlns:a16="http://schemas.microsoft.com/office/drawing/2014/main" id="{C72AA757-31A2-4601-AF96-FEDCBB45B24E}"/>
              </a:ext>
            </a:extLst>
          </p:cNvPr>
          <p:cNvSpPr>
            <a:spLocks noGrp="1" noChangeArrowheads="1"/>
          </p:cNvSpPr>
          <p:nvPr>
            <p:ph idx="1"/>
          </p:nvPr>
        </p:nvSpPr>
        <p:spPr>
          <a:xfrm>
            <a:off x="2019300" y="1295400"/>
            <a:ext cx="7772400" cy="4267200"/>
          </a:xfrm>
        </p:spPr>
        <p:txBody>
          <a:bodyPr/>
          <a:lstStyle/>
          <a:p>
            <a:pPr algn="ctr">
              <a:buFontTx/>
              <a:buNone/>
            </a:pPr>
            <a:r>
              <a:rPr lang="en-GB" altLang="en-US" b="1" dirty="0">
                <a:latin typeface="Arial" panose="020B0604020202020204" pitchFamily="34" charset="0"/>
                <a:ea typeface="ＭＳ Ｐゴシック" panose="020B0600070205080204" pitchFamily="34" charset="-128"/>
              </a:rPr>
              <a:t>Three major ways of thinking about research philosophy</a:t>
            </a:r>
          </a:p>
          <a:p>
            <a:pPr algn="ctr">
              <a:buFontTx/>
              <a:buNone/>
            </a:pPr>
            <a:endParaRPr lang="en-GB" altLang="en-US" b="1" dirty="0">
              <a:latin typeface="Arial" panose="020B0604020202020204" pitchFamily="34" charset="0"/>
              <a:ea typeface="ＭＳ Ｐゴシック" panose="020B0600070205080204" pitchFamily="34" charset="-128"/>
            </a:endParaRPr>
          </a:p>
          <a:p>
            <a:r>
              <a:rPr lang="en-GB" altLang="en-US" b="1" dirty="0">
                <a:latin typeface="Arial" panose="020B0604020202020204" pitchFamily="34" charset="0"/>
                <a:ea typeface="ＭＳ Ｐゴシック" panose="020B0600070205080204" pitchFamily="34" charset="-128"/>
              </a:rPr>
              <a:t>Epistemology</a:t>
            </a:r>
          </a:p>
          <a:p>
            <a:pPr>
              <a:buFontTx/>
              <a:buNone/>
            </a:pPr>
            <a:endParaRPr lang="en-GB" altLang="en-US" b="1" dirty="0">
              <a:latin typeface="Arial" panose="020B0604020202020204" pitchFamily="34" charset="0"/>
              <a:ea typeface="ＭＳ Ｐゴシック" panose="020B0600070205080204" pitchFamily="34" charset="-128"/>
            </a:endParaRPr>
          </a:p>
          <a:p>
            <a:r>
              <a:rPr lang="en-GB" altLang="en-US" b="1" dirty="0">
                <a:latin typeface="Arial" panose="020B0604020202020204" pitchFamily="34" charset="0"/>
                <a:ea typeface="ＭＳ Ｐゴシック" panose="020B0600070205080204" pitchFamily="34" charset="-128"/>
              </a:rPr>
              <a:t>Ontology – objectivism and subjectivism</a:t>
            </a:r>
          </a:p>
          <a:p>
            <a:pPr>
              <a:buFontTx/>
              <a:buNone/>
            </a:pPr>
            <a:endParaRPr lang="en-GB" altLang="en-US" b="1" dirty="0">
              <a:latin typeface="Arial" panose="020B0604020202020204" pitchFamily="34" charset="0"/>
              <a:ea typeface="ＭＳ Ｐゴシック" panose="020B0600070205080204" pitchFamily="34" charset="-128"/>
            </a:endParaRPr>
          </a:p>
          <a:p>
            <a:r>
              <a:rPr lang="en-GB" altLang="en-US" b="1" dirty="0">
                <a:latin typeface="Arial" panose="020B0604020202020204" pitchFamily="34" charset="0"/>
                <a:ea typeface="ＭＳ Ｐゴシック" panose="020B0600070205080204" pitchFamily="34" charset="-128"/>
              </a:rPr>
              <a:t>Axiology</a:t>
            </a:r>
          </a:p>
        </p:txBody>
      </p:sp>
      <p:pic>
        <p:nvPicPr>
          <p:cNvPr id="4" name="Picture 3">
            <a:extLst>
              <a:ext uri="{FF2B5EF4-FFF2-40B4-BE49-F238E27FC236}">
                <a16:creationId xmlns:a16="http://schemas.microsoft.com/office/drawing/2014/main" id="{FD97F6B4-016A-4BFF-9E71-45B1C145BAB2}"/>
              </a:ext>
            </a:extLst>
          </p:cNvPr>
          <p:cNvPicPr>
            <a:picLocks noChangeAspect="1"/>
          </p:cNvPicPr>
          <p:nvPr/>
        </p:nvPicPr>
        <p:blipFill>
          <a:blip r:embed="rId2"/>
          <a:stretch>
            <a:fillRect/>
          </a:stretch>
        </p:blipFill>
        <p:spPr>
          <a:xfrm>
            <a:off x="11113" y="34121"/>
            <a:ext cx="2209800" cy="954107"/>
          </a:xfrm>
          <a:prstGeom prst="rect">
            <a:avLst/>
          </a:prstGeom>
        </p:spPr>
      </p:pic>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7" name="Rectangle 2">
            <a:extLst>
              <a:ext uri="{FF2B5EF4-FFF2-40B4-BE49-F238E27FC236}">
                <a16:creationId xmlns:a16="http://schemas.microsoft.com/office/drawing/2014/main" id="{8F423737-A4A5-4949-8518-B8B376FA162D}"/>
              </a:ext>
            </a:extLst>
          </p:cNvPr>
          <p:cNvSpPr>
            <a:spLocks noGrp="1" noChangeArrowheads="1"/>
          </p:cNvSpPr>
          <p:nvPr>
            <p:ph type="title"/>
          </p:nvPr>
        </p:nvSpPr>
        <p:spPr>
          <a:xfrm>
            <a:off x="3300778" y="34121"/>
            <a:ext cx="2648927" cy="954107"/>
          </a:xfrm>
        </p:spPr>
        <p:txBody>
          <a:bodyPr>
            <a:normAutofit/>
          </a:bodyPr>
          <a:lstStyle/>
          <a:p>
            <a:pPr>
              <a:defRPr/>
            </a:pPr>
            <a:r>
              <a:rPr lang="en-GB" altLang="en-US" sz="4000" b="1" dirty="0">
                <a:solidFill>
                  <a:srgbClr val="002060"/>
                </a:solidFill>
                <a:latin typeface="Arial" panose="020B0604020202020204" pitchFamily="34" charset="0"/>
                <a:ea typeface="ＭＳ Ｐゴシック" panose="020B0600070205080204" pitchFamily="34" charset="-128"/>
              </a:rPr>
              <a:t>Summary</a:t>
            </a:r>
          </a:p>
        </p:txBody>
      </p:sp>
      <p:sp>
        <p:nvSpPr>
          <p:cNvPr id="55298" name="Rectangle 3">
            <a:extLst>
              <a:ext uri="{FF2B5EF4-FFF2-40B4-BE49-F238E27FC236}">
                <a16:creationId xmlns:a16="http://schemas.microsoft.com/office/drawing/2014/main" id="{36B6534F-95B9-41B2-8F35-6BBF89DC9B47}"/>
              </a:ext>
            </a:extLst>
          </p:cNvPr>
          <p:cNvSpPr>
            <a:spLocks noGrp="1" noChangeArrowheads="1"/>
          </p:cNvSpPr>
          <p:nvPr>
            <p:ph idx="1"/>
          </p:nvPr>
        </p:nvSpPr>
        <p:spPr>
          <a:xfrm>
            <a:off x="675249" y="1844674"/>
            <a:ext cx="10930597" cy="4753073"/>
          </a:xfrm>
        </p:spPr>
        <p:txBody>
          <a:bodyPr rtlCol="0">
            <a:normAutofit/>
          </a:bodyPr>
          <a:lstStyle/>
          <a:p>
            <a:pPr marL="91440" indent="-91440" algn="ctr">
              <a:buNone/>
              <a:defRPr/>
            </a:pPr>
            <a:r>
              <a:rPr lang="en-GB" altLang="en-US" sz="2400" b="1" dirty="0">
                <a:latin typeface="Arial" panose="020B0604020202020204" pitchFamily="34" charset="0"/>
                <a:ea typeface="ＭＳ Ｐゴシック" panose="020B0600070205080204" pitchFamily="34" charset="-128"/>
              </a:rPr>
              <a:t>The two main research approaches are </a:t>
            </a:r>
          </a:p>
          <a:p>
            <a:pPr marL="91440" indent="-91440" algn="just">
              <a:buNone/>
              <a:defRPr/>
            </a:pPr>
            <a:endParaRPr lang="en-GB" altLang="en-US" sz="2400" b="1" dirty="0">
              <a:latin typeface="Arial" panose="020B0604020202020204" pitchFamily="34" charset="0"/>
              <a:ea typeface="ＭＳ Ｐゴシック" panose="020B0600070205080204" pitchFamily="34" charset="-128"/>
            </a:endParaRPr>
          </a:p>
          <a:p>
            <a:pPr marL="514350" indent="-514350" algn="just">
              <a:buFont typeface="+mj-lt"/>
              <a:buAutoNum type="arabicPeriod"/>
              <a:defRPr/>
            </a:pPr>
            <a:r>
              <a:rPr lang="en-GB" altLang="en-US" sz="2400" b="1" dirty="0">
                <a:latin typeface="Arial" panose="020B0604020202020204" pitchFamily="34" charset="0"/>
                <a:ea typeface="ＭＳ Ｐゴシック" panose="020B0600070205080204" pitchFamily="34" charset="-128"/>
              </a:rPr>
              <a:t>Deduction - theory and hypothesis are developed and tested</a:t>
            </a:r>
          </a:p>
          <a:p>
            <a:pPr marL="514350" indent="-514350" algn="just">
              <a:buFont typeface="+mj-lt"/>
              <a:buAutoNum type="arabicPeriod"/>
              <a:defRPr/>
            </a:pPr>
            <a:endParaRPr lang="en-GB" altLang="en-US" sz="2400" b="1" dirty="0">
              <a:latin typeface="Arial" panose="020B0604020202020204" pitchFamily="34" charset="0"/>
              <a:ea typeface="ＭＳ Ｐゴシック" panose="020B0600070205080204" pitchFamily="34" charset="-128"/>
            </a:endParaRPr>
          </a:p>
          <a:p>
            <a:pPr marL="514350" indent="-514350" algn="just">
              <a:buFont typeface="+mj-lt"/>
              <a:buAutoNum type="arabicPeriod"/>
              <a:defRPr/>
            </a:pPr>
            <a:r>
              <a:rPr lang="en-GB" altLang="en-US" sz="2400" b="1" dirty="0">
                <a:latin typeface="Arial" panose="020B0604020202020204" pitchFamily="34" charset="0"/>
                <a:ea typeface="ＭＳ Ｐゴシック" panose="020B0600070205080204" pitchFamily="34" charset="-128"/>
              </a:rPr>
              <a:t>Induction – data are collected and a theory developed from the data analysis</a:t>
            </a:r>
          </a:p>
        </p:txBody>
      </p:sp>
      <p:pic>
        <p:nvPicPr>
          <p:cNvPr id="4" name="Picture 3">
            <a:extLst>
              <a:ext uri="{FF2B5EF4-FFF2-40B4-BE49-F238E27FC236}">
                <a16:creationId xmlns:a16="http://schemas.microsoft.com/office/drawing/2014/main" id="{7E1623D2-C3A2-4F29-BE9E-68DB4B9542AF}"/>
              </a:ext>
            </a:extLst>
          </p:cNvPr>
          <p:cNvPicPr>
            <a:picLocks noChangeAspect="1"/>
          </p:cNvPicPr>
          <p:nvPr/>
        </p:nvPicPr>
        <p:blipFill>
          <a:blip r:embed="rId2"/>
          <a:stretch>
            <a:fillRect/>
          </a:stretch>
        </p:blipFill>
        <p:spPr>
          <a:xfrm>
            <a:off x="11113" y="34121"/>
            <a:ext cx="2209800" cy="954107"/>
          </a:xfrm>
          <a:prstGeom prst="rect">
            <a:avLst/>
          </a:prstGeom>
        </p:spPr>
      </p:pic>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7AAE34-E2CF-4CA2-92B5-C8029242F066}"/>
              </a:ext>
            </a:extLst>
          </p:cNvPr>
          <p:cNvSpPr>
            <a:spLocks noGrp="1"/>
          </p:cNvSpPr>
          <p:nvPr>
            <p:ph type="title"/>
          </p:nvPr>
        </p:nvSpPr>
        <p:spPr>
          <a:xfrm>
            <a:off x="2954214" y="34121"/>
            <a:ext cx="8399585" cy="954107"/>
          </a:xfrm>
        </p:spPr>
        <p:txBody>
          <a:bodyPr>
            <a:normAutofit/>
          </a:bodyPr>
          <a:lstStyle/>
          <a:p>
            <a:pPr>
              <a:defRPr/>
            </a:pPr>
            <a:r>
              <a:rPr lang="en-GB" sz="4000" b="1" dirty="0">
                <a:solidFill>
                  <a:srgbClr val="002060"/>
                </a:solidFill>
                <a:latin typeface="Arial" panose="020B0604020202020204" pitchFamily="34" charset="0"/>
                <a:cs typeface="Arial" panose="020B0604020202020204" pitchFamily="34" charset="0"/>
              </a:rPr>
              <a:t>Discussion</a:t>
            </a:r>
          </a:p>
        </p:txBody>
      </p:sp>
      <p:sp>
        <p:nvSpPr>
          <p:cNvPr id="3" name="Content Placeholder 2">
            <a:extLst>
              <a:ext uri="{FF2B5EF4-FFF2-40B4-BE49-F238E27FC236}">
                <a16:creationId xmlns:a16="http://schemas.microsoft.com/office/drawing/2014/main" id="{5B40E90F-7721-49F8-8AAA-80169FCDE65C}"/>
              </a:ext>
            </a:extLst>
          </p:cNvPr>
          <p:cNvSpPr>
            <a:spLocks noGrp="1"/>
          </p:cNvSpPr>
          <p:nvPr>
            <p:ph idx="1"/>
          </p:nvPr>
        </p:nvSpPr>
        <p:spPr/>
        <p:txBody>
          <a:bodyPr rtlCol="0">
            <a:normAutofit/>
          </a:bodyPr>
          <a:lstStyle/>
          <a:p>
            <a:pPr marL="0" indent="0">
              <a:lnSpc>
                <a:spcPct val="150000"/>
              </a:lnSpc>
              <a:buNone/>
              <a:defRPr/>
            </a:pPr>
            <a:r>
              <a:rPr lang="en-GB" sz="2400" b="1" dirty="0">
                <a:latin typeface="Arial" panose="020B0604020202020204" pitchFamily="34" charset="0"/>
                <a:cs typeface="Arial" panose="020B0604020202020204" pitchFamily="34" charset="0"/>
              </a:rPr>
              <a:t>Thinking about one of your recent assignments: </a:t>
            </a:r>
          </a:p>
          <a:p>
            <a:pPr marL="384048" lvl="1" indent="-182880">
              <a:lnSpc>
                <a:spcPct val="150000"/>
              </a:lnSpc>
              <a:defRPr/>
            </a:pPr>
            <a:r>
              <a:rPr lang="en-GB" b="1" dirty="0">
                <a:latin typeface="Arial" panose="020B0604020202020204" pitchFamily="34" charset="0"/>
                <a:cs typeface="Arial" panose="020B0604020202020204" pitchFamily="34" charset="0"/>
              </a:rPr>
              <a:t>What research philosophy should be suitable</a:t>
            </a:r>
          </a:p>
          <a:p>
            <a:pPr marL="384048" lvl="1" indent="-182880">
              <a:lnSpc>
                <a:spcPct val="150000"/>
              </a:lnSpc>
              <a:defRPr/>
            </a:pPr>
            <a:r>
              <a:rPr lang="en-GB" b="1" dirty="0">
                <a:latin typeface="Arial" panose="020B0604020202020204" pitchFamily="34" charset="0"/>
                <a:cs typeface="Arial" panose="020B0604020202020204" pitchFamily="34" charset="0"/>
              </a:rPr>
              <a:t>If you will do it now were you applying inductive or deductive approach</a:t>
            </a:r>
          </a:p>
          <a:p>
            <a:pPr marL="201168" lvl="1" indent="0">
              <a:lnSpc>
                <a:spcPct val="150000"/>
              </a:lnSpc>
              <a:buNone/>
              <a:defRPr/>
            </a:pPr>
            <a:endParaRPr lang="en-GB" b="1" dirty="0">
              <a:latin typeface="Arial" panose="020B0604020202020204" pitchFamily="34" charset="0"/>
              <a:cs typeface="Arial" panose="020B0604020202020204" pitchFamily="34" charset="0"/>
            </a:endParaRPr>
          </a:p>
          <a:p>
            <a:pPr marL="201168" lvl="1" indent="0">
              <a:lnSpc>
                <a:spcPct val="150000"/>
              </a:lnSpc>
              <a:buNone/>
              <a:defRPr/>
            </a:pPr>
            <a:r>
              <a:rPr lang="en-GB" b="1" dirty="0">
                <a:latin typeface="Arial" panose="020B0604020202020204" pitchFamily="34" charset="0"/>
                <a:cs typeface="Arial" panose="020B0604020202020204" pitchFamily="34" charset="0"/>
              </a:rPr>
              <a:t>Discuss </a:t>
            </a:r>
            <a:r>
              <a:rPr lang="en-GB" b="1" i="1" dirty="0">
                <a:latin typeface="Arial" panose="020B0604020202020204" pitchFamily="34" charset="0"/>
                <a:cs typeface="Arial" panose="020B0604020202020204" pitchFamily="34" charset="0"/>
              </a:rPr>
              <a:t>abduction </a:t>
            </a:r>
            <a:r>
              <a:rPr lang="en-GB" b="1" dirty="0">
                <a:latin typeface="Arial" panose="020B0604020202020204" pitchFamily="34" charset="0"/>
                <a:cs typeface="Arial" panose="020B0604020202020204" pitchFamily="34" charset="0"/>
              </a:rPr>
              <a:t>based on intended research problem </a:t>
            </a:r>
          </a:p>
          <a:p>
            <a:pPr marL="228600" lvl="1" indent="0">
              <a:buNone/>
              <a:defRPr/>
            </a:pPr>
            <a:endParaRPr lang="en-GB" sz="2200" dirty="0">
              <a:solidFill>
                <a:schemeClr val="tx1">
                  <a:lumMod val="75000"/>
                  <a:lumOff val="25000"/>
                </a:schemeClr>
              </a:solidFill>
            </a:endParaRPr>
          </a:p>
        </p:txBody>
      </p:sp>
      <p:pic>
        <p:nvPicPr>
          <p:cNvPr id="4" name="Picture 3">
            <a:extLst>
              <a:ext uri="{FF2B5EF4-FFF2-40B4-BE49-F238E27FC236}">
                <a16:creationId xmlns:a16="http://schemas.microsoft.com/office/drawing/2014/main" id="{BD6B5C53-FA90-4F87-92BD-66B7639B29C3}"/>
              </a:ext>
            </a:extLst>
          </p:cNvPr>
          <p:cNvPicPr>
            <a:picLocks noChangeAspect="1"/>
          </p:cNvPicPr>
          <p:nvPr/>
        </p:nvPicPr>
        <p:blipFill>
          <a:blip r:embed="rId2"/>
          <a:stretch>
            <a:fillRect/>
          </a:stretch>
        </p:blipFill>
        <p:spPr>
          <a:xfrm>
            <a:off x="11113" y="34121"/>
            <a:ext cx="2209800" cy="954107"/>
          </a:xfrm>
          <a:prstGeom prst="rect">
            <a:avLst/>
          </a:prstGeom>
        </p:spPr>
      </p:pic>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CCB1C81-B2F2-3142-8E83-E01882F06554}"/>
              </a:ext>
            </a:extLst>
          </p:cNvPr>
          <p:cNvSpPr>
            <a:spLocks noGrp="1"/>
          </p:cNvSpPr>
          <p:nvPr>
            <p:ph idx="1"/>
          </p:nvPr>
        </p:nvSpPr>
        <p:spPr>
          <a:xfrm>
            <a:off x="3735931" y="4962721"/>
            <a:ext cx="4720137" cy="1170794"/>
          </a:xfrm>
        </p:spPr>
        <p:txBody>
          <a:bodyPr>
            <a:normAutofit/>
          </a:bodyPr>
          <a:lstStyle/>
          <a:p>
            <a:pPr marL="0" indent="0" algn="ctr">
              <a:buNone/>
            </a:pPr>
            <a:r>
              <a:rPr lang="en-GB" sz="6000" b="1" dirty="0">
                <a:latin typeface="Arial" panose="020B0604020202020204" pitchFamily="34" charset="0"/>
                <a:cs typeface="Arial" panose="020B0604020202020204" pitchFamily="34" charset="0"/>
              </a:rPr>
              <a:t>Thank you </a:t>
            </a:r>
          </a:p>
        </p:txBody>
      </p:sp>
      <p:pic>
        <p:nvPicPr>
          <p:cNvPr id="6" name="Picture 5">
            <a:extLst>
              <a:ext uri="{FF2B5EF4-FFF2-40B4-BE49-F238E27FC236}">
                <a16:creationId xmlns:a16="http://schemas.microsoft.com/office/drawing/2014/main" id="{19CF9A88-8A76-4634-B979-6CF6D3CF6F6A}"/>
              </a:ext>
            </a:extLst>
          </p:cNvPr>
          <p:cNvPicPr>
            <a:picLocks noChangeAspect="1"/>
          </p:cNvPicPr>
          <p:nvPr/>
        </p:nvPicPr>
        <p:blipFill>
          <a:blip r:embed="rId2"/>
          <a:stretch>
            <a:fillRect/>
          </a:stretch>
        </p:blipFill>
        <p:spPr>
          <a:xfrm>
            <a:off x="11113" y="34121"/>
            <a:ext cx="2209800" cy="954107"/>
          </a:xfrm>
          <a:prstGeom prst="rect">
            <a:avLst/>
          </a:prstGeom>
        </p:spPr>
      </p:pic>
      <p:pic>
        <p:nvPicPr>
          <p:cNvPr id="1026" name="Picture 2" descr="question mark | 3d human with a red question mark | Damián Navas | Flickr">
            <a:extLst>
              <a:ext uri="{FF2B5EF4-FFF2-40B4-BE49-F238E27FC236}">
                <a16:creationId xmlns:a16="http://schemas.microsoft.com/office/drawing/2014/main" id="{07A50CA6-E574-41DC-A731-0A26E29A58A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71336" y="963636"/>
            <a:ext cx="6414868" cy="373534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8496912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380</TotalTime>
  <Words>1677</Words>
  <Application>Microsoft Office PowerPoint</Application>
  <PresentationFormat>Widescreen</PresentationFormat>
  <Paragraphs>182</Paragraphs>
  <Slides>37</Slides>
  <Notes>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37</vt:i4>
      </vt:variant>
    </vt:vector>
  </HeadingPairs>
  <TitlesOfParts>
    <vt:vector size="44" baseType="lpstr">
      <vt:lpstr>Arial</vt:lpstr>
      <vt:lpstr>Arial Black</vt:lpstr>
      <vt:lpstr>Calibri</vt:lpstr>
      <vt:lpstr>Calibri Light</vt:lpstr>
      <vt:lpstr>Times New Roman</vt:lpstr>
      <vt:lpstr>Trebuchet MS</vt:lpstr>
      <vt:lpstr>Office Theme</vt:lpstr>
      <vt:lpstr>Integrating Project (ACHA4008)</vt:lpstr>
      <vt:lpstr> Understanding research philosophies and approaches</vt:lpstr>
      <vt:lpstr>PowerPoint Presentation</vt:lpstr>
      <vt:lpstr>Understanding research philosophies and approaches </vt:lpstr>
      <vt:lpstr>PowerPoint Presentation</vt:lpstr>
      <vt:lpstr>Understanding your research philosophy (1)</vt:lpstr>
      <vt:lpstr>Understanding your research philosophy (2)</vt:lpstr>
      <vt:lpstr>Ontology</vt:lpstr>
      <vt:lpstr>Ontology</vt:lpstr>
      <vt:lpstr>Ontology</vt:lpstr>
      <vt:lpstr>Epistemology</vt:lpstr>
      <vt:lpstr>Epistemology</vt:lpstr>
      <vt:lpstr>Epistemology</vt:lpstr>
      <vt:lpstr>Axiology</vt:lpstr>
      <vt:lpstr>Axiology</vt:lpstr>
      <vt:lpstr>Understanding your research philosophy (3)</vt:lpstr>
      <vt:lpstr>Positivism</vt:lpstr>
      <vt:lpstr>Realism</vt:lpstr>
      <vt:lpstr>Direct realism and critical realism </vt:lpstr>
      <vt:lpstr>Interpretivism </vt:lpstr>
      <vt:lpstr>Interpretivism </vt:lpstr>
      <vt:lpstr>Pragmatism</vt:lpstr>
      <vt:lpstr>Research paradigms</vt:lpstr>
      <vt:lpstr>Research Approaches (1)</vt:lpstr>
      <vt:lpstr>Research Approaches (1)</vt:lpstr>
      <vt:lpstr>Research Approaches (2)</vt:lpstr>
      <vt:lpstr>Research Approaches (3)</vt:lpstr>
      <vt:lpstr>Research Approaches (3)</vt:lpstr>
      <vt:lpstr>Research Approaches</vt:lpstr>
      <vt:lpstr>Choosing your research approach</vt:lpstr>
      <vt:lpstr>Combining research approaches</vt:lpstr>
      <vt:lpstr>Deductive and Inductive research</vt:lpstr>
      <vt:lpstr>Summary: Research philosophy</vt:lpstr>
      <vt:lpstr>Summary</vt:lpstr>
      <vt:lpstr>Summary</vt:lpstr>
      <vt:lpstr>Discussion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Integrating Project Management (ACHA4008)</dc:title>
  <dc:creator>Jacob Gwa</dc:creator>
  <cp:lastModifiedBy>Jacob Gwa</cp:lastModifiedBy>
  <cp:revision>8</cp:revision>
  <dcterms:created xsi:type="dcterms:W3CDTF">2021-10-12T20:15:52Z</dcterms:created>
  <dcterms:modified xsi:type="dcterms:W3CDTF">2021-10-13T10:09:29Z</dcterms:modified>
</cp:coreProperties>
</file>