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2"/>
  </p:notesMasterIdLst>
  <p:sldIdLst>
    <p:sldId id="261" r:id="rId24"/>
    <p:sldId id="273" r:id="rId25"/>
    <p:sldId id="298" r:id="rId26"/>
    <p:sldId id="329" r:id="rId27"/>
    <p:sldId id="358" r:id="rId28"/>
    <p:sldId id="359" r:id="rId29"/>
    <p:sldId id="361" r:id="rId30"/>
    <p:sldId id="269" r:id="rId31"/>
    <p:sldId id="330" r:id="rId32"/>
    <p:sldId id="332" r:id="rId33"/>
    <p:sldId id="357" r:id="rId34"/>
    <p:sldId id="362" r:id="rId35"/>
    <p:sldId id="364" r:id="rId36"/>
    <p:sldId id="366" r:id="rId37"/>
    <p:sldId id="365" r:id="rId38"/>
    <p:sldId id="367" r:id="rId39"/>
    <p:sldId id="368" r:id="rId40"/>
    <p:sldId id="369" r:id="rId41"/>
    <p:sldId id="297" r:id="rId42"/>
    <p:sldId id="321" r:id="rId43"/>
    <p:sldId id="370" r:id="rId44"/>
    <p:sldId id="334" r:id="rId45"/>
    <p:sldId id="372" r:id="rId46"/>
    <p:sldId id="335" r:id="rId47"/>
    <p:sldId id="336" r:id="rId48"/>
    <p:sldId id="307" r:id="rId49"/>
    <p:sldId id="316" r:id="rId50"/>
    <p:sldId id="272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38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68" d="100"/>
          <a:sy n="68" d="100"/>
        </p:scale>
        <p:origin x="87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slide" Target="slides/slide18.xml"/><Relationship Id="rId54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9499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86043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02274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90215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433824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2841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33599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67911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07330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398453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309701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864654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651722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0705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73963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805061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12195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400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675504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F8A0EC7-04EF-4B77-9BB3-CC102EFB1832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60050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6/28/2022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28/06/2022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532513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4372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30" r:id="rId2"/>
    <p:sldLayoutId id="214748373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gradcoach.com/blog/" TargetMode="External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LCBB6000_BIRM Dissertation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</a:t>
            </a: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7: 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Findings, Analysis &amp; Discussions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259514"/>
              </p:ext>
            </p:extLst>
          </p:nvPr>
        </p:nvGraphicFramePr>
        <p:xfrm>
          <a:off x="5813947" y="5098662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7B5941-7996-4BF2-A1F1-BF47F150811E}"/>
              </a:ext>
            </a:extLst>
          </p:cNvPr>
          <p:cNvSpPr/>
          <p:nvPr/>
        </p:nvSpPr>
        <p:spPr>
          <a:xfrm>
            <a:off x="6756973" y="528250"/>
            <a:ext cx="4720793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session, the student should be able to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 algn="ctr">
              <a:buFont typeface="+mj-lt"/>
              <a:buAutoNum type="arabicPeriod"/>
            </a:pPr>
            <a:r>
              <a:rPr lang="en-GB" sz="24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for processing data in quantitative studies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 and </a:t>
            </a:r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prepare data for coding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code </a:t>
            </a:r>
            <a:r>
              <a:rPr lang="en-GB" sz="2400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and qualitative data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 </a:t>
            </a: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processing data in qualitative studies</a:t>
            </a:r>
          </a:p>
          <a:p>
            <a:pPr marL="457200" indent="-457200" algn="ctr">
              <a:buFont typeface="+mj-lt"/>
              <a:buAutoNum type="arabicPeriod"/>
            </a:pPr>
            <a:r>
              <a:rPr lang="en-GB" sz="2400" b="1" dirty="0" smtClean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Analysing </a:t>
            </a: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in qualitative and quantitative studies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777319" y="0"/>
            <a:ext cx="65236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 sz="3200" dirty="0" smtClean="0"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cs typeface="Arial" panose="020B0604020202020204" pitchFamily="34" charset="0"/>
              </a:rPr>
              <a:t>STEPS IN DATA PROCESSING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79" y="1173710"/>
            <a:ext cx="11150221" cy="56380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8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736375" y="95534"/>
            <a:ext cx="65236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DATA PROCESSING &amp;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ANALYSIS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862315" y="1846210"/>
            <a:ext cx="7287905" cy="4216539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Data Preparation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Compilation</a:t>
            </a:r>
          </a:p>
          <a:p>
            <a:pPr marL="342900" indent="-342900">
              <a:buAutoNum type="arabicPeriod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Editing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AutoNum type="arabicPeriod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Coding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– Transforming the statement into symbols (numbers or alphabets), e.g. Male = 1, Female = 2. Numbering should </a:t>
            </a:r>
          </a:p>
          <a:p>
            <a:pPr marL="342900" indent="-342900">
              <a:buAutoNum type="arabicPeriod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Classification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– Classify according to the groups / class level based on specific characteristics, e.g. Male / Female. </a:t>
            </a:r>
          </a:p>
          <a:p>
            <a:pPr marL="342900" indent="-342900">
              <a:buAutoNum type="arabicPeriod"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Tabulation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– Recording the classified data in mathematical terms (rows and columns)</a:t>
            </a:r>
          </a:p>
          <a:p>
            <a:pPr marL="342900" indent="-342900">
              <a:buAutoNum type="arabicPeriod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6503" y="1837505"/>
            <a:ext cx="3105563" cy="4154984"/>
          </a:xfrm>
          <a:prstGeom prst="rect">
            <a:avLst/>
          </a:prstGeom>
          <a:ln w="28575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Quantitative Data– Data Analysis based / reduced to numbers.</a:t>
            </a:r>
          </a:p>
          <a:p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Quantitative Data Analysis is to understand the relationship between groups or to test hypotheses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760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736375" y="95534"/>
            <a:ext cx="65236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DATA PROCESSING &amp;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ANALYSIS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63773" y="1786341"/>
            <a:ext cx="4258101" cy="4832092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Describing the data (Descriptive Statistics)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Describe the basic features of the data, e.g., mean (average), median (middle point) mode (most common), standard deviation (how close the numbers are to the mean), skewness, sum.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Describes the </a:t>
            </a:r>
            <a:r>
              <a:rPr lang="en-GB" sz="2200" i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2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626591" y="1786341"/>
            <a:ext cx="7451677" cy="4832092"/>
          </a:xfrm>
          <a:prstGeom prst="rect">
            <a:avLst/>
          </a:prstGeom>
          <a:solidFill>
            <a:schemeClr val="bg1">
              <a:lumMod val="95000"/>
            </a:schemeClr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Drawing the inference of the data (Inferential  Statistics)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Drawing the conclusions / predictions about the data, or the relationships, associations and differences between the variables so that you can make a judgement or conclusion. </a:t>
            </a: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T-tests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i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 difference b/n 2 groups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ANOVA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000" i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to analyse multiple groups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Correlation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i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relationship b/n two variables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Regression Analysis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 – measures the relationships between 2 variables but also the causes of the relationship. Used to test hypotheses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Make predictions about the  entire </a:t>
            </a:r>
            <a:r>
              <a:rPr lang="en-GB" sz="2200" i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population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84770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2736375" y="95534"/>
            <a:ext cx="65236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HOW TO CHOOSE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THE RIGHT METHOD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16756" y="1595269"/>
            <a:ext cx="10774910" cy="4955203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Data Type and Shape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Levels of Measurement 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Nominal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– label data without quantitative value, e.g., measure </a:t>
            </a:r>
            <a:r>
              <a:rPr lang="en-GB" sz="20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service expectation such as very good, good, poor, very poor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0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Ordinal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– measurement of </a:t>
            </a:r>
            <a:r>
              <a:rPr lang="en-GB" sz="20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rank or order, e.g., school grades, level of education, seniority level</a:t>
            </a: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Interval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– integer data in which </a:t>
            </a:r>
            <a:r>
              <a:rPr lang="en-GB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ordering and distance measurement are possible, e.g., temperature, year, IELTS scores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57300" lvl="2" indent="-342900">
              <a:buFont typeface="Arial" panose="020B0604020202020204" pitchFamily="34" charset="0"/>
              <a:buChar char="•"/>
            </a:pP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Ratio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measures </a:t>
            </a:r>
            <a:r>
              <a:rPr lang="en-GB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ratio variable, e.g., Income</a:t>
            </a:r>
            <a:r>
              <a:rPr lang="en-GB" sz="2400" i="1" u="sng" dirty="0">
                <a:latin typeface="Arial" panose="020B0604020202020204" pitchFamily="34" charset="0"/>
                <a:cs typeface="Arial" panose="020B0604020202020204" pitchFamily="34" charset="0"/>
              </a:rPr>
              <a:t>, height, weight, annual sales, market share</a:t>
            </a:r>
            <a:r>
              <a:rPr lang="en-GB" sz="2400" i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, etc.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Questions and Hypotheses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639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86503" y="122792"/>
            <a:ext cx="580712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EDITING / CLEANING OF RAW DATA</a:t>
            </a:r>
            <a:endParaRPr kumimoji="0" lang="en-GB" sz="2800" b="1" i="0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419366" y="2183641"/>
            <a:ext cx="966261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Examine all the answers to one question or variable at a time;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indent="-742950">
              <a:buFont typeface="Arial" panose="020B0604020202020204" pitchFamily="34" charset="0"/>
              <a:buChar char="•"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Examine all the responses given to all the questions by one respondent at a time.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628631" y="1528254"/>
            <a:ext cx="926228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indent="-742950" algn="just">
              <a:buFont typeface="Arial" panose="020B0604020202020204" pitchFamily="34" charset="0"/>
              <a:buChar char="•"/>
            </a:pP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Code is a piece of label to describe data</a:t>
            </a:r>
            <a:r>
              <a:rPr lang="en-GB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742950" indent="-742950" algn="just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Coding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comes after cleaning or analysing the data</a:t>
            </a:r>
            <a:r>
              <a:rPr lang="en-GB" sz="2800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742950" indent="-742950" algn="just">
              <a:buFont typeface="Arial" panose="020B0604020202020204" pitchFamily="34" charset="0"/>
              <a:buChar char="•"/>
            </a:pPr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indent="-742950" algn="just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coding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is largely dictated by </a:t>
            </a:r>
            <a:r>
              <a:rPr lang="en-GB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two considerations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1657350" lvl="2" indent="-742950" algn="just">
              <a:buFont typeface="Wingdings" panose="05000000000000000000" pitchFamily="2" charset="2"/>
              <a:buChar char="ü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How a variable has been measured in the research; </a:t>
            </a:r>
          </a:p>
          <a:p>
            <a:pPr lvl="2" algn="just"/>
            <a:endParaRPr lang="en-GB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57350" lvl="2" indent="-742950" algn="just">
              <a:buFont typeface="Wingdings" panose="05000000000000000000" pitchFamily="2" charset="2"/>
              <a:buChar char="ü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How the findings are going to be communicated about a variable to your readers.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14246" y="286566"/>
            <a:ext cx="55950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CODING 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2723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38273" y="154982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PROCESSING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IN QUALITATIVE DATA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27796" y="1519295"/>
            <a:ext cx="11136573" cy="49552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Step1: </a:t>
            </a: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main themes.</a:t>
            </a:r>
            <a:endParaRPr kumimoji="0" lang="en-GB" sz="2800" b="1" i="0" u="none" strike="noStrike" kern="1200" cap="none" spc="0" normalizeH="0" baseline="0" noProof="0" dirty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Examine the descriptive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responses </a:t>
            </a: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your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respondents to each question in order to understand the meaning they communicate. </a:t>
            </a:r>
            <a:endParaRPr lang="en-GB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responses, develop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broad themes that reflect these </a:t>
            </a: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meanings. </a:t>
            </a:r>
          </a:p>
          <a:p>
            <a:pPr lvl="3" algn="just"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Select a wording for your themes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 way that accurately represents the meaning of the responses categorised under a theme. </a:t>
            </a:r>
            <a:endParaRPr lang="en-GB" sz="24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themes </a:t>
            </a: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become the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basis for analysing the text of unstructured interviews. Similarly, you need to </a:t>
            </a:r>
            <a:r>
              <a:rPr lang="en-GB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 through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field notes to identify the main themes.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09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38273" y="154982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PROCESSING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OF QUALITATIVE DATA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083770" y="1642125"/>
            <a:ext cx="9834439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</a:t>
            </a: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2: </a:t>
            </a:r>
            <a:r>
              <a:rPr lang="en-GB" sz="2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 codes to the main themes</a:t>
            </a: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3" algn="just"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Assign a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code to a main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theme to evaluate the number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of times a theme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has occurred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an interview.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If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decide to count these themes you should, at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random, select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few responses to an open-ended question or from your observational or discussion notes and identify the main themes.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 algn="just">
              <a:defRPr/>
            </a:pP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You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continue to identify these themes from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the same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question till you have reached saturation point. Write these themes and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 a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code to each of them, using numbers or keywords, otherwise just identify the </a:t>
            </a:r>
            <a:r>
              <a:rPr lang="en-GB" sz="20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main themes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917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03481" y="318756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QUALITATIVE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CODING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083770" y="1642125"/>
            <a:ext cx="98344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process of labelling and grouping similar types of data which in turn will make generating and analysing the data more manageable. </a:t>
            </a: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83770" y="3364017"/>
            <a:ext cx="983443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CODE?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Ensures that your data is valid.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Ensure consist and systematic analysis of data, allowing for transparency.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167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7004" y="141335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TYPES OF QUALITATIVE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CODING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058982" y="1956040"/>
            <a:ext cx="3351754" cy="40011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INDUCTIVE CODING. </a:t>
            </a:r>
            <a:endParaRPr lang="en-GB" sz="1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0120" y="2726922"/>
            <a:ext cx="9834439" cy="341632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DEDUCTIVE CODING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Start with pre-determined codes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(priori codes)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Determined from RQs based on Literature Review or code set from a previous study.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For example, researching on eating habits of college students, your RQ might be “</a:t>
            </a: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foods do college students eat the most?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” </a:t>
            </a:r>
          </a:p>
          <a:p>
            <a:pPr marL="914400" lvl="1" indent="-457200" algn="just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Code might be: Sushi, Pizza, Burgers, etc. </a:t>
            </a: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058982" y="1242194"/>
            <a:ext cx="3351754" cy="40011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DEDUCTIVE CODING. </a:t>
            </a:r>
            <a:endParaRPr lang="en-GB" sz="1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Straight Connector 2"/>
          <p:cNvCxnSpPr>
            <a:stCxn id="6" idx="2"/>
            <a:endCxn id="27" idx="0"/>
          </p:cNvCxnSpPr>
          <p:nvPr/>
        </p:nvCxnSpPr>
        <p:spPr>
          <a:xfrm>
            <a:off x="5734859" y="1642304"/>
            <a:ext cx="0" cy="31373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513696" y="1759870"/>
            <a:ext cx="473644" cy="691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3769580" y="1626076"/>
            <a:ext cx="4189861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lvl="0" indent="-457200" algn="ctr">
              <a:buFont typeface="Arial" panose="020B0604020202020204" pitchFamily="34" charset="0"/>
              <a:buChar char="•"/>
              <a:defRPr/>
            </a:pP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HYBRID CODING. </a:t>
            </a:r>
            <a:endParaRPr lang="en-GB" sz="16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401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4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7004" y="141335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TYPES OF QUALITATIVE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CODING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47291" y="1612881"/>
            <a:ext cx="9834439" cy="280076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lvl="0" algn="ctr">
              <a:defRPr/>
            </a:pPr>
            <a:r>
              <a:rPr lang="en-GB" sz="28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INDUCTIVE CODING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Ensures that your data is valid.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Ensures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consist and systematic analysis of data, allowing for transparency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 predetermined set of codes.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Good for analysing open-ended research questions.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Helps you explore the subject and help you create theories.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6544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7004" y="141335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TYPES OF QUALITATIVE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CODING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616031" y="2131495"/>
            <a:ext cx="983443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Start with pre-determined codes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(priori codes)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Add new codes as you work your way through the data. </a:t>
            </a:r>
          </a:p>
          <a:p>
            <a:pPr marL="914400" lvl="1" indent="-457200">
              <a:buFont typeface="Arial" panose="020B0604020202020204" pitchFamily="34" charset="0"/>
              <a:buChar char="•"/>
              <a:defRPr/>
            </a:pP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3760826" y="1374998"/>
            <a:ext cx="42073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en-GB" sz="32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HYBRID APPROACH</a:t>
            </a:r>
            <a:endParaRPr lang="en-GB" sz="32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207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7004" y="141335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CODING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PROCESS – STEP BY STEP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70120" y="2186086"/>
            <a:ext cx="9834439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71550" lvl="1" indent="-514350">
              <a:buFont typeface="+mj-lt"/>
              <a:buAutoNum type="arabicPeriod"/>
              <a:defRPr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Initial Coding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general overview of the data </a:t>
            </a:r>
          </a:p>
          <a:p>
            <a:pPr marL="971550" lvl="1" indent="-514350">
              <a:buFont typeface="+mj-lt"/>
              <a:buAutoNum type="arabicPeriod"/>
              <a:defRPr/>
            </a:pPr>
            <a:r>
              <a:rPr lang="en-GB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Line by line coding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– get deeper into the data. </a:t>
            </a:r>
          </a:p>
          <a:p>
            <a:pPr marL="971550" lvl="1" indent="-514350">
              <a:buFont typeface="+mj-lt"/>
              <a:buAutoNum type="arabicPeriod"/>
              <a:defRPr/>
            </a:pPr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0" indent="-457200">
              <a:buFont typeface="Arial" panose="020B0604020202020204" pitchFamily="34" charset="0"/>
              <a:buChar char="•"/>
              <a:defRPr/>
            </a:pPr>
            <a:endParaRPr lang="en-GB" sz="2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002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067004" y="141335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CODING</a:t>
            </a:r>
            <a:r>
              <a:rPr kumimoji="0" lang="en-GB" sz="2800" b="1" i="0" u="none" strike="noStrike" kern="1200" cap="none" spc="0" normalizeH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 METHODS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38610" y="1585587"/>
            <a:ext cx="9616077" cy="501675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971550" lvl="1" indent="-514350">
              <a:buFont typeface="+mj-lt"/>
              <a:buAutoNum type="arabicPeriod"/>
              <a:defRPr/>
            </a:pPr>
            <a:r>
              <a:rPr lang="en-GB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Vivo 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Coding </a:t>
            </a:r>
            <a:r>
              <a:rPr lang="en-GB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use participants’ own words instead of your own. </a:t>
            </a:r>
          </a:p>
          <a:p>
            <a:pPr marL="971550" lvl="1" indent="-514350">
              <a:buFont typeface="+mj-lt"/>
              <a:buAutoNum type="arabicPeriod"/>
              <a:defRPr/>
            </a:pPr>
            <a:r>
              <a:rPr lang="en-GB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Coding </a:t>
            </a:r>
            <a:r>
              <a:rPr lang="en-GB" sz="20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0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action-based codes, with words ending in ‘ing’. </a:t>
            </a:r>
            <a:endParaRPr lang="en-GB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arabicPeriod"/>
              <a:defRPr/>
            </a:pPr>
            <a:r>
              <a:rPr lang="en-GB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Descriptive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Coding </a:t>
            </a:r>
            <a:r>
              <a:rPr lang="en-GB" sz="20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0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describes extract in a sentence using a single word. For example ‘food’ describing what participants eat in a particular day. </a:t>
            </a:r>
            <a:endParaRPr lang="en-GB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arabicPeriod"/>
              <a:defRPr/>
            </a:pPr>
            <a:r>
              <a:rPr lang="en-GB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Structural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Coding </a:t>
            </a:r>
            <a:r>
              <a:rPr lang="en-GB" sz="20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0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labelling and describing the specific structural attributes of the data  - who, where, and how. </a:t>
            </a:r>
            <a:r>
              <a:rPr lang="en-GB" sz="20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0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example, access segments of data quickly – for open-ended questions. </a:t>
            </a:r>
            <a:endParaRPr lang="en-GB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71550" lvl="1" indent="-514350">
              <a:buFont typeface="+mj-lt"/>
              <a:buAutoNum type="arabicPeriod"/>
              <a:defRPr/>
            </a:pPr>
            <a:r>
              <a:rPr lang="en-GB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  <a:r>
              <a:rPr lang="en-GB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Coding</a:t>
            </a:r>
            <a:r>
              <a:rPr lang="en-GB" sz="2000" i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0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relates the participants' worldview – e.g., I feel, I think that, … when research questions take into the consideration the cultures. </a:t>
            </a:r>
            <a:endParaRPr lang="en-GB" sz="32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671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58072" y="386995"/>
            <a:ext cx="55950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>
                    <a:lumMod val="60000"/>
                    <a:lumOff val="4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anose="020B0A04020102020204" pitchFamily="34" charset="0"/>
                <a:ea typeface="+mn-ea"/>
                <a:cs typeface="Arial" panose="020B0604020202020204" pitchFamily="34" charset="0"/>
              </a:rPr>
              <a:t>QUALITATIVE ANALYSIS</a:t>
            </a: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srgbClr val="FFC000">
                  <a:lumMod val="60000"/>
                  <a:lumOff val="40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anose="020B0A040201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15028" y="3717641"/>
            <a:ext cx="3611061" cy="101566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 ANALYSIS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THEMATIC ANALYSIS 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DISCOURSE ANALYSIS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" name="Straight Arrow Connector 2"/>
          <p:cNvCxnSpPr>
            <a:stCxn id="4" idx="3"/>
            <a:endCxn id="6" idx="1"/>
          </p:cNvCxnSpPr>
          <p:nvPr/>
        </p:nvCxnSpPr>
        <p:spPr>
          <a:xfrm flipV="1">
            <a:off x="4026089" y="2849208"/>
            <a:ext cx="1361886" cy="137626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387975" y="1418047"/>
            <a:ext cx="6499225" cy="286232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lvl="1" indent="-457200">
              <a:defRPr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Code Categorisation</a:t>
            </a:r>
          </a:p>
          <a:p>
            <a:pPr lvl="1" indent="-457200">
              <a:buFontTx/>
              <a:buChar char="-"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Create categories or groups based on your codes.</a:t>
            </a:r>
          </a:p>
          <a:p>
            <a:pPr lvl="1" indent="-457200">
              <a:buFontTx/>
              <a:buChar char="-"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Bundle related codes into categories to help organise your analysis. </a:t>
            </a:r>
          </a:p>
          <a:p>
            <a:pPr lvl="1" indent="-457200">
              <a:buFontTx/>
              <a:buChar char="-"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pPr marL="0" lvl="1"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Context –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Different types of business strategies. </a:t>
            </a:r>
          </a:p>
          <a:p>
            <a:pPr marL="0" lvl="1"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Codes –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leadership, differentiation, focused strategies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&gt; Category: </a:t>
            </a:r>
            <a:r>
              <a:rPr lang="en-GB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Generic Business Strategies</a:t>
            </a:r>
          </a:p>
          <a:p>
            <a:pPr marL="0" lvl="1"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codes -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media, advertisement, freebies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</a:p>
          <a:p>
            <a:pPr marL="0" lvl="1"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Category: </a:t>
            </a:r>
            <a:r>
              <a:rPr lang="en-GB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e-business strategies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387975" y="5008512"/>
            <a:ext cx="6499225" cy="163121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Theme Identification</a:t>
            </a:r>
          </a:p>
          <a:p>
            <a:pPr marL="285750" indent="-285750">
              <a:buFontTx/>
              <a:buChar char="-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Draw meaning from your data using the categories and codes</a:t>
            </a:r>
          </a:p>
          <a:p>
            <a:pPr marL="285750" indent="-285750">
              <a:buFontTx/>
              <a:buChar char="-"/>
              <a:defRPr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 the narrative. </a:t>
            </a:r>
          </a:p>
          <a:p>
            <a:pPr marL="285750" indent="-285750">
              <a:buFontTx/>
              <a:buChar char="-"/>
              <a:defRPr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0" name="Straight Arrow Connector 9"/>
          <p:cNvCxnSpPr>
            <a:stCxn id="4" idx="3"/>
            <a:endCxn id="9" idx="1"/>
          </p:cNvCxnSpPr>
          <p:nvPr/>
        </p:nvCxnSpPr>
        <p:spPr>
          <a:xfrm>
            <a:off x="4026089" y="4225473"/>
            <a:ext cx="1361886" cy="159864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742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797791" y="300251"/>
            <a:ext cx="6116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  <a:endParaRPr lang="en-GB" sz="3600" b="1" dirty="0">
              <a:solidFill>
                <a:schemeClr val="accent4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41445" y="1366818"/>
            <a:ext cx="11191165" cy="529329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You will be provided with a research topic. </a:t>
            </a:r>
          </a:p>
          <a:p>
            <a:pPr marL="0" indent="0">
              <a:buNone/>
            </a:pPr>
            <a:endParaRPr lang="en-GB" sz="2400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0" indent="0">
              <a:buNone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You will need to do the following: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Develop three research objectives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Design Questionnaire for the study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Disseminate the Questionnaire and / or conduct interview on at least 10 students.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Transcribe your responses in word / excel document.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Code your transcribed date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Develop Themes for the data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Present the data in tables / graphs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514350" indent="-514350">
              <a:buFont typeface="+mj-lt"/>
              <a:buAutoNum type="arabicPeriod"/>
            </a:pPr>
            <a:endParaRPr lang="en-GB" sz="2400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514350" indent="-514350">
              <a:buFont typeface="+mj-lt"/>
              <a:buAutoNum type="arabicPeriod"/>
            </a:pPr>
            <a:endParaRPr lang="en-GB" sz="2400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24213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514035" y="300251"/>
            <a:ext cx="6400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  <a:endParaRPr lang="en-GB" sz="36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954314" y="1544238"/>
            <a:ext cx="3904290" cy="4744019"/>
          </a:xfr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endParaRPr lang="en-GB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0" indent="0" algn="ctr">
              <a:buNone/>
            </a:pPr>
            <a:r>
              <a:rPr lang="en-GB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Dissertation </a:t>
            </a:r>
            <a:r>
              <a:rPr lang="en-GB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Title:  </a:t>
            </a:r>
            <a:endParaRPr lang="en-GB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0" indent="0" algn="ctr">
              <a:buNone/>
            </a:pPr>
            <a:endParaRPr lang="en-GB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0" indent="0" algn="ctr">
              <a:buNone/>
            </a:pPr>
            <a:r>
              <a:rPr lang="en-GB" b="1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An </a:t>
            </a: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</a:t>
            </a:r>
            <a:r>
              <a:rPr lang="en-GB" b="1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nvestigation </a:t>
            </a: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into the satisfaction of students and perception of quality in higher education: a case of UWTSD. </a:t>
            </a: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951826" y="1544238"/>
            <a:ext cx="6893170" cy="474401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dirty="0" smtClean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0" indent="0">
              <a:buNone/>
            </a:pPr>
            <a:r>
              <a:rPr lang="en-GB" b="1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Research </a:t>
            </a:r>
            <a:r>
              <a:rPr lang="en-GB" b="1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Objectives</a:t>
            </a:r>
            <a:r>
              <a:rPr lang="en-GB" b="1" dirty="0" smtClean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:</a:t>
            </a:r>
          </a:p>
          <a:p>
            <a:pPr marL="0" indent="0">
              <a:buNone/>
            </a:pP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Assess the quality of teaching and learning</a:t>
            </a: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Determine the obstacles to quality and learning</a:t>
            </a: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en-GB" b="1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Examine the satisfaction level of students</a:t>
            </a:r>
            <a:endParaRPr lang="en-GB" dirty="0">
              <a:latin typeface="Adobe Gothic Std B" panose="020B0800000000000000" pitchFamily="34" charset="-128"/>
              <a:ea typeface="Adobe Gothic Std B" panose="020B0800000000000000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69604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  <p:bldP spid="6" grpId="0" build="p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913" y="177850"/>
            <a:ext cx="5847468" cy="78881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Design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3754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3168526"/>
              </p:ext>
            </p:extLst>
          </p:nvPr>
        </p:nvGraphicFramePr>
        <p:xfrm>
          <a:off x="109184" y="1514906"/>
          <a:ext cx="11846255" cy="5090609"/>
        </p:xfrm>
        <a:graphic>
          <a:graphicData uri="http://schemas.openxmlformats.org/drawingml/2006/table">
            <a:tbl>
              <a:tblPr>
                <a:tableStyleId>{BC89EF96-8CEA-46FF-86C4-4CE0E7609802}</a:tableStyleId>
              </a:tblPr>
              <a:tblGrid>
                <a:gridCol w="1073225">
                  <a:extLst>
                    <a:ext uri="{9D8B030D-6E8A-4147-A177-3AD203B41FA5}">
                      <a16:colId xmlns:a16="http://schemas.microsoft.com/office/drawing/2014/main" val="2186285829"/>
                    </a:ext>
                  </a:extLst>
                </a:gridCol>
                <a:gridCol w="991717">
                  <a:extLst>
                    <a:ext uri="{9D8B030D-6E8A-4147-A177-3AD203B41FA5}">
                      <a16:colId xmlns:a16="http://schemas.microsoft.com/office/drawing/2014/main" val="2391733940"/>
                    </a:ext>
                  </a:extLst>
                </a:gridCol>
                <a:gridCol w="1113982">
                  <a:extLst>
                    <a:ext uri="{9D8B030D-6E8A-4147-A177-3AD203B41FA5}">
                      <a16:colId xmlns:a16="http://schemas.microsoft.com/office/drawing/2014/main" val="866867455"/>
                    </a:ext>
                  </a:extLst>
                </a:gridCol>
                <a:gridCol w="1032472">
                  <a:extLst>
                    <a:ext uri="{9D8B030D-6E8A-4147-A177-3AD203B41FA5}">
                      <a16:colId xmlns:a16="http://schemas.microsoft.com/office/drawing/2014/main" val="3584051414"/>
                    </a:ext>
                  </a:extLst>
                </a:gridCol>
                <a:gridCol w="1562293">
                  <a:extLst>
                    <a:ext uri="{9D8B030D-6E8A-4147-A177-3AD203B41FA5}">
                      <a16:colId xmlns:a16="http://schemas.microsoft.com/office/drawing/2014/main" val="3029161133"/>
                    </a:ext>
                  </a:extLst>
                </a:gridCol>
                <a:gridCol w="1304175">
                  <a:extLst>
                    <a:ext uri="{9D8B030D-6E8A-4147-A177-3AD203B41FA5}">
                      <a16:colId xmlns:a16="http://schemas.microsoft.com/office/drawing/2014/main" val="1718714045"/>
                    </a:ext>
                  </a:extLst>
                </a:gridCol>
                <a:gridCol w="1562293">
                  <a:extLst>
                    <a:ext uri="{9D8B030D-6E8A-4147-A177-3AD203B41FA5}">
                      <a16:colId xmlns:a16="http://schemas.microsoft.com/office/drawing/2014/main" val="3461971873"/>
                    </a:ext>
                  </a:extLst>
                </a:gridCol>
                <a:gridCol w="1670975">
                  <a:extLst>
                    <a:ext uri="{9D8B030D-6E8A-4147-A177-3AD203B41FA5}">
                      <a16:colId xmlns:a16="http://schemas.microsoft.com/office/drawing/2014/main" val="67442207"/>
                    </a:ext>
                  </a:extLst>
                </a:gridCol>
                <a:gridCol w="1535123">
                  <a:extLst>
                    <a:ext uri="{9D8B030D-6E8A-4147-A177-3AD203B41FA5}">
                      <a16:colId xmlns:a16="http://schemas.microsoft.com/office/drawing/2014/main" val="2508831577"/>
                    </a:ext>
                  </a:extLst>
                </a:gridCol>
              </a:tblGrid>
              <a:tr h="688015">
                <a:tc>
                  <a:txBody>
                    <a:bodyPr/>
                    <a:lstStyle/>
                    <a:p>
                      <a:pPr algn="ctr" fontAlgn="b"/>
                      <a:r>
                        <a:rPr lang="en-GB" sz="20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Cust. ID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</a:t>
                      </a:r>
                      <a:r>
                        <a:rPr lang="en-GB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</a:t>
                      </a:r>
                      <a:endParaRPr lang="en-GB" sz="18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2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3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4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5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6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7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Quest 8</a:t>
                      </a:r>
                      <a:endParaRPr kumimoji="0" lang="en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139937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XX1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1026193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XX2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3902979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7536156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644870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6532541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9389740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4399040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3844136"/>
                  </a:ext>
                </a:extLst>
              </a:tr>
              <a:tr h="438069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6421515"/>
                  </a:ext>
                </a:extLst>
              </a:tr>
              <a:tr h="459973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XX</a:t>
                      </a:r>
                      <a:r>
                        <a:rPr lang="en-GB" sz="1600" b="1" u="none" strike="noStrike" dirty="0" smtClean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973052"/>
                  </a:ext>
                </a:extLst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3185913" y="177849"/>
            <a:ext cx="5847468" cy="900323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Collecting / Processing Participant Responses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01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00997" y="242320"/>
            <a:ext cx="5820173" cy="78881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CODING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666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1084" y="0"/>
            <a:ext cx="5252981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 smtClean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OF RESULTS</a:t>
            </a:r>
            <a:endParaRPr lang="en-GB" sz="32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01E9152-527F-451D-9E8F-079C6CDF832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399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30" name="Picture 6" descr="Confused No GIF - Confused No Nope GIFs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58" y="1325563"/>
            <a:ext cx="6695601" cy="4907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865778" y="1702127"/>
            <a:ext cx="10729191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</a:t>
            </a:r>
            <a:r>
              <a:rPr lang="en-GB" sz="2000" dirty="0" smtClean="0"/>
              <a:t>.</a:t>
            </a:r>
          </a:p>
          <a:p>
            <a:r>
              <a:rPr lang="en-GB" sz="2000" dirty="0" err="1"/>
              <a:t>Greetham</a:t>
            </a:r>
            <a:r>
              <a:rPr lang="en-GB" sz="2000" dirty="0"/>
              <a:t>, B., 2019. How to write your undergraduate dissertation. Macmillan International Higher Education</a:t>
            </a:r>
          </a:p>
          <a:p>
            <a:r>
              <a:rPr lang="en-GB" sz="2000" dirty="0" smtClean="0"/>
              <a:t>King</a:t>
            </a:r>
            <a:r>
              <a:rPr lang="en-GB" sz="2000" dirty="0"/>
              <a:t>, N. and Brooks, J. (2016), Template Analysis for Business and Management Students, London: Sage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Collis</a:t>
            </a:r>
            <a:r>
              <a:rPr lang="en-GB" sz="2000" dirty="0"/>
              <a:t>, J. and Hussey, R. (2014) Business research : a practical guide for undergraduate &amp; postgraduate students . Fourth edition. London, England : Macmillan Education.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</a:t>
            </a:r>
            <a:r>
              <a:rPr lang="en-GB" sz="2000" dirty="0" smtClean="0"/>
              <a:t>.</a:t>
            </a:r>
          </a:p>
          <a:p>
            <a:r>
              <a:rPr lang="en-GB" sz="2000" dirty="0">
                <a:hlinkClick r:id="rId2"/>
              </a:rPr>
              <a:t>https://gradcoach.com/blog</a:t>
            </a:r>
            <a:r>
              <a:rPr lang="en-GB" sz="2000" dirty="0" smtClean="0">
                <a:hlinkClick r:id="rId2"/>
              </a:rPr>
              <a:t>/</a:t>
            </a:r>
            <a:r>
              <a:rPr lang="en-GB" sz="2000" dirty="0" smtClean="0"/>
              <a:t> </a:t>
            </a:r>
            <a:endParaRPr lang="en-GB" sz="20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3944" y="4749870"/>
            <a:ext cx="5647160" cy="1453982"/>
          </a:xfrm>
        </p:spPr>
        <p:txBody>
          <a:bodyPr/>
          <a:lstStyle/>
          <a:p>
            <a:pPr algn="ctr"/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aramond Pro Bold" panose="02020702060506020403" pitchFamily="18" charset="0"/>
              </a:rPr>
              <a:t>CONCLUSIONS &amp; </a:t>
            </a:r>
          </a:p>
          <a:p>
            <a:pPr algn="ctr"/>
            <a:r>
              <a:rPr lang="en-GB" sz="4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aramond Pro Bold" panose="02020702060506020403" pitchFamily="18" charset="0"/>
              </a:rPr>
              <a:t>RECOMMENDATIONS</a:t>
            </a:r>
            <a:endParaRPr lang="en-GB" sz="4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obe Garamond Pro Bold" panose="02020702060506020403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2581</TotalTime>
  <Words>1424</Words>
  <Application>Microsoft Office PowerPoint</Application>
  <PresentationFormat>Widescreen</PresentationFormat>
  <Paragraphs>299</Paragraphs>
  <Slides>28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28</vt:i4>
      </vt:variant>
    </vt:vector>
  </HeadingPairs>
  <TitlesOfParts>
    <vt:vector size="55" baseType="lpstr">
      <vt:lpstr>Adobe Gothic Std B</vt:lpstr>
      <vt:lpstr>Adobe Garamond Pro Bold</vt:lpstr>
      <vt:lpstr>Arial</vt:lpstr>
      <vt:lpstr>Arial Black</vt:lpstr>
      <vt:lpstr>Calibri</vt:lpstr>
      <vt:lpstr>Calibri Light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Questionnaire Design</vt:lpstr>
      <vt:lpstr>PowerPoint Presentation</vt:lpstr>
      <vt:lpstr>CODING</vt:lpstr>
      <vt:lpstr>PRESENTATION OF RESULTS</vt:lpstr>
      <vt:lpstr>Any Questions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111</cp:revision>
  <dcterms:created xsi:type="dcterms:W3CDTF">2021-03-09T15:35:42Z</dcterms:created>
  <dcterms:modified xsi:type="dcterms:W3CDTF">2022-06-28T20:16:23Z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