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2" r:id="rId4"/>
    <p:sldId id="266" r:id="rId5"/>
    <p:sldId id="263" r:id="rId6"/>
    <p:sldId id="258" r:id="rId7"/>
    <p:sldId id="264" r:id="rId8"/>
    <p:sldId id="259" r:id="rId9"/>
    <p:sldId id="260" r:id="rId10"/>
    <p:sldId id="265" r:id="rId11"/>
    <p:sldId id="261"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F3FF2-300F-46E6-A1F0-E5315495E08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5FC414A-6B15-4D1D-8D92-A7CDEFADA50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3920141-E2CC-4FA6-9591-AA6D1F33D400}"/>
              </a:ext>
            </a:extLst>
          </p:cNvPr>
          <p:cNvSpPr>
            <a:spLocks noGrp="1"/>
          </p:cNvSpPr>
          <p:nvPr>
            <p:ph type="dt" sz="half" idx="10"/>
          </p:nvPr>
        </p:nvSpPr>
        <p:spPr/>
        <p:txBody>
          <a:bodyPr/>
          <a:lstStyle/>
          <a:p>
            <a:fld id="{9BA70EC3-05E9-440E-8546-72BDE66927BE}" type="datetimeFigureOut">
              <a:rPr lang="en-GB" smtClean="0"/>
              <a:t>01/05/2018</a:t>
            </a:fld>
            <a:endParaRPr lang="en-GB"/>
          </a:p>
        </p:txBody>
      </p:sp>
      <p:sp>
        <p:nvSpPr>
          <p:cNvPr id="5" name="Footer Placeholder 4">
            <a:extLst>
              <a:ext uri="{FF2B5EF4-FFF2-40B4-BE49-F238E27FC236}">
                <a16:creationId xmlns:a16="http://schemas.microsoft.com/office/drawing/2014/main" id="{78CDC082-1070-4F18-9E2D-E83401DDD6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32F875-DAB3-4DC4-B9C0-05E8098E3538}"/>
              </a:ext>
            </a:extLst>
          </p:cNvPr>
          <p:cNvSpPr>
            <a:spLocks noGrp="1"/>
          </p:cNvSpPr>
          <p:nvPr>
            <p:ph type="sldNum" sz="quarter" idx="12"/>
          </p:nvPr>
        </p:nvSpPr>
        <p:spPr/>
        <p:txBody>
          <a:bodyPr/>
          <a:lstStyle/>
          <a:p>
            <a:fld id="{26878D12-972A-4DFA-9A51-05B1E39ECE73}" type="slidenum">
              <a:rPr lang="en-GB" smtClean="0"/>
              <a:t>‹#›</a:t>
            </a:fld>
            <a:endParaRPr lang="en-GB"/>
          </a:p>
        </p:txBody>
      </p:sp>
    </p:spTree>
    <p:extLst>
      <p:ext uri="{BB962C8B-B14F-4D97-AF65-F5344CB8AC3E}">
        <p14:creationId xmlns:p14="http://schemas.microsoft.com/office/powerpoint/2010/main" val="34419549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6F97B-DCE4-4545-8AE3-0FFAA16589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99BDC3C-BAED-4E9A-A9DE-C3AA1BABD21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68F045-BE94-42BF-8354-1AAE6FB968C5}"/>
              </a:ext>
            </a:extLst>
          </p:cNvPr>
          <p:cNvSpPr>
            <a:spLocks noGrp="1"/>
          </p:cNvSpPr>
          <p:nvPr>
            <p:ph type="dt" sz="half" idx="10"/>
          </p:nvPr>
        </p:nvSpPr>
        <p:spPr/>
        <p:txBody>
          <a:bodyPr/>
          <a:lstStyle/>
          <a:p>
            <a:fld id="{9BA70EC3-05E9-440E-8546-72BDE66927BE}" type="datetimeFigureOut">
              <a:rPr lang="en-GB" smtClean="0"/>
              <a:t>01/05/2018</a:t>
            </a:fld>
            <a:endParaRPr lang="en-GB"/>
          </a:p>
        </p:txBody>
      </p:sp>
      <p:sp>
        <p:nvSpPr>
          <p:cNvPr id="5" name="Footer Placeholder 4">
            <a:extLst>
              <a:ext uri="{FF2B5EF4-FFF2-40B4-BE49-F238E27FC236}">
                <a16:creationId xmlns:a16="http://schemas.microsoft.com/office/drawing/2014/main" id="{4D7F0F65-DDDA-4759-871F-08A84E5225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0454373-E4D8-4306-B400-741A63D997D6}"/>
              </a:ext>
            </a:extLst>
          </p:cNvPr>
          <p:cNvSpPr>
            <a:spLocks noGrp="1"/>
          </p:cNvSpPr>
          <p:nvPr>
            <p:ph type="sldNum" sz="quarter" idx="12"/>
          </p:nvPr>
        </p:nvSpPr>
        <p:spPr/>
        <p:txBody>
          <a:bodyPr/>
          <a:lstStyle/>
          <a:p>
            <a:fld id="{26878D12-972A-4DFA-9A51-05B1E39ECE73}" type="slidenum">
              <a:rPr lang="en-GB" smtClean="0"/>
              <a:t>‹#›</a:t>
            </a:fld>
            <a:endParaRPr lang="en-GB"/>
          </a:p>
        </p:txBody>
      </p:sp>
    </p:spTree>
    <p:extLst>
      <p:ext uri="{BB962C8B-B14F-4D97-AF65-F5344CB8AC3E}">
        <p14:creationId xmlns:p14="http://schemas.microsoft.com/office/powerpoint/2010/main" val="2646053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81FC6-899A-466C-9225-9DB0263FD54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52BCCDE-B241-4A9E-8DE1-4E92D52E3D4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DA135F6-5D34-4927-BEAD-CCA68832966B}"/>
              </a:ext>
            </a:extLst>
          </p:cNvPr>
          <p:cNvSpPr>
            <a:spLocks noGrp="1"/>
          </p:cNvSpPr>
          <p:nvPr>
            <p:ph type="dt" sz="half" idx="10"/>
          </p:nvPr>
        </p:nvSpPr>
        <p:spPr/>
        <p:txBody>
          <a:bodyPr/>
          <a:lstStyle/>
          <a:p>
            <a:fld id="{9BA70EC3-05E9-440E-8546-72BDE66927BE}" type="datetimeFigureOut">
              <a:rPr lang="en-GB" smtClean="0"/>
              <a:t>01/05/2018</a:t>
            </a:fld>
            <a:endParaRPr lang="en-GB"/>
          </a:p>
        </p:txBody>
      </p:sp>
      <p:sp>
        <p:nvSpPr>
          <p:cNvPr id="5" name="Footer Placeholder 4">
            <a:extLst>
              <a:ext uri="{FF2B5EF4-FFF2-40B4-BE49-F238E27FC236}">
                <a16:creationId xmlns:a16="http://schemas.microsoft.com/office/drawing/2014/main" id="{20CE709B-F91D-443E-B93E-FBDC655458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6D0909-F93A-429B-A5E5-D6ED7D8906E4}"/>
              </a:ext>
            </a:extLst>
          </p:cNvPr>
          <p:cNvSpPr>
            <a:spLocks noGrp="1"/>
          </p:cNvSpPr>
          <p:nvPr>
            <p:ph type="sldNum" sz="quarter" idx="12"/>
          </p:nvPr>
        </p:nvSpPr>
        <p:spPr/>
        <p:txBody>
          <a:bodyPr/>
          <a:lstStyle/>
          <a:p>
            <a:fld id="{26878D12-972A-4DFA-9A51-05B1E39ECE73}" type="slidenum">
              <a:rPr lang="en-GB" smtClean="0"/>
              <a:t>‹#›</a:t>
            </a:fld>
            <a:endParaRPr lang="en-GB"/>
          </a:p>
        </p:txBody>
      </p:sp>
    </p:spTree>
    <p:extLst>
      <p:ext uri="{BB962C8B-B14F-4D97-AF65-F5344CB8AC3E}">
        <p14:creationId xmlns:p14="http://schemas.microsoft.com/office/powerpoint/2010/main" val="41372900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3B1C4-71DD-4406-B3E7-BA14C9AC7A1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EFEF681-0196-4B13-B422-D1DB157EB65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F3DBD2F-3AD6-4877-B567-CB741A388FF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D020D2B-827B-4B87-9BA3-CDA4659618E1}"/>
              </a:ext>
            </a:extLst>
          </p:cNvPr>
          <p:cNvSpPr>
            <a:spLocks noGrp="1"/>
          </p:cNvSpPr>
          <p:nvPr>
            <p:ph type="dt" sz="half" idx="10"/>
          </p:nvPr>
        </p:nvSpPr>
        <p:spPr/>
        <p:txBody>
          <a:bodyPr/>
          <a:lstStyle/>
          <a:p>
            <a:fld id="{9BA70EC3-05E9-440E-8546-72BDE66927BE}" type="datetimeFigureOut">
              <a:rPr lang="en-GB" smtClean="0"/>
              <a:t>01/05/2018</a:t>
            </a:fld>
            <a:endParaRPr lang="en-GB"/>
          </a:p>
        </p:txBody>
      </p:sp>
      <p:sp>
        <p:nvSpPr>
          <p:cNvPr id="6" name="Footer Placeholder 5">
            <a:extLst>
              <a:ext uri="{FF2B5EF4-FFF2-40B4-BE49-F238E27FC236}">
                <a16:creationId xmlns:a16="http://schemas.microsoft.com/office/drawing/2014/main" id="{4E684685-5CE3-405B-816D-4E9185D2E5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2F4364C-76A5-4397-A05D-7F437F5DF3F3}"/>
              </a:ext>
            </a:extLst>
          </p:cNvPr>
          <p:cNvSpPr>
            <a:spLocks noGrp="1"/>
          </p:cNvSpPr>
          <p:nvPr>
            <p:ph type="sldNum" sz="quarter" idx="12"/>
          </p:nvPr>
        </p:nvSpPr>
        <p:spPr/>
        <p:txBody>
          <a:bodyPr/>
          <a:lstStyle/>
          <a:p>
            <a:fld id="{26878D12-972A-4DFA-9A51-05B1E39ECE73}" type="slidenum">
              <a:rPr lang="en-GB" smtClean="0"/>
              <a:t>‹#›</a:t>
            </a:fld>
            <a:endParaRPr lang="en-GB"/>
          </a:p>
        </p:txBody>
      </p:sp>
    </p:spTree>
    <p:extLst>
      <p:ext uri="{BB962C8B-B14F-4D97-AF65-F5344CB8AC3E}">
        <p14:creationId xmlns:p14="http://schemas.microsoft.com/office/powerpoint/2010/main" val="4180957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0DC1D-0DAE-4E64-A8C8-5C811721A10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965CFEE-32AD-4A40-B687-D6EA69091E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38912E2-9F40-46A2-A148-59E1E5F99A7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6829E85-2FD4-41FF-AD44-9456A4B489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ACADED4-2A2C-4F0F-934D-ED05FFD157C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853AF54-C7B2-4C6E-99F4-83548BEAEE89}"/>
              </a:ext>
            </a:extLst>
          </p:cNvPr>
          <p:cNvSpPr>
            <a:spLocks noGrp="1"/>
          </p:cNvSpPr>
          <p:nvPr>
            <p:ph type="dt" sz="half" idx="10"/>
          </p:nvPr>
        </p:nvSpPr>
        <p:spPr/>
        <p:txBody>
          <a:bodyPr/>
          <a:lstStyle/>
          <a:p>
            <a:fld id="{9BA70EC3-05E9-440E-8546-72BDE66927BE}" type="datetimeFigureOut">
              <a:rPr lang="en-GB" smtClean="0"/>
              <a:t>01/05/2018</a:t>
            </a:fld>
            <a:endParaRPr lang="en-GB"/>
          </a:p>
        </p:txBody>
      </p:sp>
      <p:sp>
        <p:nvSpPr>
          <p:cNvPr id="8" name="Footer Placeholder 7">
            <a:extLst>
              <a:ext uri="{FF2B5EF4-FFF2-40B4-BE49-F238E27FC236}">
                <a16:creationId xmlns:a16="http://schemas.microsoft.com/office/drawing/2014/main" id="{3F11EE80-920A-4638-B624-9432707E0FD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E45079-5CED-4ECB-8D91-EEF4CDC67F97}"/>
              </a:ext>
            </a:extLst>
          </p:cNvPr>
          <p:cNvSpPr>
            <a:spLocks noGrp="1"/>
          </p:cNvSpPr>
          <p:nvPr>
            <p:ph type="sldNum" sz="quarter" idx="12"/>
          </p:nvPr>
        </p:nvSpPr>
        <p:spPr/>
        <p:txBody>
          <a:bodyPr/>
          <a:lstStyle/>
          <a:p>
            <a:fld id="{26878D12-972A-4DFA-9A51-05B1E39ECE73}" type="slidenum">
              <a:rPr lang="en-GB" smtClean="0"/>
              <a:t>‹#›</a:t>
            </a:fld>
            <a:endParaRPr lang="en-GB"/>
          </a:p>
        </p:txBody>
      </p:sp>
    </p:spTree>
    <p:extLst>
      <p:ext uri="{BB962C8B-B14F-4D97-AF65-F5344CB8AC3E}">
        <p14:creationId xmlns:p14="http://schemas.microsoft.com/office/powerpoint/2010/main" val="3473150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4CDF3-4133-4417-BDE2-5DE70FFA3A0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F60CA09-2254-4084-A47D-631263E8AFAF}"/>
              </a:ext>
            </a:extLst>
          </p:cNvPr>
          <p:cNvSpPr>
            <a:spLocks noGrp="1"/>
          </p:cNvSpPr>
          <p:nvPr>
            <p:ph type="dt" sz="half" idx="10"/>
          </p:nvPr>
        </p:nvSpPr>
        <p:spPr/>
        <p:txBody>
          <a:bodyPr/>
          <a:lstStyle/>
          <a:p>
            <a:fld id="{9BA70EC3-05E9-440E-8546-72BDE66927BE}" type="datetimeFigureOut">
              <a:rPr lang="en-GB" smtClean="0"/>
              <a:t>01/05/2018</a:t>
            </a:fld>
            <a:endParaRPr lang="en-GB"/>
          </a:p>
        </p:txBody>
      </p:sp>
      <p:sp>
        <p:nvSpPr>
          <p:cNvPr id="4" name="Footer Placeholder 3">
            <a:extLst>
              <a:ext uri="{FF2B5EF4-FFF2-40B4-BE49-F238E27FC236}">
                <a16:creationId xmlns:a16="http://schemas.microsoft.com/office/drawing/2014/main" id="{50156685-DA84-4B6E-B39D-2BC50ED9529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23E8616-8B93-4CD4-B205-512515712AB2}"/>
              </a:ext>
            </a:extLst>
          </p:cNvPr>
          <p:cNvSpPr>
            <a:spLocks noGrp="1"/>
          </p:cNvSpPr>
          <p:nvPr>
            <p:ph type="sldNum" sz="quarter" idx="12"/>
          </p:nvPr>
        </p:nvSpPr>
        <p:spPr/>
        <p:txBody>
          <a:bodyPr/>
          <a:lstStyle/>
          <a:p>
            <a:fld id="{26878D12-972A-4DFA-9A51-05B1E39ECE73}" type="slidenum">
              <a:rPr lang="en-GB" smtClean="0"/>
              <a:t>‹#›</a:t>
            </a:fld>
            <a:endParaRPr lang="en-GB"/>
          </a:p>
        </p:txBody>
      </p:sp>
    </p:spTree>
    <p:extLst>
      <p:ext uri="{BB962C8B-B14F-4D97-AF65-F5344CB8AC3E}">
        <p14:creationId xmlns:p14="http://schemas.microsoft.com/office/powerpoint/2010/main" val="3181485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610DFC-DBC5-467E-92FC-EBBBC849E56F}"/>
              </a:ext>
            </a:extLst>
          </p:cNvPr>
          <p:cNvSpPr>
            <a:spLocks noGrp="1"/>
          </p:cNvSpPr>
          <p:nvPr>
            <p:ph type="dt" sz="half" idx="10"/>
          </p:nvPr>
        </p:nvSpPr>
        <p:spPr/>
        <p:txBody>
          <a:bodyPr/>
          <a:lstStyle/>
          <a:p>
            <a:fld id="{9BA70EC3-05E9-440E-8546-72BDE66927BE}" type="datetimeFigureOut">
              <a:rPr lang="en-GB" smtClean="0"/>
              <a:t>01/05/2018</a:t>
            </a:fld>
            <a:endParaRPr lang="en-GB"/>
          </a:p>
        </p:txBody>
      </p:sp>
      <p:sp>
        <p:nvSpPr>
          <p:cNvPr id="3" name="Footer Placeholder 2">
            <a:extLst>
              <a:ext uri="{FF2B5EF4-FFF2-40B4-BE49-F238E27FC236}">
                <a16:creationId xmlns:a16="http://schemas.microsoft.com/office/drawing/2014/main" id="{66994D48-7DE5-4BCE-8CEF-34A27863F0C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DD43314-7307-4868-B487-510B5D271B0C}"/>
              </a:ext>
            </a:extLst>
          </p:cNvPr>
          <p:cNvSpPr>
            <a:spLocks noGrp="1"/>
          </p:cNvSpPr>
          <p:nvPr>
            <p:ph type="sldNum" sz="quarter" idx="12"/>
          </p:nvPr>
        </p:nvSpPr>
        <p:spPr/>
        <p:txBody>
          <a:bodyPr/>
          <a:lstStyle/>
          <a:p>
            <a:fld id="{26878D12-972A-4DFA-9A51-05B1E39ECE73}" type="slidenum">
              <a:rPr lang="en-GB" smtClean="0"/>
              <a:t>‹#›</a:t>
            </a:fld>
            <a:endParaRPr lang="en-GB"/>
          </a:p>
        </p:txBody>
      </p:sp>
    </p:spTree>
    <p:extLst>
      <p:ext uri="{BB962C8B-B14F-4D97-AF65-F5344CB8AC3E}">
        <p14:creationId xmlns:p14="http://schemas.microsoft.com/office/powerpoint/2010/main" val="34131123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0920C9-A4EF-4E87-B755-7A2BF18E80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E54C2E5-D674-4C8D-BED6-32ADF933F8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D3BA33C-CE67-49F1-9A0F-E2BF767ECE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5196E3A-BBEC-4F1D-B86C-062D386E3C19}"/>
              </a:ext>
            </a:extLst>
          </p:cNvPr>
          <p:cNvSpPr>
            <a:spLocks noGrp="1"/>
          </p:cNvSpPr>
          <p:nvPr>
            <p:ph type="dt" sz="half" idx="10"/>
          </p:nvPr>
        </p:nvSpPr>
        <p:spPr/>
        <p:txBody>
          <a:bodyPr/>
          <a:lstStyle/>
          <a:p>
            <a:fld id="{9BA70EC3-05E9-440E-8546-72BDE66927BE}" type="datetimeFigureOut">
              <a:rPr lang="en-GB" smtClean="0"/>
              <a:t>01/05/2018</a:t>
            </a:fld>
            <a:endParaRPr lang="en-GB"/>
          </a:p>
        </p:txBody>
      </p:sp>
      <p:sp>
        <p:nvSpPr>
          <p:cNvPr id="6" name="Footer Placeholder 5">
            <a:extLst>
              <a:ext uri="{FF2B5EF4-FFF2-40B4-BE49-F238E27FC236}">
                <a16:creationId xmlns:a16="http://schemas.microsoft.com/office/drawing/2014/main" id="{55CC2688-A7D9-4B61-8F74-BA5EEFD787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ED4080-2F8E-49EB-AA27-3BDAFF7C2DB6}"/>
              </a:ext>
            </a:extLst>
          </p:cNvPr>
          <p:cNvSpPr>
            <a:spLocks noGrp="1"/>
          </p:cNvSpPr>
          <p:nvPr>
            <p:ph type="sldNum" sz="quarter" idx="12"/>
          </p:nvPr>
        </p:nvSpPr>
        <p:spPr/>
        <p:txBody>
          <a:bodyPr/>
          <a:lstStyle/>
          <a:p>
            <a:fld id="{26878D12-972A-4DFA-9A51-05B1E39ECE73}" type="slidenum">
              <a:rPr lang="en-GB" smtClean="0"/>
              <a:t>‹#›</a:t>
            </a:fld>
            <a:endParaRPr lang="en-GB"/>
          </a:p>
        </p:txBody>
      </p:sp>
    </p:spTree>
    <p:extLst>
      <p:ext uri="{BB962C8B-B14F-4D97-AF65-F5344CB8AC3E}">
        <p14:creationId xmlns:p14="http://schemas.microsoft.com/office/powerpoint/2010/main" val="638977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7FF904-2BA7-4461-A5AB-E6DB1C2FC0D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327DF09-FFF9-405F-ADD7-D3C2F580A1B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E56F078-E513-4F4A-8D85-CBE54BDC6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5B50EE1-0521-4588-A196-352906FF6E55}"/>
              </a:ext>
            </a:extLst>
          </p:cNvPr>
          <p:cNvSpPr>
            <a:spLocks noGrp="1"/>
          </p:cNvSpPr>
          <p:nvPr>
            <p:ph type="dt" sz="half" idx="10"/>
          </p:nvPr>
        </p:nvSpPr>
        <p:spPr/>
        <p:txBody>
          <a:bodyPr/>
          <a:lstStyle/>
          <a:p>
            <a:fld id="{9BA70EC3-05E9-440E-8546-72BDE66927BE}" type="datetimeFigureOut">
              <a:rPr lang="en-GB" smtClean="0"/>
              <a:t>01/05/2018</a:t>
            </a:fld>
            <a:endParaRPr lang="en-GB"/>
          </a:p>
        </p:txBody>
      </p:sp>
      <p:sp>
        <p:nvSpPr>
          <p:cNvPr id="6" name="Footer Placeholder 5">
            <a:extLst>
              <a:ext uri="{FF2B5EF4-FFF2-40B4-BE49-F238E27FC236}">
                <a16:creationId xmlns:a16="http://schemas.microsoft.com/office/drawing/2014/main" id="{E4BC035A-2468-4F88-9F6C-440BA6F5942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D6DC462-1792-4FD0-897E-20E16CD158F2}"/>
              </a:ext>
            </a:extLst>
          </p:cNvPr>
          <p:cNvSpPr>
            <a:spLocks noGrp="1"/>
          </p:cNvSpPr>
          <p:nvPr>
            <p:ph type="sldNum" sz="quarter" idx="12"/>
          </p:nvPr>
        </p:nvSpPr>
        <p:spPr/>
        <p:txBody>
          <a:bodyPr/>
          <a:lstStyle/>
          <a:p>
            <a:fld id="{26878D12-972A-4DFA-9A51-05B1E39ECE73}" type="slidenum">
              <a:rPr lang="en-GB" smtClean="0"/>
              <a:t>‹#›</a:t>
            </a:fld>
            <a:endParaRPr lang="en-GB"/>
          </a:p>
        </p:txBody>
      </p:sp>
    </p:spTree>
    <p:extLst>
      <p:ext uri="{BB962C8B-B14F-4D97-AF65-F5344CB8AC3E}">
        <p14:creationId xmlns:p14="http://schemas.microsoft.com/office/powerpoint/2010/main" val="42180660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5F679-1B46-4F1F-8F01-B4063DC4233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86FF864-798E-4BA8-ACF9-701ED1C5F6E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E582FC-591C-4107-ACB6-4FA9809FBA75}"/>
              </a:ext>
            </a:extLst>
          </p:cNvPr>
          <p:cNvSpPr>
            <a:spLocks noGrp="1"/>
          </p:cNvSpPr>
          <p:nvPr>
            <p:ph type="dt" sz="half" idx="10"/>
          </p:nvPr>
        </p:nvSpPr>
        <p:spPr/>
        <p:txBody>
          <a:bodyPr/>
          <a:lstStyle/>
          <a:p>
            <a:fld id="{9BA70EC3-05E9-440E-8546-72BDE66927BE}" type="datetimeFigureOut">
              <a:rPr lang="en-GB" smtClean="0"/>
              <a:t>01/05/2018</a:t>
            </a:fld>
            <a:endParaRPr lang="en-GB"/>
          </a:p>
        </p:txBody>
      </p:sp>
      <p:sp>
        <p:nvSpPr>
          <p:cNvPr id="5" name="Footer Placeholder 4">
            <a:extLst>
              <a:ext uri="{FF2B5EF4-FFF2-40B4-BE49-F238E27FC236}">
                <a16:creationId xmlns:a16="http://schemas.microsoft.com/office/drawing/2014/main" id="{4C4E44C8-6B5C-459E-8D74-D5A39EB748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CFF8BB-E62C-40E2-9ECF-85F4E3AFEBEE}"/>
              </a:ext>
            </a:extLst>
          </p:cNvPr>
          <p:cNvSpPr>
            <a:spLocks noGrp="1"/>
          </p:cNvSpPr>
          <p:nvPr>
            <p:ph type="sldNum" sz="quarter" idx="12"/>
          </p:nvPr>
        </p:nvSpPr>
        <p:spPr/>
        <p:txBody>
          <a:bodyPr/>
          <a:lstStyle/>
          <a:p>
            <a:fld id="{26878D12-972A-4DFA-9A51-05B1E39ECE73}" type="slidenum">
              <a:rPr lang="en-GB" smtClean="0"/>
              <a:t>‹#›</a:t>
            </a:fld>
            <a:endParaRPr lang="en-GB"/>
          </a:p>
        </p:txBody>
      </p:sp>
    </p:spTree>
    <p:extLst>
      <p:ext uri="{BB962C8B-B14F-4D97-AF65-F5344CB8AC3E}">
        <p14:creationId xmlns:p14="http://schemas.microsoft.com/office/powerpoint/2010/main" val="42398210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E0D5FBB-65CB-4CD0-965C-441324912AE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B9D46D8-CAA1-481E-8DB4-CE6B035E094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2C51751-7804-4D45-8F48-FC118CEA97E5}"/>
              </a:ext>
            </a:extLst>
          </p:cNvPr>
          <p:cNvSpPr>
            <a:spLocks noGrp="1"/>
          </p:cNvSpPr>
          <p:nvPr>
            <p:ph type="dt" sz="half" idx="10"/>
          </p:nvPr>
        </p:nvSpPr>
        <p:spPr/>
        <p:txBody>
          <a:bodyPr/>
          <a:lstStyle/>
          <a:p>
            <a:fld id="{9BA70EC3-05E9-440E-8546-72BDE66927BE}" type="datetimeFigureOut">
              <a:rPr lang="en-GB" smtClean="0"/>
              <a:t>01/05/2018</a:t>
            </a:fld>
            <a:endParaRPr lang="en-GB"/>
          </a:p>
        </p:txBody>
      </p:sp>
      <p:sp>
        <p:nvSpPr>
          <p:cNvPr id="5" name="Footer Placeholder 4">
            <a:extLst>
              <a:ext uri="{FF2B5EF4-FFF2-40B4-BE49-F238E27FC236}">
                <a16:creationId xmlns:a16="http://schemas.microsoft.com/office/drawing/2014/main" id="{2E82623F-AF35-40B3-B392-758C89C9EE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2EE0DB-3D87-43DD-B8F8-C84BFDE5D7FB}"/>
              </a:ext>
            </a:extLst>
          </p:cNvPr>
          <p:cNvSpPr>
            <a:spLocks noGrp="1"/>
          </p:cNvSpPr>
          <p:nvPr>
            <p:ph type="sldNum" sz="quarter" idx="12"/>
          </p:nvPr>
        </p:nvSpPr>
        <p:spPr/>
        <p:txBody>
          <a:bodyPr/>
          <a:lstStyle/>
          <a:p>
            <a:fld id="{26878D12-972A-4DFA-9A51-05B1E39ECE73}" type="slidenum">
              <a:rPr lang="en-GB" smtClean="0"/>
              <a:t>‹#›</a:t>
            </a:fld>
            <a:endParaRPr lang="en-GB"/>
          </a:p>
        </p:txBody>
      </p:sp>
    </p:spTree>
    <p:extLst>
      <p:ext uri="{BB962C8B-B14F-4D97-AF65-F5344CB8AC3E}">
        <p14:creationId xmlns:p14="http://schemas.microsoft.com/office/powerpoint/2010/main" val="16789976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BFD6FFE-09E9-4B0C-8EC7-329C990257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03942FC-D1A0-43A3-9B93-FA9837C2045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0DEE90-9DFA-416C-8EEF-E106282CC3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A70EC3-05E9-440E-8546-72BDE66927BE}" type="datetimeFigureOut">
              <a:rPr lang="en-GB" smtClean="0"/>
              <a:t>01/05/2018</a:t>
            </a:fld>
            <a:endParaRPr lang="en-GB"/>
          </a:p>
        </p:txBody>
      </p:sp>
      <p:sp>
        <p:nvSpPr>
          <p:cNvPr id="5" name="Footer Placeholder 4">
            <a:extLst>
              <a:ext uri="{FF2B5EF4-FFF2-40B4-BE49-F238E27FC236}">
                <a16:creationId xmlns:a16="http://schemas.microsoft.com/office/drawing/2014/main" id="{9D509133-0CD6-4456-BBF7-0B20ADB327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86006C5-35AB-4594-B724-4382F2A5260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878D12-972A-4DFA-9A51-05B1E39ECE73}" type="slidenum">
              <a:rPr lang="en-GB" smtClean="0"/>
              <a:t>‹#›</a:t>
            </a:fld>
            <a:endParaRPr lang="en-GB"/>
          </a:p>
        </p:txBody>
      </p:sp>
    </p:spTree>
    <p:extLst>
      <p:ext uri="{BB962C8B-B14F-4D97-AF65-F5344CB8AC3E}">
        <p14:creationId xmlns:p14="http://schemas.microsoft.com/office/powerpoint/2010/main" val="2945170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hyperlink" Target="https://en.wikipedia.org/wiki/Walkers_(snack_foods)"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librarygrits.blogspot.com/2011/03/week-of-positive.html" TargetMode="External"/><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hyperlink" Target="https://creativecommons.org/licenses/by-nc/3.0/"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patymsnutritionworld.blogspot.com/2010_12_01_archive.html" TargetMode="External"/><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hyperlink" Target="https://creativecommons.org/licenses/by-nc-nd/3.0/"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7FEzAmAIRMc"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fuzzyscience.wikispaces.com/Attitude" TargetMode="External"/><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cartoonsandcreativewriting.com/tag/quotes/" TargetMode="External"/><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hyperlink" Target="https://creativecommons.org/licenses/by-nc-nd/3.0/"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statista.com/statistics/788112/leading-crisp-brands-ranked-by-sales-value-in-the-united-kingd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14" name="Oval 13">
            <a:extLst>
              <a:ext uri="{FF2B5EF4-FFF2-40B4-BE49-F238E27FC236}">
                <a16:creationId xmlns:a16="http://schemas.microsoft.com/office/drawing/2014/main" id="{0C45045A-6083-4B3E-956A-67582337527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744" y="832894"/>
            <a:ext cx="3300984" cy="330098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EBD2B2B2-1395-4E7B-87A0-BD34551C01B6}"/>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5336" y="997486"/>
            <a:ext cx="2971800" cy="29718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42875DDC-0225-45F8-B745-78688F2D1ADC}"/>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45509" y="832894"/>
            <a:ext cx="3300984" cy="330098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Oval 19">
            <a:extLst>
              <a:ext uri="{FF2B5EF4-FFF2-40B4-BE49-F238E27FC236}">
                <a16:creationId xmlns:a16="http://schemas.microsoft.com/office/drawing/2014/main" id="{4F329563-0961-4426-90D2-2DF4888E546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0101" y="997486"/>
            <a:ext cx="2971800" cy="29718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Oval 21">
            <a:extLst>
              <a:ext uri="{FF2B5EF4-FFF2-40B4-BE49-F238E27FC236}">
                <a16:creationId xmlns:a16="http://schemas.microsoft.com/office/drawing/2014/main" id="{12617755-D451-4BAF-9B55-518297BFF42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60273" y="832894"/>
            <a:ext cx="3300984" cy="330098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Oval 23">
            <a:extLst>
              <a:ext uri="{FF2B5EF4-FFF2-40B4-BE49-F238E27FC236}">
                <a16:creationId xmlns:a16="http://schemas.microsoft.com/office/drawing/2014/main" id="{86C062C2-3673-4248-BE21-B51B16E6326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4865" y="997486"/>
            <a:ext cx="2971800" cy="29718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B4D13B70-1601-4624-B580-4B31BDA023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62603" y="1766852"/>
            <a:ext cx="1837266" cy="1433067"/>
          </a:xfrm>
          <a:prstGeom prst="rect">
            <a:avLst/>
          </a:prstGeom>
        </p:spPr>
      </p:pic>
      <p:pic>
        <p:nvPicPr>
          <p:cNvPr id="7" name="Graphic 6">
            <a:extLst>
              <a:ext uri="{FF2B5EF4-FFF2-40B4-BE49-F238E27FC236}">
                <a16:creationId xmlns:a16="http://schemas.microsoft.com/office/drawing/2014/main" id="{4C4AA2EF-9A20-4757-9661-7CF2C521F09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177028" y="1564075"/>
            <a:ext cx="1837944" cy="1837944"/>
          </a:xfrm>
          <a:prstGeom prst="rect">
            <a:avLst/>
          </a:prstGeom>
        </p:spPr>
      </p:pic>
      <p:pic>
        <p:nvPicPr>
          <p:cNvPr id="4" name="Picture 3">
            <a:extLst>
              <a:ext uri="{FF2B5EF4-FFF2-40B4-BE49-F238E27FC236}">
                <a16:creationId xmlns:a16="http://schemas.microsoft.com/office/drawing/2014/main" id="{77CF0B3D-6ECE-4C1D-98AB-4672F6BA962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91793" y="1864273"/>
            <a:ext cx="1837944" cy="1237548"/>
          </a:xfrm>
          <a:prstGeom prst="rect">
            <a:avLst/>
          </a:prstGeom>
        </p:spPr>
      </p:pic>
      <p:sp>
        <p:nvSpPr>
          <p:cNvPr id="3" name="Subtitle 2">
            <a:extLst>
              <a:ext uri="{FF2B5EF4-FFF2-40B4-BE49-F238E27FC236}">
                <a16:creationId xmlns:a16="http://schemas.microsoft.com/office/drawing/2014/main" id="{875B4C36-AE4D-48AD-938E-FEE3F03E4F51}"/>
              </a:ext>
            </a:extLst>
          </p:cNvPr>
          <p:cNvSpPr>
            <a:spLocks noGrp="1"/>
          </p:cNvSpPr>
          <p:nvPr>
            <p:ph type="subTitle" idx="1"/>
          </p:nvPr>
        </p:nvSpPr>
        <p:spPr>
          <a:xfrm>
            <a:off x="2280862" y="4637988"/>
            <a:ext cx="7630276" cy="1387118"/>
          </a:xfrm>
        </p:spPr>
        <p:txBody>
          <a:bodyPr anchor="b">
            <a:noAutofit/>
          </a:bodyPr>
          <a:lstStyle/>
          <a:p>
            <a:r>
              <a:rPr lang="en-GB" sz="4400" dirty="0">
                <a:solidFill>
                  <a:schemeClr val="bg1"/>
                </a:solidFill>
              </a:rPr>
              <a:t>Investigating attitudes towards a Walkers crisps advertisement.</a:t>
            </a:r>
          </a:p>
          <a:p>
            <a:endParaRPr lang="en-GB" sz="4400" dirty="0">
              <a:solidFill>
                <a:schemeClr val="bg1"/>
              </a:solidFill>
            </a:endParaRPr>
          </a:p>
          <a:p>
            <a:r>
              <a:rPr lang="en-GB" sz="4400" dirty="0">
                <a:solidFill>
                  <a:schemeClr val="bg1"/>
                </a:solidFill>
              </a:rPr>
              <a:t>Stephen Busby 1600078.</a:t>
            </a:r>
          </a:p>
        </p:txBody>
      </p:sp>
    </p:spTree>
    <p:extLst>
      <p:ext uri="{BB962C8B-B14F-4D97-AF65-F5344CB8AC3E}">
        <p14:creationId xmlns:p14="http://schemas.microsoft.com/office/powerpoint/2010/main" val="240866019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5" name="Picture 4" descr="A picture containing food&#10;&#10;Description generated with high confidence">
            <a:extLst>
              <a:ext uri="{FF2B5EF4-FFF2-40B4-BE49-F238E27FC236}">
                <a16:creationId xmlns:a16="http://schemas.microsoft.com/office/drawing/2014/main" id="{A14C392F-E076-4E58-831D-815D8DA8C8D9}"/>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1" b="2211"/>
          <a:stretch/>
        </p:blipFill>
        <p:spPr>
          <a:xfrm>
            <a:off x="6338316" y="1292659"/>
            <a:ext cx="5074070" cy="4272681"/>
          </a:xfrm>
          <a:prstGeom prst="rect">
            <a:avLst/>
          </a:prstGeom>
        </p:spPr>
      </p:pic>
      <p:sp>
        <p:nvSpPr>
          <p:cNvPr id="2" name="Title 1">
            <a:extLst>
              <a:ext uri="{FF2B5EF4-FFF2-40B4-BE49-F238E27FC236}">
                <a16:creationId xmlns:a16="http://schemas.microsoft.com/office/drawing/2014/main" id="{84A4A589-5CA5-4EDB-9EA5-ACD7E03BFF76}"/>
              </a:ext>
            </a:extLst>
          </p:cNvPr>
          <p:cNvSpPr>
            <a:spLocks noGrp="1"/>
          </p:cNvSpPr>
          <p:nvPr>
            <p:ph type="title"/>
          </p:nvPr>
        </p:nvSpPr>
        <p:spPr>
          <a:xfrm>
            <a:off x="838200" y="365125"/>
            <a:ext cx="10515600" cy="1325563"/>
          </a:xfrm>
        </p:spPr>
        <p:txBody>
          <a:bodyPr>
            <a:normAutofit/>
          </a:bodyPr>
          <a:lstStyle/>
          <a:p>
            <a:r>
              <a:rPr lang="en-GB" dirty="0"/>
              <a:t>Introduction.</a:t>
            </a:r>
          </a:p>
        </p:txBody>
      </p:sp>
      <p:sp>
        <p:nvSpPr>
          <p:cNvPr id="3" name="Content Placeholder 2">
            <a:extLst>
              <a:ext uri="{FF2B5EF4-FFF2-40B4-BE49-F238E27FC236}">
                <a16:creationId xmlns:a16="http://schemas.microsoft.com/office/drawing/2014/main" id="{309BD9ED-E18E-4371-BEEA-D4F2CF27F2E1}"/>
              </a:ext>
            </a:extLst>
          </p:cNvPr>
          <p:cNvSpPr>
            <a:spLocks noGrp="1"/>
          </p:cNvSpPr>
          <p:nvPr>
            <p:ph idx="1"/>
          </p:nvPr>
        </p:nvSpPr>
        <p:spPr>
          <a:xfrm>
            <a:off x="838200" y="1825625"/>
            <a:ext cx="5015484" cy="4351338"/>
          </a:xfrm>
        </p:spPr>
        <p:txBody>
          <a:bodyPr>
            <a:normAutofit/>
          </a:bodyPr>
          <a:lstStyle/>
          <a:p>
            <a:pPr marL="0" indent="0">
              <a:buNone/>
            </a:pPr>
            <a:r>
              <a:rPr lang="en-GB" dirty="0"/>
              <a:t>It has been reported that Walkers crisps ranked first in the UK with crisp sales in the year 2017 valued at 660 million pounds, outperforming all others in the top ten combined. </a:t>
            </a:r>
            <a:r>
              <a:rPr lang="en-GB" dirty="0" err="1"/>
              <a:t>Mccoys</a:t>
            </a:r>
            <a:r>
              <a:rPr lang="en-GB" dirty="0"/>
              <a:t> ranked in second place at 130 million pounds ("UK: crisp brands by sales value 2017 | Statista", 2018). </a:t>
            </a:r>
          </a:p>
          <a:p>
            <a:pPr marL="0" indent="0">
              <a:buNone/>
            </a:pPr>
            <a:endParaRPr lang="en-GB" sz="2000" dirty="0"/>
          </a:p>
        </p:txBody>
      </p:sp>
      <p:sp>
        <p:nvSpPr>
          <p:cNvPr id="6" name="TextBox 5">
            <a:extLst>
              <a:ext uri="{FF2B5EF4-FFF2-40B4-BE49-F238E27FC236}">
                <a16:creationId xmlns:a16="http://schemas.microsoft.com/office/drawing/2014/main" id="{B8FD5F8B-08E4-449D-B7E3-C5D008757D5A}"/>
              </a:ext>
            </a:extLst>
          </p:cNvPr>
          <p:cNvSpPr txBox="1"/>
          <p:nvPr/>
        </p:nvSpPr>
        <p:spPr>
          <a:xfrm>
            <a:off x="9105344" y="5976907"/>
            <a:ext cx="230704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en.wikipedia.org/wiki/Walkers_(snack_foods)"/>
              </a:rPr>
              <a:t>This Photo</a:t>
            </a:r>
            <a:r>
              <a:rPr lang="en-GB" sz="700">
                <a:solidFill>
                  <a:srgbClr val="FFFFFF"/>
                </a:solidFill>
              </a:rPr>
              <a:t> by Unknown Author is licensed under </a:t>
            </a:r>
            <a:r>
              <a:rPr lang="en-GB" sz="700">
                <a:solidFill>
                  <a:srgbClr val="FFFFFF"/>
                </a:solidFill>
                <a:hlinkClick r:id="rId4" tooltip="https://creativecommons.org/licenses/by-sa/3.0/"/>
              </a:rPr>
              <a:t>CC BY-SA</a:t>
            </a:r>
            <a:endParaRPr lang="en-GB" sz="700">
              <a:solidFill>
                <a:srgbClr val="FFFFFF"/>
              </a:solidFill>
            </a:endParaRPr>
          </a:p>
        </p:txBody>
      </p:sp>
    </p:spTree>
    <p:extLst>
      <p:ext uri="{BB962C8B-B14F-4D97-AF65-F5344CB8AC3E}">
        <p14:creationId xmlns:p14="http://schemas.microsoft.com/office/powerpoint/2010/main" val="1963506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F7098-970F-48B4-8382-3720BEA62A68}"/>
              </a:ext>
            </a:extLst>
          </p:cNvPr>
          <p:cNvSpPr>
            <a:spLocks noGrp="1"/>
          </p:cNvSpPr>
          <p:nvPr>
            <p:ph type="title"/>
          </p:nvPr>
        </p:nvSpPr>
        <p:spPr/>
        <p:txBody>
          <a:bodyPr/>
          <a:lstStyle/>
          <a:p>
            <a:r>
              <a:rPr lang="en-GB" dirty="0"/>
              <a:t>Continued…</a:t>
            </a:r>
          </a:p>
        </p:txBody>
      </p:sp>
      <p:sp>
        <p:nvSpPr>
          <p:cNvPr id="3" name="Content Placeholder 2">
            <a:extLst>
              <a:ext uri="{FF2B5EF4-FFF2-40B4-BE49-F238E27FC236}">
                <a16:creationId xmlns:a16="http://schemas.microsoft.com/office/drawing/2014/main" id="{C8F3C80F-FA48-427E-AB8D-960AA7EA316E}"/>
              </a:ext>
            </a:extLst>
          </p:cNvPr>
          <p:cNvSpPr>
            <a:spLocks noGrp="1"/>
          </p:cNvSpPr>
          <p:nvPr>
            <p:ph idx="1"/>
          </p:nvPr>
        </p:nvSpPr>
        <p:spPr>
          <a:xfrm>
            <a:off x="838200" y="1825625"/>
            <a:ext cx="10515600" cy="4667250"/>
          </a:xfrm>
        </p:spPr>
        <p:txBody>
          <a:bodyPr>
            <a:normAutofit fontScale="92500"/>
          </a:bodyPr>
          <a:lstStyle/>
          <a:p>
            <a:pPr marL="0" indent="0">
              <a:buNone/>
            </a:pPr>
            <a:r>
              <a:rPr lang="en-GB" dirty="0">
                <a:ea typeface="Times New Roman" panose="02020603050405020304" pitchFamily="18" charset="0"/>
              </a:rPr>
              <a:t>Research has looked at attitude formation in relation to advertising and has shown that a</a:t>
            </a:r>
            <a:r>
              <a:rPr lang="en-GB" dirty="0"/>
              <a:t>ttitudes can be either; attitude towards the brand - where customers are influenced towards a specific product. Also attitude towards the advertisement - where a positive advertisement is constructed to leave the viewer with a lasting positive image of the brand (</a:t>
            </a:r>
            <a:r>
              <a:rPr lang="en-GB" dirty="0">
                <a:solidFill>
                  <a:prstClr val="black"/>
                </a:solidFill>
                <a:ea typeface="Times New Roman" panose="02020603050405020304" pitchFamily="18" charset="0"/>
              </a:rPr>
              <a:t>Shimp, 1981)</a:t>
            </a:r>
            <a:r>
              <a:rPr lang="en-GB" dirty="0"/>
              <a:t>. </a:t>
            </a:r>
          </a:p>
          <a:p>
            <a:pPr marL="0" indent="0">
              <a:buNone/>
            </a:pPr>
            <a:endParaRPr lang="en-GB" dirty="0"/>
          </a:p>
          <a:p>
            <a:pPr marL="0" indent="0">
              <a:buNone/>
            </a:pPr>
            <a:r>
              <a:rPr lang="en-GB" dirty="0"/>
              <a:t>The theory of planned behaviour looks at people’s intention to perform a behaviour based on their own attitude towards it – whether it is favourable or not, their perceived control over performing the behaviour – the ease of which it can be carried out, and the influence of social norms – social pressure to perform or not, due to other people’s attitudes towards an object or behaviour (</a:t>
            </a:r>
            <a:r>
              <a:rPr lang="en-GB" dirty="0" err="1"/>
              <a:t>Ajzen</a:t>
            </a:r>
            <a:r>
              <a:rPr lang="en-GB" dirty="0"/>
              <a:t>, 1991).</a:t>
            </a:r>
          </a:p>
        </p:txBody>
      </p:sp>
    </p:spTree>
    <p:extLst>
      <p:ext uri="{BB962C8B-B14F-4D97-AF65-F5344CB8AC3E}">
        <p14:creationId xmlns:p14="http://schemas.microsoft.com/office/powerpoint/2010/main" val="11509111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Picture 4" descr="A picture containing person, wall, sky, indoor&#10;&#10;Description generated with very high confidence">
            <a:extLst>
              <a:ext uri="{FF2B5EF4-FFF2-40B4-BE49-F238E27FC236}">
                <a16:creationId xmlns:a16="http://schemas.microsoft.com/office/drawing/2014/main" id="{40B0A26D-A3CA-4F08-A243-7EA132486152}"/>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20733" b="3"/>
          <a:stretch/>
        </p:blipFill>
        <p:spPr>
          <a:xfrm>
            <a:off x="6338316" y="1904281"/>
            <a:ext cx="5074070" cy="4272681"/>
          </a:xfrm>
          <a:prstGeom prst="rect">
            <a:avLst/>
          </a:prstGeom>
        </p:spPr>
      </p:pic>
      <p:sp>
        <p:nvSpPr>
          <p:cNvPr id="2" name="Title 1">
            <a:extLst>
              <a:ext uri="{FF2B5EF4-FFF2-40B4-BE49-F238E27FC236}">
                <a16:creationId xmlns:a16="http://schemas.microsoft.com/office/drawing/2014/main" id="{BE52B0E5-A31C-4A5B-8F66-E8B4C6DB2968}"/>
              </a:ext>
            </a:extLst>
          </p:cNvPr>
          <p:cNvSpPr>
            <a:spLocks noGrp="1"/>
          </p:cNvSpPr>
          <p:nvPr>
            <p:ph type="title"/>
          </p:nvPr>
        </p:nvSpPr>
        <p:spPr>
          <a:xfrm>
            <a:off x="838200" y="365125"/>
            <a:ext cx="10515600" cy="1325563"/>
          </a:xfrm>
        </p:spPr>
        <p:txBody>
          <a:bodyPr>
            <a:normAutofit/>
          </a:bodyPr>
          <a:lstStyle/>
          <a:p>
            <a:r>
              <a:rPr lang="en-GB" dirty="0"/>
              <a:t>Continued.</a:t>
            </a:r>
          </a:p>
        </p:txBody>
      </p:sp>
      <p:sp>
        <p:nvSpPr>
          <p:cNvPr id="3" name="Content Placeholder 2">
            <a:extLst>
              <a:ext uri="{FF2B5EF4-FFF2-40B4-BE49-F238E27FC236}">
                <a16:creationId xmlns:a16="http://schemas.microsoft.com/office/drawing/2014/main" id="{69E2C5D1-162D-445A-99F7-89CEB7117CBB}"/>
              </a:ext>
            </a:extLst>
          </p:cNvPr>
          <p:cNvSpPr>
            <a:spLocks noGrp="1"/>
          </p:cNvSpPr>
          <p:nvPr>
            <p:ph idx="1"/>
          </p:nvPr>
        </p:nvSpPr>
        <p:spPr>
          <a:xfrm>
            <a:off x="838200" y="1825625"/>
            <a:ext cx="5015484" cy="4351338"/>
          </a:xfrm>
        </p:spPr>
        <p:txBody>
          <a:bodyPr>
            <a:normAutofit/>
          </a:bodyPr>
          <a:lstStyle/>
          <a:p>
            <a:pPr marL="0" lvl="0" indent="0">
              <a:buNone/>
            </a:pPr>
            <a:r>
              <a:rPr lang="en-US" sz="1800" dirty="0"/>
              <a:t>Following previous research in America that showed negative attitudes towards advertising </a:t>
            </a:r>
            <a:r>
              <a:rPr lang="en-GB" sz="1800" dirty="0" err="1"/>
              <a:t>Shavitt</a:t>
            </a:r>
            <a:r>
              <a:rPr lang="en-GB" sz="1800" dirty="0"/>
              <a:t>, (1998) set out to examine public attitudes towards advertising in general by conducting a large scale survey where participants were selected by age and media use, although to the best of this authors knowledge the researchers fail to show exactly how many participants took part in their survey. The survey consisted of 17 questions scored with a 5-point Likert scale. The researchers also looked at income, education and race. The results indicated that for gender there was minor differences in attitude with men having a more positive view of advertising. Age differences showed that younger participants aged 18 to 34 viewed advertising more favourably than those aged 34 to 64.</a:t>
            </a:r>
          </a:p>
          <a:p>
            <a:pPr marL="0" indent="0">
              <a:buNone/>
            </a:pPr>
            <a:endParaRPr lang="en-GB" sz="1700" dirty="0"/>
          </a:p>
        </p:txBody>
      </p:sp>
      <p:sp>
        <p:nvSpPr>
          <p:cNvPr id="6" name="TextBox 5">
            <a:extLst>
              <a:ext uri="{FF2B5EF4-FFF2-40B4-BE49-F238E27FC236}">
                <a16:creationId xmlns:a16="http://schemas.microsoft.com/office/drawing/2014/main" id="{270069F6-C74A-423D-9BA4-3993EB8D4161}"/>
              </a:ext>
            </a:extLst>
          </p:cNvPr>
          <p:cNvSpPr txBox="1"/>
          <p:nvPr/>
        </p:nvSpPr>
        <p:spPr>
          <a:xfrm>
            <a:off x="9092520" y="5976907"/>
            <a:ext cx="231986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librarygrits.blogspot.com/2011/03/week-of-positive.html"/>
              </a:rPr>
              <a:t>This Photo</a:t>
            </a:r>
            <a:r>
              <a:rPr lang="en-GB" sz="700">
                <a:solidFill>
                  <a:srgbClr val="FFFFFF"/>
                </a:solidFill>
              </a:rPr>
              <a:t> by Unknown Author is licensed under </a:t>
            </a:r>
            <a:r>
              <a:rPr lang="en-GB" sz="700">
                <a:solidFill>
                  <a:srgbClr val="FFFFFF"/>
                </a:solidFill>
                <a:hlinkClick r:id="rId4" tooltip="https://creativecommons.org/licenses/by-nc/3.0/"/>
              </a:rPr>
              <a:t>CC BY-NC</a:t>
            </a:r>
            <a:endParaRPr lang="en-GB" sz="700">
              <a:solidFill>
                <a:srgbClr val="FFFFFF"/>
              </a:solidFill>
            </a:endParaRPr>
          </a:p>
        </p:txBody>
      </p:sp>
    </p:spTree>
    <p:extLst>
      <p:ext uri="{BB962C8B-B14F-4D97-AF65-F5344CB8AC3E}">
        <p14:creationId xmlns:p14="http://schemas.microsoft.com/office/powerpoint/2010/main" val="17135024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effectLst/>
      </p:bgPr>
    </p:bg>
    <p:spTree>
      <p:nvGrpSpPr>
        <p:cNvPr id="1" name=""/>
        <p:cNvGrpSpPr/>
        <p:nvPr/>
      </p:nvGrpSpPr>
      <p:grpSpPr>
        <a:xfrm>
          <a:off x="0" y="0"/>
          <a:ext cx="0" cy="0"/>
          <a:chOff x="0" y="0"/>
          <a:chExt cx="0" cy="0"/>
        </a:xfrm>
      </p:grpSpPr>
      <p:cxnSp>
        <p:nvCxnSpPr>
          <p:cNvPr id="17" name="Straight Arrow Connector 16">
            <a:extLst>
              <a:ext uri="{FF2B5EF4-FFF2-40B4-BE49-F238E27FC236}">
                <a16:creationId xmlns:a16="http://schemas.microsoft.com/office/drawing/2014/main" id="{E4A809D5-3600-46D4-A466-67F2349A54F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pic>
        <p:nvPicPr>
          <p:cNvPr id="11" name="Picture 10" descr="A person sitting at a table with a plate of food&#10;&#10;Description generated with very high confidence">
            <a:extLst>
              <a:ext uri="{FF2B5EF4-FFF2-40B4-BE49-F238E27FC236}">
                <a16:creationId xmlns:a16="http://schemas.microsoft.com/office/drawing/2014/main" id="{E0FD0690-D015-4802-821B-94A914194ED7}"/>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9641" r="19142"/>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
        <p:nvSpPr>
          <p:cNvPr id="2" name="Title 1">
            <a:extLst>
              <a:ext uri="{FF2B5EF4-FFF2-40B4-BE49-F238E27FC236}">
                <a16:creationId xmlns:a16="http://schemas.microsoft.com/office/drawing/2014/main" id="{F220EDBD-66B8-4E90-A90B-6782E0121812}"/>
              </a:ext>
            </a:extLst>
          </p:cNvPr>
          <p:cNvSpPr>
            <a:spLocks noGrp="1"/>
          </p:cNvSpPr>
          <p:nvPr>
            <p:ph type="title"/>
          </p:nvPr>
        </p:nvSpPr>
        <p:spPr>
          <a:xfrm>
            <a:off x="655320" y="365125"/>
            <a:ext cx="5120114" cy="1692794"/>
          </a:xfrm>
        </p:spPr>
        <p:txBody>
          <a:bodyPr>
            <a:normAutofit/>
          </a:bodyPr>
          <a:lstStyle/>
          <a:p>
            <a:r>
              <a:rPr lang="en-GB" sz="3700"/>
              <a:t>Influences on attitudes towards advertising and brand choice.</a:t>
            </a:r>
          </a:p>
        </p:txBody>
      </p:sp>
      <p:sp>
        <p:nvSpPr>
          <p:cNvPr id="3" name="Content Placeholder 2">
            <a:extLst>
              <a:ext uri="{FF2B5EF4-FFF2-40B4-BE49-F238E27FC236}">
                <a16:creationId xmlns:a16="http://schemas.microsoft.com/office/drawing/2014/main" id="{99FDF246-600B-4735-8A1D-587423780AE1}"/>
              </a:ext>
            </a:extLst>
          </p:cNvPr>
          <p:cNvSpPr>
            <a:spLocks noGrp="1"/>
          </p:cNvSpPr>
          <p:nvPr>
            <p:ph idx="1"/>
          </p:nvPr>
        </p:nvSpPr>
        <p:spPr>
          <a:xfrm>
            <a:off x="655321" y="2575034"/>
            <a:ext cx="5120113" cy="3462228"/>
          </a:xfrm>
        </p:spPr>
        <p:txBody>
          <a:bodyPr>
            <a:normAutofit fontScale="92500" lnSpcReduction="10000"/>
          </a:bodyPr>
          <a:lstStyle/>
          <a:p>
            <a:pPr marL="0" lvl="0" indent="0">
              <a:buNone/>
            </a:pPr>
            <a:r>
              <a:rPr lang="en-GB" sz="2200" dirty="0"/>
              <a:t>Food choice</a:t>
            </a:r>
            <a:r>
              <a:rPr lang="en-GB" sz="2000" dirty="0"/>
              <a:t>.</a:t>
            </a:r>
          </a:p>
          <a:p>
            <a:pPr marL="0" lvl="0" indent="0">
              <a:buNone/>
            </a:pPr>
            <a:r>
              <a:rPr lang="en-GB" sz="1500" dirty="0"/>
              <a:t>Research by Wardle et al., (2004) has shown that eating habits around food choice can differ between men and women. They used self-reporting questionnaires to gain understanding as to the types of foods eaten and the reasons for the choice. They found from approximately 19,000 participants that women were less likely than men to eat fatty foods, were more likely to be dieting and have a positive view of healthy eating. Although this was based on students aged 17 to 30 and so is not representative of society as a whole.</a:t>
            </a:r>
          </a:p>
          <a:p>
            <a:pPr marL="0" lvl="0" indent="0">
              <a:buNone/>
            </a:pPr>
            <a:r>
              <a:rPr lang="en-GB" sz="2200" dirty="0"/>
              <a:t>Humour.</a:t>
            </a:r>
          </a:p>
          <a:p>
            <a:pPr marL="0" indent="0">
              <a:buNone/>
            </a:pPr>
            <a:r>
              <a:rPr lang="en-GB" sz="1500" dirty="0"/>
              <a:t>The use of humour in advertising has been shown by </a:t>
            </a:r>
            <a:r>
              <a:rPr lang="en-US" sz="1500" dirty="0" err="1"/>
              <a:t>Eisend</a:t>
            </a:r>
            <a:r>
              <a:rPr lang="en-US" sz="1500" dirty="0"/>
              <a:t>, (2009) in a literature review to be positively correlated to attitudes towards an ad, the researcher concluded that humor in advertising enhances peoples attitude towards a brand and their intention to purchase it.</a:t>
            </a:r>
            <a:endParaRPr lang="en-GB" sz="1500" dirty="0"/>
          </a:p>
        </p:txBody>
      </p:sp>
      <p:sp>
        <p:nvSpPr>
          <p:cNvPr id="12" name="TextBox 11">
            <a:extLst>
              <a:ext uri="{FF2B5EF4-FFF2-40B4-BE49-F238E27FC236}">
                <a16:creationId xmlns:a16="http://schemas.microsoft.com/office/drawing/2014/main" id="{DD242E03-240E-459A-9D87-BEB2F1E72B67}"/>
              </a:ext>
            </a:extLst>
          </p:cNvPr>
          <p:cNvSpPr txBox="1"/>
          <p:nvPr/>
        </p:nvSpPr>
        <p:spPr>
          <a:xfrm>
            <a:off x="9732673" y="6657945"/>
            <a:ext cx="2459327"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patymsnutritionworld.blogspot.com/2010_12_01_archive.html"/>
              </a:rPr>
              <a:t>This Photo</a:t>
            </a:r>
            <a:r>
              <a:rPr lang="en-GB" sz="700">
                <a:solidFill>
                  <a:srgbClr val="FFFFFF"/>
                </a:solidFill>
              </a:rPr>
              <a:t> by Unknown Author is licensed under </a:t>
            </a:r>
            <a:r>
              <a:rPr lang="en-GB" sz="700">
                <a:solidFill>
                  <a:srgbClr val="FFFFFF"/>
                </a:solidFill>
                <a:hlinkClick r:id="rId4" tooltip="https://creativecommons.org/licenses/by-nc-nd/3.0/"/>
              </a:rPr>
              <a:t>CC BY-NC-ND</a:t>
            </a:r>
            <a:endParaRPr lang="en-GB" sz="700">
              <a:solidFill>
                <a:srgbClr val="FFFFFF"/>
              </a:solidFill>
            </a:endParaRPr>
          </a:p>
        </p:txBody>
      </p:sp>
    </p:spTree>
    <p:extLst>
      <p:ext uri="{BB962C8B-B14F-4D97-AF65-F5344CB8AC3E}">
        <p14:creationId xmlns:p14="http://schemas.microsoft.com/office/powerpoint/2010/main" val="17230675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BDF54-2695-4A1C-BA83-6BAF34DF79C8}"/>
              </a:ext>
            </a:extLst>
          </p:cNvPr>
          <p:cNvSpPr>
            <a:spLocks noGrp="1"/>
          </p:cNvSpPr>
          <p:nvPr>
            <p:ph type="title"/>
          </p:nvPr>
        </p:nvSpPr>
        <p:spPr/>
        <p:txBody>
          <a:bodyPr/>
          <a:lstStyle/>
          <a:p>
            <a:r>
              <a:rPr lang="en-GB" dirty="0"/>
              <a:t>Methodology.</a:t>
            </a:r>
          </a:p>
        </p:txBody>
      </p:sp>
      <p:sp>
        <p:nvSpPr>
          <p:cNvPr id="3" name="Content Placeholder 2">
            <a:extLst>
              <a:ext uri="{FF2B5EF4-FFF2-40B4-BE49-F238E27FC236}">
                <a16:creationId xmlns:a16="http://schemas.microsoft.com/office/drawing/2014/main" id="{7C33BDC0-D9B9-415E-ADF8-6B89A4C2EC03}"/>
              </a:ext>
            </a:extLst>
          </p:cNvPr>
          <p:cNvSpPr>
            <a:spLocks noGrp="1"/>
          </p:cNvSpPr>
          <p:nvPr>
            <p:ph idx="1"/>
          </p:nvPr>
        </p:nvSpPr>
        <p:spPr/>
        <p:txBody>
          <a:bodyPr>
            <a:normAutofit fontScale="92500" lnSpcReduction="20000"/>
          </a:bodyPr>
          <a:lstStyle/>
          <a:p>
            <a:pPr marL="0" indent="0">
              <a:buNone/>
            </a:pPr>
            <a:r>
              <a:rPr lang="en-GB" sz="3200" dirty="0"/>
              <a:t>Design.</a:t>
            </a:r>
          </a:p>
          <a:p>
            <a:pPr marL="0" indent="0">
              <a:buNone/>
            </a:pPr>
            <a:r>
              <a:rPr lang="en-GB" dirty="0"/>
              <a:t>This study used a between subjects design with the potential to be analysed using a 2x2 analysis of variance (ANOVA)</a:t>
            </a:r>
          </a:p>
          <a:p>
            <a:pPr marL="0" indent="0">
              <a:buNone/>
            </a:pPr>
            <a:endParaRPr lang="en-GB" dirty="0"/>
          </a:p>
          <a:p>
            <a:pPr marL="0" indent="0">
              <a:buNone/>
            </a:pPr>
            <a:r>
              <a:rPr lang="en-GB" dirty="0"/>
              <a:t>Hypotheses.</a:t>
            </a:r>
          </a:p>
          <a:p>
            <a:pPr marL="0" indent="0">
              <a:buNone/>
            </a:pPr>
            <a:r>
              <a:rPr lang="en-GB" dirty="0"/>
              <a:t>1 – younger participants  = favourable attitude.</a:t>
            </a:r>
          </a:p>
          <a:p>
            <a:pPr marL="0" indent="0">
              <a:buNone/>
            </a:pPr>
            <a:r>
              <a:rPr lang="en-GB" dirty="0"/>
              <a:t>2 – males = favourable attitude. (Potential Interaction - younger males)</a:t>
            </a:r>
          </a:p>
          <a:p>
            <a:pPr marL="0" indent="0">
              <a:buNone/>
            </a:pPr>
            <a:endParaRPr lang="en-GB" sz="3200" dirty="0"/>
          </a:p>
          <a:p>
            <a:pPr marL="0" indent="0">
              <a:buNone/>
            </a:pPr>
            <a:r>
              <a:rPr lang="en-GB" sz="3200" dirty="0"/>
              <a:t>Participants.</a:t>
            </a:r>
          </a:p>
          <a:p>
            <a:pPr marL="0" indent="0">
              <a:buNone/>
            </a:pPr>
            <a:r>
              <a:rPr lang="en-GB" dirty="0"/>
              <a:t>20 male and female participants with an age range of 18 to 60. </a:t>
            </a:r>
          </a:p>
        </p:txBody>
      </p:sp>
    </p:spTree>
    <p:extLst>
      <p:ext uri="{BB962C8B-B14F-4D97-AF65-F5344CB8AC3E}">
        <p14:creationId xmlns:p14="http://schemas.microsoft.com/office/powerpoint/2010/main" val="13828827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2F3FBC2-BA5D-489C-9304-CCC920E57563}"/>
              </a:ext>
            </a:extLst>
          </p:cNvPr>
          <p:cNvSpPr>
            <a:spLocks noGrp="1"/>
          </p:cNvSpPr>
          <p:nvPr>
            <p:ph idx="1"/>
          </p:nvPr>
        </p:nvSpPr>
        <p:spPr>
          <a:xfrm>
            <a:off x="838200" y="566056"/>
            <a:ext cx="10515600" cy="5777593"/>
          </a:xfrm>
        </p:spPr>
        <p:txBody>
          <a:bodyPr>
            <a:normAutofit fontScale="70000" lnSpcReduction="20000"/>
          </a:bodyPr>
          <a:lstStyle/>
          <a:p>
            <a:pPr marL="0" lvl="0" indent="0">
              <a:buNone/>
            </a:pPr>
            <a:r>
              <a:rPr lang="en-GB" sz="3200" dirty="0">
                <a:solidFill>
                  <a:prstClr val="black"/>
                </a:solidFill>
              </a:rPr>
              <a:t>Procedure.</a:t>
            </a:r>
          </a:p>
          <a:p>
            <a:pPr marL="0" lvl="0" indent="0">
              <a:buNone/>
            </a:pPr>
            <a:endParaRPr lang="en-GB" sz="3200" dirty="0">
              <a:solidFill>
                <a:prstClr val="black"/>
              </a:solidFill>
            </a:endParaRPr>
          </a:p>
          <a:p>
            <a:pPr marL="0" lvl="0" indent="0">
              <a:buNone/>
            </a:pPr>
            <a:r>
              <a:rPr lang="en-GB" sz="2600" dirty="0">
                <a:solidFill>
                  <a:prstClr val="black"/>
                </a:solidFill>
              </a:rPr>
              <a:t>An online questionnaire was constructed using a modified attitude scale.</a:t>
            </a:r>
          </a:p>
          <a:p>
            <a:pPr marL="0" lvl="0" indent="0">
              <a:buNone/>
            </a:pPr>
            <a:r>
              <a:rPr lang="en-GB" sz="2600" dirty="0">
                <a:solidFill>
                  <a:prstClr val="black"/>
                </a:solidFill>
              </a:rPr>
              <a:t>Participants were asked to view the Walkers crisps 70</a:t>
            </a:r>
            <a:r>
              <a:rPr lang="en-GB" sz="2600" baseline="30000" dirty="0">
                <a:solidFill>
                  <a:prstClr val="black"/>
                </a:solidFill>
              </a:rPr>
              <a:t>th</a:t>
            </a:r>
            <a:r>
              <a:rPr lang="en-GB" sz="2600" dirty="0">
                <a:solidFill>
                  <a:prstClr val="black"/>
                </a:solidFill>
              </a:rPr>
              <a:t> anniversary  advertisement and then answer the 10 questions that followed, participants were scored using a 5-point Likert scale, with 1 = strongly disagree, 5 = strongly agree. </a:t>
            </a:r>
          </a:p>
          <a:p>
            <a:pPr marL="0" lvl="0" indent="0">
              <a:buNone/>
            </a:pPr>
            <a:r>
              <a:rPr lang="en-GB" sz="2600" dirty="0">
                <a:solidFill>
                  <a:prstClr val="black"/>
                </a:solidFill>
                <a:hlinkClick r:id="rId2"/>
              </a:rPr>
              <a:t>https://www.youtube.com/watch?v=7FEzAmAIRMc</a:t>
            </a:r>
            <a:endParaRPr lang="en-GB" sz="2600" dirty="0">
              <a:solidFill>
                <a:prstClr val="black"/>
              </a:solidFill>
            </a:endParaRPr>
          </a:p>
          <a:p>
            <a:pPr marL="0" lvl="0" indent="0">
              <a:buNone/>
            </a:pPr>
            <a:endParaRPr lang="en-GB" sz="2600" dirty="0">
              <a:solidFill>
                <a:prstClr val="black"/>
              </a:solidFill>
            </a:endParaRPr>
          </a:p>
          <a:p>
            <a:pPr marL="0" lvl="0" indent="0">
              <a:buNone/>
            </a:pPr>
            <a:r>
              <a:rPr lang="en-GB" sz="2600" dirty="0">
                <a:solidFill>
                  <a:prstClr val="black"/>
                </a:solidFill>
              </a:rPr>
              <a:t>Example questions.</a:t>
            </a:r>
          </a:p>
          <a:p>
            <a:r>
              <a:rPr lang="en-GB" sz="2600" dirty="0">
                <a:solidFill>
                  <a:prstClr val="black"/>
                </a:solidFill>
              </a:rPr>
              <a:t>Walkers TV ads are entertaining, pleasing and enjoyable.</a:t>
            </a:r>
          </a:p>
          <a:p>
            <a:r>
              <a:rPr lang="en-GB" sz="2600" dirty="0">
                <a:solidFill>
                  <a:prstClr val="black"/>
                </a:solidFill>
              </a:rPr>
              <a:t>When I view a good Walkers TV ad I pay full attention to it.</a:t>
            </a:r>
          </a:p>
          <a:p>
            <a:r>
              <a:rPr lang="en-GB" sz="2600" dirty="0">
                <a:solidFill>
                  <a:prstClr val="black"/>
                </a:solidFill>
              </a:rPr>
              <a:t>I feel more inclined to buy a product after watching a Walkers TV ad.</a:t>
            </a:r>
          </a:p>
          <a:p>
            <a:pPr marL="0" lvl="0" indent="0">
              <a:buNone/>
            </a:pPr>
            <a:endParaRPr lang="en-GB" sz="2600" dirty="0">
              <a:solidFill>
                <a:prstClr val="black"/>
              </a:solidFill>
            </a:endParaRPr>
          </a:p>
          <a:p>
            <a:pPr marL="0" lvl="0" indent="0">
              <a:buNone/>
            </a:pPr>
            <a:r>
              <a:rPr lang="en-GB" sz="2600" dirty="0">
                <a:solidFill>
                  <a:prstClr val="black"/>
                </a:solidFill>
              </a:rPr>
              <a:t>Means scores were calculated :-</a:t>
            </a:r>
          </a:p>
          <a:p>
            <a:pPr marL="0" lvl="0" indent="0">
              <a:buNone/>
            </a:pPr>
            <a:r>
              <a:rPr lang="en-GB" sz="2600" dirty="0">
                <a:solidFill>
                  <a:prstClr val="black"/>
                </a:solidFill>
              </a:rPr>
              <a:t>for age – either young (18 to 35, n = 11) </a:t>
            </a:r>
          </a:p>
          <a:p>
            <a:pPr marL="0" lvl="0" indent="0">
              <a:buNone/>
            </a:pPr>
            <a:r>
              <a:rPr lang="en-GB" sz="2600" dirty="0">
                <a:solidFill>
                  <a:prstClr val="black"/>
                </a:solidFill>
              </a:rPr>
              <a:t>or old (36 to 60, n = 9) </a:t>
            </a:r>
          </a:p>
          <a:p>
            <a:pPr marL="0" lvl="0" indent="0">
              <a:buNone/>
            </a:pPr>
            <a:r>
              <a:rPr lang="en-GB" sz="2600" dirty="0">
                <a:solidFill>
                  <a:prstClr val="black"/>
                </a:solidFill>
              </a:rPr>
              <a:t>and gender – either male (n = 10)</a:t>
            </a:r>
          </a:p>
          <a:p>
            <a:pPr marL="0" lvl="0" indent="0">
              <a:buNone/>
            </a:pPr>
            <a:r>
              <a:rPr lang="en-GB" sz="2600" dirty="0">
                <a:solidFill>
                  <a:prstClr val="black"/>
                </a:solidFill>
              </a:rPr>
              <a:t>or female (n = 10).</a:t>
            </a:r>
          </a:p>
          <a:p>
            <a:pPr marL="0" lvl="0" indent="0">
              <a:buNone/>
            </a:pPr>
            <a:endParaRPr lang="en-GB" sz="2600" dirty="0">
              <a:solidFill>
                <a:prstClr val="black"/>
              </a:solidFill>
            </a:endParaRPr>
          </a:p>
          <a:p>
            <a:pPr marL="0" lvl="0" indent="0">
              <a:buNone/>
            </a:pPr>
            <a:endParaRPr lang="en-GB" sz="2600" dirty="0">
              <a:solidFill>
                <a:prstClr val="black"/>
              </a:solidFill>
            </a:endParaRPr>
          </a:p>
          <a:p>
            <a:pPr marL="0" indent="0">
              <a:buNone/>
            </a:pPr>
            <a:endParaRPr lang="en-GB" dirty="0"/>
          </a:p>
        </p:txBody>
      </p:sp>
    </p:spTree>
    <p:extLst>
      <p:ext uri="{BB962C8B-B14F-4D97-AF65-F5344CB8AC3E}">
        <p14:creationId xmlns:p14="http://schemas.microsoft.com/office/powerpoint/2010/main" val="16520125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43632-7381-4943-B887-E419C349971A}"/>
              </a:ext>
            </a:extLst>
          </p:cNvPr>
          <p:cNvSpPr>
            <a:spLocks noGrp="1"/>
          </p:cNvSpPr>
          <p:nvPr>
            <p:ph type="title"/>
          </p:nvPr>
        </p:nvSpPr>
        <p:spPr/>
        <p:txBody>
          <a:bodyPr>
            <a:normAutofit/>
          </a:bodyPr>
          <a:lstStyle/>
          <a:p>
            <a:r>
              <a:rPr lang="en-GB" dirty="0"/>
              <a:t>Results.</a:t>
            </a:r>
            <a:br>
              <a:rPr lang="en-GB" dirty="0"/>
            </a:br>
            <a:r>
              <a:rPr lang="en-GB" sz="2700" dirty="0"/>
              <a:t>The table below shows mean scores for age and gender.</a:t>
            </a:r>
          </a:p>
        </p:txBody>
      </p:sp>
      <p:graphicFrame>
        <p:nvGraphicFramePr>
          <p:cNvPr id="7" name="Content Placeholder 6">
            <a:extLst>
              <a:ext uri="{FF2B5EF4-FFF2-40B4-BE49-F238E27FC236}">
                <a16:creationId xmlns:a16="http://schemas.microsoft.com/office/drawing/2014/main" id="{F3A61546-26E2-45CA-90B5-0B287E20CF70}"/>
              </a:ext>
            </a:extLst>
          </p:cNvPr>
          <p:cNvGraphicFramePr>
            <a:graphicFrameLocks noGrp="1"/>
          </p:cNvGraphicFramePr>
          <p:nvPr>
            <p:ph idx="1"/>
            <p:extLst>
              <p:ext uri="{D42A27DB-BD31-4B8C-83A1-F6EECF244321}">
                <p14:modId xmlns:p14="http://schemas.microsoft.com/office/powerpoint/2010/main" val="2297040924"/>
              </p:ext>
            </p:extLst>
          </p:nvPr>
        </p:nvGraphicFramePr>
        <p:xfrm>
          <a:off x="838200" y="2321170"/>
          <a:ext cx="6125308" cy="3623979"/>
        </p:xfrm>
        <a:graphic>
          <a:graphicData uri="http://schemas.openxmlformats.org/drawingml/2006/table">
            <a:tbl>
              <a:tblPr firstRow="1" firstCol="1" bandRow="1"/>
              <a:tblGrid>
                <a:gridCol w="3062654">
                  <a:extLst>
                    <a:ext uri="{9D8B030D-6E8A-4147-A177-3AD203B41FA5}">
                      <a16:colId xmlns:a16="http://schemas.microsoft.com/office/drawing/2014/main" val="3827171902"/>
                    </a:ext>
                  </a:extLst>
                </a:gridCol>
                <a:gridCol w="3062654">
                  <a:extLst>
                    <a:ext uri="{9D8B030D-6E8A-4147-A177-3AD203B41FA5}">
                      <a16:colId xmlns:a16="http://schemas.microsoft.com/office/drawing/2014/main" val="2893670017"/>
                    </a:ext>
                  </a:extLst>
                </a:gridCol>
              </a:tblGrid>
              <a:tr h="391575">
                <a:tc>
                  <a:txBody>
                    <a:bodyPr/>
                    <a:lstStyle/>
                    <a:p>
                      <a:pPr>
                        <a:lnSpc>
                          <a:spcPct val="107000"/>
                        </a:lnSpc>
                        <a:spcAft>
                          <a:spcPts val="0"/>
                        </a:spcAft>
                      </a:pPr>
                      <a:r>
                        <a:rPr lang="en-GB" sz="2000" b="1">
                          <a:effectLst/>
                          <a:latin typeface="Calibri" panose="020F0502020204030204" pitchFamily="34" charset="0"/>
                          <a:ea typeface="Calibri" panose="020F0502020204030204" pitchFamily="34" charset="0"/>
                          <a:cs typeface="Times New Roman" panose="02020603050405020304" pitchFamily="18" charset="0"/>
                        </a:rPr>
                        <a:t>Variables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a:lnSpc>
                          <a:spcPct val="107000"/>
                        </a:lnSpc>
                        <a:spcAft>
                          <a:spcPts val="0"/>
                        </a:spcAft>
                      </a:pPr>
                      <a:r>
                        <a:rPr lang="en-GB" sz="2000" b="1">
                          <a:effectLst/>
                          <a:latin typeface="Calibri" panose="020F0502020204030204" pitchFamily="34" charset="0"/>
                          <a:ea typeface="Calibri" panose="020F0502020204030204" pitchFamily="34" charset="0"/>
                          <a:cs typeface="Times New Roman" panose="02020603050405020304" pitchFamily="18" charset="0"/>
                        </a:rPr>
                        <a:t>Mean scores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extLst>
                  <a:ext uri="{0D108BD9-81ED-4DB2-BD59-A6C34878D82A}">
                    <a16:rowId xmlns:a16="http://schemas.microsoft.com/office/drawing/2014/main" val="2505007858"/>
                  </a:ext>
                </a:extLst>
              </a:tr>
              <a:tr h="1210981">
                <a:tc>
                  <a:txBody>
                    <a:bodyPr/>
                    <a:lstStyle/>
                    <a:p>
                      <a:pPr>
                        <a:lnSpc>
                          <a:spcPct val="107000"/>
                        </a:lnSpc>
                        <a:spcAft>
                          <a:spcPts val="0"/>
                        </a:spcAft>
                      </a:pPr>
                      <a:r>
                        <a:rPr lang="en-GB" sz="2000" b="1" dirty="0">
                          <a:effectLst/>
                          <a:latin typeface="Calibri" panose="020F0502020204030204" pitchFamily="34" charset="0"/>
                          <a:ea typeface="Calibri" panose="020F0502020204030204" pitchFamily="34" charset="0"/>
                          <a:cs typeface="Times New Roman" panose="02020603050405020304" pitchFamily="18" charset="0"/>
                        </a:rPr>
                        <a:t>Young – (18 to 35)</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000" b="1" dirty="0">
                          <a:effectLst/>
                          <a:latin typeface="Calibri" panose="020F0502020204030204" pitchFamily="34" charset="0"/>
                          <a:ea typeface="Calibri" panose="020F0502020204030204" pitchFamily="34" charset="0"/>
                          <a:cs typeface="Times New Roman" panose="02020603050405020304" pitchFamily="18" charset="0"/>
                        </a:rPr>
                        <a:t>Old – (36 to 60)</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a:lnSpc>
                          <a:spcPct val="107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40.1</a:t>
                      </a:r>
                    </a:p>
                    <a:p>
                      <a:pPr>
                        <a:lnSpc>
                          <a:spcPct val="107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36.1</a:t>
                      </a:r>
                    </a:p>
                  </a:txBody>
                  <a:tcPr marL="68580" marR="68580" marT="0" marB="0">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extLst>
                  <a:ext uri="{0D108BD9-81ED-4DB2-BD59-A6C34878D82A}">
                    <a16:rowId xmlns:a16="http://schemas.microsoft.com/office/drawing/2014/main" val="350492467"/>
                  </a:ext>
                </a:extLst>
              </a:tr>
              <a:tr h="1210981">
                <a:tc>
                  <a:txBody>
                    <a:bodyPr/>
                    <a:lstStyle/>
                    <a:p>
                      <a:pPr>
                        <a:lnSpc>
                          <a:spcPct val="107000"/>
                        </a:lnSpc>
                        <a:spcAft>
                          <a:spcPts val="0"/>
                        </a:spcAft>
                      </a:pPr>
                      <a:r>
                        <a:rPr lang="en-GB" sz="2000" b="1" dirty="0">
                          <a:effectLst/>
                          <a:latin typeface="Calibri" panose="020F0502020204030204" pitchFamily="34" charset="0"/>
                          <a:ea typeface="Calibri" panose="020F0502020204030204" pitchFamily="34" charset="0"/>
                          <a:cs typeface="Times New Roman" panose="02020603050405020304" pitchFamily="18" charset="0"/>
                        </a:rPr>
                        <a:t>Male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000" b="1" dirty="0">
                          <a:effectLst/>
                          <a:latin typeface="Calibri" panose="020F0502020204030204" pitchFamily="34" charset="0"/>
                          <a:ea typeface="Calibri" panose="020F0502020204030204" pitchFamily="34" charset="0"/>
                          <a:cs typeface="Times New Roman" panose="02020603050405020304" pitchFamily="18" charset="0"/>
                        </a:rPr>
                        <a:t>Female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tc>
                  <a:txBody>
                    <a:bodyPr/>
                    <a:lstStyle/>
                    <a:p>
                      <a:pPr>
                        <a:lnSpc>
                          <a:spcPct val="107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38.3</a:t>
                      </a:r>
                    </a:p>
                    <a:p>
                      <a:pPr>
                        <a:lnSpc>
                          <a:spcPct val="107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38.4</a:t>
                      </a:r>
                    </a:p>
                  </a:txBody>
                  <a:tcPr marL="68580" marR="68580" marT="0" marB="0">
                    <a:lnL>
                      <a:noFill/>
                    </a:lnL>
                    <a:lnR>
                      <a:noFill/>
                    </a:lnR>
                    <a:lnT w="12700" cap="flat" cmpd="sng" algn="ctr">
                      <a:solidFill>
                        <a:srgbClr val="7F7F7F"/>
                      </a:solidFill>
                      <a:prstDash val="solid"/>
                      <a:round/>
                      <a:headEnd type="none" w="med" len="med"/>
                      <a:tailEnd type="none" w="med" len="med"/>
                    </a:lnT>
                    <a:lnB w="12700" cap="flat" cmpd="sng" algn="ctr">
                      <a:solidFill>
                        <a:srgbClr val="7F7F7F"/>
                      </a:solidFill>
                      <a:prstDash val="solid"/>
                      <a:round/>
                      <a:headEnd type="none" w="med" len="med"/>
                      <a:tailEnd type="none" w="med" len="med"/>
                    </a:lnB>
                  </a:tcPr>
                </a:tc>
                <a:extLst>
                  <a:ext uri="{0D108BD9-81ED-4DB2-BD59-A6C34878D82A}">
                    <a16:rowId xmlns:a16="http://schemas.microsoft.com/office/drawing/2014/main" val="765744843"/>
                  </a:ext>
                </a:extLst>
              </a:tr>
            </a:tbl>
          </a:graphicData>
        </a:graphic>
      </p:graphicFrame>
      <p:pic>
        <p:nvPicPr>
          <p:cNvPr id="4" name="Picture 3" descr="A close up of a sign&#10;&#10;Description generated with high confidence">
            <a:extLst>
              <a:ext uri="{FF2B5EF4-FFF2-40B4-BE49-F238E27FC236}">
                <a16:creationId xmlns:a16="http://schemas.microsoft.com/office/drawing/2014/main" id="{E0682752-691B-4613-91EF-134346027CF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58539" y="2321170"/>
            <a:ext cx="3816626" cy="3621418"/>
          </a:xfrm>
          <a:prstGeom prst="rect">
            <a:avLst/>
          </a:prstGeom>
        </p:spPr>
      </p:pic>
    </p:spTree>
    <p:extLst>
      <p:ext uri="{BB962C8B-B14F-4D97-AF65-F5344CB8AC3E}">
        <p14:creationId xmlns:p14="http://schemas.microsoft.com/office/powerpoint/2010/main" val="41681687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Picture 7" descr="A close up of a womans face&#10;&#10;Description generated with very high confidence">
            <a:extLst>
              <a:ext uri="{FF2B5EF4-FFF2-40B4-BE49-F238E27FC236}">
                <a16:creationId xmlns:a16="http://schemas.microsoft.com/office/drawing/2014/main" id="{E1BC94C3-D213-4AA3-8EAC-5EBAABF57B0A}"/>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7752" r="7756"/>
          <a:stretch/>
        </p:blipFill>
        <p:spPr>
          <a:xfrm>
            <a:off x="20" y="10"/>
            <a:ext cx="4635571" cy="6857990"/>
          </a:xfrm>
          <a:prstGeom prst="rect">
            <a:avLst/>
          </a:prstGeom>
          <a:effectLst/>
        </p:spPr>
      </p:pic>
      <p:cxnSp>
        <p:nvCxnSpPr>
          <p:cNvPr id="14" name="Straight Connector 13">
            <a:extLst>
              <a:ext uri="{FF2B5EF4-FFF2-40B4-BE49-F238E27FC236}">
                <a16:creationId xmlns:a16="http://schemas.microsoft.com/office/drawing/2014/main" id="{A7F400EE-A8A5-48AF-B4D6-291B52C6F0B0}"/>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a:solidFill>
              <a:srgbClr val="74AFB7"/>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14A2CC94-F185-4E80-BBB3-049A05C46F42}"/>
              </a:ext>
            </a:extLst>
          </p:cNvPr>
          <p:cNvSpPr>
            <a:spLocks noGrp="1"/>
          </p:cNvSpPr>
          <p:nvPr>
            <p:ph type="title"/>
          </p:nvPr>
        </p:nvSpPr>
        <p:spPr>
          <a:xfrm>
            <a:off x="4965430" y="629268"/>
            <a:ext cx="6586491" cy="1286160"/>
          </a:xfrm>
        </p:spPr>
        <p:txBody>
          <a:bodyPr anchor="b">
            <a:normAutofit/>
          </a:bodyPr>
          <a:lstStyle/>
          <a:p>
            <a:r>
              <a:rPr lang="en-GB" dirty="0"/>
              <a:t>Discussion.</a:t>
            </a:r>
          </a:p>
        </p:txBody>
      </p:sp>
      <p:sp>
        <p:nvSpPr>
          <p:cNvPr id="3" name="Content Placeholder 2">
            <a:extLst>
              <a:ext uri="{FF2B5EF4-FFF2-40B4-BE49-F238E27FC236}">
                <a16:creationId xmlns:a16="http://schemas.microsoft.com/office/drawing/2014/main" id="{B9ADB440-7A6A-4051-AA28-693D263D20DE}"/>
              </a:ext>
            </a:extLst>
          </p:cNvPr>
          <p:cNvSpPr>
            <a:spLocks noGrp="1"/>
          </p:cNvSpPr>
          <p:nvPr>
            <p:ph idx="1"/>
          </p:nvPr>
        </p:nvSpPr>
        <p:spPr>
          <a:xfrm>
            <a:off x="4965431" y="2438400"/>
            <a:ext cx="6586489" cy="3785419"/>
          </a:xfrm>
        </p:spPr>
        <p:txBody>
          <a:bodyPr>
            <a:normAutofit/>
          </a:bodyPr>
          <a:lstStyle/>
          <a:p>
            <a:pPr marL="0" indent="0">
              <a:buNone/>
            </a:pPr>
            <a:r>
              <a:rPr lang="en-GB" sz="2000">
                <a:ea typeface="Times New Roman" panose="02020603050405020304" pitchFamily="18" charset="0"/>
              </a:rPr>
              <a:t>Research by </a:t>
            </a:r>
            <a:r>
              <a:rPr lang="en-US" sz="2000">
                <a:ea typeface="Times New Roman" panose="02020603050405020304" pitchFamily="18" charset="0"/>
              </a:rPr>
              <a:t>Muehling, Sprott, &amp; Sprott, (2004) with 159 undergraduates aged 18 to 35 who were shown ads to evoke nostalgia and then assessed for their attitude towards the brand and the advertisement. The study showed that participants who viewed the ad deemed nostalgic had significantly more favorable attitudes than the control group. This researchers manipulated the viewing of nostalgic ads by incorporating them within a run of adverts, this is a positive as it reduces the chance of the participant influencing the results. The researchers could have measured differences in age ranges.</a:t>
            </a:r>
            <a:endParaRPr lang="en-GB" sz="2000"/>
          </a:p>
        </p:txBody>
      </p:sp>
      <p:sp>
        <p:nvSpPr>
          <p:cNvPr id="9" name="TextBox 8">
            <a:extLst>
              <a:ext uri="{FF2B5EF4-FFF2-40B4-BE49-F238E27FC236}">
                <a16:creationId xmlns:a16="http://schemas.microsoft.com/office/drawing/2014/main" id="{F9BA7E6F-F72A-446C-B2D5-8C9E6B830A2E}"/>
              </a:ext>
            </a:extLst>
          </p:cNvPr>
          <p:cNvSpPr txBox="1"/>
          <p:nvPr/>
        </p:nvSpPr>
        <p:spPr>
          <a:xfrm>
            <a:off x="2176264" y="6657945"/>
            <a:ext cx="2459327"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cartoonsandcreativewriting.com/tag/quotes/"/>
              </a:rPr>
              <a:t>This Photo</a:t>
            </a:r>
            <a:r>
              <a:rPr lang="en-GB" sz="700">
                <a:solidFill>
                  <a:srgbClr val="FFFFFF"/>
                </a:solidFill>
              </a:rPr>
              <a:t> by Unknown Author is licensed under </a:t>
            </a:r>
            <a:r>
              <a:rPr lang="en-GB" sz="700">
                <a:solidFill>
                  <a:srgbClr val="FFFFFF"/>
                </a:solidFill>
                <a:hlinkClick r:id="rId4" tooltip="https://creativecommons.org/licenses/by-nc-nd/3.0/"/>
              </a:rPr>
              <a:t>CC BY-NC-ND</a:t>
            </a:r>
            <a:endParaRPr lang="en-GB" sz="700">
              <a:solidFill>
                <a:srgbClr val="FFFFFF"/>
              </a:solidFill>
            </a:endParaRPr>
          </a:p>
        </p:txBody>
      </p:sp>
    </p:spTree>
    <p:extLst>
      <p:ext uri="{BB962C8B-B14F-4D97-AF65-F5344CB8AC3E}">
        <p14:creationId xmlns:p14="http://schemas.microsoft.com/office/powerpoint/2010/main" val="4304941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64028-2D8B-4373-940F-AEF8573EE3DA}"/>
              </a:ext>
            </a:extLst>
          </p:cNvPr>
          <p:cNvSpPr>
            <a:spLocks noGrp="1"/>
          </p:cNvSpPr>
          <p:nvPr>
            <p:ph type="title"/>
          </p:nvPr>
        </p:nvSpPr>
        <p:spPr/>
        <p:txBody>
          <a:bodyPr/>
          <a:lstStyle/>
          <a:p>
            <a:r>
              <a:rPr lang="en-GB" dirty="0"/>
              <a:t>Continued.</a:t>
            </a:r>
          </a:p>
        </p:txBody>
      </p:sp>
      <p:sp>
        <p:nvSpPr>
          <p:cNvPr id="3" name="Content Placeholder 2">
            <a:extLst>
              <a:ext uri="{FF2B5EF4-FFF2-40B4-BE49-F238E27FC236}">
                <a16:creationId xmlns:a16="http://schemas.microsoft.com/office/drawing/2014/main" id="{B409445B-3E54-4662-8F19-0249F739282D}"/>
              </a:ext>
            </a:extLst>
          </p:cNvPr>
          <p:cNvSpPr>
            <a:spLocks noGrp="1"/>
          </p:cNvSpPr>
          <p:nvPr>
            <p:ph idx="1"/>
          </p:nvPr>
        </p:nvSpPr>
        <p:spPr/>
        <p:txBody>
          <a:bodyPr>
            <a:normAutofit/>
          </a:bodyPr>
          <a:lstStyle/>
          <a:p>
            <a:pPr marL="0" indent="0">
              <a:buNone/>
            </a:pPr>
            <a:r>
              <a:rPr lang="en-GB" sz="3200" dirty="0">
                <a:ea typeface="Times New Roman" panose="02020603050405020304" pitchFamily="18" charset="0"/>
              </a:rPr>
              <a:t>Mere exposure.</a:t>
            </a:r>
            <a:endParaRPr lang="en-GB" dirty="0">
              <a:ea typeface="Times New Roman" panose="02020603050405020304" pitchFamily="18" charset="0"/>
            </a:endParaRPr>
          </a:p>
          <a:p>
            <a:pPr marL="0" indent="0">
              <a:buNone/>
            </a:pPr>
            <a:r>
              <a:rPr lang="en-GB" sz="2000" dirty="0">
                <a:ea typeface="Times New Roman" panose="02020603050405020304" pitchFamily="18" charset="0"/>
              </a:rPr>
              <a:t>Research by </a:t>
            </a:r>
            <a:r>
              <a:rPr lang="en-GB" sz="2000" dirty="0" err="1">
                <a:ea typeface="Times New Roman" panose="02020603050405020304" pitchFamily="18" charset="0"/>
              </a:rPr>
              <a:t>Zajonc</a:t>
            </a:r>
            <a:r>
              <a:rPr lang="en-GB" sz="2000" dirty="0">
                <a:ea typeface="Times New Roman" panose="02020603050405020304" pitchFamily="18" charset="0"/>
              </a:rPr>
              <a:t>, (1968) has looked at the relationship between repeated exposure to a stimulus and attitudes that are formed and found support for the idea that either positive or negative attitudes can be formed after repeated exposure. Although he does acknowledge that the frequency and duration of exposure as well as the intervals between exposure could affect the formation of an attitude.</a:t>
            </a:r>
          </a:p>
          <a:p>
            <a:pPr marL="0" indent="0">
              <a:buNone/>
            </a:pPr>
            <a:endParaRPr lang="en-GB" sz="2000" dirty="0"/>
          </a:p>
          <a:p>
            <a:pPr marL="0" indent="0">
              <a:buNone/>
            </a:pPr>
            <a:r>
              <a:rPr lang="en-GB" sz="2000" dirty="0"/>
              <a:t>Limitations.				Future research.</a:t>
            </a:r>
          </a:p>
          <a:p>
            <a:pPr marL="0" indent="0">
              <a:buNone/>
            </a:pPr>
            <a:r>
              <a:rPr lang="en-GB" sz="2000" dirty="0"/>
              <a:t>Small sample size.			Address these issues.</a:t>
            </a:r>
          </a:p>
          <a:p>
            <a:pPr marL="0" indent="0">
              <a:buNone/>
            </a:pPr>
            <a:r>
              <a:rPr lang="en-GB" sz="2000" dirty="0"/>
              <a:t>Unverified scale.				Assess attitudes of more specific age groups.</a:t>
            </a:r>
          </a:p>
          <a:p>
            <a:pPr marL="0" indent="0">
              <a:buNone/>
            </a:pPr>
            <a:r>
              <a:rPr lang="en-GB" sz="2000" dirty="0"/>
              <a:t>Weak rationale.				Include the responses of gender neutral individuals.</a:t>
            </a:r>
          </a:p>
        </p:txBody>
      </p:sp>
    </p:spTree>
    <p:extLst>
      <p:ext uri="{BB962C8B-B14F-4D97-AF65-F5344CB8AC3E}">
        <p14:creationId xmlns:p14="http://schemas.microsoft.com/office/powerpoint/2010/main" val="20506102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4F6A1-C543-4700-8674-FD2E50EBCDA3}"/>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72B7E891-99BD-4259-B99A-E869BA3FC239}"/>
              </a:ext>
            </a:extLst>
          </p:cNvPr>
          <p:cNvSpPr>
            <a:spLocks noGrp="1"/>
          </p:cNvSpPr>
          <p:nvPr>
            <p:ph idx="1"/>
          </p:nvPr>
        </p:nvSpPr>
        <p:spPr>
          <a:xfrm>
            <a:off x="838200" y="1825625"/>
            <a:ext cx="10515600" cy="4351338"/>
          </a:xfrm>
        </p:spPr>
        <p:txBody>
          <a:bodyPr>
            <a:normAutofit fontScale="77500" lnSpcReduction="20000"/>
          </a:bodyPr>
          <a:lstStyle/>
          <a:p>
            <a:pPr marL="0" indent="-540000">
              <a:buNone/>
            </a:pPr>
            <a:r>
              <a:rPr lang="en-GB" sz="1200" dirty="0" err="1"/>
              <a:t>Ajzen</a:t>
            </a:r>
            <a:r>
              <a:rPr lang="en-GB" sz="1200" dirty="0"/>
              <a:t>, I. (1991). The theory of planned </a:t>
            </a:r>
            <a:r>
              <a:rPr lang="en-GB" sz="1200" dirty="0" err="1"/>
              <a:t>behavior</a:t>
            </a:r>
            <a:r>
              <a:rPr lang="en-GB" sz="1200" dirty="0"/>
              <a:t>. </a:t>
            </a:r>
            <a:r>
              <a:rPr lang="en-GB" sz="1200" i="1" dirty="0"/>
              <a:t>Organizational </a:t>
            </a:r>
            <a:r>
              <a:rPr lang="en-GB" sz="1200" i="1" dirty="0" err="1"/>
              <a:t>behavior</a:t>
            </a:r>
            <a:r>
              <a:rPr lang="en-GB" sz="1200" i="1" dirty="0"/>
              <a:t> and human decision processes</a:t>
            </a:r>
            <a:r>
              <a:rPr lang="en-GB" sz="1200" dirty="0"/>
              <a:t>, </a:t>
            </a:r>
            <a:r>
              <a:rPr lang="en-GB" sz="1200" i="1" dirty="0"/>
              <a:t>50</a:t>
            </a:r>
            <a:r>
              <a:rPr lang="en-GB" sz="1200" dirty="0"/>
              <a:t>(2), 179-211.</a:t>
            </a:r>
          </a:p>
          <a:p>
            <a:pPr marL="0" indent="-540000">
              <a:buNone/>
            </a:pPr>
            <a:endParaRPr lang="en-GB" sz="1200" dirty="0"/>
          </a:p>
          <a:p>
            <a:pPr marL="0" indent="-540000">
              <a:buNone/>
            </a:pPr>
            <a:r>
              <a:rPr lang="en-US" sz="1200" dirty="0" err="1"/>
              <a:t>Eisend</a:t>
            </a:r>
            <a:r>
              <a:rPr lang="en-US" sz="1200" dirty="0"/>
              <a:t>, M. (2009). A meta-analysis of humor in advertising. </a:t>
            </a:r>
            <a:r>
              <a:rPr lang="en-US" sz="1200" i="1" dirty="0"/>
              <a:t>Journal of the Academy of Marketing Science</a:t>
            </a:r>
            <a:r>
              <a:rPr lang="en-US" sz="1200" dirty="0"/>
              <a:t>, </a:t>
            </a:r>
            <a:r>
              <a:rPr lang="en-US" sz="1200" i="1" dirty="0"/>
              <a:t>37</a:t>
            </a:r>
            <a:r>
              <a:rPr lang="en-US" sz="1200" dirty="0"/>
              <a:t>(2), 191-203.</a:t>
            </a:r>
          </a:p>
          <a:p>
            <a:pPr marL="0" indent="-540000">
              <a:buNone/>
            </a:pPr>
            <a:endParaRPr lang="en-US" sz="1200" dirty="0"/>
          </a:p>
          <a:p>
            <a:pPr marL="0" indent="-540000">
              <a:buNone/>
            </a:pPr>
            <a:r>
              <a:rPr lang="en-GB" sz="1200" i="1" dirty="0"/>
              <a:t>Google Images</a:t>
            </a:r>
            <a:r>
              <a:rPr lang="en-GB" sz="1200" dirty="0"/>
              <a:t>. (2018). Retrieved 2018, from https://images.google.com/</a:t>
            </a:r>
            <a:endParaRPr lang="en-US" sz="1200" dirty="0"/>
          </a:p>
          <a:p>
            <a:pPr marL="0" indent="-540000">
              <a:buNone/>
            </a:pPr>
            <a:endParaRPr lang="en-US" sz="1200" dirty="0"/>
          </a:p>
          <a:p>
            <a:pPr marL="0" indent="-540000">
              <a:buNone/>
            </a:pPr>
            <a:r>
              <a:rPr lang="en-US" sz="1200" dirty="0" err="1"/>
              <a:t>Muehling</a:t>
            </a:r>
            <a:r>
              <a:rPr lang="en-US" sz="1200" dirty="0"/>
              <a:t>, D. D., </a:t>
            </a:r>
            <a:r>
              <a:rPr lang="en-US" sz="1200" dirty="0" err="1"/>
              <a:t>Sprott</a:t>
            </a:r>
            <a:r>
              <a:rPr lang="en-US" sz="1200" dirty="0"/>
              <a:t>, D. E., &amp; </a:t>
            </a:r>
            <a:r>
              <a:rPr lang="en-US" sz="1200" dirty="0" err="1"/>
              <a:t>Sprott</a:t>
            </a:r>
            <a:r>
              <a:rPr lang="en-US" sz="1200" dirty="0"/>
              <a:t>, D. E. (2004). The power of reflection: An empirical examination of nostalgia advertising effects. </a:t>
            </a:r>
            <a:r>
              <a:rPr lang="en-US" sz="1200" i="1" dirty="0"/>
              <a:t>Journal of Advertising</a:t>
            </a:r>
            <a:r>
              <a:rPr lang="en-US" sz="1200" dirty="0"/>
              <a:t>, </a:t>
            </a:r>
            <a:r>
              <a:rPr lang="en-US" sz="1200" i="1" dirty="0"/>
              <a:t>33</a:t>
            </a:r>
            <a:r>
              <a:rPr lang="en-US" sz="1200" dirty="0"/>
              <a:t>(3), 25-35.</a:t>
            </a:r>
          </a:p>
          <a:p>
            <a:pPr marL="0" indent="-540000">
              <a:buNone/>
            </a:pPr>
            <a:endParaRPr lang="en-US" sz="1200" dirty="0"/>
          </a:p>
          <a:p>
            <a:pPr marL="0" indent="-540000">
              <a:buNone/>
            </a:pPr>
            <a:r>
              <a:rPr lang="en-US" sz="1200" dirty="0" err="1"/>
              <a:t>Shavitt</a:t>
            </a:r>
            <a:r>
              <a:rPr lang="en-US" sz="1200" dirty="0"/>
              <a:t>, S., </a:t>
            </a:r>
            <a:r>
              <a:rPr lang="en-US" sz="1200" dirty="0" err="1"/>
              <a:t>Lowrey</a:t>
            </a:r>
            <a:r>
              <a:rPr lang="en-US" sz="1200" dirty="0"/>
              <a:t>, P., &amp; Haefner, J. (1998). Public attitudes toward advertising: More favorable than you might think. </a:t>
            </a:r>
            <a:r>
              <a:rPr lang="en-US" sz="1200" i="1" dirty="0"/>
              <a:t>Journal of advertising research</a:t>
            </a:r>
            <a:r>
              <a:rPr lang="en-US" sz="1200" dirty="0"/>
              <a:t>, </a:t>
            </a:r>
            <a:r>
              <a:rPr lang="en-US" sz="1200" i="1" dirty="0"/>
              <a:t>38</a:t>
            </a:r>
            <a:r>
              <a:rPr lang="en-US" sz="1200" dirty="0"/>
              <a:t>(4), 7-22.</a:t>
            </a:r>
          </a:p>
          <a:p>
            <a:pPr marL="0" indent="-540000">
              <a:buNone/>
            </a:pPr>
            <a:endParaRPr lang="en-US" sz="1200" dirty="0"/>
          </a:p>
          <a:p>
            <a:pPr marL="0" indent="-540000">
              <a:buNone/>
            </a:pPr>
            <a:r>
              <a:rPr lang="en-GB" sz="1200" dirty="0" err="1"/>
              <a:t>Shimp</a:t>
            </a:r>
            <a:r>
              <a:rPr lang="en-GB" sz="1200" dirty="0"/>
              <a:t>, T. (1981). Attitude toward the AD as a Mediator of Consumer Brand Choice. </a:t>
            </a:r>
            <a:r>
              <a:rPr lang="en-GB" sz="1200" i="1" dirty="0"/>
              <a:t>Journal of Advertising.,</a:t>
            </a:r>
            <a:r>
              <a:rPr lang="en-GB" sz="1200" dirty="0"/>
              <a:t> </a:t>
            </a:r>
            <a:r>
              <a:rPr lang="en-GB" sz="1200" i="1" dirty="0"/>
              <a:t>10</a:t>
            </a:r>
            <a:r>
              <a:rPr lang="en-GB" sz="1200" dirty="0"/>
              <a:t>(2), 9-48.</a:t>
            </a:r>
          </a:p>
          <a:p>
            <a:pPr marL="0" indent="-540000">
              <a:buNone/>
            </a:pPr>
            <a:endParaRPr lang="en-GB" sz="1200" dirty="0"/>
          </a:p>
          <a:p>
            <a:pPr marL="0" indent="-540000">
              <a:buNone/>
            </a:pPr>
            <a:r>
              <a:rPr lang="en-GB" sz="1200" i="1" dirty="0"/>
              <a:t>Stock Photos, Royalty-Free Images and Vectors | Shutterstock</a:t>
            </a:r>
            <a:r>
              <a:rPr lang="en-GB" sz="1200" dirty="0"/>
              <a:t>. Retrieved 2018, from https://www.shutterstock.com/</a:t>
            </a:r>
          </a:p>
          <a:p>
            <a:pPr marL="0" indent="-540000">
              <a:buNone/>
            </a:pPr>
            <a:endParaRPr lang="en-GB" sz="1200" dirty="0"/>
          </a:p>
          <a:p>
            <a:pPr marL="0" indent="-540000">
              <a:buNone/>
            </a:pPr>
            <a:r>
              <a:rPr lang="en-GB" sz="1200" i="1" dirty="0"/>
              <a:t>UK: crisp brands by sales value 2017 | Statista</a:t>
            </a:r>
            <a:r>
              <a:rPr lang="en-GB" sz="1200" dirty="0"/>
              <a:t>. (2018). </a:t>
            </a:r>
            <a:r>
              <a:rPr lang="en-GB" sz="1200" i="1" dirty="0"/>
              <a:t>Statista</a:t>
            </a:r>
            <a:r>
              <a:rPr lang="en-GB" sz="1200" dirty="0"/>
              <a:t>. Retrieved 27 April 2018, from </a:t>
            </a:r>
            <a:r>
              <a:rPr lang="en-GB" sz="1200" dirty="0">
                <a:hlinkClick r:id="rId2"/>
              </a:rPr>
              <a:t>https://www.statista.com/statistics/788112/leading-crisp-brands-ranked-by-sales-value-in-the-united-kingdom/</a:t>
            </a:r>
            <a:endParaRPr lang="en-GB" sz="1200" dirty="0"/>
          </a:p>
          <a:p>
            <a:pPr marL="0" indent="-540000">
              <a:buNone/>
            </a:pPr>
            <a:endParaRPr lang="en-GB" sz="1200" dirty="0"/>
          </a:p>
          <a:p>
            <a:pPr marL="0" indent="-540000">
              <a:buNone/>
            </a:pPr>
            <a:r>
              <a:rPr lang="en-US" sz="1300" dirty="0"/>
              <a:t>Wardle, J., </a:t>
            </a:r>
            <a:r>
              <a:rPr lang="en-US" sz="1300" dirty="0" err="1"/>
              <a:t>Haase</a:t>
            </a:r>
            <a:r>
              <a:rPr lang="en-US" sz="1300" dirty="0"/>
              <a:t>, A. M., Steptoe, A., </a:t>
            </a:r>
            <a:r>
              <a:rPr lang="en-US" sz="1300" dirty="0" err="1"/>
              <a:t>Nillapun</a:t>
            </a:r>
            <a:r>
              <a:rPr lang="en-US" sz="1300" dirty="0"/>
              <a:t>, M., </a:t>
            </a:r>
            <a:r>
              <a:rPr lang="en-US" sz="1300" dirty="0" err="1"/>
              <a:t>Jonwutiwes</a:t>
            </a:r>
            <a:r>
              <a:rPr lang="en-US" sz="1300" dirty="0"/>
              <a:t>, K., &amp; </a:t>
            </a:r>
            <a:r>
              <a:rPr lang="en-US" sz="1300" dirty="0" err="1"/>
              <a:t>Bellisie</a:t>
            </a:r>
            <a:r>
              <a:rPr lang="en-US" sz="1300" dirty="0"/>
              <a:t>, F. (2004). Gender differences in food choice: the contribution of health beliefs and dieting. </a:t>
            </a:r>
            <a:r>
              <a:rPr lang="en-US" sz="1300" i="1" dirty="0"/>
              <a:t>Annals of Behavioral Medicine</a:t>
            </a:r>
            <a:r>
              <a:rPr lang="en-US" sz="1300" dirty="0"/>
              <a:t>, </a:t>
            </a:r>
            <a:r>
              <a:rPr lang="en-US" sz="1300" i="1" dirty="0"/>
              <a:t>27</a:t>
            </a:r>
            <a:r>
              <a:rPr lang="en-US" sz="1300" dirty="0"/>
              <a:t>(2), 107-116.</a:t>
            </a:r>
          </a:p>
          <a:p>
            <a:pPr marL="0" indent="-540000">
              <a:buNone/>
            </a:pPr>
            <a:endParaRPr lang="en-US" sz="1300" dirty="0"/>
          </a:p>
          <a:p>
            <a:pPr marL="0" indent="-540000">
              <a:buNone/>
            </a:pPr>
            <a:r>
              <a:rPr lang="en-GB" sz="1300" dirty="0" err="1"/>
              <a:t>Zajonc</a:t>
            </a:r>
            <a:r>
              <a:rPr lang="en-GB" sz="1300" dirty="0"/>
              <a:t>, R. (1968). Attitudinal effects of mere exposure. </a:t>
            </a:r>
            <a:r>
              <a:rPr lang="en-GB" sz="1300" i="1" dirty="0"/>
              <a:t>Journal of Personality and Social Psychology.,</a:t>
            </a:r>
            <a:r>
              <a:rPr lang="en-GB" sz="1300" dirty="0"/>
              <a:t> </a:t>
            </a:r>
            <a:r>
              <a:rPr lang="en-GB" sz="1300" i="1" dirty="0"/>
              <a:t>9</a:t>
            </a:r>
            <a:r>
              <a:rPr lang="en-GB" sz="1300" dirty="0"/>
              <a:t>(2p2), 1-27.</a:t>
            </a:r>
          </a:p>
          <a:p>
            <a:pPr marL="0" indent="0">
              <a:buNone/>
            </a:pPr>
            <a:endParaRPr lang="en-GB" sz="1200" dirty="0"/>
          </a:p>
          <a:p>
            <a:pPr marL="0" indent="0">
              <a:buNone/>
            </a:pPr>
            <a:endParaRPr lang="en-US" sz="1200" dirty="0"/>
          </a:p>
          <a:p>
            <a:pPr marL="0" indent="0">
              <a:buNone/>
            </a:pPr>
            <a:endParaRPr lang="en-GB" dirty="0"/>
          </a:p>
        </p:txBody>
      </p:sp>
    </p:spTree>
    <p:extLst>
      <p:ext uri="{BB962C8B-B14F-4D97-AF65-F5344CB8AC3E}">
        <p14:creationId xmlns:p14="http://schemas.microsoft.com/office/powerpoint/2010/main" val="16131990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657</TotalTime>
  <Words>1275</Words>
  <Application>Microsoft Office PowerPoint</Application>
  <PresentationFormat>Widescreen</PresentationFormat>
  <Paragraphs>101</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Times New Roman</vt:lpstr>
      <vt:lpstr>Office Theme</vt:lpstr>
      <vt:lpstr>PowerPoint Presentation</vt:lpstr>
      <vt:lpstr>Introduction.</vt:lpstr>
      <vt:lpstr>Continued…</vt:lpstr>
      <vt:lpstr>Continued.</vt:lpstr>
      <vt:lpstr>Influences on attitudes towards advertising and brand choice.</vt:lpstr>
      <vt:lpstr>Methodology.</vt:lpstr>
      <vt:lpstr>PowerPoint Presentation</vt:lpstr>
      <vt:lpstr>Results. The table below shows mean scores for age and gender.</vt:lpstr>
      <vt:lpstr>Discussion.</vt:lpstr>
      <vt:lpstr>Continued.</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Brand attitude.</dc:title>
  <dc:creator>mission control</dc:creator>
  <cp:lastModifiedBy>mission control</cp:lastModifiedBy>
  <cp:revision>33</cp:revision>
  <dcterms:created xsi:type="dcterms:W3CDTF">2018-04-25T11:38:45Z</dcterms:created>
  <dcterms:modified xsi:type="dcterms:W3CDTF">2018-05-01T09:32:45Z</dcterms:modified>
</cp:coreProperties>
</file>